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2"/>
  </p:sldMasterIdLst>
  <p:notesMasterIdLst>
    <p:notesMasterId r:id="rId225"/>
  </p:notesMasterIdLst>
  <p:handoutMasterIdLst>
    <p:handoutMasterId r:id="rId226"/>
  </p:handoutMasterIdLst>
  <p:sldIdLst>
    <p:sldId id="655" r:id="rId3"/>
    <p:sldId id="656" r:id="rId4"/>
    <p:sldId id="840" r:id="rId5"/>
    <p:sldId id="657" r:id="rId6"/>
    <p:sldId id="841" r:id="rId7"/>
    <p:sldId id="820" r:id="rId8"/>
    <p:sldId id="842" r:id="rId9"/>
    <p:sldId id="658" r:id="rId10"/>
    <p:sldId id="659" r:id="rId11"/>
    <p:sldId id="660" r:id="rId12"/>
    <p:sldId id="661" r:id="rId13"/>
    <p:sldId id="662" r:id="rId14"/>
    <p:sldId id="825" r:id="rId15"/>
    <p:sldId id="826" r:id="rId16"/>
    <p:sldId id="927" r:id="rId17"/>
    <p:sldId id="926" r:id="rId18"/>
    <p:sldId id="827" r:id="rId19"/>
    <p:sldId id="844" r:id="rId20"/>
    <p:sldId id="666" r:id="rId21"/>
    <p:sldId id="843" r:id="rId22"/>
    <p:sldId id="834" r:id="rId23"/>
    <p:sldId id="668" r:id="rId24"/>
    <p:sldId id="669" r:id="rId25"/>
    <p:sldId id="845" r:id="rId26"/>
    <p:sldId id="828" r:id="rId27"/>
    <p:sldId id="671" r:id="rId28"/>
    <p:sldId id="672" r:id="rId29"/>
    <p:sldId id="673" r:id="rId30"/>
    <p:sldId id="846" r:id="rId31"/>
    <p:sldId id="674" r:id="rId32"/>
    <p:sldId id="829" r:id="rId33"/>
    <p:sldId id="676" r:id="rId34"/>
    <p:sldId id="928" r:id="rId35"/>
    <p:sldId id="830" r:id="rId36"/>
    <p:sldId id="835" r:id="rId37"/>
    <p:sldId id="831" r:id="rId38"/>
    <p:sldId id="832" r:id="rId39"/>
    <p:sldId id="680" r:id="rId40"/>
    <p:sldId id="681" r:id="rId41"/>
    <p:sldId id="682" r:id="rId42"/>
    <p:sldId id="683" r:id="rId43"/>
    <p:sldId id="858" r:id="rId44"/>
    <p:sldId id="859" r:id="rId45"/>
    <p:sldId id="833" r:id="rId46"/>
    <p:sldId id="685" r:id="rId47"/>
    <p:sldId id="686" r:id="rId48"/>
    <p:sldId id="836" r:id="rId49"/>
    <p:sldId id="860" r:id="rId50"/>
    <p:sldId id="687" r:id="rId51"/>
    <p:sldId id="688" r:id="rId52"/>
    <p:sldId id="862" r:id="rId53"/>
    <p:sldId id="689" r:id="rId54"/>
    <p:sldId id="690" r:id="rId55"/>
    <p:sldId id="691" r:id="rId56"/>
    <p:sldId id="692" r:id="rId57"/>
    <p:sldId id="693" r:id="rId58"/>
    <p:sldId id="694" r:id="rId59"/>
    <p:sldId id="837" r:id="rId60"/>
    <p:sldId id="695" r:id="rId61"/>
    <p:sldId id="696" r:id="rId62"/>
    <p:sldId id="821" r:id="rId63"/>
    <p:sldId id="863" r:id="rId64"/>
    <p:sldId id="864" r:id="rId65"/>
    <p:sldId id="869" r:id="rId66"/>
    <p:sldId id="868" r:id="rId67"/>
    <p:sldId id="697" r:id="rId68"/>
    <p:sldId id="698" r:id="rId69"/>
    <p:sldId id="870" r:id="rId70"/>
    <p:sldId id="699" r:id="rId71"/>
    <p:sldId id="700" r:id="rId72"/>
    <p:sldId id="838" r:id="rId73"/>
    <p:sldId id="871" r:id="rId74"/>
    <p:sldId id="872" r:id="rId75"/>
    <p:sldId id="703" r:id="rId76"/>
    <p:sldId id="874" r:id="rId77"/>
    <p:sldId id="704" r:id="rId78"/>
    <p:sldId id="706" r:id="rId79"/>
    <p:sldId id="875" r:id="rId80"/>
    <p:sldId id="708" r:id="rId81"/>
    <p:sldId id="876" r:id="rId82"/>
    <p:sldId id="709" r:id="rId83"/>
    <p:sldId id="929" r:id="rId84"/>
    <p:sldId id="710" r:id="rId85"/>
    <p:sldId id="711" r:id="rId86"/>
    <p:sldId id="712" r:id="rId87"/>
    <p:sldId id="713" r:id="rId88"/>
    <p:sldId id="714" r:id="rId89"/>
    <p:sldId id="715" r:id="rId90"/>
    <p:sldId id="716" r:id="rId91"/>
    <p:sldId id="877" r:id="rId92"/>
    <p:sldId id="878" r:id="rId93"/>
    <p:sldId id="847" r:id="rId94"/>
    <p:sldId id="718" r:id="rId95"/>
    <p:sldId id="719" r:id="rId96"/>
    <p:sldId id="720" r:id="rId97"/>
    <p:sldId id="721" r:id="rId98"/>
    <p:sldId id="879" r:id="rId99"/>
    <p:sldId id="880" r:id="rId100"/>
    <p:sldId id="849" r:id="rId101"/>
    <p:sldId id="881" r:id="rId102"/>
    <p:sldId id="882" r:id="rId103"/>
    <p:sldId id="883" r:id="rId104"/>
    <p:sldId id="851" r:id="rId105"/>
    <p:sldId id="884" r:id="rId106"/>
    <p:sldId id="726" r:id="rId107"/>
    <p:sldId id="727" r:id="rId108"/>
    <p:sldId id="852" r:id="rId109"/>
    <p:sldId id="729" r:id="rId110"/>
    <p:sldId id="730" r:id="rId111"/>
    <p:sldId id="885" r:id="rId112"/>
    <p:sldId id="886" r:id="rId113"/>
    <p:sldId id="889" r:id="rId114"/>
    <p:sldId id="888" r:id="rId115"/>
    <p:sldId id="733" r:id="rId116"/>
    <p:sldId id="853" r:id="rId117"/>
    <p:sldId id="890" r:id="rId118"/>
    <p:sldId id="735" r:id="rId119"/>
    <p:sldId id="736" r:id="rId120"/>
    <p:sldId id="737" r:id="rId121"/>
    <p:sldId id="891" r:id="rId122"/>
    <p:sldId id="738" r:id="rId123"/>
    <p:sldId id="739" r:id="rId124"/>
    <p:sldId id="892" r:id="rId125"/>
    <p:sldId id="854" r:id="rId126"/>
    <p:sldId id="855" r:id="rId127"/>
    <p:sldId id="742" r:id="rId128"/>
    <p:sldId id="743" r:id="rId129"/>
    <p:sldId id="893" r:id="rId130"/>
    <p:sldId id="856" r:id="rId131"/>
    <p:sldId id="894" r:id="rId132"/>
    <p:sldId id="895" r:id="rId133"/>
    <p:sldId id="896" r:id="rId134"/>
    <p:sldId id="747" r:id="rId135"/>
    <p:sldId id="748" r:id="rId136"/>
    <p:sldId id="749" r:id="rId137"/>
    <p:sldId id="897" r:id="rId138"/>
    <p:sldId id="750" r:id="rId139"/>
    <p:sldId id="823" r:id="rId140"/>
    <p:sldId id="751" r:id="rId141"/>
    <p:sldId id="916" r:id="rId142"/>
    <p:sldId id="752" r:id="rId143"/>
    <p:sldId id="753" r:id="rId144"/>
    <p:sldId id="754" r:id="rId145"/>
    <p:sldId id="822" r:id="rId146"/>
    <p:sldId id="898" r:id="rId147"/>
    <p:sldId id="899" r:id="rId148"/>
    <p:sldId id="756" r:id="rId149"/>
    <p:sldId id="757" r:id="rId150"/>
    <p:sldId id="758" r:id="rId151"/>
    <p:sldId id="759" r:id="rId152"/>
    <p:sldId id="900" r:id="rId153"/>
    <p:sldId id="761" r:id="rId154"/>
    <p:sldId id="762" r:id="rId155"/>
    <p:sldId id="763" r:id="rId156"/>
    <p:sldId id="901" r:id="rId157"/>
    <p:sldId id="764" r:id="rId158"/>
    <p:sldId id="765" r:id="rId159"/>
    <p:sldId id="766" r:id="rId160"/>
    <p:sldId id="767" r:id="rId161"/>
    <p:sldId id="768" r:id="rId162"/>
    <p:sldId id="769" r:id="rId163"/>
    <p:sldId id="770" r:id="rId164"/>
    <p:sldId id="771" r:id="rId165"/>
    <p:sldId id="772" r:id="rId166"/>
    <p:sldId id="902" r:id="rId167"/>
    <p:sldId id="903" r:id="rId168"/>
    <p:sldId id="774" r:id="rId169"/>
    <p:sldId id="775" r:id="rId170"/>
    <p:sldId id="904" r:id="rId171"/>
    <p:sldId id="777" r:id="rId172"/>
    <p:sldId id="905" r:id="rId173"/>
    <p:sldId id="906" r:id="rId174"/>
    <p:sldId id="779" r:id="rId175"/>
    <p:sldId id="780" r:id="rId176"/>
    <p:sldId id="781" r:id="rId177"/>
    <p:sldId id="909" r:id="rId178"/>
    <p:sldId id="782" r:id="rId179"/>
    <p:sldId id="783" r:id="rId180"/>
    <p:sldId id="910" r:id="rId181"/>
    <p:sldId id="785" r:id="rId182"/>
    <p:sldId id="786" r:id="rId183"/>
    <p:sldId id="907" r:id="rId184"/>
    <p:sldId id="788" r:id="rId185"/>
    <p:sldId id="932" r:id="rId186"/>
    <p:sldId id="930" r:id="rId187"/>
    <p:sldId id="931" r:id="rId188"/>
    <p:sldId id="790" r:id="rId189"/>
    <p:sldId id="792" r:id="rId190"/>
    <p:sldId id="824" r:id="rId191"/>
    <p:sldId id="793" r:id="rId192"/>
    <p:sldId id="794" r:id="rId193"/>
    <p:sldId id="795" r:id="rId194"/>
    <p:sldId id="913" r:id="rId195"/>
    <p:sldId id="911" r:id="rId196"/>
    <p:sldId id="797" r:id="rId197"/>
    <p:sldId id="798" r:id="rId198"/>
    <p:sldId id="799" r:id="rId199"/>
    <p:sldId id="800" r:id="rId200"/>
    <p:sldId id="933" r:id="rId201"/>
    <p:sldId id="802" r:id="rId202"/>
    <p:sldId id="915" r:id="rId203"/>
    <p:sldId id="804" r:id="rId204"/>
    <p:sldId id="805" r:id="rId205"/>
    <p:sldId id="917" r:id="rId206"/>
    <p:sldId id="918" r:id="rId207"/>
    <p:sldId id="920" r:id="rId208"/>
    <p:sldId id="808" r:id="rId209"/>
    <p:sldId id="809" r:id="rId210"/>
    <p:sldId id="810" r:id="rId211"/>
    <p:sldId id="811" r:id="rId212"/>
    <p:sldId id="921" r:id="rId213"/>
    <p:sldId id="812" r:id="rId214"/>
    <p:sldId id="922" r:id="rId215"/>
    <p:sldId id="813" r:id="rId216"/>
    <p:sldId id="923" r:id="rId217"/>
    <p:sldId id="924" r:id="rId218"/>
    <p:sldId id="815" r:id="rId219"/>
    <p:sldId id="925" r:id="rId220"/>
    <p:sldId id="816" r:id="rId221"/>
    <p:sldId id="817" r:id="rId222"/>
    <p:sldId id="818" r:id="rId223"/>
    <p:sldId id="819" r:id="rId2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3333FF"/>
    <a:srgbClr val="66FFFF"/>
    <a:srgbClr val="FFFF66"/>
    <a:srgbClr val="CC3300"/>
    <a:srgbClr val="0000FF"/>
    <a:srgbClr val="0000CC"/>
    <a:srgbClr val="FFCCFF"/>
    <a:srgbClr val="0066FF"/>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4992" autoAdjust="0"/>
    <p:restoredTop sz="95396" autoAdjust="0"/>
  </p:normalViewPr>
  <p:slideViewPr>
    <p:cSldViewPr>
      <p:cViewPr varScale="1">
        <p:scale>
          <a:sx n="68" d="100"/>
          <a:sy n="68" d="100"/>
        </p:scale>
        <p:origin x="-432" y="-90"/>
      </p:cViewPr>
      <p:guideLst>
        <p:guide orient="horz" pos="2160"/>
        <p:guide pos="2880"/>
      </p:guideLst>
    </p:cSldViewPr>
  </p:slideViewPr>
  <p:outlineViewPr>
    <p:cViewPr>
      <p:scale>
        <a:sx n="33" d="100"/>
        <a:sy n="33" d="100"/>
      </p:scale>
      <p:origin x="0" y="17172"/>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handoutMaster" Target="handoutMasters/handout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27" Type="http://schemas.openxmlformats.org/officeDocument/2006/relationships/presProps" Target="presProps.xml"/><Relationship Id="rId201" Type="http://schemas.openxmlformats.org/officeDocument/2006/relationships/slide" Target="slides/slide199.xml"/><Relationship Id="rId222" Type="http://schemas.openxmlformats.org/officeDocument/2006/relationships/slide" Target="slides/slide220.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217" Type="http://schemas.openxmlformats.org/officeDocument/2006/relationships/slide" Target="slides/slide215.xml"/><Relationship Id="rId1" Type="http://schemas.openxmlformats.org/officeDocument/2006/relationships/customXml" Target="../customXml/item1.xml"/><Relationship Id="rId6" Type="http://schemas.openxmlformats.org/officeDocument/2006/relationships/slide" Target="slides/slide4.xml"/><Relationship Id="rId212" Type="http://schemas.openxmlformats.org/officeDocument/2006/relationships/slide" Target="slides/slide210.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slide" Target="slides/slide221.xml"/><Relationship Id="rId228"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theme" Target="theme/theme1.xml"/><Relationship Id="rId19" Type="http://schemas.openxmlformats.org/officeDocument/2006/relationships/slide" Target="slides/slide17.xml"/><Relationship Id="rId224" Type="http://schemas.openxmlformats.org/officeDocument/2006/relationships/slide" Target="slides/slide222.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tableStyles" Target="tableStyle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228BFD-6EBD-4037-9795-5D5F4E7FA996}" type="doc">
      <dgm:prSet loTypeId="urn:microsoft.com/office/officeart/2005/8/layout/list1" loCatId="list" qsTypeId="urn:microsoft.com/office/officeart/2005/8/quickstyle/simple1" qsCatId="simple" csTypeId="urn:microsoft.com/office/officeart/2005/8/colors/accent5_1" csCatId="accent5" phldr="1"/>
      <dgm:spPr/>
      <dgm:t>
        <a:bodyPr/>
        <a:lstStyle/>
        <a:p>
          <a:endParaRPr lang="zh-CN" altLang="en-US"/>
        </a:p>
      </dgm:t>
    </dgm:pt>
    <dgm:pt modelId="{4A4C59B8-3EA5-468F-8F1C-1036CAE712D8}">
      <dgm:prSet custT="1"/>
      <dgm:spPr/>
      <dgm:t>
        <a:bodyPr/>
        <a:lstStyle/>
        <a:p>
          <a:pPr rtl="0"/>
          <a:r>
            <a:rPr lang="zh-CN" sz="2400" b="1" dirty="0" smtClean="0">
              <a:latin typeface="+mj-ea"/>
              <a:ea typeface="+mj-ea"/>
            </a:rPr>
            <a:t>判决规则为</a:t>
          </a:r>
          <a:endParaRPr lang="zh-CN" sz="2400" b="1" dirty="0">
            <a:latin typeface="+mj-ea"/>
            <a:ea typeface="+mj-ea"/>
          </a:endParaRPr>
        </a:p>
      </dgm:t>
    </dgm:pt>
    <dgm:pt modelId="{8CAF83FC-C257-4B08-966D-D2AE1DB1B17D}" type="parTrans" cxnId="{6F34609A-FE30-48A8-8B47-E73932565822}">
      <dgm:prSet/>
      <dgm:spPr/>
      <dgm:t>
        <a:bodyPr/>
        <a:lstStyle/>
        <a:p>
          <a:endParaRPr lang="zh-CN" altLang="en-US" sz="2000"/>
        </a:p>
      </dgm:t>
    </dgm:pt>
    <dgm:pt modelId="{3D04B727-AC40-4DC9-B13D-BA110C61B06C}" type="sibTrans" cxnId="{6F34609A-FE30-48A8-8B47-E73932565822}">
      <dgm:prSet/>
      <dgm:spPr/>
      <dgm:t>
        <a:bodyPr/>
        <a:lstStyle/>
        <a:p>
          <a:endParaRPr lang="zh-CN" altLang="en-US" sz="2000"/>
        </a:p>
      </dgm:t>
    </dgm:pt>
    <dgm:pt modelId="{CB54DB0F-4346-4801-9FA9-4963A78458C8}">
      <dgm:prSet custT="1"/>
      <dgm:spPr/>
      <dgm:t>
        <a:bodyPr/>
        <a:lstStyle/>
        <a:p>
          <a:pPr rtl="0">
            <a:lnSpc>
              <a:spcPct val="100000"/>
            </a:lnSpc>
          </a:pPr>
          <a:r>
            <a:rPr lang="zh-CN" sz="2400" b="1" dirty="0" smtClean="0">
              <a:latin typeface="+mj-ea"/>
              <a:ea typeface="+mj-ea"/>
            </a:rPr>
            <a:t>取判决门限</a:t>
          </a:r>
          <a:r>
            <a:rPr lang="en-US" sz="2400" b="1" i="1" dirty="0" smtClean="0">
              <a:latin typeface="+mj-ea"/>
              <a:ea typeface="+mj-ea"/>
            </a:rPr>
            <a:t>b</a:t>
          </a:r>
          <a:r>
            <a:rPr lang="zh-CN" sz="2400" b="1" dirty="0" smtClean="0">
              <a:latin typeface="+mj-ea"/>
              <a:ea typeface="+mj-ea"/>
            </a:rPr>
            <a:t>，</a:t>
          </a:r>
          <a:endParaRPr lang="zh-CN" sz="2400" b="1" dirty="0">
            <a:latin typeface="+mj-ea"/>
            <a:ea typeface="+mj-ea"/>
          </a:endParaRPr>
        </a:p>
      </dgm:t>
    </dgm:pt>
    <dgm:pt modelId="{4FFA5EC3-7138-4B3E-B237-E41CB8151643}" type="parTrans" cxnId="{6668CFF0-53C4-491F-B52B-6C682686E8B6}">
      <dgm:prSet/>
      <dgm:spPr/>
      <dgm:t>
        <a:bodyPr/>
        <a:lstStyle/>
        <a:p>
          <a:endParaRPr lang="zh-CN" altLang="en-US" sz="2000"/>
        </a:p>
      </dgm:t>
    </dgm:pt>
    <dgm:pt modelId="{47A1FC60-553D-4C66-9C3C-ABCF97F050F1}" type="sibTrans" cxnId="{6668CFF0-53C4-491F-B52B-6C682686E8B6}">
      <dgm:prSet/>
      <dgm:spPr/>
      <dgm:t>
        <a:bodyPr/>
        <a:lstStyle/>
        <a:p>
          <a:endParaRPr lang="zh-CN" altLang="en-US" sz="2000"/>
        </a:p>
      </dgm:t>
    </dgm:pt>
    <dgm:pt modelId="{59B9D8D6-CFCC-469A-8841-374529A172F3}">
      <dgm:prSet custT="1"/>
      <dgm:spPr/>
      <dgm:t>
        <a:bodyPr/>
        <a:lstStyle/>
        <a:p>
          <a:pPr rtl="0">
            <a:lnSpc>
              <a:spcPct val="100000"/>
            </a:lnSpc>
          </a:pPr>
          <a:r>
            <a:rPr lang="en-US" sz="2400" b="1" i="1" dirty="0" smtClean="0">
              <a:latin typeface="+mj-ea"/>
              <a:ea typeface="+mj-ea"/>
            </a:rPr>
            <a:t>x </a:t>
          </a:r>
          <a:r>
            <a:rPr lang="en-US" sz="2400" b="1" i="1" dirty="0" smtClean="0">
              <a:latin typeface="+mj-ea"/>
              <a:ea typeface="+mj-ea"/>
              <a:sym typeface="Symbol"/>
            </a:rPr>
            <a:t></a:t>
          </a:r>
          <a:r>
            <a:rPr lang="en-US" sz="2400" b="1" i="1" dirty="0" smtClean="0">
              <a:latin typeface="+mj-ea"/>
              <a:ea typeface="+mj-ea"/>
            </a:rPr>
            <a:t> b</a:t>
          </a:r>
          <a:r>
            <a:rPr lang="zh-CN" sz="2400" b="1" dirty="0" smtClean="0">
              <a:latin typeface="+mj-ea"/>
              <a:ea typeface="+mj-ea"/>
            </a:rPr>
            <a:t>时，判为“</a:t>
          </a:r>
          <a:r>
            <a:rPr lang="en-US" sz="2400" b="1" dirty="0" smtClean="0">
              <a:latin typeface="+mj-ea"/>
              <a:ea typeface="+mj-ea"/>
            </a:rPr>
            <a:t>0”</a:t>
          </a:r>
          <a:endParaRPr lang="zh-CN" sz="2400" b="1" dirty="0">
            <a:latin typeface="+mj-ea"/>
            <a:ea typeface="+mj-ea"/>
          </a:endParaRPr>
        </a:p>
      </dgm:t>
    </dgm:pt>
    <dgm:pt modelId="{7D03B12D-5E89-4B73-A37B-BA0F75458F5C}" type="parTrans" cxnId="{437B339E-1D75-49DF-A2F3-2E192E2219AB}">
      <dgm:prSet/>
      <dgm:spPr/>
      <dgm:t>
        <a:bodyPr/>
        <a:lstStyle/>
        <a:p>
          <a:endParaRPr lang="zh-CN" altLang="en-US" sz="2000"/>
        </a:p>
      </dgm:t>
    </dgm:pt>
    <dgm:pt modelId="{C3F2A825-9E26-4AC7-8CCC-C25D995149C1}" type="sibTrans" cxnId="{437B339E-1D75-49DF-A2F3-2E192E2219AB}">
      <dgm:prSet/>
      <dgm:spPr/>
      <dgm:t>
        <a:bodyPr/>
        <a:lstStyle/>
        <a:p>
          <a:endParaRPr lang="zh-CN" altLang="en-US" sz="2000"/>
        </a:p>
      </dgm:t>
    </dgm:pt>
    <dgm:pt modelId="{96B17382-F2FD-4A5C-BB8F-B311FE153FEF}">
      <dgm:prSet custT="1"/>
      <dgm:spPr/>
      <dgm:t>
        <a:bodyPr/>
        <a:lstStyle/>
        <a:p>
          <a:pPr rtl="0">
            <a:lnSpc>
              <a:spcPct val="100000"/>
            </a:lnSpc>
          </a:pPr>
          <a:r>
            <a:rPr lang="en-US" sz="2400" b="1" i="1" dirty="0" smtClean="0">
              <a:latin typeface="+mj-ea"/>
              <a:ea typeface="+mj-ea"/>
            </a:rPr>
            <a:t>x &gt; b</a:t>
          </a:r>
          <a:r>
            <a:rPr lang="zh-CN" sz="2400" b="1" dirty="0" smtClean="0">
              <a:latin typeface="+mj-ea"/>
              <a:ea typeface="+mj-ea"/>
            </a:rPr>
            <a:t>时，判为“</a:t>
          </a:r>
          <a:r>
            <a:rPr lang="en-US" sz="2400" b="1" dirty="0" smtClean="0">
              <a:latin typeface="+mj-ea"/>
              <a:ea typeface="+mj-ea"/>
            </a:rPr>
            <a:t>1”</a:t>
          </a:r>
          <a:endParaRPr lang="zh-CN" sz="2400" b="1" dirty="0">
            <a:latin typeface="+mj-ea"/>
            <a:ea typeface="+mj-ea"/>
          </a:endParaRPr>
        </a:p>
      </dgm:t>
    </dgm:pt>
    <dgm:pt modelId="{7C181265-2036-4B71-92BB-0052648F8B75}" type="parTrans" cxnId="{2F9BAACD-E2C0-495F-84FE-F1B054AD19FB}">
      <dgm:prSet/>
      <dgm:spPr/>
      <dgm:t>
        <a:bodyPr/>
        <a:lstStyle/>
        <a:p>
          <a:endParaRPr lang="zh-CN" altLang="en-US"/>
        </a:p>
      </dgm:t>
    </dgm:pt>
    <dgm:pt modelId="{35F3ABE2-AD42-4DAC-A7FF-4C80BAB1AC59}" type="sibTrans" cxnId="{2F9BAACD-E2C0-495F-84FE-F1B054AD19FB}">
      <dgm:prSet/>
      <dgm:spPr/>
      <dgm:t>
        <a:bodyPr/>
        <a:lstStyle/>
        <a:p>
          <a:endParaRPr lang="zh-CN" altLang="en-US"/>
        </a:p>
      </dgm:t>
    </dgm:pt>
    <dgm:pt modelId="{6BF888B3-3FA4-49AD-9AC3-C603367E6773}" type="pres">
      <dgm:prSet presAssocID="{FF228BFD-6EBD-4037-9795-5D5F4E7FA996}" presName="linear" presStyleCnt="0">
        <dgm:presLayoutVars>
          <dgm:dir/>
          <dgm:animLvl val="lvl"/>
          <dgm:resizeHandles val="exact"/>
        </dgm:presLayoutVars>
      </dgm:prSet>
      <dgm:spPr/>
      <dgm:t>
        <a:bodyPr/>
        <a:lstStyle/>
        <a:p>
          <a:endParaRPr lang="zh-CN" altLang="en-US"/>
        </a:p>
      </dgm:t>
    </dgm:pt>
    <dgm:pt modelId="{9ACDA8FE-D457-4C66-BCE0-11FA491E8AF2}" type="pres">
      <dgm:prSet presAssocID="{4A4C59B8-3EA5-468F-8F1C-1036CAE712D8}" presName="parentLin" presStyleCnt="0"/>
      <dgm:spPr/>
    </dgm:pt>
    <dgm:pt modelId="{22B0C63F-1610-4764-82AF-C83F0093CCCA}" type="pres">
      <dgm:prSet presAssocID="{4A4C59B8-3EA5-468F-8F1C-1036CAE712D8}" presName="parentLeftMargin" presStyleLbl="node1" presStyleIdx="0" presStyleCnt="1"/>
      <dgm:spPr/>
      <dgm:t>
        <a:bodyPr/>
        <a:lstStyle/>
        <a:p>
          <a:endParaRPr lang="zh-CN" altLang="en-US"/>
        </a:p>
      </dgm:t>
    </dgm:pt>
    <dgm:pt modelId="{F4B68D95-915A-4DAE-BBD9-C9B6C4020925}" type="pres">
      <dgm:prSet presAssocID="{4A4C59B8-3EA5-468F-8F1C-1036CAE712D8}" presName="parentText" presStyleLbl="node1" presStyleIdx="0" presStyleCnt="1">
        <dgm:presLayoutVars>
          <dgm:chMax val="0"/>
          <dgm:bulletEnabled val="1"/>
        </dgm:presLayoutVars>
      </dgm:prSet>
      <dgm:spPr/>
      <dgm:t>
        <a:bodyPr/>
        <a:lstStyle/>
        <a:p>
          <a:endParaRPr lang="zh-CN" altLang="en-US"/>
        </a:p>
      </dgm:t>
    </dgm:pt>
    <dgm:pt modelId="{FAD17A6A-D95C-4A8C-9E36-D59F65E09FFA}" type="pres">
      <dgm:prSet presAssocID="{4A4C59B8-3EA5-468F-8F1C-1036CAE712D8}" presName="negativeSpace" presStyleCnt="0"/>
      <dgm:spPr/>
    </dgm:pt>
    <dgm:pt modelId="{121315B8-4D25-48C7-8945-E6CCF0376CF0}" type="pres">
      <dgm:prSet presAssocID="{4A4C59B8-3EA5-468F-8F1C-1036CAE712D8}" presName="childText" presStyleLbl="conFgAcc1" presStyleIdx="0" presStyleCnt="1">
        <dgm:presLayoutVars>
          <dgm:bulletEnabled val="1"/>
        </dgm:presLayoutVars>
      </dgm:prSet>
      <dgm:spPr/>
      <dgm:t>
        <a:bodyPr/>
        <a:lstStyle/>
        <a:p>
          <a:endParaRPr lang="zh-CN" altLang="en-US"/>
        </a:p>
      </dgm:t>
    </dgm:pt>
  </dgm:ptLst>
  <dgm:cxnLst>
    <dgm:cxn modelId="{6F34609A-FE30-48A8-8B47-E73932565822}" srcId="{FF228BFD-6EBD-4037-9795-5D5F4E7FA996}" destId="{4A4C59B8-3EA5-468F-8F1C-1036CAE712D8}" srcOrd="0" destOrd="0" parTransId="{8CAF83FC-C257-4B08-966D-D2AE1DB1B17D}" sibTransId="{3D04B727-AC40-4DC9-B13D-BA110C61B06C}"/>
    <dgm:cxn modelId="{93ECA89A-A2CC-41D6-AEBA-2A2577A9FC8F}" type="presOf" srcId="{96B17382-F2FD-4A5C-BB8F-B311FE153FEF}" destId="{121315B8-4D25-48C7-8945-E6CCF0376CF0}" srcOrd="0" destOrd="1" presId="urn:microsoft.com/office/officeart/2005/8/layout/list1"/>
    <dgm:cxn modelId="{B6207F94-F74B-4684-BACB-D2CBBB3CFC66}" type="presOf" srcId="{CB54DB0F-4346-4801-9FA9-4963A78458C8}" destId="{121315B8-4D25-48C7-8945-E6CCF0376CF0}" srcOrd="0" destOrd="0" presId="urn:microsoft.com/office/officeart/2005/8/layout/list1"/>
    <dgm:cxn modelId="{0668EEDE-C8D2-4307-AA99-96D8826E17D6}" type="presOf" srcId="{4A4C59B8-3EA5-468F-8F1C-1036CAE712D8}" destId="{F4B68D95-915A-4DAE-BBD9-C9B6C4020925}" srcOrd="1" destOrd="0" presId="urn:microsoft.com/office/officeart/2005/8/layout/list1"/>
    <dgm:cxn modelId="{D11A59F2-99A6-405F-AA35-531756ABA5DB}" type="presOf" srcId="{59B9D8D6-CFCC-469A-8841-374529A172F3}" destId="{121315B8-4D25-48C7-8945-E6CCF0376CF0}" srcOrd="0" destOrd="2" presId="urn:microsoft.com/office/officeart/2005/8/layout/list1"/>
    <dgm:cxn modelId="{6668CFF0-53C4-491F-B52B-6C682686E8B6}" srcId="{4A4C59B8-3EA5-468F-8F1C-1036CAE712D8}" destId="{CB54DB0F-4346-4801-9FA9-4963A78458C8}" srcOrd="0" destOrd="0" parTransId="{4FFA5EC3-7138-4B3E-B237-E41CB8151643}" sibTransId="{47A1FC60-553D-4C66-9C3C-ABCF97F050F1}"/>
    <dgm:cxn modelId="{67C61379-D033-4EF9-9673-6540089EE6C8}" type="presOf" srcId="{FF228BFD-6EBD-4037-9795-5D5F4E7FA996}" destId="{6BF888B3-3FA4-49AD-9AC3-C603367E6773}" srcOrd="0" destOrd="0" presId="urn:microsoft.com/office/officeart/2005/8/layout/list1"/>
    <dgm:cxn modelId="{C7877784-DEA9-45FB-92CD-7DF78ED5C397}" type="presOf" srcId="{4A4C59B8-3EA5-468F-8F1C-1036CAE712D8}" destId="{22B0C63F-1610-4764-82AF-C83F0093CCCA}" srcOrd="0" destOrd="0" presId="urn:microsoft.com/office/officeart/2005/8/layout/list1"/>
    <dgm:cxn modelId="{2F9BAACD-E2C0-495F-84FE-F1B054AD19FB}" srcId="{4A4C59B8-3EA5-468F-8F1C-1036CAE712D8}" destId="{96B17382-F2FD-4A5C-BB8F-B311FE153FEF}" srcOrd="1" destOrd="0" parTransId="{7C181265-2036-4B71-92BB-0052648F8B75}" sibTransId="{35F3ABE2-AD42-4DAC-A7FF-4C80BAB1AC59}"/>
    <dgm:cxn modelId="{437B339E-1D75-49DF-A2F3-2E192E2219AB}" srcId="{4A4C59B8-3EA5-468F-8F1C-1036CAE712D8}" destId="{59B9D8D6-CFCC-469A-8841-374529A172F3}" srcOrd="2" destOrd="0" parTransId="{7D03B12D-5E89-4B73-A37B-BA0F75458F5C}" sibTransId="{C3F2A825-9E26-4AC7-8CCC-C25D995149C1}"/>
    <dgm:cxn modelId="{EF9D7A51-FBC0-4F4D-9098-F36B250DBD28}" type="presParOf" srcId="{6BF888B3-3FA4-49AD-9AC3-C603367E6773}" destId="{9ACDA8FE-D457-4C66-BCE0-11FA491E8AF2}" srcOrd="0" destOrd="0" presId="urn:microsoft.com/office/officeart/2005/8/layout/list1"/>
    <dgm:cxn modelId="{2F638EDA-3DB9-40D9-8A0B-CD8E82E7D2C7}" type="presParOf" srcId="{9ACDA8FE-D457-4C66-BCE0-11FA491E8AF2}" destId="{22B0C63F-1610-4764-82AF-C83F0093CCCA}" srcOrd="0" destOrd="0" presId="urn:microsoft.com/office/officeart/2005/8/layout/list1"/>
    <dgm:cxn modelId="{5230B7F1-6D4F-4E0C-9ECA-AF77C14E9B46}" type="presParOf" srcId="{9ACDA8FE-D457-4C66-BCE0-11FA491E8AF2}" destId="{F4B68D95-915A-4DAE-BBD9-C9B6C4020925}" srcOrd="1" destOrd="0" presId="urn:microsoft.com/office/officeart/2005/8/layout/list1"/>
    <dgm:cxn modelId="{7476B5E5-7296-430B-9FE5-3436C01F01C4}" type="presParOf" srcId="{6BF888B3-3FA4-49AD-9AC3-C603367E6773}" destId="{FAD17A6A-D95C-4A8C-9E36-D59F65E09FFA}" srcOrd="1" destOrd="0" presId="urn:microsoft.com/office/officeart/2005/8/layout/list1"/>
    <dgm:cxn modelId="{A94BF77E-2F21-40C6-906D-C459AF8F692B}" type="presParOf" srcId="{6BF888B3-3FA4-49AD-9AC3-C603367E6773}" destId="{121315B8-4D25-48C7-8945-E6CCF0376CF0}" srcOrd="2" destOrd="0" presId="urn:microsoft.com/office/officeart/2005/8/layout/lis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93A5B4-98A1-4AC9-94B6-178A4062E035}" type="doc">
      <dgm:prSet loTypeId="urn:microsoft.com/office/officeart/2005/8/layout/process1" loCatId="process" qsTypeId="urn:microsoft.com/office/officeart/2005/8/quickstyle/simple3" qsCatId="simple" csTypeId="urn:microsoft.com/office/officeart/2005/8/colors/colorful5" csCatId="colorful"/>
      <dgm:spPr/>
      <dgm:t>
        <a:bodyPr/>
        <a:lstStyle/>
        <a:p>
          <a:endParaRPr lang="zh-CN" altLang="en-US"/>
        </a:p>
      </dgm:t>
    </dgm:pt>
    <dgm:pt modelId="{E43EF3C3-A6DB-4684-9161-21008141371A}">
      <dgm:prSet custT="1"/>
      <dgm:spPr/>
      <dgm:t>
        <a:bodyPr/>
        <a:lstStyle/>
        <a:p>
          <a:pPr rtl="0"/>
          <a:r>
            <a:rPr lang="zh-CN" altLang="en-US" sz="2400" b="1" dirty="0" smtClean="0">
              <a:solidFill>
                <a:srgbClr val="0000FF"/>
              </a:solidFill>
              <a:latin typeface="+mj-ea"/>
              <a:ea typeface="+mj-ea"/>
            </a:rPr>
            <a:t>相同误码率</a:t>
          </a:r>
          <a:endParaRPr lang="zh-CN" altLang="en-US" sz="2400" b="1" dirty="0">
            <a:solidFill>
              <a:srgbClr val="0000FF"/>
            </a:solidFill>
            <a:latin typeface="+mj-ea"/>
            <a:ea typeface="+mj-ea"/>
          </a:endParaRPr>
        </a:p>
      </dgm:t>
    </dgm:pt>
    <dgm:pt modelId="{420741CA-CDE5-4C87-8CCF-E8397C12C22C}" type="parTrans" cxnId="{CC3BEB1C-42A1-45FD-BCEF-3C7364E1F4C1}">
      <dgm:prSet/>
      <dgm:spPr/>
      <dgm:t>
        <a:bodyPr/>
        <a:lstStyle/>
        <a:p>
          <a:endParaRPr lang="zh-CN" altLang="en-US" sz="2000" b="1">
            <a:solidFill>
              <a:srgbClr val="0000FF"/>
            </a:solidFill>
            <a:latin typeface="+mj-ea"/>
            <a:ea typeface="+mj-ea"/>
          </a:endParaRPr>
        </a:p>
      </dgm:t>
    </dgm:pt>
    <dgm:pt modelId="{907C58F2-FAE0-45BC-8849-1CD31E8C9BA1}" type="sibTrans" cxnId="{CC3BEB1C-42A1-45FD-BCEF-3C7364E1F4C1}">
      <dgm:prSet custT="1"/>
      <dgm:spPr/>
      <dgm:t>
        <a:bodyPr/>
        <a:lstStyle/>
        <a:p>
          <a:endParaRPr lang="zh-CN" altLang="en-US" sz="2000" b="1">
            <a:solidFill>
              <a:srgbClr val="0000FF"/>
            </a:solidFill>
            <a:latin typeface="+mj-ea"/>
            <a:ea typeface="+mj-ea"/>
          </a:endParaRPr>
        </a:p>
      </dgm:t>
    </dgm:pt>
    <dgm:pt modelId="{DA155A22-4765-40F1-B785-1CD77CFC4A6E}">
      <dgm:prSet custT="1"/>
      <dgm:spPr/>
      <dgm:t>
        <a:bodyPr/>
        <a:lstStyle/>
        <a:p>
          <a:pPr rtl="0"/>
          <a:r>
            <a:rPr lang="zh-CN" altLang="en-US" sz="2400" b="1" dirty="0" smtClean="0">
              <a:solidFill>
                <a:srgbClr val="0000FF"/>
              </a:solidFill>
              <a:latin typeface="+mj-ea"/>
              <a:ea typeface="+mj-ea"/>
            </a:rPr>
            <a:t>接收信号信噪比要大</a:t>
          </a:r>
          <a:endParaRPr lang="zh-CN" altLang="en-US" sz="2400" b="1" dirty="0">
            <a:solidFill>
              <a:srgbClr val="0000FF"/>
            </a:solidFill>
            <a:latin typeface="+mj-ea"/>
            <a:ea typeface="+mj-ea"/>
          </a:endParaRPr>
        </a:p>
      </dgm:t>
    </dgm:pt>
    <dgm:pt modelId="{362C6994-C4C7-49F2-A3C0-06CF0CF7623C}" type="parTrans" cxnId="{2850A925-2E4C-46B0-9F2E-BEFBCC751129}">
      <dgm:prSet/>
      <dgm:spPr/>
      <dgm:t>
        <a:bodyPr/>
        <a:lstStyle/>
        <a:p>
          <a:endParaRPr lang="zh-CN" altLang="en-US" sz="2000" b="1">
            <a:solidFill>
              <a:srgbClr val="0000FF"/>
            </a:solidFill>
            <a:latin typeface="+mj-ea"/>
            <a:ea typeface="+mj-ea"/>
          </a:endParaRPr>
        </a:p>
      </dgm:t>
    </dgm:pt>
    <dgm:pt modelId="{6B506F69-1B77-4936-A164-1272332E3673}" type="sibTrans" cxnId="{2850A925-2E4C-46B0-9F2E-BEFBCC751129}">
      <dgm:prSet custT="1"/>
      <dgm:spPr/>
      <dgm:t>
        <a:bodyPr/>
        <a:lstStyle/>
        <a:p>
          <a:endParaRPr lang="zh-CN" altLang="en-US" sz="2000" b="1">
            <a:solidFill>
              <a:srgbClr val="0000FF"/>
            </a:solidFill>
            <a:latin typeface="+mj-ea"/>
            <a:ea typeface="+mj-ea"/>
          </a:endParaRPr>
        </a:p>
      </dgm:t>
    </dgm:pt>
    <dgm:pt modelId="{1F45FAB5-A22F-4E19-AFAC-61F5674D0E16}">
      <dgm:prSet custT="1"/>
      <dgm:spPr/>
      <dgm:t>
        <a:bodyPr/>
        <a:lstStyle/>
        <a:p>
          <a:pPr rtl="0"/>
          <a:r>
            <a:rPr lang="zh-CN" altLang="en-US" sz="2400" b="1" smtClean="0">
              <a:solidFill>
                <a:srgbClr val="0000FF"/>
              </a:solidFill>
              <a:latin typeface="+mj-ea"/>
              <a:ea typeface="+mj-ea"/>
            </a:rPr>
            <a:t>发送信号功率要大</a:t>
          </a:r>
          <a:endParaRPr lang="zh-CN" altLang="en-US" sz="2400" b="1">
            <a:solidFill>
              <a:srgbClr val="0000FF"/>
            </a:solidFill>
            <a:latin typeface="+mj-ea"/>
            <a:ea typeface="+mj-ea"/>
          </a:endParaRPr>
        </a:p>
      </dgm:t>
    </dgm:pt>
    <dgm:pt modelId="{6083261A-A6CC-4955-8890-9154F95E6B18}" type="parTrans" cxnId="{595DECBE-3054-458E-A9C2-E3F4BD65E717}">
      <dgm:prSet/>
      <dgm:spPr/>
      <dgm:t>
        <a:bodyPr/>
        <a:lstStyle/>
        <a:p>
          <a:endParaRPr lang="zh-CN" altLang="en-US" sz="2000" b="1">
            <a:solidFill>
              <a:srgbClr val="0000FF"/>
            </a:solidFill>
            <a:latin typeface="+mj-ea"/>
            <a:ea typeface="+mj-ea"/>
          </a:endParaRPr>
        </a:p>
      </dgm:t>
    </dgm:pt>
    <dgm:pt modelId="{426677B3-32EB-4736-B719-A8B7F47DC6FD}" type="sibTrans" cxnId="{595DECBE-3054-458E-A9C2-E3F4BD65E717}">
      <dgm:prSet/>
      <dgm:spPr/>
      <dgm:t>
        <a:bodyPr/>
        <a:lstStyle/>
        <a:p>
          <a:endParaRPr lang="zh-CN" altLang="en-US" sz="2000" b="1">
            <a:solidFill>
              <a:srgbClr val="0000FF"/>
            </a:solidFill>
            <a:latin typeface="+mj-ea"/>
            <a:ea typeface="+mj-ea"/>
          </a:endParaRPr>
        </a:p>
      </dgm:t>
    </dgm:pt>
    <dgm:pt modelId="{14D623F7-9008-4898-97A3-45CD599F20B9}" type="pres">
      <dgm:prSet presAssocID="{F293A5B4-98A1-4AC9-94B6-178A4062E035}" presName="Name0" presStyleCnt="0">
        <dgm:presLayoutVars>
          <dgm:dir/>
          <dgm:resizeHandles val="exact"/>
        </dgm:presLayoutVars>
      </dgm:prSet>
      <dgm:spPr/>
      <dgm:t>
        <a:bodyPr/>
        <a:lstStyle/>
        <a:p>
          <a:endParaRPr lang="zh-CN" altLang="en-US"/>
        </a:p>
      </dgm:t>
    </dgm:pt>
    <dgm:pt modelId="{F29C5CD3-7396-45EB-B04A-3E48DAA84B6F}" type="pres">
      <dgm:prSet presAssocID="{E43EF3C3-A6DB-4684-9161-21008141371A}" presName="node" presStyleLbl="node1" presStyleIdx="0" presStyleCnt="3">
        <dgm:presLayoutVars>
          <dgm:bulletEnabled val="1"/>
        </dgm:presLayoutVars>
      </dgm:prSet>
      <dgm:spPr/>
      <dgm:t>
        <a:bodyPr/>
        <a:lstStyle/>
        <a:p>
          <a:endParaRPr lang="zh-CN" altLang="en-US"/>
        </a:p>
      </dgm:t>
    </dgm:pt>
    <dgm:pt modelId="{CDBD6B8C-00D2-41E8-BF4D-FC9B9D38A601}" type="pres">
      <dgm:prSet presAssocID="{907C58F2-FAE0-45BC-8849-1CD31E8C9BA1}" presName="sibTrans" presStyleLbl="sibTrans2D1" presStyleIdx="0" presStyleCnt="2"/>
      <dgm:spPr/>
      <dgm:t>
        <a:bodyPr/>
        <a:lstStyle/>
        <a:p>
          <a:endParaRPr lang="zh-CN" altLang="en-US"/>
        </a:p>
      </dgm:t>
    </dgm:pt>
    <dgm:pt modelId="{54DA0C7A-6739-42B6-BB7E-BADFAAA1B1AA}" type="pres">
      <dgm:prSet presAssocID="{907C58F2-FAE0-45BC-8849-1CD31E8C9BA1}" presName="connectorText" presStyleLbl="sibTrans2D1" presStyleIdx="0" presStyleCnt="2"/>
      <dgm:spPr/>
      <dgm:t>
        <a:bodyPr/>
        <a:lstStyle/>
        <a:p>
          <a:endParaRPr lang="zh-CN" altLang="en-US"/>
        </a:p>
      </dgm:t>
    </dgm:pt>
    <dgm:pt modelId="{D5AB3477-8431-4097-B583-48FBA106D0C3}" type="pres">
      <dgm:prSet presAssocID="{DA155A22-4765-40F1-B785-1CD77CFC4A6E}" presName="node" presStyleLbl="node1" presStyleIdx="1" presStyleCnt="3">
        <dgm:presLayoutVars>
          <dgm:bulletEnabled val="1"/>
        </dgm:presLayoutVars>
      </dgm:prSet>
      <dgm:spPr/>
      <dgm:t>
        <a:bodyPr/>
        <a:lstStyle/>
        <a:p>
          <a:endParaRPr lang="zh-CN" altLang="en-US"/>
        </a:p>
      </dgm:t>
    </dgm:pt>
    <dgm:pt modelId="{68BC010E-BCB1-4D95-BCF1-2B5B70EBBCB5}" type="pres">
      <dgm:prSet presAssocID="{6B506F69-1B77-4936-A164-1272332E3673}" presName="sibTrans" presStyleLbl="sibTrans2D1" presStyleIdx="1" presStyleCnt="2"/>
      <dgm:spPr/>
      <dgm:t>
        <a:bodyPr/>
        <a:lstStyle/>
        <a:p>
          <a:endParaRPr lang="zh-CN" altLang="en-US"/>
        </a:p>
      </dgm:t>
    </dgm:pt>
    <dgm:pt modelId="{571969A2-7DDB-4812-960D-5B7994B7FE88}" type="pres">
      <dgm:prSet presAssocID="{6B506F69-1B77-4936-A164-1272332E3673}" presName="connectorText" presStyleLbl="sibTrans2D1" presStyleIdx="1" presStyleCnt="2"/>
      <dgm:spPr/>
      <dgm:t>
        <a:bodyPr/>
        <a:lstStyle/>
        <a:p>
          <a:endParaRPr lang="zh-CN" altLang="en-US"/>
        </a:p>
      </dgm:t>
    </dgm:pt>
    <dgm:pt modelId="{27AD390F-D930-476E-9ED2-0361BF77112C}" type="pres">
      <dgm:prSet presAssocID="{1F45FAB5-A22F-4E19-AFAC-61F5674D0E16}" presName="node" presStyleLbl="node1" presStyleIdx="2" presStyleCnt="3">
        <dgm:presLayoutVars>
          <dgm:bulletEnabled val="1"/>
        </dgm:presLayoutVars>
      </dgm:prSet>
      <dgm:spPr/>
      <dgm:t>
        <a:bodyPr/>
        <a:lstStyle/>
        <a:p>
          <a:endParaRPr lang="zh-CN" altLang="en-US"/>
        </a:p>
      </dgm:t>
    </dgm:pt>
  </dgm:ptLst>
  <dgm:cxnLst>
    <dgm:cxn modelId="{2850A925-2E4C-46B0-9F2E-BEFBCC751129}" srcId="{F293A5B4-98A1-4AC9-94B6-178A4062E035}" destId="{DA155A22-4765-40F1-B785-1CD77CFC4A6E}" srcOrd="1" destOrd="0" parTransId="{362C6994-C4C7-49F2-A3C0-06CF0CF7623C}" sibTransId="{6B506F69-1B77-4936-A164-1272332E3673}"/>
    <dgm:cxn modelId="{11CE2B2C-32FB-4ECB-8750-5B2BCFA4E303}" type="presOf" srcId="{6B506F69-1B77-4936-A164-1272332E3673}" destId="{68BC010E-BCB1-4D95-BCF1-2B5B70EBBCB5}" srcOrd="0" destOrd="0" presId="urn:microsoft.com/office/officeart/2005/8/layout/process1"/>
    <dgm:cxn modelId="{BA6439AD-5882-4607-8C11-9FA0ABB4380E}" type="presOf" srcId="{E43EF3C3-A6DB-4684-9161-21008141371A}" destId="{F29C5CD3-7396-45EB-B04A-3E48DAA84B6F}" srcOrd="0" destOrd="0" presId="urn:microsoft.com/office/officeart/2005/8/layout/process1"/>
    <dgm:cxn modelId="{A38C9564-6940-46E0-B732-40B5F5B9E903}" type="presOf" srcId="{DA155A22-4765-40F1-B785-1CD77CFC4A6E}" destId="{D5AB3477-8431-4097-B583-48FBA106D0C3}" srcOrd="0" destOrd="0" presId="urn:microsoft.com/office/officeart/2005/8/layout/process1"/>
    <dgm:cxn modelId="{3C5B052D-85E7-416B-BED4-EBE8D0424829}" type="presOf" srcId="{6B506F69-1B77-4936-A164-1272332E3673}" destId="{571969A2-7DDB-4812-960D-5B7994B7FE88}" srcOrd="1" destOrd="0" presId="urn:microsoft.com/office/officeart/2005/8/layout/process1"/>
    <dgm:cxn modelId="{4B41654F-5298-404C-B4C9-7C52B2775FCD}" type="presOf" srcId="{907C58F2-FAE0-45BC-8849-1CD31E8C9BA1}" destId="{54DA0C7A-6739-42B6-BB7E-BADFAAA1B1AA}" srcOrd="1" destOrd="0" presId="urn:microsoft.com/office/officeart/2005/8/layout/process1"/>
    <dgm:cxn modelId="{CC3BEB1C-42A1-45FD-BCEF-3C7364E1F4C1}" srcId="{F293A5B4-98A1-4AC9-94B6-178A4062E035}" destId="{E43EF3C3-A6DB-4684-9161-21008141371A}" srcOrd="0" destOrd="0" parTransId="{420741CA-CDE5-4C87-8CCF-E8397C12C22C}" sibTransId="{907C58F2-FAE0-45BC-8849-1CD31E8C9BA1}"/>
    <dgm:cxn modelId="{7BDB9C8A-AC04-4BE8-87AA-622AEB20FABB}" type="presOf" srcId="{907C58F2-FAE0-45BC-8849-1CD31E8C9BA1}" destId="{CDBD6B8C-00D2-41E8-BF4D-FC9B9D38A601}" srcOrd="0" destOrd="0" presId="urn:microsoft.com/office/officeart/2005/8/layout/process1"/>
    <dgm:cxn modelId="{595DECBE-3054-458E-A9C2-E3F4BD65E717}" srcId="{F293A5B4-98A1-4AC9-94B6-178A4062E035}" destId="{1F45FAB5-A22F-4E19-AFAC-61F5674D0E16}" srcOrd="2" destOrd="0" parTransId="{6083261A-A6CC-4955-8890-9154F95E6B18}" sibTransId="{426677B3-32EB-4736-B719-A8B7F47DC6FD}"/>
    <dgm:cxn modelId="{97DE1F97-DA1B-4428-8631-01368B8842CA}" type="presOf" srcId="{F293A5B4-98A1-4AC9-94B6-178A4062E035}" destId="{14D623F7-9008-4898-97A3-45CD599F20B9}" srcOrd="0" destOrd="0" presId="urn:microsoft.com/office/officeart/2005/8/layout/process1"/>
    <dgm:cxn modelId="{4C60DA56-2367-4EF3-9141-212A708201AB}" type="presOf" srcId="{1F45FAB5-A22F-4E19-AFAC-61F5674D0E16}" destId="{27AD390F-D930-476E-9ED2-0361BF77112C}" srcOrd="0" destOrd="0" presId="urn:microsoft.com/office/officeart/2005/8/layout/process1"/>
    <dgm:cxn modelId="{AB910F89-5D6E-432B-88B7-50E9CF00EA3B}" type="presParOf" srcId="{14D623F7-9008-4898-97A3-45CD599F20B9}" destId="{F29C5CD3-7396-45EB-B04A-3E48DAA84B6F}" srcOrd="0" destOrd="0" presId="urn:microsoft.com/office/officeart/2005/8/layout/process1"/>
    <dgm:cxn modelId="{E3F464D6-5FD6-4A53-8E07-3720A0216D4B}" type="presParOf" srcId="{14D623F7-9008-4898-97A3-45CD599F20B9}" destId="{CDBD6B8C-00D2-41E8-BF4D-FC9B9D38A601}" srcOrd="1" destOrd="0" presId="urn:microsoft.com/office/officeart/2005/8/layout/process1"/>
    <dgm:cxn modelId="{8F42B876-24DF-47A2-A137-3E5F4BE0C460}" type="presParOf" srcId="{CDBD6B8C-00D2-41E8-BF4D-FC9B9D38A601}" destId="{54DA0C7A-6739-42B6-BB7E-BADFAAA1B1AA}" srcOrd="0" destOrd="0" presId="urn:microsoft.com/office/officeart/2005/8/layout/process1"/>
    <dgm:cxn modelId="{B1ED4BF3-BAB8-4F5C-A289-6A284BEBA340}" type="presParOf" srcId="{14D623F7-9008-4898-97A3-45CD599F20B9}" destId="{D5AB3477-8431-4097-B583-48FBA106D0C3}" srcOrd="2" destOrd="0" presId="urn:microsoft.com/office/officeart/2005/8/layout/process1"/>
    <dgm:cxn modelId="{CC9FC446-B6DE-4A11-9DD6-899EB751D3CD}" type="presParOf" srcId="{14D623F7-9008-4898-97A3-45CD599F20B9}" destId="{68BC010E-BCB1-4D95-BCF1-2B5B70EBBCB5}" srcOrd="3" destOrd="0" presId="urn:microsoft.com/office/officeart/2005/8/layout/process1"/>
    <dgm:cxn modelId="{9458E21F-30A5-4F6D-8EC4-7EC588AA611E}" type="presParOf" srcId="{68BC010E-BCB1-4D95-BCF1-2B5B70EBBCB5}" destId="{571969A2-7DDB-4812-960D-5B7994B7FE88}" srcOrd="0" destOrd="0" presId="urn:microsoft.com/office/officeart/2005/8/layout/process1"/>
    <dgm:cxn modelId="{9E04E123-29D8-4D61-8762-1A942390C4C2}" type="presParOf" srcId="{14D623F7-9008-4898-97A3-45CD599F20B9}" destId="{27AD390F-D930-476E-9ED2-0361BF77112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1315B8-4D25-48C7-8945-E6CCF0376CF0}">
      <dsp:nvSpPr>
        <dsp:cNvPr id="0" name=""/>
        <dsp:cNvSpPr/>
      </dsp:nvSpPr>
      <dsp:spPr>
        <a:xfrm>
          <a:off x="0" y="224460"/>
          <a:ext cx="3744416" cy="2220750"/>
        </a:xfrm>
        <a:prstGeom prst="rect">
          <a:avLst/>
        </a:prstGeom>
        <a:solidFill>
          <a:schemeClr val="accent5">
            <a:alpha val="90000"/>
            <a:tint val="40000"/>
            <a:hueOff val="0"/>
            <a:satOff val="0"/>
            <a:lumOff val="0"/>
            <a:alphaOff val="0"/>
          </a:schemeClr>
        </a:solidFill>
        <a:ln w="381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0608" tIns="312420" rIns="290608" bIns="170688" numCol="1" spcCol="1270" anchor="t" anchorCtr="0">
          <a:noAutofit/>
        </a:bodyPr>
        <a:lstStyle/>
        <a:p>
          <a:pPr marL="228600" lvl="1" indent="-228600" algn="l" defTabSz="1066800" rtl="0">
            <a:lnSpc>
              <a:spcPct val="100000"/>
            </a:lnSpc>
            <a:spcBef>
              <a:spcPct val="0"/>
            </a:spcBef>
            <a:spcAft>
              <a:spcPct val="15000"/>
            </a:spcAft>
            <a:buChar char="••"/>
          </a:pPr>
          <a:r>
            <a:rPr lang="zh-CN" sz="2400" b="1" kern="1200" dirty="0" smtClean="0">
              <a:latin typeface="+mj-ea"/>
              <a:ea typeface="+mj-ea"/>
            </a:rPr>
            <a:t>取判决门限</a:t>
          </a:r>
          <a:r>
            <a:rPr lang="en-US" sz="2400" b="1" i="1" kern="1200" dirty="0" smtClean="0">
              <a:latin typeface="+mj-ea"/>
              <a:ea typeface="+mj-ea"/>
            </a:rPr>
            <a:t>b</a:t>
          </a:r>
          <a:r>
            <a:rPr lang="zh-CN" sz="2400" b="1" kern="1200" dirty="0" smtClean="0">
              <a:latin typeface="+mj-ea"/>
              <a:ea typeface="+mj-ea"/>
            </a:rPr>
            <a:t>，</a:t>
          </a:r>
          <a:endParaRPr lang="zh-CN" sz="2400" b="1" kern="1200" dirty="0">
            <a:latin typeface="+mj-ea"/>
            <a:ea typeface="+mj-ea"/>
          </a:endParaRPr>
        </a:p>
        <a:p>
          <a:pPr marL="228600" lvl="1" indent="-228600" algn="l" defTabSz="1066800" rtl="0">
            <a:lnSpc>
              <a:spcPct val="100000"/>
            </a:lnSpc>
            <a:spcBef>
              <a:spcPct val="0"/>
            </a:spcBef>
            <a:spcAft>
              <a:spcPct val="15000"/>
            </a:spcAft>
            <a:buChar char="••"/>
          </a:pPr>
          <a:r>
            <a:rPr lang="en-US" sz="2400" b="1" i="1" kern="1200" dirty="0" smtClean="0">
              <a:latin typeface="+mj-ea"/>
              <a:ea typeface="+mj-ea"/>
            </a:rPr>
            <a:t>x &gt; b</a:t>
          </a:r>
          <a:r>
            <a:rPr lang="zh-CN" sz="2400" b="1" kern="1200" dirty="0" smtClean="0">
              <a:latin typeface="+mj-ea"/>
              <a:ea typeface="+mj-ea"/>
            </a:rPr>
            <a:t>时，判为“</a:t>
          </a:r>
          <a:r>
            <a:rPr lang="en-US" sz="2400" b="1" kern="1200" dirty="0" smtClean="0">
              <a:latin typeface="+mj-ea"/>
              <a:ea typeface="+mj-ea"/>
            </a:rPr>
            <a:t>1”</a:t>
          </a:r>
          <a:endParaRPr lang="zh-CN" sz="2400" b="1" kern="1200" dirty="0">
            <a:latin typeface="+mj-ea"/>
            <a:ea typeface="+mj-ea"/>
          </a:endParaRPr>
        </a:p>
        <a:p>
          <a:pPr marL="228600" lvl="1" indent="-228600" algn="l" defTabSz="1066800" rtl="0">
            <a:lnSpc>
              <a:spcPct val="100000"/>
            </a:lnSpc>
            <a:spcBef>
              <a:spcPct val="0"/>
            </a:spcBef>
            <a:spcAft>
              <a:spcPct val="15000"/>
            </a:spcAft>
            <a:buChar char="••"/>
          </a:pPr>
          <a:r>
            <a:rPr lang="en-US" sz="2400" b="1" i="1" kern="1200" dirty="0" smtClean="0">
              <a:latin typeface="+mj-ea"/>
              <a:ea typeface="+mj-ea"/>
            </a:rPr>
            <a:t>x </a:t>
          </a:r>
          <a:r>
            <a:rPr lang="en-US" sz="2400" b="1" i="1" kern="1200" dirty="0" smtClean="0">
              <a:latin typeface="+mj-ea"/>
              <a:ea typeface="+mj-ea"/>
              <a:sym typeface="Symbol"/>
            </a:rPr>
            <a:t></a:t>
          </a:r>
          <a:r>
            <a:rPr lang="en-US" sz="2400" b="1" i="1" kern="1200" dirty="0" smtClean="0">
              <a:latin typeface="+mj-ea"/>
              <a:ea typeface="+mj-ea"/>
            </a:rPr>
            <a:t> b</a:t>
          </a:r>
          <a:r>
            <a:rPr lang="zh-CN" sz="2400" b="1" kern="1200" dirty="0" smtClean="0">
              <a:latin typeface="+mj-ea"/>
              <a:ea typeface="+mj-ea"/>
            </a:rPr>
            <a:t>时，判为“</a:t>
          </a:r>
          <a:r>
            <a:rPr lang="en-US" sz="2400" b="1" kern="1200" dirty="0" smtClean="0">
              <a:latin typeface="+mj-ea"/>
              <a:ea typeface="+mj-ea"/>
            </a:rPr>
            <a:t>0”</a:t>
          </a:r>
          <a:endParaRPr lang="zh-CN" sz="2400" b="1" kern="1200" dirty="0">
            <a:latin typeface="+mj-ea"/>
            <a:ea typeface="+mj-ea"/>
          </a:endParaRPr>
        </a:p>
      </dsp:txBody>
      <dsp:txXfrm>
        <a:off x="0" y="224460"/>
        <a:ext cx="3744416" cy="2220750"/>
      </dsp:txXfrm>
    </dsp:sp>
    <dsp:sp modelId="{F4B68D95-915A-4DAE-BBD9-C9B6C4020925}">
      <dsp:nvSpPr>
        <dsp:cNvPr id="0" name=""/>
        <dsp:cNvSpPr/>
      </dsp:nvSpPr>
      <dsp:spPr>
        <a:xfrm>
          <a:off x="187220" y="3060"/>
          <a:ext cx="2621091" cy="442800"/>
        </a:xfrm>
        <a:prstGeom prst="round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71" tIns="0" rIns="99071" bIns="0" numCol="1" spcCol="1270" anchor="ctr" anchorCtr="0">
          <a:noAutofit/>
        </a:bodyPr>
        <a:lstStyle/>
        <a:p>
          <a:pPr lvl="0" algn="l" defTabSz="1066800" rtl="0">
            <a:lnSpc>
              <a:spcPct val="90000"/>
            </a:lnSpc>
            <a:spcBef>
              <a:spcPct val="0"/>
            </a:spcBef>
            <a:spcAft>
              <a:spcPct val="35000"/>
            </a:spcAft>
          </a:pPr>
          <a:r>
            <a:rPr lang="zh-CN" sz="2400" b="1" kern="1200" dirty="0" smtClean="0">
              <a:latin typeface="+mj-ea"/>
              <a:ea typeface="+mj-ea"/>
            </a:rPr>
            <a:t>判决规则为</a:t>
          </a:r>
          <a:endParaRPr lang="zh-CN" sz="2400" b="1" kern="1200" dirty="0">
            <a:latin typeface="+mj-ea"/>
            <a:ea typeface="+mj-ea"/>
          </a:endParaRPr>
        </a:p>
      </dsp:txBody>
      <dsp:txXfrm>
        <a:off x="208836" y="24676"/>
        <a:ext cx="2577859"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e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202.wmf"/><Relationship Id="rId2" Type="http://schemas.openxmlformats.org/officeDocument/2006/relationships/image" Target="../media/image201.wmf"/><Relationship Id="rId1" Type="http://schemas.openxmlformats.org/officeDocument/2006/relationships/image" Target="../media/image200.wmf"/><Relationship Id="rId5" Type="http://schemas.openxmlformats.org/officeDocument/2006/relationships/image" Target="../media/image204.wmf"/><Relationship Id="rId4" Type="http://schemas.openxmlformats.org/officeDocument/2006/relationships/image" Target="../media/image203.wmf"/></Relationships>
</file>

<file path=ppt/drawings/_rels/vmlDrawing101.vml.rels><?xml version="1.0" encoding="UTF-8" standalone="yes"?>
<Relationships xmlns="http://schemas.openxmlformats.org/package/2006/relationships"><Relationship Id="rId2" Type="http://schemas.openxmlformats.org/officeDocument/2006/relationships/image" Target="../media/image200.wmf"/><Relationship Id="rId1" Type="http://schemas.openxmlformats.org/officeDocument/2006/relationships/image" Target="../media/image205.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207.wmf"/><Relationship Id="rId7" Type="http://schemas.openxmlformats.org/officeDocument/2006/relationships/image" Target="../media/image211.wmf"/><Relationship Id="rId2" Type="http://schemas.openxmlformats.org/officeDocument/2006/relationships/image" Target="../media/image206.wmf"/><Relationship Id="rId1" Type="http://schemas.openxmlformats.org/officeDocument/2006/relationships/image" Target="../media/image205.wmf"/><Relationship Id="rId6" Type="http://schemas.openxmlformats.org/officeDocument/2006/relationships/image" Target="../media/image210.wmf"/><Relationship Id="rId5" Type="http://schemas.openxmlformats.org/officeDocument/2006/relationships/image" Target="../media/image209.wmf"/><Relationship Id="rId4" Type="http://schemas.openxmlformats.org/officeDocument/2006/relationships/image" Target="../media/image208.w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212.w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214.wmf"/><Relationship Id="rId2" Type="http://schemas.openxmlformats.org/officeDocument/2006/relationships/image" Target="../media/image212.wmf"/><Relationship Id="rId1" Type="http://schemas.openxmlformats.org/officeDocument/2006/relationships/image" Target="../media/image213.wmf"/><Relationship Id="rId4" Type="http://schemas.openxmlformats.org/officeDocument/2006/relationships/image" Target="../media/image215.w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106.v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image" Target="../media/image217.wmf"/><Relationship Id="rId1" Type="http://schemas.openxmlformats.org/officeDocument/2006/relationships/image" Target="../media/image216.wmf"/><Relationship Id="rId5" Type="http://schemas.openxmlformats.org/officeDocument/2006/relationships/image" Target="../media/image220.wmf"/><Relationship Id="rId4" Type="http://schemas.openxmlformats.org/officeDocument/2006/relationships/image" Target="../media/image219.wmf"/></Relationships>
</file>

<file path=ppt/drawings/_rels/vmlDrawing107.vml.rels><?xml version="1.0" encoding="UTF-8" standalone="yes"?>
<Relationships xmlns="http://schemas.openxmlformats.org/package/2006/relationships"><Relationship Id="rId3" Type="http://schemas.openxmlformats.org/officeDocument/2006/relationships/image" Target="../media/image219.wmf"/><Relationship Id="rId2" Type="http://schemas.openxmlformats.org/officeDocument/2006/relationships/image" Target="../media/image218.wmf"/><Relationship Id="rId1" Type="http://schemas.openxmlformats.org/officeDocument/2006/relationships/image" Target="../media/image217.wmf"/><Relationship Id="rId4" Type="http://schemas.openxmlformats.org/officeDocument/2006/relationships/image" Target="../media/image220.wmf"/></Relationships>
</file>

<file path=ppt/drawings/_rels/vmlDrawing108.vml.rels><?xml version="1.0" encoding="UTF-8" standalone="yes"?>
<Relationships xmlns="http://schemas.openxmlformats.org/package/2006/relationships"><Relationship Id="rId3" Type="http://schemas.openxmlformats.org/officeDocument/2006/relationships/image" Target="../media/image223.wmf"/><Relationship Id="rId2" Type="http://schemas.openxmlformats.org/officeDocument/2006/relationships/image" Target="../media/image222.wmf"/><Relationship Id="rId1" Type="http://schemas.openxmlformats.org/officeDocument/2006/relationships/image" Target="../media/image221.emf"/><Relationship Id="rId5" Type="http://schemas.openxmlformats.org/officeDocument/2006/relationships/image" Target="../media/image225.wmf"/><Relationship Id="rId4" Type="http://schemas.openxmlformats.org/officeDocument/2006/relationships/image" Target="../media/image224.wmf"/></Relationships>
</file>

<file path=ppt/drawings/_rels/vmlDrawing109.vml.rels><?xml version="1.0" encoding="UTF-8" standalone="yes"?>
<Relationships xmlns="http://schemas.openxmlformats.org/package/2006/relationships"><Relationship Id="rId8" Type="http://schemas.openxmlformats.org/officeDocument/2006/relationships/image" Target="../media/image223.wmf"/><Relationship Id="rId3" Type="http://schemas.openxmlformats.org/officeDocument/2006/relationships/image" Target="../media/image228.wmf"/><Relationship Id="rId7" Type="http://schemas.openxmlformats.org/officeDocument/2006/relationships/image" Target="../media/image232.wmf"/><Relationship Id="rId2" Type="http://schemas.openxmlformats.org/officeDocument/2006/relationships/image" Target="../media/image227.wmf"/><Relationship Id="rId1" Type="http://schemas.openxmlformats.org/officeDocument/2006/relationships/image" Target="../media/image226.wmf"/><Relationship Id="rId6" Type="http://schemas.openxmlformats.org/officeDocument/2006/relationships/image" Target="../media/image231.wmf"/><Relationship Id="rId5" Type="http://schemas.openxmlformats.org/officeDocument/2006/relationships/image" Target="../media/image230.wmf"/><Relationship Id="rId4" Type="http://schemas.openxmlformats.org/officeDocument/2006/relationships/image" Target="../media/image22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5" Type="http://schemas.openxmlformats.org/officeDocument/2006/relationships/image" Target="../media/image17.wmf"/><Relationship Id="rId4" Type="http://schemas.openxmlformats.org/officeDocument/2006/relationships/image" Target="../media/image14.wmf"/></Relationships>
</file>

<file path=ppt/drawings/_rels/vmlDrawing110.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4.wmf"/><Relationship Id="rId1" Type="http://schemas.openxmlformats.org/officeDocument/2006/relationships/image" Target="../media/image233.wmf"/><Relationship Id="rId4" Type="http://schemas.openxmlformats.org/officeDocument/2006/relationships/image" Target="../media/image232.wmf"/></Relationships>
</file>

<file path=ppt/drawings/_rels/vmlDrawing111.v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36.wmf"/><Relationship Id="rId4" Type="http://schemas.openxmlformats.org/officeDocument/2006/relationships/image" Target="../media/image239.wmf"/></Relationships>
</file>

<file path=ppt/drawings/_rels/vmlDrawing112.vml.rels><?xml version="1.0" encoding="UTF-8" standalone="yes"?>
<Relationships xmlns="http://schemas.openxmlformats.org/package/2006/relationships"><Relationship Id="rId2" Type="http://schemas.openxmlformats.org/officeDocument/2006/relationships/image" Target="../media/image241.wmf"/><Relationship Id="rId1" Type="http://schemas.openxmlformats.org/officeDocument/2006/relationships/image" Target="../media/image240.wmf"/></Relationships>
</file>

<file path=ppt/drawings/_rels/vmlDrawing113.vml.rels><?xml version="1.0" encoding="UTF-8" standalone="yes"?>
<Relationships xmlns="http://schemas.openxmlformats.org/package/2006/relationships"><Relationship Id="rId3" Type="http://schemas.openxmlformats.org/officeDocument/2006/relationships/image" Target="../media/image244.wmf"/><Relationship Id="rId2" Type="http://schemas.openxmlformats.org/officeDocument/2006/relationships/image" Target="../media/image243.wmf"/><Relationship Id="rId1" Type="http://schemas.openxmlformats.org/officeDocument/2006/relationships/image" Target="../media/image242.wmf"/><Relationship Id="rId6" Type="http://schemas.openxmlformats.org/officeDocument/2006/relationships/image" Target="../media/image247.wmf"/><Relationship Id="rId5" Type="http://schemas.openxmlformats.org/officeDocument/2006/relationships/image" Target="../media/image246.wmf"/><Relationship Id="rId4" Type="http://schemas.openxmlformats.org/officeDocument/2006/relationships/image" Target="../media/image245.wmf"/></Relationships>
</file>

<file path=ppt/drawings/_rels/vmlDrawing114.vml.rels><?xml version="1.0" encoding="UTF-8" standalone="yes"?>
<Relationships xmlns="http://schemas.openxmlformats.org/package/2006/relationships"><Relationship Id="rId3" Type="http://schemas.openxmlformats.org/officeDocument/2006/relationships/image" Target="../media/image250.wmf"/><Relationship Id="rId7" Type="http://schemas.openxmlformats.org/officeDocument/2006/relationships/image" Target="../media/image254.wmf"/><Relationship Id="rId2" Type="http://schemas.openxmlformats.org/officeDocument/2006/relationships/image" Target="../media/image249.wmf"/><Relationship Id="rId1" Type="http://schemas.openxmlformats.org/officeDocument/2006/relationships/image" Target="../media/image248.wmf"/><Relationship Id="rId6" Type="http://schemas.openxmlformats.org/officeDocument/2006/relationships/image" Target="../media/image253.wmf"/><Relationship Id="rId5" Type="http://schemas.openxmlformats.org/officeDocument/2006/relationships/image" Target="../media/image252.wmf"/><Relationship Id="rId4" Type="http://schemas.openxmlformats.org/officeDocument/2006/relationships/image" Target="../media/image251.wmf"/></Relationships>
</file>

<file path=ppt/drawings/_rels/vmlDrawing115.vml.rels><?xml version="1.0" encoding="UTF-8" standalone="yes"?>
<Relationships xmlns="http://schemas.openxmlformats.org/package/2006/relationships"><Relationship Id="rId3" Type="http://schemas.openxmlformats.org/officeDocument/2006/relationships/image" Target="../media/image257.wmf"/><Relationship Id="rId7" Type="http://schemas.openxmlformats.org/officeDocument/2006/relationships/image" Target="../media/image261.wmf"/><Relationship Id="rId2" Type="http://schemas.openxmlformats.org/officeDocument/2006/relationships/image" Target="../media/image256.wmf"/><Relationship Id="rId1" Type="http://schemas.openxmlformats.org/officeDocument/2006/relationships/image" Target="../media/image255.wmf"/><Relationship Id="rId6" Type="http://schemas.openxmlformats.org/officeDocument/2006/relationships/image" Target="../media/image260.wmf"/><Relationship Id="rId5" Type="http://schemas.openxmlformats.org/officeDocument/2006/relationships/image" Target="../media/image259.wmf"/><Relationship Id="rId4" Type="http://schemas.openxmlformats.org/officeDocument/2006/relationships/image" Target="../media/image258.wmf"/></Relationships>
</file>

<file path=ppt/drawings/_rels/vmlDrawing116.vml.rels><?xml version="1.0" encoding="UTF-8" standalone="yes"?>
<Relationships xmlns="http://schemas.openxmlformats.org/package/2006/relationships"><Relationship Id="rId3" Type="http://schemas.openxmlformats.org/officeDocument/2006/relationships/image" Target="../media/image257.wmf"/><Relationship Id="rId7" Type="http://schemas.openxmlformats.org/officeDocument/2006/relationships/image" Target="../media/image261.wmf"/><Relationship Id="rId2" Type="http://schemas.openxmlformats.org/officeDocument/2006/relationships/image" Target="../media/image256.wmf"/><Relationship Id="rId1" Type="http://schemas.openxmlformats.org/officeDocument/2006/relationships/image" Target="../media/image255.wmf"/><Relationship Id="rId6" Type="http://schemas.openxmlformats.org/officeDocument/2006/relationships/image" Target="../media/image260.wmf"/><Relationship Id="rId5" Type="http://schemas.openxmlformats.org/officeDocument/2006/relationships/image" Target="../media/image259.wmf"/><Relationship Id="rId4" Type="http://schemas.openxmlformats.org/officeDocument/2006/relationships/image" Target="../media/image258.wmf"/></Relationships>
</file>

<file path=ppt/drawings/_rels/vmlDrawing117.vml.rels><?xml version="1.0" encoding="UTF-8" standalone="yes"?>
<Relationships xmlns="http://schemas.openxmlformats.org/package/2006/relationships"><Relationship Id="rId2" Type="http://schemas.openxmlformats.org/officeDocument/2006/relationships/image" Target="../media/image264.wmf"/><Relationship Id="rId1" Type="http://schemas.openxmlformats.org/officeDocument/2006/relationships/image" Target="../media/image263.wmf"/></Relationships>
</file>

<file path=ppt/drawings/_rels/vmlDrawing118.vml.rels><?xml version="1.0" encoding="UTF-8" standalone="yes"?>
<Relationships xmlns="http://schemas.openxmlformats.org/package/2006/relationships"><Relationship Id="rId3" Type="http://schemas.openxmlformats.org/officeDocument/2006/relationships/image" Target="../media/image267.wmf"/><Relationship Id="rId2" Type="http://schemas.openxmlformats.org/officeDocument/2006/relationships/image" Target="../media/image266.wmf"/><Relationship Id="rId1" Type="http://schemas.openxmlformats.org/officeDocument/2006/relationships/image" Target="../media/image265.wmf"/></Relationships>
</file>

<file path=ppt/drawings/_rels/vmlDrawing119.vml.rels><?xml version="1.0" encoding="UTF-8" standalone="yes"?>
<Relationships xmlns="http://schemas.openxmlformats.org/package/2006/relationships"><Relationship Id="rId2" Type="http://schemas.openxmlformats.org/officeDocument/2006/relationships/image" Target="../media/image273.wmf"/><Relationship Id="rId1" Type="http://schemas.openxmlformats.org/officeDocument/2006/relationships/image" Target="../media/image27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wmf"/><Relationship Id="rId1" Type="http://schemas.openxmlformats.org/officeDocument/2006/relationships/image" Target="../media/image22.wmf"/></Relationships>
</file>

<file path=ppt/drawings/_rels/vmlDrawing120.vml.rels><?xml version="1.0" encoding="UTF-8" standalone="yes"?>
<Relationships xmlns="http://schemas.openxmlformats.org/package/2006/relationships"><Relationship Id="rId3" Type="http://schemas.openxmlformats.org/officeDocument/2006/relationships/image" Target="../media/image277.wmf"/><Relationship Id="rId2" Type="http://schemas.openxmlformats.org/officeDocument/2006/relationships/image" Target="../media/image276.wmf"/><Relationship Id="rId1" Type="http://schemas.openxmlformats.org/officeDocument/2006/relationships/image" Target="../media/image275.w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275.wmf"/></Relationships>
</file>

<file path=ppt/drawings/_rels/vmlDrawing122.vml.rels><?xml version="1.0" encoding="UTF-8" standalone="yes"?>
<Relationships xmlns="http://schemas.openxmlformats.org/package/2006/relationships"><Relationship Id="rId3" Type="http://schemas.openxmlformats.org/officeDocument/2006/relationships/image" Target="../media/image282.wmf"/><Relationship Id="rId2" Type="http://schemas.openxmlformats.org/officeDocument/2006/relationships/image" Target="../media/image281.wmf"/><Relationship Id="rId1" Type="http://schemas.openxmlformats.org/officeDocument/2006/relationships/image" Target="../media/image280.wmf"/><Relationship Id="rId6" Type="http://schemas.openxmlformats.org/officeDocument/2006/relationships/image" Target="../media/image285.wmf"/><Relationship Id="rId5" Type="http://schemas.openxmlformats.org/officeDocument/2006/relationships/image" Target="../media/image284.wmf"/><Relationship Id="rId4" Type="http://schemas.openxmlformats.org/officeDocument/2006/relationships/image" Target="../media/image283.wmf"/></Relationships>
</file>

<file path=ppt/drawings/_rels/vmlDrawing123.vml.rels><?xml version="1.0" encoding="UTF-8" standalone="yes"?>
<Relationships xmlns="http://schemas.openxmlformats.org/package/2006/relationships"><Relationship Id="rId2" Type="http://schemas.openxmlformats.org/officeDocument/2006/relationships/image" Target="../media/image287.wmf"/><Relationship Id="rId1" Type="http://schemas.openxmlformats.org/officeDocument/2006/relationships/image" Target="../media/image286.wmf"/></Relationships>
</file>

<file path=ppt/drawings/_rels/vmlDrawing124.vml.rels><?xml version="1.0" encoding="UTF-8" standalone="yes"?>
<Relationships xmlns="http://schemas.openxmlformats.org/package/2006/relationships"><Relationship Id="rId3" Type="http://schemas.openxmlformats.org/officeDocument/2006/relationships/image" Target="../media/image290.wmf"/><Relationship Id="rId2" Type="http://schemas.openxmlformats.org/officeDocument/2006/relationships/image" Target="../media/image289.wmf"/><Relationship Id="rId1" Type="http://schemas.openxmlformats.org/officeDocument/2006/relationships/image" Target="../media/image288.wmf"/><Relationship Id="rId4" Type="http://schemas.openxmlformats.org/officeDocument/2006/relationships/image" Target="../media/image291.wmf"/></Relationships>
</file>

<file path=ppt/drawings/_rels/vmlDrawing125.vml.rels><?xml version="1.0" encoding="UTF-8" standalone="yes"?>
<Relationships xmlns="http://schemas.openxmlformats.org/package/2006/relationships"><Relationship Id="rId2" Type="http://schemas.openxmlformats.org/officeDocument/2006/relationships/image" Target="../media/image289.wmf"/><Relationship Id="rId1" Type="http://schemas.openxmlformats.org/officeDocument/2006/relationships/image" Target="../media/image288.wmf"/></Relationships>
</file>

<file path=ppt/drawings/_rels/vmlDrawing126.vml.rels><?xml version="1.0" encoding="UTF-8" standalone="yes"?>
<Relationships xmlns="http://schemas.openxmlformats.org/package/2006/relationships"><Relationship Id="rId2" Type="http://schemas.openxmlformats.org/officeDocument/2006/relationships/image" Target="../media/image291.wmf"/><Relationship Id="rId1" Type="http://schemas.openxmlformats.org/officeDocument/2006/relationships/image" Target="../media/image290.w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292.wmf"/></Relationships>
</file>

<file path=ppt/drawings/_rels/vmlDrawing128.vml.rels><?xml version="1.0" encoding="UTF-8" standalone="yes"?>
<Relationships xmlns="http://schemas.openxmlformats.org/package/2006/relationships"><Relationship Id="rId3" Type="http://schemas.openxmlformats.org/officeDocument/2006/relationships/image" Target="../media/image295.wmf"/><Relationship Id="rId2" Type="http://schemas.openxmlformats.org/officeDocument/2006/relationships/image" Target="../media/image294.wmf"/><Relationship Id="rId1" Type="http://schemas.openxmlformats.org/officeDocument/2006/relationships/image" Target="../media/image293.w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29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4.emf"/></Relationships>
</file>

<file path=ppt/drawings/_rels/vmlDrawing130.vml.rels><?xml version="1.0" encoding="UTF-8" standalone="yes"?>
<Relationships xmlns="http://schemas.openxmlformats.org/package/2006/relationships"><Relationship Id="rId2" Type="http://schemas.openxmlformats.org/officeDocument/2006/relationships/image" Target="../media/image298.wmf"/><Relationship Id="rId1" Type="http://schemas.openxmlformats.org/officeDocument/2006/relationships/image" Target="../media/image297.wmf"/></Relationships>
</file>

<file path=ppt/drawings/_rels/vmlDrawing131.vml.rels><?xml version="1.0" encoding="UTF-8" standalone="yes"?>
<Relationships xmlns="http://schemas.openxmlformats.org/package/2006/relationships"><Relationship Id="rId2" Type="http://schemas.openxmlformats.org/officeDocument/2006/relationships/image" Target="../media/image300.wmf"/><Relationship Id="rId1" Type="http://schemas.openxmlformats.org/officeDocument/2006/relationships/image" Target="../media/image299.wmf"/></Relationships>
</file>

<file path=ppt/drawings/_rels/vmlDrawing132.vml.rels><?xml version="1.0" encoding="UTF-8" standalone="yes"?>
<Relationships xmlns="http://schemas.openxmlformats.org/package/2006/relationships"><Relationship Id="rId3" Type="http://schemas.openxmlformats.org/officeDocument/2006/relationships/image" Target="../media/image303.wmf"/><Relationship Id="rId2" Type="http://schemas.openxmlformats.org/officeDocument/2006/relationships/image" Target="../media/image302.wmf"/><Relationship Id="rId1" Type="http://schemas.openxmlformats.org/officeDocument/2006/relationships/image" Target="../media/image301.wmf"/><Relationship Id="rId5" Type="http://schemas.openxmlformats.org/officeDocument/2006/relationships/image" Target="../media/image305.wmf"/><Relationship Id="rId4" Type="http://schemas.openxmlformats.org/officeDocument/2006/relationships/image" Target="../media/image304.wmf"/></Relationships>
</file>

<file path=ppt/drawings/_rels/vmlDrawing133.vml.rels><?xml version="1.0" encoding="UTF-8" standalone="yes"?>
<Relationships xmlns="http://schemas.openxmlformats.org/package/2006/relationships"><Relationship Id="rId2" Type="http://schemas.openxmlformats.org/officeDocument/2006/relationships/image" Target="../media/image308.wmf"/><Relationship Id="rId1" Type="http://schemas.openxmlformats.org/officeDocument/2006/relationships/image" Target="../media/image307.wmf"/></Relationships>
</file>

<file path=ppt/drawings/_rels/vmlDrawing134.vml.rels><?xml version="1.0" encoding="UTF-8" standalone="yes"?>
<Relationships xmlns="http://schemas.openxmlformats.org/package/2006/relationships"><Relationship Id="rId2" Type="http://schemas.openxmlformats.org/officeDocument/2006/relationships/image" Target="../media/image309.wmf"/><Relationship Id="rId1" Type="http://schemas.openxmlformats.org/officeDocument/2006/relationships/image" Target="../media/image307.wmf"/></Relationships>
</file>

<file path=ppt/drawings/_rels/vmlDrawing135.vml.rels><?xml version="1.0" encoding="UTF-8" standalone="yes"?>
<Relationships xmlns="http://schemas.openxmlformats.org/package/2006/relationships"><Relationship Id="rId2" Type="http://schemas.openxmlformats.org/officeDocument/2006/relationships/image" Target="../media/image311.wmf"/><Relationship Id="rId1" Type="http://schemas.openxmlformats.org/officeDocument/2006/relationships/image" Target="../media/image310.wmf"/></Relationships>
</file>

<file path=ppt/drawings/_rels/vmlDrawing136.vml.rels><?xml version="1.0" encoding="UTF-8" standalone="yes"?>
<Relationships xmlns="http://schemas.openxmlformats.org/package/2006/relationships"><Relationship Id="rId3" Type="http://schemas.openxmlformats.org/officeDocument/2006/relationships/image" Target="../media/image314.wmf"/><Relationship Id="rId2" Type="http://schemas.openxmlformats.org/officeDocument/2006/relationships/image" Target="../media/image313.wmf"/><Relationship Id="rId1" Type="http://schemas.openxmlformats.org/officeDocument/2006/relationships/image" Target="../media/image312.wmf"/><Relationship Id="rId4" Type="http://schemas.openxmlformats.org/officeDocument/2006/relationships/image" Target="../media/image265.wmf"/></Relationships>
</file>

<file path=ppt/drawings/_rels/vmlDrawing137.vml.rels><?xml version="1.0" encoding="UTF-8" standalone="yes"?>
<Relationships xmlns="http://schemas.openxmlformats.org/package/2006/relationships"><Relationship Id="rId3" Type="http://schemas.openxmlformats.org/officeDocument/2006/relationships/image" Target="../media/image317.wmf"/><Relationship Id="rId2" Type="http://schemas.openxmlformats.org/officeDocument/2006/relationships/image" Target="../media/image316.wmf"/><Relationship Id="rId1" Type="http://schemas.openxmlformats.org/officeDocument/2006/relationships/image" Target="../media/image315.wmf"/><Relationship Id="rId4" Type="http://schemas.openxmlformats.org/officeDocument/2006/relationships/image" Target="../media/image314.wmf"/></Relationships>
</file>

<file path=ppt/drawings/_rels/vmlDrawing138.vml.rels><?xml version="1.0" encoding="UTF-8" standalone="yes"?>
<Relationships xmlns="http://schemas.openxmlformats.org/package/2006/relationships"><Relationship Id="rId3" Type="http://schemas.openxmlformats.org/officeDocument/2006/relationships/image" Target="../media/image320.wmf"/><Relationship Id="rId2" Type="http://schemas.openxmlformats.org/officeDocument/2006/relationships/image" Target="../media/image319.wmf"/><Relationship Id="rId1" Type="http://schemas.openxmlformats.org/officeDocument/2006/relationships/image" Target="../media/image318.wmf"/><Relationship Id="rId4" Type="http://schemas.openxmlformats.org/officeDocument/2006/relationships/image" Target="../media/image317.wmf"/></Relationships>
</file>

<file path=ppt/drawings/_rels/vmlDrawing139.vml.rels><?xml version="1.0" encoding="UTF-8" standalone="yes"?>
<Relationships xmlns="http://schemas.openxmlformats.org/package/2006/relationships"><Relationship Id="rId2" Type="http://schemas.openxmlformats.org/officeDocument/2006/relationships/image" Target="../media/image322.wmf"/><Relationship Id="rId1" Type="http://schemas.openxmlformats.org/officeDocument/2006/relationships/image" Target="../media/image32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5.wmf"/><Relationship Id="rId1" Type="http://schemas.openxmlformats.org/officeDocument/2006/relationships/image" Target="../media/image24.emf"/></Relationships>
</file>

<file path=ppt/drawings/_rels/vmlDrawing140.vml.rels><?xml version="1.0" encoding="UTF-8" standalone="yes"?>
<Relationships xmlns="http://schemas.openxmlformats.org/package/2006/relationships"><Relationship Id="rId2" Type="http://schemas.openxmlformats.org/officeDocument/2006/relationships/image" Target="../media/image325.wmf"/><Relationship Id="rId1" Type="http://schemas.openxmlformats.org/officeDocument/2006/relationships/image" Target="../media/image324.w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313.w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313.w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327.wmf"/></Relationships>
</file>

<file path=ppt/drawings/_rels/vmlDrawing144.vml.rels><?xml version="1.0" encoding="UTF-8" standalone="yes"?>
<Relationships xmlns="http://schemas.openxmlformats.org/package/2006/relationships"><Relationship Id="rId3" Type="http://schemas.openxmlformats.org/officeDocument/2006/relationships/image" Target="../media/image277.wmf"/><Relationship Id="rId2" Type="http://schemas.openxmlformats.org/officeDocument/2006/relationships/image" Target="../media/image276.wmf"/><Relationship Id="rId1" Type="http://schemas.openxmlformats.org/officeDocument/2006/relationships/image" Target="../media/image328.wmf"/><Relationship Id="rId6" Type="http://schemas.openxmlformats.org/officeDocument/2006/relationships/image" Target="../media/image331.wmf"/><Relationship Id="rId5" Type="http://schemas.openxmlformats.org/officeDocument/2006/relationships/image" Target="../media/image330.wmf"/><Relationship Id="rId4" Type="http://schemas.openxmlformats.org/officeDocument/2006/relationships/image" Target="../media/image329.wmf"/></Relationships>
</file>

<file path=ppt/drawings/_rels/vmlDrawing145.vml.rels><?xml version="1.0" encoding="UTF-8" standalone="yes"?>
<Relationships xmlns="http://schemas.openxmlformats.org/package/2006/relationships"><Relationship Id="rId3" Type="http://schemas.openxmlformats.org/officeDocument/2006/relationships/image" Target="../media/image334.wmf"/><Relationship Id="rId2" Type="http://schemas.openxmlformats.org/officeDocument/2006/relationships/image" Target="../media/image333.wmf"/><Relationship Id="rId1" Type="http://schemas.openxmlformats.org/officeDocument/2006/relationships/image" Target="../media/image332.wmf"/></Relationships>
</file>

<file path=ppt/drawings/_rels/vmlDrawing146.vml.rels><?xml version="1.0" encoding="UTF-8" standalone="yes"?>
<Relationships xmlns="http://schemas.openxmlformats.org/package/2006/relationships"><Relationship Id="rId2" Type="http://schemas.openxmlformats.org/officeDocument/2006/relationships/image" Target="../media/image336.wmf"/><Relationship Id="rId1" Type="http://schemas.openxmlformats.org/officeDocument/2006/relationships/image" Target="../media/image335.w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337.w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338.w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34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4.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6.wmf"/><Relationship Id="rId1" Type="http://schemas.openxmlformats.org/officeDocument/2006/relationships/image" Target="../media/image5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5.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59.wmf"/><Relationship Id="rId4" Type="http://schemas.openxmlformats.org/officeDocument/2006/relationships/image" Target="../media/image60.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e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image" Target="../media/image72.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82.wmf"/><Relationship Id="rId4" Type="http://schemas.openxmlformats.org/officeDocument/2006/relationships/image" Target="../media/image83.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79.wmf"/><Relationship Id="rId1" Type="http://schemas.openxmlformats.org/officeDocument/2006/relationships/image" Target="../media/image84.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79.wmf"/><Relationship Id="rId1" Type="http://schemas.openxmlformats.org/officeDocument/2006/relationships/image" Target="../media/image88.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91.wmf"/><Relationship Id="rId1" Type="http://schemas.openxmlformats.org/officeDocument/2006/relationships/image" Target="../media/image90.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 Id="rId4" Type="http://schemas.openxmlformats.org/officeDocument/2006/relationships/image" Target="../media/image99.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 Id="rId5" Type="http://schemas.openxmlformats.org/officeDocument/2006/relationships/image" Target="../media/image104.wmf"/><Relationship Id="rId4" Type="http://schemas.openxmlformats.org/officeDocument/2006/relationships/image" Target="../media/image103.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 Id="rId4" Type="http://schemas.openxmlformats.org/officeDocument/2006/relationships/image" Target="../media/image10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image" Target="../media/image108.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8.wmf"/><Relationship Id="rId4" Type="http://schemas.openxmlformats.org/officeDocument/2006/relationships/image" Target="../media/image109.e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4.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6" Type="http://schemas.openxmlformats.org/officeDocument/2006/relationships/image" Target="../media/image120.wmf"/><Relationship Id="rId5" Type="http://schemas.openxmlformats.org/officeDocument/2006/relationships/image" Target="../media/image115.wmf"/><Relationship Id="rId4" Type="http://schemas.openxmlformats.org/officeDocument/2006/relationships/image" Target="../media/image119.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 Id="rId5" Type="http://schemas.openxmlformats.org/officeDocument/2006/relationships/image" Target="../media/image125.wmf"/><Relationship Id="rId4" Type="http://schemas.openxmlformats.org/officeDocument/2006/relationships/image" Target="../media/image124.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00.wmf"/><Relationship Id="rId4" Type="http://schemas.openxmlformats.org/officeDocument/2006/relationships/image" Target="../media/image129.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5" Type="http://schemas.openxmlformats.org/officeDocument/2006/relationships/image" Target="../media/image133.wmf"/><Relationship Id="rId4" Type="http://schemas.openxmlformats.org/officeDocument/2006/relationships/image" Target="../media/image13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 Id="rId4" Type="http://schemas.openxmlformats.org/officeDocument/2006/relationships/image" Target="../media/image137.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07.wmf"/><Relationship Id="rId1" Type="http://schemas.openxmlformats.org/officeDocument/2006/relationships/image" Target="../media/image105.wmf"/><Relationship Id="rId4" Type="http://schemas.openxmlformats.org/officeDocument/2006/relationships/image" Target="../media/image137.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1.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4.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3.wmf"/><Relationship Id="rId4" Type="http://schemas.openxmlformats.org/officeDocument/2006/relationships/image" Target="../media/image149.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 Id="rId4" Type="http://schemas.openxmlformats.org/officeDocument/2006/relationships/image" Target="../media/image153.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156.wmf"/><Relationship Id="rId2" Type="http://schemas.openxmlformats.org/officeDocument/2006/relationships/image" Target="../media/image155.wmf"/><Relationship Id="rId1" Type="http://schemas.openxmlformats.org/officeDocument/2006/relationships/image" Target="../media/image154.wmf"/><Relationship Id="rId4" Type="http://schemas.openxmlformats.org/officeDocument/2006/relationships/image" Target="../media/image15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43.wmf"/><Relationship Id="rId5" Type="http://schemas.openxmlformats.org/officeDocument/2006/relationships/image" Target="../media/image159.wmf"/><Relationship Id="rId4" Type="http://schemas.openxmlformats.org/officeDocument/2006/relationships/image" Target="../media/image158.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43.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164.wmf"/><Relationship Id="rId1" Type="http://schemas.openxmlformats.org/officeDocument/2006/relationships/image" Target="../media/image163.w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image" Target="../media/image166.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 Id="rId4" Type="http://schemas.openxmlformats.org/officeDocument/2006/relationships/image" Target="../media/image171.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174.wmf"/><Relationship Id="rId7" Type="http://schemas.openxmlformats.org/officeDocument/2006/relationships/image" Target="../media/image178.wmf"/><Relationship Id="rId2" Type="http://schemas.openxmlformats.org/officeDocument/2006/relationships/image" Target="../media/image173.wmf"/><Relationship Id="rId1" Type="http://schemas.openxmlformats.org/officeDocument/2006/relationships/image" Target="../media/image172.wmf"/><Relationship Id="rId6" Type="http://schemas.openxmlformats.org/officeDocument/2006/relationships/image" Target="../media/image177.wmf"/><Relationship Id="rId5" Type="http://schemas.openxmlformats.org/officeDocument/2006/relationships/image" Target="../media/image176.wmf"/><Relationship Id="rId4" Type="http://schemas.openxmlformats.org/officeDocument/2006/relationships/image" Target="../media/image175.w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image" Target="../media/image179.wmf"/><Relationship Id="rId1" Type="http://schemas.openxmlformats.org/officeDocument/2006/relationships/image" Target="../media/image178.wmf"/><Relationship Id="rId5" Type="http://schemas.openxmlformats.org/officeDocument/2006/relationships/image" Target="../media/image182.wmf"/><Relationship Id="rId4" Type="http://schemas.openxmlformats.org/officeDocument/2006/relationships/image" Target="../media/image181.w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image" Target="../media/image18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185.wmf"/><Relationship Id="rId1" Type="http://schemas.openxmlformats.org/officeDocument/2006/relationships/image" Target="../media/image184.wmf"/></Relationships>
</file>

<file path=ppt/drawings/_rels/vmlDrawing93.vml.rels><?xml version="1.0" encoding="UTF-8" standalone="yes"?>
<Relationships xmlns="http://schemas.openxmlformats.org/package/2006/relationships"><Relationship Id="rId2" Type="http://schemas.openxmlformats.org/officeDocument/2006/relationships/image" Target="../media/image187.wmf"/><Relationship Id="rId1" Type="http://schemas.openxmlformats.org/officeDocument/2006/relationships/image" Target="../media/image186.wmf"/></Relationships>
</file>

<file path=ppt/drawings/_rels/vmlDrawing94.vml.rels><?xml version="1.0" encoding="UTF-8" standalone="yes"?>
<Relationships xmlns="http://schemas.openxmlformats.org/package/2006/relationships"><Relationship Id="rId2" Type="http://schemas.openxmlformats.org/officeDocument/2006/relationships/image" Target="../media/image189.wmf"/><Relationship Id="rId1" Type="http://schemas.openxmlformats.org/officeDocument/2006/relationships/image" Target="../media/image188.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8.wmf"/><Relationship Id="rId1" Type="http://schemas.openxmlformats.org/officeDocument/2006/relationships/image" Target="../media/image79.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79.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194.wmf"/><Relationship Id="rId1" Type="http://schemas.openxmlformats.org/officeDocument/2006/relationships/image" Target="../media/image193.wmf"/><Relationship Id="rId5" Type="http://schemas.openxmlformats.org/officeDocument/2006/relationships/image" Target="../media/image192.wmf"/><Relationship Id="rId4" Type="http://schemas.openxmlformats.org/officeDocument/2006/relationships/image" Target="../media/image196.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image" Target="../media/image196.wmf"/><Relationship Id="rId1" Type="http://schemas.openxmlformats.org/officeDocument/2006/relationships/image" Target="../media/image197.wmf"/><Relationship Id="rId4" Type="http://schemas.openxmlformats.org/officeDocument/2006/relationships/image" Target="../media/image199.w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7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zh-CN" altLang="en-US"/>
              <a:pPr/>
              <a:t>2014/4/15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p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zh-CN" altLang="en-US"/>
              <a:pPr/>
              <a:t>2014/4/15</a:t>
            </a:fld>
            <a:endParaRP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p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alphaModFix amt="82000"/>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191" y="2825016"/>
            <a:ext cx="9141714"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1191" y="3075710"/>
            <a:ext cx="9141714"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800100" y="3165764"/>
            <a:ext cx="7543800" cy="1711037"/>
          </a:xfrm>
        </p:spPr>
        <p:txBody>
          <a:bodyPr anchor="b">
            <a:normAutofit/>
          </a:bodyPr>
          <a:lstStyle>
            <a:lvl1pPr algn="l">
              <a:lnSpc>
                <a:spcPct val="80000"/>
              </a:lnSpc>
              <a:defRPr sz="5400">
                <a:solidFill>
                  <a:schemeClr val="tx1"/>
                </a:solidFill>
              </a:defRPr>
            </a:lvl1pPr>
          </a:lstStyle>
          <a:p>
            <a:r>
              <a:rPr lang="en-US" altLang="zh-CN" smtClean="0"/>
              <a:t>Click to edit Master title style</a:t>
            </a:r>
            <a:endParaRPr lang="en-US" dirty="0"/>
          </a:p>
        </p:txBody>
      </p:sp>
      <p:sp>
        <p:nvSpPr>
          <p:cNvPr id="3" name="Subtitle 2"/>
          <p:cNvSpPr>
            <a:spLocks noGrp="1"/>
          </p:cNvSpPr>
          <p:nvPr>
            <p:ph type="subTitle" idx="1"/>
          </p:nvPr>
        </p:nvSpPr>
        <p:spPr bwMode="white">
          <a:xfrm>
            <a:off x="800100" y="4953000"/>
            <a:ext cx="75438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dirty="0"/>
          </a:p>
        </p:txBody>
      </p:sp>
      <p:sp>
        <p:nvSpPr>
          <p:cNvPr id="4" name="Date Placeholder 3"/>
          <p:cNvSpPr>
            <a:spLocks noGrp="1"/>
          </p:cNvSpPr>
          <p:nvPr>
            <p:ph type="dt" sz="half" idx="10"/>
          </p:nvPr>
        </p:nvSpPr>
        <p:spPr/>
        <p:txBody>
          <a:bodyPr/>
          <a:lstStyle/>
          <a:p>
            <a:fld id="{2E5BCD62-8F57-4B53-8336-FBE2563071CF}" type="datetime1">
              <a:rPr lang="zh-CN" altLang="en-US" smtClean="0"/>
              <a:pPr/>
              <a:t>2014/4/15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477154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457325" cy="5638801"/>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1143000" y="457200"/>
            <a:ext cx="5286375" cy="5638801"/>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9326787E-F7E8-4E51-8B70-F88B5DFA73CF}" type="datetime1">
              <a:rPr lang="zh-CN" altLang="en-US" smtClean="0"/>
              <a:pPr/>
              <a:t>2014/4/15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524635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914400" y="685800"/>
            <a:ext cx="7391400" cy="563563"/>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828800"/>
            <a:ext cx="8229600" cy="2171700"/>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57200" y="4152900"/>
            <a:ext cx="8229600" cy="2171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400800"/>
            <a:ext cx="2133600" cy="320675"/>
          </a:xfrm>
        </p:spPr>
        <p:txBody>
          <a:bodyPr/>
          <a:lstStyle>
            <a:lvl1pPr>
              <a:defRPr/>
            </a:lvl1pPr>
          </a:lstStyle>
          <a:p>
            <a:fld id="{C28FCE42-5AB2-40D2-A85F-6D694A950C94}" type="datetime1">
              <a:rPr lang="zh-CN" altLang="en-US" smtClean="0"/>
              <a:pPr/>
              <a:t>2014/4/15</a:t>
            </a:fld>
            <a:endParaRPr lang="en-US" altLang="zh-CN"/>
          </a:p>
        </p:txBody>
      </p:sp>
      <p:sp>
        <p:nvSpPr>
          <p:cNvPr id="6" name="页脚占位符 5"/>
          <p:cNvSpPr>
            <a:spLocks noGrp="1"/>
          </p:cNvSpPr>
          <p:nvPr>
            <p:ph type="ftr" sz="quarter" idx="11"/>
          </p:nvPr>
        </p:nvSpPr>
        <p:spPr>
          <a:xfrm>
            <a:off x="3124200" y="6400800"/>
            <a:ext cx="2895600" cy="320675"/>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400800"/>
            <a:ext cx="2133600" cy="320675"/>
          </a:xfrm>
        </p:spPr>
        <p:txBody>
          <a:bodyPr/>
          <a:lstStyle>
            <a:lvl1pPr>
              <a:defRPr/>
            </a:lvl1pPr>
          </a:lstStyle>
          <a:p>
            <a:fld id="{CF285480-69E1-4FBB-ADFD-10FF4D0268EA}" type="slidenum">
              <a:rPr lang="en-US" altLang="zh-CN"/>
              <a:pPr/>
              <a:t>‹#›</a:t>
            </a:fld>
            <a:endParaRPr lang="en-US" altLang="zh-CN"/>
          </a:p>
        </p:txBody>
      </p:sp>
    </p:spTree>
    <p:extLst>
      <p:ext uri="{BB962C8B-B14F-4D97-AF65-F5344CB8AC3E}">
        <p14:creationId xmlns:p14="http://schemas.microsoft.com/office/powerpoint/2010/main" val="2513869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685800"/>
            <a:ext cx="7391400" cy="5635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828800"/>
            <a:ext cx="4038600"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8800"/>
            <a:ext cx="4038600"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400800"/>
            <a:ext cx="2133600" cy="320675"/>
          </a:xfrm>
        </p:spPr>
        <p:txBody>
          <a:bodyPr/>
          <a:lstStyle>
            <a:lvl1pPr>
              <a:defRPr/>
            </a:lvl1pPr>
          </a:lstStyle>
          <a:p>
            <a:fld id="{B0F44FE1-AC8F-4B98-A489-DB73EBE3AE85}" type="datetime1">
              <a:rPr lang="zh-CN" altLang="en-US" smtClean="0"/>
              <a:pPr/>
              <a:t>2014/4/15</a:t>
            </a:fld>
            <a:endParaRPr lang="en-US" altLang="zh-CN"/>
          </a:p>
        </p:txBody>
      </p:sp>
      <p:sp>
        <p:nvSpPr>
          <p:cNvPr id="6" name="页脚占位符 5"/>
          <p:cNvSpPr>
            <a:spLocks noGrp="1"/>
          </p:cNvSpPr>
          <p:nvPr>
            <p:ph type="ftr" sz="quarter" idx="11"/>
          </p:nvPr>
        </p:nvSpPr>
        <p:spPr>
          <a:xfrm>
            <a:off x="3124200" y="6400800"/>
            <a:ext cx="2895600" cy="320675"/>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400800"/>
            <a:ext cx="2133600" cy="320675"/>
          </a:xfrm>
        </p:spPr>
        <p:txBody>
          <a:bodyPr/>
          <a:lstStyle>
            <a:lvl1pPr>
              <a:defRPr/>
            </a:lvl1pPr>
          </a:lstStyle>
          <a:p>
            <a:fld id="{9704CB3B-DB8E-4C92-A291-5A517B376942}" type="slidenum">
              <a:rPr lang="en-US" altLang="zh-CN"/>
              <a:pPr/>
              <a:t>‹#›</a:t>
            </a:fld>
            <a:endParaRPr lang="en-US" altLang="zh-CN"/>
          </a:p>
        </p:txBody>
      </p:sp>
    </p:spTree>
    <p:extLst>
      <p:ext uri="{BB962C8B-B14F-4D97-AF65-F5344CB8AC3E}">
        <p14:creationId xmlns:p14="http://schemas.microsoft.com/office/powerpoint/2010/main" val="3365599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685800"/>
            <a:ext cx="7391400" cy="563563"/>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828800"/>
            <a:ext cx="4038600"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828800"/>
            <a:ext cx="4038600" cy="2171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152900"/>
            <a:ext cx="4038600" cy="2171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400800"/>
            <a:ext cx="2133600" cy="320675"/>
          </a:xfrm>
        </p:spPr>
        <p:txBody>
          <a:bodyPr/>
          <a:lstStyle>
            <a:lvl1pPr>
              <a:defRPr/>
            </a:lvl1pPr>
          </a:lstStyle>
          <a:p>
            <a:fld id="{A79DB8D3-C73A-4D60-85D1-F561EBDA258C}" type="datetime1">
              <a:rPr lang="zh-CN" altLang="en-US" smtClean="0"/>
              <a:pPr/>
              <a:t>2014/4/15</a:t>
            </a:fld>
            <a:endParaRPr lang="en-US" altLang="zh-CN"/>
          </a:p>
        </p:txBody>
      </p:sp>
      <p:sp>
        <p:nvSpPr>
          <p:cNvPr id="7" name="页脚占位符 6"/>
          <p:cNvSpPr>
            <a:spLocks noGrp="1"/>
          </p:cNvSpPr>
          <p:nvPr>
            <p:ph type="ftr" sz="quarter" idx="11"/>
          </p:nvPr>
        </p:nvSpPr>
        <p:spPr>
          <a:xfrm>
            <a:off x="3124200" y="6400800"/>
            <a:ext cx="2895600" cy="320675"/>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400800"/>
            <a:ext cx="2133600" cy="320675"/>
          </a:xfrm>
        </p:spPr>
        <p:txBody>
          <a:bodyPr/>
          <a:lstStyle>
            <a:lvl1pPr>
              <a:defRPr/>
            </a:lvl1pPr>
          </a:lstStyle>
          <a:p>
            <a:fld id="{CADA21AF-6EDC-4066-AE95-7A571A3B4D3A}" type="slidenum">
              <a:rPr lang="en-US" altLang="zh-CN"/>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20713"/>
            <a:ext cx="7696200" cy="48656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fld id="{E4AF605B-4BEF-4FC8-B075-BDBD869F0A46}" type="datetime1">
              <a:rPr lang="zh-CN" altLang="en-US" smtClean="0"/>
              <a:pPr>
                <a:defRPr/>
              </a:pPr>
              <a:t>2014/4/15</a:t>
            </a:fld>
            <a:endParaRPr lang="en-US" altLang="zh-CN"/>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2"/>
          </p:nvPr>
        </p:nvSpPr>
        <p:spPr>
          <a:ln/>
        </p:spPr>
        <p:txBody>
          <a:bodyPr/>
          <a:lstStyle>
            <a:lvl1pPr>
              <a:defRPr/>
            </a:lvl1pPr>
          </a:lstStyle>
          <a:p>
            <a:pPr>
              <a:defRPr/>
            </a:pPr>
            <a:fld id="{92D46637-8092-4437-BC39-121534909CFE}" type="slidenum">
              <a:rPr lang="en-US" altLang="zh-CN"/>
              <a:pPr>
                <a:defRPr/>
              </a:pPr>
              <a:t>‹#›</a:t>
            </a:fld>
            <a:endParaRPr lang="en-US" altLang="zh-CN"/>
          </a:p>
        </p:txBody>
      </p:sp>
    </p:spTree>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ltLang="zh-CN" dirty="0" smtClean="0"/>
              <a:t>Click to edit Master title style</a:t>
            </a:r>
            <a:endParaRPr lang="en-US" dirty="0"/>
          </a:p>
        </p:txBody>
      </p:sp>
      <p:sp>
        <p:nvSpPr>
          <p:cNvPr id="3" name="Content Placeholder 2"/>
          <p:cNvSpPr>
            <a:spLocks noGrp="1"/>
          </p:cNvSpPr>
          <p:nvPr>
            <p:ph idx="1"/>
          </p:nvPr>
        </p:nvSpPr>
        <p:spPr/>
        <p:txBody>
          <a:bodyPr>
            <a:normAutofit/>
          </a:bodyPr>
          <a:lstStyle>
            <a:lvl1pPr>
              <a:lnSpc>
                <a:spcPct val="100000"/>
              </a:lnSpc>
              <a:defRPr sz="2800" b="1">
                <a:solidFill>
                  <a:schemeClr val="tx1"/>
                </a:solidFill>
              </a:defRPr>
            </a:lvl1pPr>
            <a:lvl2pPr>
              <a:lnSpc>
                <a:spcPct val="100000"/>
              </a:lnSpc>
              <a:defRPr sz="2400" b="1">
                <a:solidFill>
                  <a:schemeClr val="tx1"/>
                </a:solidFill>
              </a:defRPr>
            </a:lvl2pPr>
            <a:lvl3pPr>
              <a:lnSpc>
                <a:spcPct val="100000"/>
              </a:lnSpc>
              <a:defRPr sz="2000" b="1">
                <a:solidFill>
                  <a:schemeClr val="tx1"/>
                </a:solidFill>
              </a:defRPr>
            </a:lvl3pPr>
            <a:lvl4pPr>
              <a:lnSpc>
                <a:spcPct val="100000"/>
              </a:lnSpc>
              <a:defRPr sz="1800" b="1">
                <a:solidFill>
                  <a:schemeClr val="tx1"/>
                </a:solidFill>
              </a:defRPr>
            </a:lvl4pPr>
            <a:lvl5pPr>
              <a:lnSpc>
                <a:spcPct val="100000"/>
              </a:lnSpc>
              <a:defRPr sz="1800" b="1">
                <a:solidFill>
                  <a:schemeClr val="tx1"/>
                </a:solidFill>
              </a:defRPr>
            </a:lvl5p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dirty="0"/>
          </a:p>
        </p:txBody>
      </p:sp>
      <p:sp>
        <p:nvSpPr>
          <p:cNvPr id="4" name="Date Placeholder 3"/>
          <p:cNvSpPr>
            <a:spLocks noGrp="1"/>
          </p:cNvSpPr>
          <p:nvPr>
            <p:ph type="dt" sz="half" idx="10"/>
          </p:nvPr>
        </p:nvSpPr>
        <p:spPr/>
        <p:txBody>
          <a:bodyPr/>
          <a:lstStyle/>
          <a:p>
            <a:fld id="{2B02F40E-CFEF-4AFE-9C6B-C84F08687E59}" type="datetime1">
              <a:rPr lang="zh-CN" altLang="en-US" smtClean="0"/>
              <a:pPr/>
              <a:t>2014/4/15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cxnSp>
        <p:nvCxnSpPr>
          <p:cNvPr id="8" name="直接连接符 7"/>
          <p:cNvCxnSpPr/>
          <p:nvPr userDrawn="1"/>
        </p:nvCxnSpPr>
        <p:spPr>
          <a:xfrm>
            <a:off x="0" y="1052736"/>
            <a:ext cx="91440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2444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143000" y="1828800"/>
            <a:ext cx="6858000" cy="2743200"/>
          </a:xfrm>
        </p:spPr>
        <p:txBody>
          <a:bodyPr anchor="b">
            <a:normAutofit/>
          </a:bodyPr>
          <a:lstStyle>
            <a:lvl1pPr>
              <a:defRPr sz="5400">
                <a:solidFill>
                  <a:schemeClr val="tx1"/>
                </a:solidFill>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1143000" y="4589464"/>
            <a:ext cx="6858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dirty="0" smtClean="0"/>
              <a:t>Click to edit Master text styles</a:t>
            </a:r>
          </a:p>
        </p:txBody>
      </p:sp>
    </p:spTree>
    <p:extLst>
      <p:ext uri="{BB962C8B-B14F-4D97-AF65-F5344CB8AC3E}">
        <p14:creationId xmlns:p14="http://schemas.microsoft.com/office/powerpoint/2010/main"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ltLang="zh-CN" dirty="0" smtClean="0"/>
              <a:t>Click to edit Master title style</a:t>
            </a:r>
            <a:endParaRPr lang="en-US" dirty="0"/>
          </a:p>
        </p:txBody>
      </p:sp>
      <p:sp>
        <p:nvSpPr>
          <p:cNvPr id="3" name="Content Placeholder 2"/>
          <p:cNvSpPr>
            <a:spLocks noGrp="1"/>
          </p:cNvSpPr>
          <p:nvPr>
            <p:ph sz="half" idx="1"/>
          </p:nvPr>
        </p:nvSpPr>
        <p:spPr>
          <a:xfrm>
            <a:off x="611560" y="1412777"/>
            <a:ext cx="3788990" cy="4683224"/>
          </a:xfrm>
        </p:spPr>
        <p:txBody>
          <a:bodyPr>
            <a:normAutofit/>
          </a:bodyPr>
          <a:lstStyle>
            <a:lvl1pPr>
              <a:defRPr sz="2800"/>
            </a:lvl1pPr>
            <a:lvl2pPr>
              <a:defRPr sz="2400"/>
            </a:lvl2pPr>
            <a:lvl3pPr>
              <a:defRPr sz="2000"/>
            </a:lvl3pPr>
            <a:lvl4pPr>
              <a:defRPr sz="1800"/>
            </a:lvl4pPr>
            <a:lvl5pPr>
              <a:defRPr sz="1800"/>
            </a:lvl5pPr>
            <a:lvl6pPr>
              <a:defRPr sz="1400"/>
            </a:lvl6pPr>
            <a:lvl7pPr>
              <a:defRPr sz="1400"/>
            </a:lvl7pPr>
            <a:lvl8pPr>
              <a:defRPr sz="1400"/>
            </a:lvl8pPr>
            <a:lvl9pPr>
              <a:defRPr sz="1400"/>
            </a:lvl9p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dirty="0"/>
          </a:p>
        </p:txBody>
      </p:sp>
      <p:sp>
        <p:nvSpPr>
          <p:cNvPr id="4" name="Content Placeholder 3"/>
          <p:cNvSpPr>
            <a:spLocks noGrp="1"/>
          </p:cNvSpPr>
          <p:nvPr>
            <p:ph sz="half" idx="2"/>
          </p:nvPr>
        </p:nvSpPr>
        <p:spPr>
          <a:xfrm>
            <a:off x="4815458" y="1412777"/>
            <a:ext cx="3788990" cy="4683224"/>
          </a:xfrm>
        </p:spPr>
        <p:txBody>
          <a:bodyPr>
            <a:normAutofit/>
          </a:bodyPr>
          <a:lstStyle>
            <a:lvl1pPr>
              <a:defRPr sz="2800"/>
            </a:lvl1pPr>
            <a:lvl2pPr>
              <a:defRPr sz="2400"/>
            </a:lvl2pPr>
            <a:lvl3pPr>
              <a:defRPr sz="2000"/>
            </a:lvl3pPr>
            <a:lvl4pPr>
              <a:defRPr sz="1800"/>
            </a:lvl4pPr>
            <a:lvl5pPr>
              <a:defRPr sz="1800"/>
            </a:lvl5pPr>
            <a:lvl6pPr>
              <a:defRPr sz="1400"/>
            </a:lvl6pPr>
            <a:lvl7pPr>
              <a:defRPr sz="1400"/>
            </a:lvl7pPr>
            <a:lvl8pPr>
              <a:defRPr sz="1400"/>
            </a:lvl8pPr>
            <a:lvl9pPr>
              <a:defRPr sz="1400"/>
            </a:lvl9p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dirty="0"/>
          </a:p>
        </p:txBody>
      </p:sp>
      <p:sp>
        <p:nvSpPr>
          <p:cNvPr id="5" name="Date Placeholder 4"/>
          <p:cNvSpPr>
            <a:spLocks noGrp="1"/>
          </p:cNvSpPr>
          <p:nvPr>
            <p:ph type="dt" sz="half" idx="10"/>
          </p:nvPr>
        </p:nvSpPr>
        <p:spPr/>
        <p:txBody>
          <a:bodyPr/>
          <a:lstStyle/>
          <a:p>
            <a:fld id="{F8C63FEA-8F01-42D8-B546-019856787FCA}" type="datetime1">
              <a:rPr lang="zh-CN" altLang="en-US" smtClean="0"/>
              <a:pPr/>
              <a:t>2014/4/15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cxnSp>
        <p:nvCxnSpPr>
          <p:cNvPr id="8" name="直接连接符 7"/>
          <p:cNvCxnSpPr/>
          <p:nvPr userDrawn="1"/>
        </p:nvCxnSpPr>
        <p:spPr>
          <a:xfrm>
            <a:off x="0" y="1052736"/>
            <a:ext cx="91440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4567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64650" y="1196752"/>
            <a:ext cx="3791276" cy="576064"/>
          </a:xfrm>
        </p:spPr>
        <p:txBody>
          <a:bodyPr anchor="ctr">
            <a:normAutofit/>
          </a:bodyPr>
          <a:lstStyle>
            <a:lvl1pPr marL="0" indent="0">
              <a:spcBef>
                <a:spcPts val="0"/>
              </a:spcBef>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Click to edit Master text styles</a:t>
            </a:r>
          </a:p>
        </p:txBody>
      </p:sp>
      <p:sp>
        <p:nvSpPr>
          <p:cNvPr id="4" name="Content Placeholder 3"/>
          <p:cNvSpPr>
            <a:spLocks noGrp="1"/>
          </p:cNvSpPr>
          <p:nvPr>
            <p:ph sz="half" idx="2"/>
          </p:nvPr>
        </p:nvSpPr>
        <p:spPr>
          <a:xfrm>
            <a:off x="564650" y="1916832"/>
            <a:ext cx="3791276" cy="432048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dirty="0"/>
          </a:p>
        </p:txBody>
      </p:sp>
      <p:sp>
        <p:nvSpPr>
          <p:cNvPr id="5" name="Text Placeholder 4"/>
          <p:cNvSpPr>
            <a:spLocks noGrp="1"/>
          </p:cNvSpPr>
          <p:nvPr>
            <p:ph type="body" sz="quarter" idx="3"/>
          </p:nvPr>
        </p:nvSpPr>
        <p:spPr>
          <a:xfrm>
            <a:off x="4813172" y="1196752"/>
            <a:ext cx="3791276" cy="576064"/>
          </a:xfrm>
        </p:spPr>
        <p:txBody>
          <a:bodyPr anchor="ctr">
            <a:noAutofit/>
          </a:bodyPr>
          <a:lstStyle>
            <a:lvl1pPr marL="0" indent="0">
              <a:spcBef>
                <a:spcPts val="0"/>
              </a:spcBef>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Click to edit Master text styles</a:t>
            </a:r>
          </a:p>
        </p:txBody>
      </p:sp>
      <p:sp>
        <p:nvSpPr>
          <p:cNvPr id="6" name="Content Placeholder 5"/>
          <p:cNvSpPr>
            <a:spLocks noGrp="1"/>
          </p:cNvSpPr>
          <p:nvPr>
            <p:ph sz="quarter" idx="4"/>
          </p:nvPr>
        </p:nvSpPr>
        <p:spPr>
          <a:xfrm>
            <a:off x="4813172" y="1916832"/>
            <a:ext cx="3791276" cy="432048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dirty="0"/>
          </a:p>
        </p:txBody>
      </p:sp>
      <p:sp>
        <p:nvSpPr>
          <p:cNvPr id="7" name="Date Placeholder 6"/>
          <p:cNvSpPr>
            <a:spLocks noGrp="1"/>
          </p:cNvSpPr>
          <p:nvPr>
            <p:ph type="dt" sz="half" idx="10"/>
          </p:nvPr>
        </p:nvSpPr>
        <p:spPr/>
        <p:txBody>
          <a:bodyPr/>
          <a:lstStyle/>
          <a:p>
            <a:fld id="{CEC86A0E-F87F-4AA4-BBB0-92F112C002E7}" type="datetime1">
              <a:rPr lang="zh-CN" altLang="en-US" smtClean="0"/>
              <a:pPr/>
              <a:t>2014/4/15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pPr/>
              <a:t>‹#›</a:t>
            </a:fld>
            <a:endParaRPr lang="en-US"/>
          </a:p>
        </p:txBody>
      </p:sp>
      <p:sp>
        <p:nvSpPr>
          <p:cNvPr id="10" name="Title 1"/>
          <p:cNvSpPr>
            <a:spLocks noGrp="1"/>
          </p:cNvSpPr>
          <p:nvPr>
            <p:ph type="title"/>
          </p:nvPr>
        </p:nvSpPr>
        <p:spPr>
          <a:xfrm>
            <a:off x="539552" y="188640"/>
            <a:ext cx="8064896" cy="811560"/>
          </a:xfrm>
        </p:spPr>
        <p:txBody>
          <a:bodyPr/>
          <a:lstStyle>
            <a:lvl1pPr>
              <a:defRPr>
                <a:solidFill>
                  <a:schemeClr val="tx1"/>
                </a:solidFill>
              </a:defRPr>
            </a:lvl1pPr>
          </a:lstStyle>
          <a:p>
            <a:r>
              <a:rPr lang="en-US" altLang="zh-CN" dirty="0" smtClean="0"/>
              <a:t>Click to edit Master title style</a:t>
            </a:r>
            <a:endParaRPr lang="en-US" dirty="0"/>
          </a:p>
        </p:txBody>
      </p:sp>
      <p:cxnSp>
        <p:nvCxnSpPr>
          <p:cNvPr id="11" name="直接连接符 10"/>
          <p:cNvCxnSpPr/>
          <p:nvPr userDrawn="1"/>
        </p:nvCxnSpPr>
        <p:spPr>
          <a:xfrm>
            <a:off x="0" y="1052736"/>
            <a:ext cx="91440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7906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ltLang="zh-CN" dirty="0" smtClean="0"/>
              <a:t>Click to edit Master title style</a:t>
            </a:r>
            <a:endParaRPr lang="en-US" dirty="0"/>
          </a:p>
        </p:txBody>
      </p:sp>
      <p:sp>
        <p:nvSpPr>
          <p:cNvPr id="3" name="Date Placeholder 2"/>
          <p:cNvSpPr>
            <a:spLocks noGrp="1"/>
          </p:cNvSpPr>
          <p:nvPr>
            <p:ph type="dt" sz="half" idx="10"/>
          </p:nvPr>
        </p:nvSpPr>
        <p:spPr/>
        <p:txBody>
          <a:bodyPr/>
          <a:lstStyle/>
          <a:p>
            <a:fld id="{765275BE-E8DB-41ED-AFDA-BE9C4E741AD2}" type="datetime1">
              <a:rPr lang="zh-CN" altLang="en-US" smtClean="0"/>
              <a:pPr/>
              <a:t>2014/4/15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pPr/>
              <a:t>‹#›</a:t>
            </a:fld>
            <a:endParaRPr lang="en-US"/>
          </a:p>
        </p:txBody>
      </p:sp>
      <p:cxnSp>
        <p:nvCxnSpPr>
          <p:cNvPr id="6" name="直接连接符 5"/>
          <p:cNvCxnSpPr/>
          <p:nvPr userDrawn="1"/>
        </p:nvCxnSpPr>
        <p:spPr>
          <a:xfrm>
            <a:off x="0" y="1052736"/>
            <a:ext cx="91440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8976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9AD3C-7996-48E0-A255-FD86DC9CDB1C}" type="datetime1">
              <a:rPr lang="zh-CN" altLang="en-US" smtClean="0"/>
              <a:pPr/>
              <a:t>2014/4/15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01941" y="1600200"/>
            <a:ext cx="2341960" cy="1828800"/>
          </a:xfrm>
        </p:spPr>
        <p:txBody>
          <a:bodyPr anchor="b">
            <a:normAutofit/>
          </a:bodyPr>
          <a:lstStyle>
            <a:lvl1pPr>
              <a:defRPr sz="3400"/>
            </a:lvl1pPr>
          </a:lstStyle>
          <a:p>
            <a:r>
              <a:rPr lang="en-US" altLang="zh-CN" smtClean="0"/>
              <a:t>Click to edit Master title style</a:t>
            </a:r>
            <a:endParaRPr lang="en-US" dirty="0"/>
          </a:p>
        </p:txBody>
      </p:sp>
      <p:sp>
        <p:nvSpPr>
          <p:cNvPr id="3" name="Content Placeholder 2"/>
          <p:cNvSpPr>
            <a:spLocks noGrp="1"/>
          </p:cNvSpPr>
          <p:nvPr>
            <p:ph idx="1"/>
          </p:nvPr>
        </p:nvSpPr>
        <p:spPr>
          <a:xfrm>
            <a:off x="570309" y="762000"/>
            <a:ext cx="4800600" cy="5334000"/>
          </a:xfrm>
        </p:spPr>
        <p:txBody>
          <a:bodyPr>
            <a:normAutofit/>
          </a:bodyPr>
          <a:lstStyle>
            <a:lvl1pPr>
              <a:defRPr sz="2800"/>
            </a:lvl1pPr>
            <a:lvl2pPr>
              <a:defRPr sz="2400"/>
            </a:lvl2pPr>
            <a:lvl3pPr>
              <a:defRPr sz="2000"/>
            </a:lvl3pPr>
            <a:lvl4pPr>
              <a:defRPr sz="1800"/>
            </a:lvl4pPr>
            <a:lvl5pPr>
              <a:defRPr sz="1800"/>
            </a:lvl5pPr>
            <a:lvl6pPr>
              <a:defRPr sz="1400"/>
            </a:lvl6pPr>
            <a:lvl7pPr>
              <a:defRPr sz="1400"/>
            </a:lvl7pPr>
            <a:lvl8pPr>
              <a:defRPr sz="1400"/>
            </a:lvl8pPr>
            <a:lvl9pPr>
              <a:defRPr sz="1400"/>
            </a:lvl9p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dirty="0"/>
          </a:p>
        </p:txBody>
      </p:sp>
      <p:sp>
        <p:nvSpPr>
          <p:cNvPr id="4" name="Text Placeholder 3"/>
          <p:cNvSpPr>
            <a:spLocks noGrp="1"/>
          </p:cNvSpPr>
          <p:nvPr>
            <p:ph type="body" sz="half" idx="2"/>
          </p:nvPr>
        </p:nvSpPr>
        <p:spPr>
          <a:xfrm>
            <a:off x="6000780" y="3429000"/>
            <a:ext cx="234312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AFD13E7B-9ADE-4177-8C27-BF21BC5C685D}" type="datetime1">
              <a:rPr lang="zh-CN" altLang="en-US" smtClean="0"/>
              <a:pPr/>
              <a:t>2014/4/15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blackWhite">
          <a:xfrm>
            <a:off x="483068" y="640080"/>
            <a:ext cx="500634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title"/>
          </p:nvPr>
        </p:nvSpPr>
        <p:spPr>
          <a:xfrm>
            <a:off x="5998464" y="1600200"/>
            <a:ext cx="2345436" cy="1828800"/>
          </a:xfrm>
        </p:spPr>
        <p:txBody>
          <a:bodyPr anchor="b">
            <a:normAutofit/>
          </a:bodyPr>
          <a:lstStyle>
            <a:lvl1pPr>
              <a:defRPr sz="3400"/>
            </a:lvl1pPr>
          </a:lstStyle>
          <a:p>
            <a:r>
              <a:rPr lang="en-US" altLang="zh-CN" dirty="0" smtClean="0"/>
              <a:t>Click to edit Master title style</a:t>
            </a:r>
            <a:endParaRPr lang="en-US" dirty="0"/>
          </a:p>
        </p:txBody>
      </p:sp>
      <p:sp>
        <p:nvSpPr>
          <p:cNvPr id="3" name="Picture Placeholder 2"/>
          <p:cNvSpPr>
            <a:spLocks noGrp="1"/>
          </p:cNvSpPr>
          <p:nvPr>
            <p:ph type="pic" idx="1"/>
          </p:nvPr>
        </p:nvSpPr>
        <p:spPr>
          <a:xfrm>
            <a:off x="585938" y="777240"/>
            <a:ext cx="48006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Click icon to add picture</a:t>
            </a:r>
            <a:endParaRPr lang="en-US"/>
          </a:p>
        </p:txBody>
      </p:sp>
      <p:sp>
        <p:nvSpPr>
          <p:cNvPr id="4" name="Text Placeholder 3"/>
          <p:cNvSpPr>
            <a:spLocks noGrp="1"/>
          </p:cNvSpPr>
          <p:nvPr>
            <p:ph type="body" sz="half" idx="2"/>
          </p:nvPr>
        </p:nvSpPr>
        <p:spPr>
          <a:xfrm>
            <a:off x="5998464" y="3429000"/>
            <a:ext cx="2345436"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58AF42F9-7D91-48E5-85B5-F66F13D3717B}" type="datetime1">
              <a:rPr lang="zh-CN" altLang="en-US" smtClean="0"/>
              <a:pPr/>
              <a:t>2014/4/15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977249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9552" y="188640"/>
            <a:ext cx="8064896" cy="811560"/>
          </a:xfrm>
          <a:prstGeom prst="rect">
            <a:avLst/>
          </a:prstGeom>
        </p:spPr>
        <p:txBody>
          <a:bodyPr vert="horz" lIns="91440" tIns="45720" rIns="91440" bIns="45720" rtlCol="0" anchor="b">
            <a:normAutofit/>
          </a:bodyPr>
          <a:lstStyle/>
          <a:p>
            <a:r>
              <a:rPr lang="en-US" altLang="zh-CN" dirty="0" smtClean="0"/>
              <a:t>Click to edit Master title style</a:t>
            </a:r>
            <a:endParaRPr dirty="0"/>
          </a:p>
        </p:txBody>
      </p:sp>
      <p:sp>
        <p:nvSpPr>
          <p:cNvPr id="3" name="Text Placeholder 2"/>
          <p:cNvSpPr>
            <a:spLocks noGrp="1"/>
          </p:cNvSpPr>
          <p:nvPr>
            <p:ph type="body" idx="1"/>
          </p:nvPr>
        </p:nvSpPr>
        <p:spPr>
          <a:xfrm>
            <a:off x="539552" y="1196752"/>
            <a:ext cx="8064896" cy="5040560"/>
          </a:xfrm>
          <a:prstGeom prst="rect">
            <a:avLst/>
          </a:prstGeom>
        </p:spPr>
        <p:txBody>
          <a:bodyPr vert="horz" lIns="91440" tIns="45720" rIns="91440" bIns="45720" rtlCol="0">
            <a:normAutofit/>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dirty="0"/>
          </a:p>
        </p:txBody>
      </p:sp>
      <p:sp>
        <p:nvSpPr>
          <p:cNvPr id="4" name="Date Placeholder 3"/>
          <p:cNvSpPr>
            <a:spLocks noGrp="1"/>
          </p:cNvSpPr>
          <p:nvPr>
            <p:ph type="dt" sz="half" idx="2"/>
          </p:nvPr>
        </p:nvSpPr>
        <p:spPr>
          <a:xfrm>
            <a:off x="6372200" y="6556200"/>
            <a:ext cx="742950" cy="257176"/>
          </a:xfrm>
          <a:prstGeom prst="rect">
            <a:avLst/>
          </a:prstGeom>
        </p:spPr>
        <p:txBody>
          <a:bodyPr vert="horz" lIns="91440" tIns="45720" rIns="91440" bIns="45720" rtlCol="0" anchor="ctr"/>
          <a:lstStyle>
            <a:lvl1pPr algn="r">
              <a:defRPr sz="800" b="1" baseline="0">
                <a:solidFill>
                  <a:schemeClr val="tx1">
                    <a:lumMod val="85000"/>
                  </a:schemeClr>
                </a:solidFill>
                <a:latin typeface="Century Schoolbook" pitchFamily="18" charset="0"/>
              </a:defRPr>
            </a:lvl1pPr>
          </a:lstStyle>
          <a:p>
            <a:fld id="{0F0D37C3-3FCE-4800-9412-22E38500280A}" type="datetime1">
              <a:rPr lang="zh-CN" altLang="en-US" smtClean="0"/>
              <a:pPr/>
              <a:t>2014/4/15</a:t>
            </a:fld>
            <a:endParaRPr lang="zh-CN" altLang="en-US"/>
          </a:p>
        </p:txBody>
      </p:sp>
      <p:sp>
        <p:nvSpPr>
          <p:cNvPr id="5" name="Footer Placeholder 4"/>
          <p:cNvSpPr>
            <a:spLocks noGrp="1"/>
          </p:cNvSpPr>
          <p:nvPr>
            <p:ph type="ftr" sz="quarter" idx="3"/>
          </p:nvPr>
        </p:nvSpPr>
        <p:spPr>
          <a:xfrm>
            <a:off x="539552" y="6556200"/>
            <a:ext cx="5161165" cy="257176"/>
          </a:xfrm>
          <a:prstGeom prst="rect">
            <a:avLst/>
          </a:prstGeom>
        </p:spPr>
        <p:txBody>
          <a:bodyPr vert="horz" lIns="91440" tIns="45720" rIns="91440" bIns="45720" rtlCol="0" anchor="ctr"/>
          <a:lstStyle>
            <a:lvl1pPr algn="l">
              <a:defRPr sz="800" baseline="0">
                <a:solidFill>
                  <a:schemeClr val="tx1">
                    <a:lumMod val="85000"/>
                  </a:schemeClr>
                </a:solidFill>
                <a:latin typeface="Century Schoolbook" pitchFamily="18" charset="0"/>
              </a:defRPr>
            </a:lvl1pPr>
          </a:lstStyle>
          <a:p>
            <a:endParaRPr lang="zh-CN" altLang="en-US"/>
          </a:p>
        </p:txBody>
      </p:sp>
      <p:sp>
        <p:nvSpPr>
          <p:cNvPr id="6" name="Slide Number Placeholder 5"/>
          <p:cNvSpPr>
            <a:spLocks noGrp="1"/>
          </p:cNvSpPr>
          <p:nvPr>
            <p:ph type="sldNum" sz="quarter" idx="4"/>
          </p:nvPr>
        </p:nvSpPr>
        <p:spPr>
          <a:xfrm>
            <a:off x="8407846" y="6556200"/>
            <a:ext cx="628650" cy="257176"/>
          </a:xfrm>
          <a:prstGeom prst="rect">
            <a:avLst/>
          </a:prstGeom>
        </p:spPr>
        <p:txBody>
          <a:bodyPr vert="horz" lIns="91440" tIns="45720" rIns="91440" bIns="45720" rtlCol="0" anchor="ctr"/>
          <a:lstStyle>
            <a:lvl1pPr algn="r">
              <a:defRPr sz="2000" b="1" baseline="0">
                <a:solidFill>
                  <a:schemeClr val="tx1">
                    <a:lumMod val="85000"/>
                  </a:schemeClr>
                </a:solidFill>
                <a:latin typeface="Century Schoolbook" pitchFamily="18" charset="0"/>
              </a:defRPr>
            </a:lvl1pPr>
          </a:lstStyle>
          <a:p>
            <a:fld id="{E31375A4-56A4-47D6-9801-1991572033F7}" type="slidenum">
              <a:rPr lang="en-US" altLang="zh-CN" smtClean="0"/>
              <a:pPr/>
              <a:t>‹#›</a:t>
            </a:fld>
            <a:endParaRPr lang="en-US" altLang="zh-CN"/>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400" b="1" i="0" kern="1200" baseline="0">
          <a:solidFill>
            <a:srgbClr val="0070C0"/>
          </a:solidFill>
          <a:latin typeface="Century Schoolbook" pitchFamily="18" charset="0"/>
          <a:ea typeface="微软雅黑" pitchFamily="34" charset="-122"/>
          <a:cs typeface="+mj-cs"/>
        </a:defRPr>
      </a:lvl1pPr>
    </p:titleStyle>
    <p:bodyStyle>
      <a:lvl1pPr marL="228600" indent="-228600" algn="l" defTabSz="914400" rtl="0" eaLnBrk="1" latinLnBrk="0" hangingPunct="1">
        <a:lnSpc>
          <a:spcPct val="100000"/>
        </a:lnSpc>
        <a:spcBef>
          <a:spcPts val="1800"/>
        </a:spcBef>
        <a:buClr>
          <a:schemeClr val="accent1"/>
        </a:buClr>
        <a:buFont typeface="Arial" pitchFamily="34" charset="0"/>
        <a:buChar char="•"/>
        <a:defRPr sz="2400" b="1" kern="1200" baseline="0">
          <a:solidFill>
            <a:schemeClr val="tx1"/>
          </a:solidFill>
          <a:effectLst/>
          <a:latin typeface="Century Schoolbook" pitchFamily="18" charset="0"/>
          <a:ea typeface="微软雅黑" pitchFamily="34" charset="-122"/>
          <a:cs typeface="+mn-cs"/>
        </a:defRPr>
      </a:lvl1pPr>
      <a:lvl2pPr marL="594360" indent="-228600" algn="l" defTabSz="914400" rtl="0" eaLnBrk="1" latinLnBrk="0" hangingPunct="1">
        <a:lnSpc>
          <a:spcPct val="100000"/>
        </a:lnSpc>
        <a:spcBef>
          <a:spcPts val="1000"/>
        </a:spcBef>
        <a:buClr>
          <a:schemeClr val="accent1"/>
        </a:buClr>
        <a:buFont typeface="Arial" pitchFamily="34" charset="0"/>
        <a:buChar char="•"/>
        <a:defRPr sz="2000" b="1" kern="1200" baseline="0">
          <a:solidFill>
            <a:schemeClr val="tx1"/>
          </a:solidFill>
          <a:effectLst/>
          <a:latin typeface="Century Schoolbook" pitchFamily="18" charset="0"/>
          <a:ea typeface="微软雅黑" pitchFamily="34" charset="-122"/>
          <a:cs typeface="+mn-cs"/>
        </a:defRPr>
      </a:lvl2pPr>
      <a:lvl3pPr marL="914400" indent="-228600" algn="l" defTabSz="914400" rtl="0" eaLnBrk="1" latinLnBrk="0" hangingPunct="1">
        <a:lnSpc>
          <a:spcPct val="100000"/>
        </a:lnSpc>
        <a:spcBef>
          <a:spcPts val="800"/>
        </a:spcBef>
        <a:buClr>
          <a:schemeClr val="accent1"/>
        </a:buClr>
        <a:buFont typeface="Arial" pitchFamily="34" charset="0"/>
        <a:buChar char="•"/>
        <a:defRPr sz="1800" b="1" kern="1200" baseline="0">
          <a:solidFill>
            <a:schemeClr val="tx1"/>
          </a:solidFill>
          <a:effectLst/>
          <a:latin typeface="Century Schoolbook" pitchFamily="18" charset="0"/>
          <a:ea typeface="微软雅黑" pitchFamily="34" charset="-122"/>
          <a:cs typeface="+mn-cs"/>
        </a:defRPr>
      </a:lvl3pPr>
      <a:lvl4pPr marL="1234440" indent="-228600" algn="l" defTabSz="914400" rtl="0" eaLnBrk="1" latinLnBrk="0" hangingPunct="1">
        <a:lnSpc>
          <a:spcPct val="100000"/>
        </a:lnSpc>
        <a:spcBef>
          <a:spcPts val="800"/>
        </a:spcBef>
        <a:buClr>
          <a:schemeClr val="accent1"/>
        </a:buClr>
        <a:buFont typeface="Arial" pitchFamily="34" charset="0"/>
        <a:buChar char="•"/>
        <a:defRPr sz="1600" b="1" kern="1200" baseline="0">
          <a:solidFill>
            <a:schemeClr val="tx1"/>
          </a:solidFill>
          <a:effectLst/>
          <a:latin typeface="Century Schoolbook" pitchFamily="18" charset="0"/>
          <a:ea typeface="微软雅黑" pitchFamily="34" charset="-122"/>
          <a:cs typeface="+mn-cs"/>
        </a:defRPr>
      </a:lvl4pPr>
      <a:lvl5pPr marL="1508760" indent="-228600" algn="l" defTabSz="914400" rtl="0" eaLnBrk="1" latinLnBrk="0" hangingPunct="1">
        <a:lnSpc>
          <a:spcPct val="100000"/>
        </a:lnSpc>
        <a:spcBef>
          <a:spcPts val="800"/>
        </a:spcBef>
        <a:buClr>
          <a:schemeClr val="accent1"/>
        </a:buClr>
        <a:buFont typeface="Arial" pitchFamily="34" charset="0"/>
        <a:buChar char="•"/>
        <a:defRPr sz="1600" b="1" kern="1200" baseline="0">
          <a:solidFill>
            <a:schemeClr val="tx1"/>
          </a:solidFill>
          <a:effectLst/>
          <a:latin typeface="Century Schoolbook" pitchFamily="18" charset="0"/>
          <a:ea typeface="微软雅黑" pitchFamily="34" charset="-122"/>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1152">
          <p15:clr>
            <a:srgbClr val="F26B43"/>
          </p15:clr>
        </p15:guide>
        <p15:guide id="5" orient="horz" pos="3840">
          <p15:clr>
            <a:srgbClr val="F26B43"/>
          </p15:clr>
        </p15:guide>
        <p15:guide id="6" orient="horz" pos="288">
          <p15:clr>
            <a:srgbClr val="F26B43"/>
          </p15:clr>
        </p15:guide>
        <p15:guide id="7" pos="6720">
          <p15:clr>
            <a:srgbClr val="F26B43"/>
          </p15:clr>
        </p15:guide>
        <p15:guide id="8" pos="960">
          <p15:clr>
            <a:srgbClr val="F26B43"/>
          </p15:clr>
        </p15:guide>
        <p15:guide id="9" pos="672">
          <p15:clr>
            <a:srgbClr val="F26B43"/>
          </p15:clr>
        </p15:guide>
        <p15:guide id="10" pos="7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9.wmf"/><Relationship Id="rId5" Type="http://schemas.openxmlformats.org/officeDocument/2006/relationships/oleObject" Target="../embeddings/oleObject8.bin"/><Relationship Id="rId4" Type="http://schemas.openxmlformats.org/officeDocument/2006/relationships/image" Target="../media/image8.wmf"/></Relationships>
</file>

<file path=ppt/slides/_rels/slide100.xml.rels><?xml version="1.0" encoding="UTF-8" standalone="yes"?>
<Relationships xmlns="http://schemas.openxmlformats.org/package/2006/relationships"><Relationship Id="rId8" Type="http://schemas.openxmlformats.org/officeDocument/2006/relationships/image" Target="../media/image156.wmf"/><Relationship Id="rId3" Type="http://schemas.openxmlformats.org/officeDocument/2006/relationships/oleObject" Target="../embeddings/oleObject193.bin"/><Relationship Id="rId7" Type="http://schemas.openxmlformats.org/officeDocument/2006/relationships/oleObject" Target="../embeddings/oleObject195.bin"/><Relationship Id="rId2" Type="http://schemas.openxmlformats.org/officeDocument/2006/relationships/slideLayout" Target="../slideLayouts/slideLayout2.xml"/><Relationship Id="rId1" Type="http://schemas.openxmlformats.org/officeDocument/2006/relationships/vmlDrawing" Target="../drawings/vmlDrawing79.vml"/><Relationship Id="rId6" Type="http://schemas.openxmlformats.org/officeDocument/2006/relationships/image" Target="../media/image155.wmf"/><Relationship Id="rId5" Type="http://schemas.openxmlformats.org/officeDocument/2006/relationships/oleObject" Target="../embeddings/oleObject194.bin"/><Relationship Id="rId10" Type="http://schemas.openxmlformats.org/officeDocument/2006/relationships/image" Target="../media/image157.wmf"/><Relationship Id="rId4" Type="http://schemas.openxmlformats.org/officeDocument/2006/relationships/image" Target="../media/image154.wmf"/><Relationship Id="rId9" Type="http://schemas.openxmlformats.org/officeDocument/2006/relationships/oleObject" Target="../embeddings/oleObject196.bin"/></Relationships>
</file>

<file path=ppt/slides/_rels/slide101.xml.rels><?xml version="1.0" encoding="UTF-8" standalone="yes"?>
<Relationships xmlns="http://schemas.openxmlformats.org/package/2006/relationships"><Relationship Id="rId8" Type="http://schemas.openxmlformats.org/officeDocument/2006/relationships/image" Target="../media/image155.wmf"/><Relationship Id="rId3" Type="http://schemas.openxmlformats.org/officeDocument/2006/relationships/oleObject" Target="../embeddings/oleObject197.bin"/><Relationship Id="rId7" Type="http://schemas.openxmlformats.org/officeDocument/2006/relationships/oleObject" Target="../embeddings/oleObject199.bin"/><Relationship Id="rId12" Type="http://schemas.openxmlformats.org/officeDocument/2006/relationships/image" Target="../media/image159.wmf"/><Relationship Id="rId2" Type="http://schemas.openxmlformats.org/officeDocument/2006/relationships/slideLayout" Target="../slideLayouts/slideLayout2.xml"/><Relationship Id="rId1" Type="http://schemas.openxmlformats.org/officeDocument/2006/relationships/vmlDrawing" Target="../drawings/vmlDrawing80.vml"/><Relationship Id="rId6" Type="http://schemas.openxmlformats.org/officeDocument/2006/relationships/image" Target="../media/image154.wmf"/><Relationship Id="rId11" Type="http://schemas.openxmlformats.org/officeDocument/2006/relationships/oleObject" Target="../embeddings/oleObject201.bin"/><Relationship Id="rId5" Type="http://schemas.openxmlformats.org/officeDocument/2006/relationships/oleObject" Target="../embeddings/oleObject198.bin"/><Relationship Id="rId10" Type="http://schemas.openxmlformats.org/officeDocument/2006/relationships/image" Target="../media/image158.wmf"/><Relationship Id="rId4" Type="http://schemas.openxmlformats.org/officeDocument/2006/relationships/image" Target="../media/image143.wmf"/><Relationship Id="rId9" Type="http://schemas.openxmlformats.org/officeDocument/2006/relationships/oleObject" Target="../embeddings/oleObject200.bin"/></Relationships>
</file>

<file path=ppt/slides/_rels/slide102.xml.rels><?xml version="1.0" encoding="UTF-8" standalone="yes"?>
<Relationships xmlns="http://schemas.openxmlformats.org/package/2006/relationships"><Relationship Id="rId8" Type="http://schemas.openxmlformats.org/officeDocument/2006/relationships/image" Target="../media/image161.wmf"/><Relationship Id="rId3" Type="http://schemas.openxmlformats.org/officeDocument/2006/relationships/oleObject" Target="../embeddings/oleObject202.bin"/><Relationship Id="rId7" Type="http://schemas.openxmlformats.org/officeDocument/2006/relationships/oleObject" Target="../embeddings/oleObject204.bin"/><Relationship Id="rId2" Type="http://schemas.openxmlformats.org/officeDocument/2006/relationships/slideLayout" Target="../slideLayouts/slideLayout2.xml"/><Relationship Id="rId1" Type="http://schemas.openxmlformats.org/officeDocument/2006/relationships/vmlDrawing" Target="../drawings/vmlDrawing81.vml"/><Relationship Id="rId6" Type="http://schemas.openxmlformats.org/officeDocument/2006/relationships/image" Target="../media/image160.wmf"/><Relationship Id="rId5" Type="http://schemas.openxmlformats.org/officeDocument/2006/relationships/oleObject" Target="../embeddings/oleObject203.bin"/><Relationship Id="rId4" Type="http://schemas.openxmlformats.org/officeDocument/2006/relationships/image" Target="../media/image143.w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slideLayout" Target="../slideLayouts/slideLayout2.xml"/><Relationship Id="rId1" Type="http://schemas.openxmlformats.org/officeDocument/2006/relationships/vmlDrawing" Target="../drawings/vmlDrawing82.vml"/><Relationship Id="rId4" Type="http://schemas.openxmlformats.org/officeDocument/2006/relationships/image" Target="../media/image162.wmf"/></Relationships>
</file>

<file path=ppt/slides/_rels/slide104.xml.rels><?xml version="1.0" encoding="UTF-8" standalone="yes"?>
<Relationships xmlns="http://schemas.openxmlformats.org/package/2006/relationships"><Relationship Id="rId8" Type="http://schemas.openxmlformats.org/officeDocument/2006/relationships/image" Target="../media/image165.wmf"/><Relationship Id="rId3" Type="http://schemas.openxmlformats.org/officeDocument/2006/relationships/oleObject" Target="../embeddings/oleObject206.bin"/><Relationship Id="rId7" Type="http://schemas.openxmlformats.org/officeDocument/2006/relationships/oleObject" Target="../embeddings/oleObject208.bin"/><Relationship Id="rId2" Type="http://schemas.openxmlformats.org/officeDocument/2006/relationships/slideLayout" Target="../slideLayouts/slideLayout2.xml"/><Relationship Id="rId1" Type="http://schemas.openxmlformats.org/officeDocument/2006/relationships/vmlDrawing" Target="../drawings/vmlDrawing83.vml"/><Relationship Id="rId6" Type="http://schemas.openxmlformats.org/officeDocument/2006/relationships/image" Target="../media/image164.wmf"/><Relationship Id="rId5" Type="http://schemas.openxmlformats.org/officeDocument/2006/relationships/oleObject" Target="../embeddings/oleObject207.bin"/><Relationship Id="rId4" Type="http://schemas.openxmlformats.org/officeDocument/2006/relationships/image" Target="../media/image163.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09.bin"/><Relationship Id="rId2" Type="http://schemas.openxmlformats.org/officeDocument/2006/relationships/slideLayout" Target="../slideLayouts/slideLayout2.xml"/><Relationship Id="rId1" Type="http://schemas.openxmlformats.org/officeDocument/2006/relationships/vmlDrawing" Target="../drawings/vmlDrawing84.vml"/><Relationship Id="rId6" Type="http://schemas.openxmlformats.org/officeDocument/2006/relationships/image" Target="../media/image167.wmf"/><Relationship Id="rId5" Type="http://schemas.openxmlformats.org/officeDocument/2006/relationships/oleObject" Target="../embeddings/oleObject210.bin"/><Relationship Id="rId4" Type="http://schemas.openxmlformats.org/officeDocument/2006/relationships/image" Target="../media/image166.w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11.bin"/><Relationship Id="rId2" Type="http://schemas.openxmlformats.org/officeDocument/2006/relationships/slideLayout" Target="../slideLayouts/slideLayout2.xml"/><Relationship Id="rId1" Type="http://schemas.openxmlformats.org/officeDocument/2006/relationships/vmlDrawing" Target="../drawings/vmlDrawing85.vml"/><Relationship Id="rId4" Type="http://schemas.openxmlformats.org/officeDocument/2006/relationships/image" Target="../media/image35.wmf"/></Relationships>
</file>

<file path=ppt/slides/_rels/slide107.xml.rels><?xml version="1.0" encoding="UTF-8" standalone="yes"?>
<Relationships xmlns="http://schemas.openxmlformats.org/package/2006/relationships"><Relationship Id="rId8" Type="http://schemas.openxmlformats.org/officeDocument/2006/relationships/image" Target="../media/image170.wmf"/><Relationship Id="rId3" Type="http://schemas.openxmlformats.org/officeDocument/2006/relationships/oleObject" Target="../embeddings/oleObject212.bin"/><Relationship Id="rId7" Type="http://schemas.openxmlformats.org/officeDocument/2006/relationships/oleObject" Target="../embeddings/oleObject214.bin"/><Relationship Id="rId2" Type="http://schemas.openxmlformats.org/officeDocument/2006/relationships/slideLayout" Target="../slideLayouts/slideLayout2.xml"/><Relationship Id="rId1" Type="http://schemas.openxmlformats.org/officeDocument/2006/relationships/vmlDrawing" Target="../drawings/vmlDrawing86.vml"/><Relationship Id="rId6" Type="http://schemas.openxmlformats.org/officeDocument/2006/relationships/image" Target="../media/image169.wmf"/><Relationship Id="rId5" Type="http://schemas.openxmlformats.org/officeDocument/2006/relationships/oleObject" Target="../embeddings/oleObject213.bin"/><Relationship Id="rId10" Type="http://schemas.openxmlformats.org/officeDocument/2006/relationships/image" Target="../media/image171.wmf"/><Relationship Id="rId4" Type="http://schemas.openxmlformats.org/officeDocument/2006/relationships/image" Target="../media/image168.wmf"/><Relationship Id="rId9" Type="http://schemas.openxmlformats.org/officeDocument/2006/relationships/oleObject" Target="../embeddings/oleObject215.bin"/></Relationships>
</file>

<file path=ppt/slides/_rels/slide108.xml.rels><?xml version="1.0" encoding="UTF-8" standalone="yes"?>
<Relationships xmlns="http://schemas.openxmlformats.org/package/2006/relationships"><Relationship Id="rId8" Type="http://schemas.openxmlformats.org/officeDocument/2006/relationships/image" Target="../media/image174.wmf"/><Relationship Id="rId13" Type="http://schemas.openxmlformats.org/officeDocument/2006/relationships/oleObject" Target="../embeddings/oleObject221.bin"/><Relationship Id="rId3" Type="http://schemas.openxmlformats.org/officeDocument/2006/relationships/oleObject" Target="../embeddings/oleObject216.bin"/><Relationship Id="rId7" Type="http://schemas.openxmlformats.org/officeDocument/2006/relationships/oleObject" Target="../embeddings/oleObject218.bin"/><Relationship Id="rId12" Type="http://schemas.openxmlformats.org/officeDocument/2006/relationships/image" Target="../media/image176.wmf"/><Relationship Id="rId2" Type="http://schemas.openxmlformats.org/officeDocument/2006/relationships/slideLayout" Target="../slideLayouts/slideLayout2.xml"/><Relationship Id="rId16" Type="http://schemas.openxmlformats.org/officeDocument/2006/relationships/image" Target="../media/image178.wmf"/><Relationship Id="rId1" Type="http://schemas.openxmlformats.org/officeDocument/2006/relationships/vmlDrawing" Target="../drawings/vmlDrawing87.vml"/><Relationship Id="rId6" Type="http://schemas.openxmlformats.org/officeDocument/2006/relationships/image" Target="../media/image173.wmf"/><Relationship Id="rId11" Type="http://schemas.openxmlformats.org/officeDocument/2006/relationships/oleObject" Target="../embeddings/oleObject220.bin"/><Relationship Id="rId5" Type="http://schemas.openxmlformats.org/officeDocument/2006/relationships/oleObject" Target="../embeddings/oleObject217.bin"/><Relationship Id="rId15" Type="http://schemas.openxmlformats.org/officeDocument/2006/relationships/oleObject" Target="../embeddings/oleObject222.bin"/><Relationship Id="rId10" Type="http://schemas.openxmlformats.org/officeDocument/2006/relationships/image" Target="../media/image175.wmf"/><Relationship Id="rId4" Type="http://schemas.openxmlformats.org/officeDocument/2006/relationships/image" Target="../media/image172.wmf"/><Relationship Id="rId9" Type="http://schemas.openxmlformats.org/officeDocument/2006/relationships/oleObject" Target="../embeddings/oleObject219.bin"/><Relationship Id="rId14" Type="http://schemas.openxmlformats.org/officeDocument/2006/relationships/image" Target="../media/image177.wmf"/></Relationships>
</file>

<file path=ppt/slides/_rels/slide109.xml.rels><?xml version="1.0" encoding="UTF-8" standalone="yes"?>
<Relationships xmlns="http://schemas.openxmlformats.org/package/2006/relationships"><Relationship Id="rId8" Type="http://schemas.openxmlformats.org/officeDocument/2006/relationships/image" Target="../media/image180.wmf"/><Relationship Id="rId3" Type="http://schemas.openxmlformats.org/officeDocument/2006/relationships/oleObject" Target="../embeddings/oleObject223.bin"/><Relationship Id="rId7" Type="http://schemas.openxmlformats.org/officeDocument/2006/relationships/oleObject" Target="../embeddings/oleObject225.bin"/><Relationship Id="rId12" Type="http://schemas.openxmlformats.org/officeDocument/2006/relationships/image" Target="../media/image182.wmf"/><Relationship Id="rId2" Type="http://schemas.openxmlformats.org/officeDocument/2006/relationships/slideLayout" Target="../slideLayouts/slideLayout2.xml"/><Relationship Id="rId1" Type="http://schemas.openxmlformats.org/officeDocument/2006/relationships/vmlDrawing" Target="../drawings/vmlDrawing88.vml"/><Relationship Id="rId6" Type="http://schemas.openxmlformats.org/officeDocument/2006/relationships/image" Target="../media/image179.wmf"/><Relationship Id="rId11" Type="http://schemas.openxmlformats.org/officeDocument/2006/relationships/oleObject" Target="../embeddings/oleObject227.bin"/><Relationship Id="rId5" Type="http://schemas.openxmlformats.org/officeDocument/2006/relationships/oleObject" Target="../embeddings/oleObject224.bin"/><Relationship Id="rId10" Type="http://schemas.openxmlformats.org/officeDocument/2006/relationships/image" Target="../media/image181.wmf"/><Relationship Id="rId4" Type="http://schemas.openxmlformats.org/officeDocument/2006/relationships/image" Target="../media/image178.wmf"/><Relationship Id="rId9" Type="http://schemas.openxmlformats.org/officeDocument/2006/relationships/oleObject" Target="../embeddings/oleObject226.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1.wmf"/><Relationship Id="rId5" Type="http://schemas.openxmlformats.org/officeDocument/2006/relationships/oleObject" Target="../embeddings/oleObject10.bin"/><Relationship Id="rId4" Type="http://schemas.openxmlformats.org/officeDocument/2006/relationships/image" Target="../media/image10.wmf"/></Relationships>
</file>

<file path=ppt/slides/_rels/slide110.xml.rels><?xml version="1.0" encoding="UTF-8" standalone="yes"?>
<Relationships xmlns="http://schemas.openxmlformats.org/package/2006/relationships"><Relationship Id="rId8" Type="http://schemas.openxmlformats.org/officeDocument/2006/relationships/image" Target="../media/image167.wmf"/><Relationship Id="rId3" Type="http://schemas.openxmlformats.org/officeDocument/2006/relationships/oleObject" Target="../embeddings/oleObject228.bin"/><Relationship Id="rId7" Type="http://schemas.openxmlformats.org/officeDocument/2006/relationships/oleObject" Target="../embeddings/oleObject230.bin"/><Relationship Id="rId2" Type="http://schemas.openxmlformats.org/officeDocument/2006/relationships/slideLayout" Target="../slideLayouts/slideLayout4.xml"/><Relationship Id="rId1" Type="http://schemas.openxmlformats.org/officeDocument/2006/relationships/vmlDrawing" Target="../drawings/vmlDrawing89.vml"/><Relationship Id="rId6" Type="http://schemas.openxmlformats.org/officeDocument/2006/relationships/image" Target="../media/image166.wmf"/><Relationship Id="rId5" Type="http://schemas.openxmlformats.org/officeDocument/2006/relationships/oleObject" Target="../embeddings/oleObject229.bin"/><Relationship Id="rId4" Type="http://schemas.openxmlformats.org/officeDocument/2006/relationships/image" Target="../media/image182.w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31.bin"/><Relationship Id="rId2" Type="http://schemas.openxmlformats.org/officeDocument/2006/relationships/slideLayout" Target="../slideLayouts/slideLayout2.xml"/><Relationship Id="rId1" Type="http://schemas.openxmlformats.org/officeDocument/2006/relationships/vmlDrawing" Target="../drawings/vmlDrawing90.vml"/><Relationship Id="rId4" Type="http://schemas.openxmlformats.org/officeDocument/2006/relationships/image" Target="../media/image183.w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32.bin"/><Relationship Id="rId2" Type="http://schemas.openxmlformats.org/officeDocument/2006/relationships/slideLayout" Target="../slideLayouts/slideLayout2.xml"/><Relationship Id="rId1" Type="http://schemas.openxmlformats.org/officeDocument/2006/relationships/vmlDrawing" Target="../drawings/vmlDrawing91.vml"/><Relationship Id="rId4" Type="http://schemas.openxmlformats.org/officeDocument/2006/relationships/image" Target="../media/image143.w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Layout" Target="../slideLayouts/slideLayout2.xml"/><Relationship Id="rId1" Type="http://schemas.openxmlformats.org/officeDocument/2006/relationships/vmlDrawing" Target="../drawings/vmlDrawing92.vml"/><Relationship Id="rId6" Type="http://schemas.openxmlformats.org/officeDocument/2006/relationships/image" Target="../media/image185.wmf"/><Relationship Id="rId5" Type="http://schemas.openxmlformats.org/officeDocument/2006/relationships/oleObject" Target="../embeddings/oleObject234.bin"/><Relationship Id="rId4" Type="http://schemas.openxmlformats.org/officeDocument/2006/relationships/image" Target="../media/image184.w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235.bin"/><Relationship Id="rId2" Type="http://schemas.openxmlformats.org/officeDocument/2006/relationships/slideLayout" Target="../slideLayouts/slideLayout2.xml"/><Relationship Id="rId1" Type="http://schemas.openxmlformats.org/officeDocument/2006/relationships/vmlDrawing" Target="../drawings/vmlDrawing93.vml"/><Relationship Id="rId6" Type="http://schemas.openxmlformats.org/officeDocument/2006/relationships/image" Target="../media/image187.wmf"/><Relationship Id="rId5" Type="http://schemas.openxmlformats.org/officeDocument/2006/relationships/oleObject" Target="../embeddings/oleObject236.bin"/><Relationship Id="rId4" Type="http://schemas.openxmlformats.org/officeDocument/2006/relationships/image" Target="../media/image186.w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237.bin"/><Relationship Id="rId2" Type="http://schemas.openxmlformats.org/officeDocument/2006/relationships/slideLayout" Target="../slideLayouts/slideLayout2.xml"/><Relationship Id="rId1" Type="http://schemas.openxmlformats.org/officeDocument/2006/relationships/vmlDrawing" Target="../drawings/vmlDrawing94.vml"/><Relationship Id="rId6" Type="http://schemas.openxmlformats.org/officeDocument/2006/relationships/image" Target="../media/image189.wmf"/><Relationship Id="rId5" Type="http://schemas.openxmlformats.org/officeDocument/2006/relationships/oleObject" Target="../embeddings/oleObject238.bin"/><Relationship Id="rId4" Type="http://schemas.openxmlformats.org/officeDocument/2006/relationships/image" Target="../media/image188.wmf"/></Relationships>
</file>

<file path=ppt/slides/_rels/slide116.xml.rels><?xml version="1.0" encoding="UTF-8" standalone="yes"?>
<Relationships xmlns="http://schemas.openxmlformats.org/package/2006/relationships"><Relationship Id="rId8" Type="http://schemas.openxmlformats.org/officeDocument/2006/relationships/image" Target="../media/image190.wmf"/><Relationship Id="rId3" Type="http://schemas.openxmlformats.org/officeDocument/2006/relationships/oleObject" Target="../embeddings/oleObject239.bin"/><Relationship Id="rId7" Type="http://schemas.openxmlformats.org/officeDocument/2006/relationships/oleObject" Target="../embeddings/oleObject241.bin"/><Relationship Id="rId2" Type="http://schemas.openxmlformats.org/officeDocument/2006/relationships/slideLayout" Target="../slideLayouts/slideLayout2.xml"/><Relationship Id="rId1" Type="http://schemas.openxmlformats.org/officeDocument/2006/relationships/vmlDrawing" Target="../drawings/vmlDrawing95.vml"/><Relationship Id="rId6" Type="http://schemas.openxmlformats.org/officeDocument/2006/relationships/image" Target="../media/image188.wmf"/><Relationship Id="rId5" Type="http://schemas.openxmlformats.org/officeDocument/2006/relationships/oleObject" Target="../embeddings/oleObject240.bin"/><Relationship Id="rId4" Type="http://schemas.openxmlformats.org/officeDocument/2006/relationships/image" Target="../media/image79.wmf"/></Relationships>
</file>

<file path=ppt/slides/_rels/slide117.xml.rels><?xml version="1.0" encoding="UTF-8" standalone="yes"?>
<Relationships xmlns="http://schemas.openxmlformats.org/package/2006/relationships"><Relationship Id="rId8" Type="http://schemas.openxmlformats.org/officeDocument/2006/relationships/image" Target="../media/image192.wmf"/><Relationship Id="rId3" Type="http://schemas.openxmlformats.org/officeDocument/2006/relationships/oleObject" Target="../embeddings/oleObject242.bin"/><Relationship Id="rId7" Type="http://schemas.openxmlformats.org/officeDocument/2006/relationships/oleObject" Target="../embeddings/oleObject244.bin"/><Relationship Id="rId2" Type="http://schemas.openxmlformats.org/officeDocument/2006/relationships/slideLayout" Target="../slideLayouts/slideLayout2.xml"/><Relationship Id="rId1" Type="http://schemas.openxmlformats.org/officeDocument/2006/relationships/vmlDrawing" Target="../drawings/vmlDrawing96.vml"/><Relationship Id="rId6" Type="http://schemas.openxmlformats.org/officeDocument/2006/relationships/image" Target="../media/image191.wmf"/><Relationship Id="rId5" Type="http://schemas.openxmlformats.org/officeDocument/2006/relationships/oleObject" Target="../embeddings/oleObject243.bin"/><Relationship Id="rId4" Type="http://schemas.openxmlformats.org/officeDocument/2006/relationships/image" Target="../media/image79.wmf"/></Relationships>
</file>

<file path=ppt/slides/_rels/slide118.xml.rels><?xml version="1.0" encoding="UTF-8" standalone="yes"?>
<Relationships xmlns="http://schemas.openxmlformats.org/package/2006/relationships"><Relationship Id="rId8" Type="http://schemas.openxmlformats.org/officeDocument/2006/relationships/image" Target="../media/image195.wmf"/><Relationship Id="rId3" Type="http://schemas.openxmlformats.org/officeDocument/2006/relationships/oleObject" Target="../embeddings/oleObject245.bin"/><Relationship Id="rId7" Type="http://schemas.openxmlformats.org/officeDocument/2006/relationships/oleObject" Target="../embeddings/oleObject247.bin"/><Relationship Id="rId12" Type="http://schemas.openxmlformats.org/officeDocument/2006/relationships/image" Target="../media/image192.wmf"/><Relationship Id="rId2" Type="http://schemas.openxmlformats.org/officeDocument/2006/relationships/slideLayout" Target="../slideLayouts/slideLayout2.xml"/><Relationship Id="rId1" Type="http://schemas.openxmlformats.org/officeDocument/2006/relationships/vmlDrawing" Target="../drawings/vmlDrawing97.vml"/><Relationship Id="rId6" Type="http://schemas.openxmlformats.org/officeDocument/2006/relationships/image" Target="../media/image194.wmf"/><Relationship Id="rId11" Type="http://schemas.openxmlformats.org/officeDocument/2006/relationships/oleObject" Target="../embeddings/oleObject249.bin"/><Relationship Id="rId5" Type="http://schemas.openxmlformats.org/officeDocument/2006/relationships/oleObject" Target="../embeddings/oleObject246.bin"/><Relationship Id="rId10" Type="http://schemas.openxmlformats.org/officeDocument/2006/relationships/image" Target="../media/image196.wmf"/><Relationship Id="rId4" Type="http://schemas.openxmlformats.org/officeDocument/2006/relationships/image" Target="../media/image193.wmf"/><Relationship Id="rId9" Type="http://schemas.openxmlformats.org/officeDocument/2006/relationships/oleObject" Target="../embeddings/oleObject248.bin"/></Relationships>
</file>

<file path=ppt/slides/_rels/slide119.xml.rels><?xml version="1.0" encoding="UTF-8" standalone="yes"?>
<Relationships xmlns="http://schemas.openxmlformats.org/package/2006/relationships"><Relationship Id="rId8" Type="http://schemas.openxmlformats.org/officeDocument/2006/relationships/image" Target="../media/image198.wmf"/><Relationship Id="rId3" Type="http://schemas.openxmlformats.org/officeDocument/2006/relationships/oleObject" Target="../embeddings/oleObject250.bin"/><Relationship Id="rId7" Type="http://schemas.openxmlformats.org/officeDocument/2006/relationships/oleObject" Target="../embeddings/oleObject252.bin"/><Relationship Id="rId2" Type="http://schemas.openxmlformats.org/officeDocument/2006/relationships/slideLayout" Target="../slideLayouts/slideLayout2.xml"/><Relationship Id="rId1" Type="http://schemas.openxmlformats.org/officeDocument/2006/relationships/vmlDrawing" Target="../drawings/vmlDrawing98.vml"/><Relationship Id="rId6" Type="http://schemas.openxmlformats.org/officeDocument/2006/relationships/image" Target="../media/image196.wmf"/><Relationship Id="rId11" Type="http://schemas.openxmlformats.org/officeDocument/2006/relationships/oleObject" Target="../embeddings/oleObject254.bin"/><Relationship Id="rId5" Type="http://schemas.openxmlformats.org/officeDocument/2006/relationships/oleObject" Target="../embeddings/oleObject251.bin"/><Relationship Id="rId10" Type="http://schemas.openxmlformats.org/officeDocument/2006/relationships/image" Target="../media/image199.wmf"/><Relationship Id="rId4" Type="http://schemas.openxmlformats.org/officeDocument/2006/relationships/image" Target="../media/image197.wmf"/><Relationship Id="rId9" Type="http://schemas.openxmlformats.org/officeDocument/2006/relationships/oleObject" Target="../embeddings/oleObject253.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2.emf"/></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255.bin"/><Relationship Id="rId2" Type="http://schemas.openxmlformats.org/officeDocument/2006/relationships/slideLayout" Target="../slideLayouts/slideLayout2.xml"/><Relationship Id="rId1" Type="http://schemas.openxmlformats.org/officeDocument/2006/relationships/vmlDrawing" Target="../drawings/vmlDrawing99.vml"/><Relationship Id="rId4" Type="http://schemas.openxmlformats.org/officeDocument/2006/relationships/image" Target="../media/image71.w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202.wmf"/><Relationship Id="rId3" Type="http://schemas.openxmlformats.org/officeDocument/2006/relationships/oleObject" Target="../embeddings/oleObject256.bin"/><Relationship Id="rId7" Type="http://schemas.openxmlformats.org/officeDocument/2006/relationships/oleObject" Target="../embeddings/oleObject258.bin"/><Relationship Id="rId12" Type="http://schemas.openxmlformats.org/officeDocument/2006/relationships/image" Target="../media/image204.wmf"/><Relationship Id="rId2" Type="http://schemas.openxmlformats.org/officeDocument/2006/relationships/slideLayout" Target="../slideLayouts/slideLayout2.xml"/><Relationship Id="rId1" Type="http://schemas.openxmlformats.org/officeDocument/2006/relationships/vmlDrawing" Target="../drawings/vmlDrawing100.vml"/><Relationship Id="rId6" Type="http://schemas.openxmlformats.org/officeDocument/2006/relationships/image" Target="../media/image201.wmf"/><Relationship Id="rId11" Type="http://schemas.openxmlformats.org/officeDocument/2006/relationships/oleObject" Target="../embeddings/oleObject260.bin"/><Relationship Id="rId5" Type="http://schemas.openxmlformats.org/officeDocument/2006/relationships/oleObject" Target="../embeddings/oleObject257.bin"/><Relationship Id="rId10" Type="http://schemas.openxmlformats.org/officeDocument/2006/relationships/image" Target="../media/image203.wmf"/><Relationship Id="rId4" Type="http://schemas.openxmlformats.org/officeDocument/2006/relationships/image" Target="../media/image200.wmf"/><Relationship Id="rId9" Type="http://schemas.openxmlformats.org/officeDocument/2006/relationships/oleObject" Target="../embeddings/oleObject259.bin"/></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261.bin"/><Relationship Id="rId2" Type="http://schemas.openxmlformats.org/officeDocument/2006/relationships/slideLayout" Target="../slideLayouts/slideLayout2.xml"/><Relationship Id="rId1" Type="http://schemas.openxmlformats.org/officeDocument/2006/relationships/vmlDrawing" Target="../drawings/vmlDrawing101.vml"/><Relationship Id="rId6" Type="http://schemas.openxmlformats.org/officeDocument/2006/relationships/image" Target="../media/image200.wmf"/><Relationship Id="rId5" Type="http://schemas.openxmlformats.org/officeDocument/2006/relationships/oleObject" Target="../embeddings/oleObject262.bin"/><Relationship Id="rId4" Type="http://schemas.openxmlformats.org/officeDocument/2006/relationships/image" Target="../media/image205.wmf"/></Relationships>
</file>

<file path=ppt/slides/_rels/slide124.xml.rels><?xml version="1.0" encoding="UTF-8" standalone="yes"?>
<Relationships xmlns="http://schemas.openxmlformats.org/package/2006/relationships"><Relationship Id="rId8" Type="http://schemas.openxmlformats.org/officeDocument/2006/relationships/image" Target="../media/image207.wmf"/><Relationship Id="rId13" Type="http://schemas.openxmlformats.org/officeDocument/2006/relationships/oleObject" Target="../embeddings/oleObject268.bin"/><Relationship Id="rId3" Type="http://schemas.openxmlformats.org/officeDocument/2006/relationships/oleObject" Target="../embeddings/oleObject263.bin"/><Relationship Id="rId7" Type="http://schemas.openxmlformats.org/officeDocument/2006/relationships/oleObject" Target="../embeddings/oleObject265.bin"/><Relationship Id="rId12" Type="http://schemas.openxmlformats.org/officeDocument/2006/relationships/image" Target="../media/image209.wmf"/><Relationship Id="rId2" Type="http://schemas.openxmlformats.org/officeDocument/2006/relationships/slideLayout" Target="../slideLayouts/slideLayout2.xml"/><Relationship Id="rId16" Type="http://schemas.openxmlformats.org/officeDocument/2006/relationships/image" Target="../media/image211.wmf"/><Relationship Id="rId1" Type="http://schemas.openxmlformats.org/officeDocument/2006/relationships/vmlDrawing" Target="../drawings/vmlDrawing102.vml"/><Relationship Id="rId6" Type="http://schemas.openxmlformats.org/officeDocument/2006/relationships/image" Target="../media/image206.wmf"/><Relationship Id="rId11" Type="http://schemas.openxmlformats.org/officeDocument/2006/relationships/oleObject" Target="../embeddings/oleObject267.bin"/><Relationship Id="rId5" Type="http://schemas.openxmlformats.org/officeDocument/2006/relationships/oleObject" Target="../embeddings/oleObject264.bin"/><Relationship Id="rId15" Type="http://schemas.openxmlformats.org/officeDocument/2006/relationships/oleObject" Target="../embeddings/oleObject269.bin"/><Relationship Id="rId10" Type="http://schemas.openxmlformats.org/officeDocument/2006/relationships/image" Target="../media/image208.wmf"/><Relationship Id="rId4" Type="http://schemas.openxmlformats.org/officeDocument/2006/relationships/image" Target="../media/image205.wmf"/><Relationship Id="rId9" Type="http://schemas.openxmlformats.org/officeDocument/2006/relationships/oleObject" Target="../embeddings/oleObject266.bin"/><Relationship Id="rId14" Type="http://schemas.openxmlformats.org/officeDocument/2006/relationships/image" Target="../media/image210.w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270.bin"/><Relationship Id="rId2" Type="http://schemas.openxmlformats.org/officeDocument/2006/relationships/slideLayout" Target="../slideLayouts/slideLayout2.xml"/><Relationship Id="rId1" Type="http://schemas.openxmlformats.org/officeDocument/2006/relationships/vmlDrawing" Target="../drawings/vmlDrawing103.vml"/><Relationship Id="rId4" Type="http://schemas.openxmlformats.org/officeDocument/2006/relationships/image" Target="../media/image212.wmf"/></Relationships>
</file>

<file path=ppt/slides/_rels/slide126.xml.rels><?xml version="1.0" encoding="UTF-8" standalone="yes"?>
<Relationships xmlns="http://schemas.openxmlformats.org/package/2006/relationships"><Relationship Id="rId8" Type="http://schemas.openxmlformats.org/officeDocument/2006/relationships/image" Target="../media/image214.wmf"/><Relationship Id="rId3" Type="http://schemas.openxmlformats.org/officeDocument/2006/relationships/oleObject" Target="../embeddings/oleObject271.bin"/><Relationship Id="rId7" Type="http://schemas.openxmlformats.org/officeDocument/2006/relationships/oleObject" Target="../embeddings/oleObject273.bin"/><Relationship Id="rId2" Type="http://schemas.openxmlformats.org/officeDocument/2006/relationships/slideLayout" Target="../slideLayouts/slideLayout2.xml"/><Relationship Id="rId1" Type="http://schemas.openxmlformats.org/officeDocument/2006/relationships/vmlDrawing" Target="../drawings/vmlDrawing104.vml"/><Relationship Id="rId6" Type="http://schemas.openxmlformats.org/officeDocument/2006/relationships/image" Target="../media/image212.wmf"/><Relationship Id="rId11" Type="http://schemas.openxmlformats.org/officeDocument/2006/relationships/oleObject" Target="../embeddings/oleObject275.bin"/><Relationship Id="rId5" Type="http://schemas.openxmlformats.org/officeDocument/2006/relationships/oleObject" Target="../embeddings/oleObject272.bin"/><Relationship Id="rId10" Type="http://schemas.openxmlformats.org/officeDocument/2006/relationships/image" Target="../media/image215.wmf"/><Relationship Id="rId4" Type="http://schemas.openxmlformats.org/officeDocument/2006/relationships/image" Target="../media/image213.wmf"/><Relationship Id="rId9" Type="http://schemas.openxmlformats.org/officeDocument/2006/relationships/oleObject" Target="../embeddings/oleObject274.bin"/></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276.bin"/><Relationship Id="rId2" Type="http://schemas.openxmlformats.org/officeDocument/2006/relationships/slideLayout" Target="../slideLayouts/slideLayout2.xml"/><Relationship Id="rId1" Type="http://schemas.openxmlformats.org/officeDocument/2006/relationships/vmlDrawing" Target="../drawings/vmlDrawing105.vml"/><Relationship Id="rId4" Type="http://schemas.openxmlformats.org/officeDocument/2006/relationships/image" Target="../media/image216.wmf"/></Relationships>
</file>

<file path=ppt/slides/_rels/slide128.xml.rels><?xml version="1.0" encoding="UTF-8" standalone="yes"?>
<Relationships xmlns="http://schemas.openxmlformats.org/package/2006/relationships"><Relationship Id="rId8" Type="http://schemas.openxmlformats.org/officeDocument/2006/relationships/image" Target="../media/image218.wmf"/><Relationship Id="rId3" Type="http://schemas.openxmlformats.org/officeDocument/2006/relationships/oleObject" Target="../embeddings/oleObject277.bin"/><Relationship Id="rId7" Type="http://schemas.openxmlformats.org/officeDocument/2006/relationships/oleObject" Target="../embeddings/oleObject279.bin"/><Relationship Id="rId12" Type="http://schemas.openxmlformats.org/officeDocument/2006/relationships/image" Target="../media/image220.wmf"/><Relationship Id="rId2" Type="http://schemas.openxmlformats.org/officeDocument/2006/relationships/slideLayout" Target="../slideLayouts/slideLayout2.xml"/><Relationship Id="rId1" Type="http://schemas.openxmlformats.org/officeDocument/2006/relationships/vmlDrawing" Target="../drawings/vmlDrawing106.vml"/><Relationship Id="rId6" Type="http://schemas.openxmlformats.org/officeDocument/2006/relationships/image" Target="../media/image217.wmf"/><Relationship Id="rId11" Type="http://schemas.openxmlformats.org/officeDocument/2006/relationships/oleObject" Target="../embeddings/oleObject281.bin"/><Relationship Id="rId5" Type="http://schemas.openxmlformats.org/officeDocument/2006/relationships/oleObject" Target="../embeddings/oleObject278.bin"/><Relationship Id="rId10" Type="http://schemas.openxmlformats.org/officeDocument/2006/relationships/image" Target="../media/image219.wmf"/><Relationship Id="rId4" Type="http://schemas.openxmlformats.org/officeDocument/2006/relationships/image" Target="../media/image216.wmf"/><Relationship Id="rId9" Type="http://schemas.openxmlformats.org/officeDocument/2006/relationships/oleObject" Target="../embeddings/oleObject280.bin"/></Relationships>
</file>

<file path=ppt/slides/_rels/slide129.xml.rels><?xml version="1.0" encoding="UTF-8" standalone="yes"?>
<Relationships xmlns="http://schemas.openxmlformats.org/package/2006/relationships"><Relationship Id="rId8" Type="http://schemas.openxmlformats.org/officeDocument/2006/relationships/image" Target="../media/image219.wmf"/><Relationship Id="rId3" Type="http://schemas.openxmlformats.org/officeDocument/2006/relationships/oleObject" Target="../embeddings/oleObject282.bin"/><Relationship Id="rId7" Type="http://schemas.openxmlformats.org/officeDocument/2006/relationships/oleObject" Target="../embeddings/oleObject284.bin"/><Relationship Id="rId2" Type="http://schemas.openxmlformats.org/officeDocument/2006/relationships/slideLayout" Target="../slideLayouts/slideLayout2.xml"/><Relationship Id="rId1" Type="http://schemas.openxmlformats.org/officeDocument/2006/relationships/vmlDrawing" Target="../drawings/vmlDrawing107.vml"/><Relationship Id="rId6" Type="http://schemas.openxmlformats.org/officeDocument/2006/relationships/image" Target="../media/image218.wmf"/><Relationship Id="rId5" Type="http://schemas.openxmlformats.org/officeDocument/2006/relationships/oleObject" Target="../embeddings/oleObject283.bin"/><Relationship Id="rId10" Type="http://schemas.openxmlformats.org/officeDocument/2006/relationships/image" Target="../media/image220.wmf"/><Relationship Id="rId4" Type="http://schemas.openxmlformats.org/officeDocument/2006/relationships/image" Target="../media/image217.wmf"/><Relationship Id="rId9" Type="http://schemas.openxmlformats.org/officeDocument/2006/relationships/oleObject" Target="../embeddings/oleObject285.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4.wmf"/><Relationship Id="rId5" Type="http://schemas.openxmlformats.org/officeDocument/2006/relationships/oleObject" Target="../embeddings/oleObject13.bin"/><Relationship Id="rId4" Type="http://schemas.openxmlformats.org/officeDocument/2006/relationships/image" Target="../media/image13.wmf"/></Relationships>
</file>

<file path=ppt/slides/_rels/slide130.xml.rels><?xml version="1.0" encoding="UTF-8" standalone="yes"?>
<Relationships xmlns="http://schemas.openxmlformats.org/package/2006/relationships"><Relationship Id="rId8" Type="http://schemas.openxmlformats.org/officeDocument/2006/relationships/image" Target="../media/image223.wmf"/><Relationship Id="rId3" Type="http://schemas.openxmlformats.org/officeDocument/2006/relationships/oleObject" Target="../embeddings/oleObject286.bin"/><Relationship Id="rId7" Type="http://schemas.openxmlformats.org/officeDocument/2006/relationships/oleObject" Target="../embeddings/oleObject288.bin"/><Relationship Id="rId12" Type="http://schemas.openxmlformats.org/officeDocument/2006/relationships/image" Target="../media/image225.wmf"/><Relationship Id="rId2" Type="http://schemas.openxmlformats.org/officeDocument/2006/relationships/slideLayout" Target="../slideLayouts/slideLayout2.xml"/><Relationship Id="rId1" Type="http://schemas.openxmlformats.org/officeDocument/2006/relationships/vmlDrawing" Target="../drawings/vmlDrawing108.vml"/><Relationship Id="rId6" Type="http://schemas.openxmlformats.org/officeDocument/2006/relationships/image" Target="../media/image222.wmf"/><Relationship Id="rId11" Type="http://schemas.openxmlformats.org/officeDocument/2006/relationships/oleObject" Target="../embeddings/oleObject290.bin"/><Relationship Id="rId5" Type="http://schemas.openxmlformats.org/officeDocument/2006/relationships/oleObject" Target="../embeddings/oleObject287.bin"/><Relationship Id="rId10" Type="http://schemas.openxmlformats.org/officeDocument/2006/relationships/image" Target="../media/image224.wmf"/><Relationship Id="rId4" Type="http://schemas.openxmlformats.org/officeDocument/2006/relationships/image" Target="../media/image221.emf"/><Relationship Id="rId9" Type="http://schemas.openxmlformats.org/officeDocument/2006/relationships/oleObject" Target="../embeddings/oleObject289.bin"/></Relationships>
</file>

<file path=ppt/slides/_rels/slide131.xml.rels><?xml version="1.0" encoding="UTF-8" standalone="yes"?>
<Relationships xmlns="http://schemas.openxmlformats.org/package/2006/relationships"><Relationship Id="rId8" Type="http://schemas.openxmlformats.org/officeDocument/2006/relationships/image" Target="../media/image228.wmf"/><Relationship Id="rId13" Type="http://schemas.openxmlformats.org/officeDocument/2006/relationships/oleObject" Target="../embeddings/oleObject296.bin"/><Relationship Id="rId18" Type="http://schemas.openxmlformats.org/officeDocument/2006/relationships/image" Target="../media/image223.wmf"/><Relationship Id="rId3" Type="http://schemas.openxmlformats.org/officeDocument/2006/relationships/oleObject" Target="../embeddings/oleObject291.bin"/><Relationship Id="rId7" Type="http://schemas.openxmlformats.org/officeDocument/2006/relationships/oleObject" Target="../embeddings/oleObject293.bin"/><Relationship Id="rId12" Type="http://schemas.openxmlformats.org/officeDocument/2006/relationships/image" Target="../media/image230.wmf"/><Relationship Id="rId17" Type="http://schemas.openxmlformats.org/officeDocument/2006/relationships/oleObject" Target="../embeddings/oleObject298.bin"/><Relationship Id="rId2" Type="http://schemas.openxmlformats.org/officeDocument/2006/relationships/slideLayout" Target="../slideLayouts/slideLayout2.xml"/><Relationship Id="rId16" Type="http://schemas.openxmlformats.org/officeDocument/2006/relationships/image" Target="../media/image232.wmf"/><Relationship Id="rId1" Type="http://schemas.openxmlformats.org/officeDocument/2006/relationships/vmlDrawing" Target="../drawings/vmlDrawing109.vml"/><Relationship Id="rId6" Type="http://schemas.openxmlformats.org/officeDocument/2006/relationships/image" Target="../media/image227.wmf"/><Relationship Id="rId11" Type="http://schemas.openxmlformats.org/officeDocument/2006/relationships/oleObject" Target="../embeddings/oleObject295.bin"/><Relationship Id="rId5" Type="http://schemas.openxmlformats.org/officeDocument/2006/relationships/oleObject" Target="../embeddings/oleObject292.bin"/><Relationship Id="rId15" Type="http://schemas.openxmlformats.org/officeDocument/2006/relationships/oleObject" Target="../embeddings/oleObject297.bin"/><Relationship Id="rId10" Type="http://schemas.openxmlformats.org/officeDocument/2006/relationships/image" Target="../media/image229.wmf"/><Relationship Id="rId4" Type="http://schemas.openxmlformats.org/officeDocument/2006/relationships/image" Target="../media/image226.wmf"/><Relationship Id="rId9" Type="http://schemas.openxmlformats.org/officeDocument/2006/relationships/oleObject" Target="../embeddings/oleObject294.bin"/><Relationship Id="rId14" Type="http://schemas.openxmlformats.org/officeDocument/2006/relationships/image" Target="../media/image231.wmf"/></Relationships>
</file>

<file path=ppt/slides/_rels/slide132.xml.rels><?xml version="1.0" encoding="UTF-8" standalone="yes"?>
<Relationships xmlns="http://schemas.openxmlformats.org/package/2006/relationships"><Relationship Id="rId8" Type="http://schemas.openxmlformats.org/officeDocument/2006/relationships/image" Target="../media/image235.wmf"/><Relationship Id="rId3" Type="http://schemas.openxmlformats.org/officeDocument/2006/relationships/oleObject" Target="../embeddings/oleObject299.bin"/><Relationship Id="rId7" Type="http://schemas.openxmlformats.org/officeDocument/2006/relationships/oleObject" Target="../embeddings/oleObject301.bin"/><Relationship Id="rId2" Type="http://schemas.openxmlformats.org/officeDocument/2006/relationships/slideLayout" Target="../slideLayouts/slideLayout2.xml"/><Relationship Id="rId1" Type="http://schemas.openxmlformats.org/officeDocument/2006/relationships/vmlDrawing" Target="../drawings/vmlDrawing110.vml"/><Relationship Id="rId6" Type="http://schemas.openxmlformats.org/officeDocument/2006/relationships/image" Target="../media/image234.wmf"/><Relationship Id="rId5" Type="http://schemas.openxmlformats.org/officeDocument/2006/relationships/oleObject" Target="../embeddings/oleObject300.bin"/><Relationship Id="rId10" Type="http://schemas.openxmlformats.org/officeDocument/2006/relationships/image" Target="../media/image232.wmf"/><Relationship Id="rId4" Type="http://schemas.openxmlformats.org/officeDocument/2006/relationships/image" Target="../media/image233.wmf"/><Relationship Id="rId9" Type="http://schemas.openxmlformats.org/officeDocument/2006/relationships/oleObject" Target="../embeddings/oleObject302.bin"/></Relationships>
</file>

<file path=ppt/slides/_rels/slide133.xml.rels><?xml version="1.0" encoding="UTF-8" standalone="yes"?>
<Relationships xmlns="http://schemas.openxmlformats.org/package/2006/relationships"><Relationship Id="rId8" Type="http://schemas.openxmlformats.org/officeDocument/2006/relationships/image" Target="../media/image238.wmf"/><Relationship Id="rId3" Type="http://schemas.openxmlformats.org/officeDocument/2006/relationships/oleObject" Target="../embeddings/oleObject303.bin"/><Relationship Id="rId7" Type="http://schemas.openxmlformats.org/officeDocument/2006/relationships/oleObject" Target="../embeddings/oleObject305.bin"/><Relationship Id="rId2" Type="http://schemas.openxmlformats.org/officeDocument/2006/relationships/slideLayout" Target="../slideLayouts/slideLayout2.xml"/><Relationship Id="rId1" Type="http://schemas.openxmlformats.org/officeDocument/2006/relationships/vmlDrawing" Target="../drawings/vmlDrawing111.vml"/><Relationship Id="rId6" Type="http://schemas.openxmlformats.org/officeDocument/2006/relationships/image" Target="../media/image237.wmf"/><Relationship Id="rId5" Type="http://schemas.openxmlformats.org/officeDocument/2006/relationships/oleObject" Target="../embeddings/oleObject304.bin"/><Relationship Id="rId10" Type="http://schemas.openxmlformats.org/officeDocument/2006/relationships/image" Target="../media/image239.wmf"/><Relationship Id="rId4" Type="http://schemas.openxmlformats.org/officeDocument/2006/relationships/image" Target="../media/image236.wmf"/><Relationship Id="rId9" Type="http://schemas.openxmlformats.org/officeDocument/2006/relationships/oleObject" Target="../embeddings/oleObject306.bin"/></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307.bin"/><Relationship Id="rId2" Type="http://schemas.openxmlformats.org/officeDocument/2006/relationships/slideLayout" Target="../slideLayouts/slideLayout2.xml"/><Relationship Id="rId1" Type="http://schemas.openxmlformats.org/officeDocument/2006/relationships/vmlDrawing" Target="../drawings/vmlDrawing112.vml"/><Relationship Id="rId6" Type="http://schemas.openxmlformats.org/officeDocument/2006/relationships/image" Target="../media/image241.wmf"/><Relationship Id="rId5" Type="http://schemas.openxmlformats.org/officeDocument/2006/relationships/oleObject" Target="../embeddings/oleObject308.bin"/><Relationship Id="rId4" Type="http://schemas.openxmlformats.org/officeDocument/2006/relationships/image" Target="../media/image240.w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8" Type="http://schemas.openxmlformats.org/officeDocument/2006/relationships/image" Target="../media/image244.wmf"/><Relationship Id="rId13" Type="http://schemas.openxmlformats.org/officeDocument/2006/relationships/oleObject" Target="../embeddings/oleObject314.bin"/><Relationship Id="rId3" Type="http://schemas.openxmlformats.org/officeDocument/2006/relationships/oleObject" Target="../embeddings/oleObject309.bin"/><Relationship Id="rId7" Type="http://schemas.openxmlformats.org/officeDocument/2006/relationships/oleObject" Target="../embeddings/oleObject311.bin"/><Relationship Id="rId12" Type="http://schemas.openxmlformats.org/officeDocument/2006/relationships/image" Target="../media/image246.wmf"/><Relationship Id="rId2" Type="http://schemas.openxmlformats.org/officeDocument/2006/relationships/slideLayout" Target="../slideLayouts/slideLayout2.xml"/><Relationship Id="rId1" Type="http://schemas.openxmlformats.org/officeDocument/2006/relationships/vmlDrawing" Target="../drawings/vmlDrawing113.vml"/><Relationship Id="rId6" Type="http://schemas.openxmlformats.org/officeDocument/2006/relationships/image" Target="../media/image243.wmf"/><Relationship Id="rId11" Type="http://schemas.openxmlformats.org/officeDocument/2006/relationships/oleObject" Target="../embeddings/oleObject313.bin"/><Relationship Id="rId5" Type="http://schemas.openxmlformats.org/officeDocument/2006/relationships/oleObject" Target="../embeddings/oleObject310.bin"/><Relationship Id="rId10" Type="http://schemas.openxmlformats.org/officeDocument/2006/relationships/image" Target="../media/image245.wmf"/><Relationship Id="rId4" Type="http://schemas.openxmlformats.org/officeDocument/2006/relationships/image" Target="../media/image242.wmf"/><Relationship Id="rId9" Type="http://schemas.openxmlformats.org/officeDocument/2006/relationships/oleObject" Target="../embeddings/oleObject312.bin"/><Relationship Id="rId14" Type="http://schemas.openxmlformats.org/officeDocument/2006/relationships/image" Target="../media/image247.wmf"/></Relationships>
</file>

<file path=ppt/slides/_rels/slide137.xml.rels><?xml version="1.0" encoding="UTF-8" standalone="yes"?>
<Relationships xmlns="http://schemas.openxmlformats.org/package/2006/relationships"><Relationship Id="rId8" Type="http://schemas.openxmlformats.org/officeDocument/2006/relationships/image" Target="../media/image250.wmf"/><Relationship Id="rId13" Type="http://schemas.openxmlformats.org/officeDocument/2006/relationships/oleObject" Target="../embeddings/oleObject320.bin"/><Relationship Id="rId3" Type="http://schemas.openxmlformats.org/officeDocument/2006/relationships/oleObject" Target="../embeddings/oleObject315.bin"/><Relationship Id="rId7" Type="http://schemas.openxmlformats.org/officeDocument/2006/relationships/oleObject" Target="../embeddings/oleObject317.bin"/><Relationship Id="rId12" Type="http://schemas.openxmlformats.org/officeDocument/2006/relationships/image" Target="../media/image252.wmf"/><Relationship Id="rId2" Type="http://schemas.openxmlformats.org/officeDocument/2006/relationships/slideLayout" Target="../slideLayouts/slideLayout2.xml"/><Relationship Id="rId16" Type="http://schemas.openxmlformats.org/officeDocument/2006/relationships/image" Target="../media/image254.wmf"/><Relationship Id="rId1" Type="http://schemas.openxmlformats.org/officeDocument/2006/relationships/vmlDrawing" Target="../drawings/vmlDrawing114.vml"/><Relationship Id="rId6" Type="http://schemas.openxmlformats.org/officeDocument/2006/relationships/image" Target="../media/image249.wmf"/><Relationship Id="rId11" Type="http://schemas.openxmlformats.org/officeDocument/2006/relationships/oleObject" Target="../embeddings/oleObject319.bin"/><Relationship Id="rId5" Type="http://schemas.openxmlformats.org/officeDocument/2006/relationships/oleObject" Target="../embeddings/oleObject316.bin"/><Relationship Id="rId15" Type="http://schemas.openxmlformats.org/officeDocument/2006/relationships/oleObject" Target="../embeddings/oleObject321.bin"/><Relationship Id="rId10" Type="http://schemas.openxmlformats.org/officeDocument/2006/relationships/image" Target="../media/image251.wmf"/><Relationship Id="rId4" Type="http://schemas.openxmlformats.org/officeDocument/2006/relationships/image" Target="../media/image248.wmf"/><Relationship Id="rId9" Type="http://schemas.openxmlformats.org/officeDocument/2006/relationships/oleObject" Target="../embeddings/oleObject318.bin"/><Relationship Id="rId14" Type="http://schemas.openxmlformats.org/officeDocument/2006/relationships/image" Target="../media/image253.w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image" Target="../media/image257.wmf"/><Relationship Id="rId13" Type="http://schemas.openxmlformats.org/officeDocument/2006/relationships/oleObject" Target="../embeddings/oleObject327.bin"/><Relationship Id="rId3" Type="http://schemas.openxmlformats.org/officeDocument/2006/relationships/oleObject" Target="../embeddings/oleObject322.bin"/><Relationship Id="rId7" Type="http://schemas.openxmlformats.org/officeDocument/2006/relationships/oleObject" Target="../embeddings/oleObject324.bin"/><Relationship Id="rId12" Type="http://schemas.openxmlformats.org/officeDocument/2006/relationships/image" Target="../media/image259.wmf"/><Relationship Id="rId2" Type="http://schemas.openxmlformats.org/officeDocument/2006/relationships/slideLayout" Target="../slideLayouts/slideLayout2.xml"/><Relationship Id="rId16" Type="http://schemas.openxmlformats.org/officeDocument/2006/relationships/image" Target="../media/image261.wmf"/><Relationship Id="rId1" Type="http://schemas.openxmlformats.org/officeDocument/2006/relationships/vmlDrawing" Target="../drawings/vmlDrawing115.vml"/><Relationship Id="rId6" Type="http://schemas.openxmlformats.org/officeDocument/2006/relationships/image" Target="../media/image256.wmf"/><Relationship Id="rId11" Type="http://schemas.openxmlformats.org/officeDocument/2006/relationships/oleObject" Target="../embeddings/oleObject326.bin"/><Relationship Id="rId5" Type="http://schemas.openxmlformats.org/officeDocument/2006/relationships/oleObject" Target="../embeddings/oleObject323.bin"/><Relationship Id="rId15" Type="http://schemas.openxmlformats.org/officeDocument/2006/relationships/oleObject" Target="../embeddings/oleObject328.bin"/><Relationship Id="rId10" Type="http://schemas.openxmlformats.org/officeDocument/2006/relationships/image" Target="../media/image258.wmf"/><Relationship Id="rId4" Type="http://schemas.openxmlformats.org/officeDocument/2006/relationships/image" Target="../media/image255.wmf"/><Relationship Id="rId9" Type="http://schemas.openxmlformats.org/officeDocument/2006/relationships/oleObject" Target="../embeddings/oleObject325.bin"/><Relationship Id="rId14" Type="http://schemas.openxmlformats.org/officeDocument/2006/relationships/image" Target="../media/image260.wmf"/></Relationships>
</file>

<file path=ppt/slides/_rels/slide14.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6.wmf"/><Relationship Id="rId5" Type="http://schemas.openxmlformats.org/officeDocument/2006/relationships/oleObject" Target="../embeddings/oleObject15.bin"/><Relationship Id="rId10" Type="http://schemas.openxmlformats.org/officeDocument/2006/relationships/image" Target="../media/image18.emf"/><Relationship Id="rId4" Type="http://schemas.openxmlformats.org/officeDocument/2006/relationships/image" Target="../media/image15.wmf"/><Relationship Id="rId9" Type="http://schemas.openxmlformats.org/officeDocument/2006/relationships/oleObject" Target="../embeddings/oleObject17.bin"/></Relationships>
</file>

<file path=ppt/slides/_rels/slide140.xml.rels><?xml version="1.0" encoding="UTF-8" standalone="yes"?>
<Relationships xmlns="http://schemas.openxmlformats.org/package/2006/relationships"><Relationship Id="rId8" Type="http://schemas.openxmlformats.org/officeDocument/2006/relationships/image" Target="../media/image257.wmf"/><Relationship Id="rId13" Type="http://schemas.openxmlformats.org/officeDocument/2006/relationships/oleObject" Target="../embeddings/oleObject334.bin"/><Relationship Id="rId3" Type="http://schemas.openxmlformats.org/officeDocument/2006/relationships/oleObject" Target="../embeddings/oleObject329.bin"/><Relationship Id="rId7" Type="http://schemas.openxmlformats.org/officeDocument/2006/relationships/oleObject" Target="../embeddings/oleObject331.bin"/><Relationship Id="rId12" Type="http://schemas.openxmlformats.org/officeDocument/2006/relationships/image" Target="../media/image259.wmf"/><Relationship Id="rId2" Type="http://schemas.openxmlformats.org/officeDocument/2006/relationships/slideLayout" Target="../slideLayouts/slideLayout2.xml"/><Relationship Id="rId16" Type="http://schemas.openxmlformats.org/officeDocument/2006/relationships/image" Target="../media/image261.wmf"/><Relationship Id="rId1" Type="http://schemas.openxmlformats.org/officeDocument/2006/relationships/vmlDrawing" Target="../drawings/vmlDrawing116.vml"/><Relationship Id="rId6" Type="http://schemas.openxmlformats.org/officeDocument/2006/relationships/image" Target="../media/image256.wmf"/><Relationship Id="rId11" Type="http://schemas.openxmlformats.org/officeDocument/2006/relationships/oleObject" Target="../embeddings/oleObject333.bin"/><Relationship Id="rId5" Type="http://schemas.openxmlformats.org/officeDocument/2006/relationships/oleObject" Target="../embeddings/oleObject330.bin"/><Relationship Id="rId15" Type="http://schemas.openxmlformats.org/officeDocument/2006/relationships/oleObject" Target="../embeddings/oleObject335.bin"/><Relationship Id="rId10" Type="http://schemas.openxmlformats.org/officeDocument/2006/relationships/image" Target="../media/image258.wmf"/><Relationship Id="rId4" Type="http://schemas.openxmlformats.org/officeDocument/2006/relationships/image" Target="../media/image255.wmf"/><Relationship Id="rId9" Type="http://schemas.openxmlformats.org/officeDocument/2006/relationships/oleObject" Target="../embeddings/oleObject332.bin"/><Relationship Id="rId14" Type="http://schemas.openxmlformats.org/officeDocument/2006/relationships/image" Target="../media/image260.wmf"/></Relationships>
</file>

<file path=ppt/slides/_rels/slide141.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336.bin"/><Relationship Id="rId2" Type="http://schemas.openxmlformats.org/officeDocument/2006/relationships/slideLayout" Target="../slideLayouts/slideLayout2.xml"/><Relationship Id="rId1" Type="http://schemas.openxmlformats.org/officeDocument/2006/relationships/vmlDrawing" Target="../drawings/vmlDrawing117.vml"/><Relationship Id="rId6" Type="http://schemas.openxmlformats.org/officeDocument/2006/relationships/image" Target="../media/image264.wmf"/><Relationship Id="rId5" Type="http://schemas.openxmlformats.org/officeDocument/2006/relationships/oleObject" Target="../embeddings/oleObject337.bin"/><Relationship Id="rId4" Type="http://schemas.openxmlformats.org/officeDocument/2006/relationships/image" Target="../media/image263.w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6.xml.rels><?xml version="1.0" encoding="UTF-8" standalone="yes"?>
<Relationships xmlns="http://schemas.openxmlformats.org/package/2006/relationships"><Relationship Id="rId8" Type="http://schemas.openxmlformats.org/officeDocument/2006/relationships/image" Target="../media/image267.wmf"/><Relationship Id="rId3" Type="http://schemas.openxmlformats.org/officeDocument/2006/relationships/oleObject" Target="../embeddings/oleObject338.bin"/><Relationship Id="rId7" Type="http://schemas.openxmlformats.org/officeDocument/2006/relationships/oleObject" Target="../embeddings/oleObject340.bin"/><Relationship Id="rId2" Type="http://schemas.openxmlformats.org/officeDocument/2006/relationships/slideLayout" Target="../slideLayouts/slideLayout2.xml"/><Relationship Id="rId1" Type="http://schemas.openxmlformats.org/officeDocument/2006/relationships/vmlDrawing" Target="../drawings/vmlDrawing118.vml"/><Relationship Id="rId6" Type="http://schemas.openxmlformats.org/officeDocument/2006/relationships/image" Target="../media/image266.wmf"/><Relationship Id="rId5" Type="http://schemas.openxmlformats.org/officeDocument/2006/relationships/oleObject" Target="../embeddings/oleObject339.bin"/><Relationship Id="rId4" Type="http://schemas.openxmlformats.org/officeDocument/2006/relationships/image" Target="../media/image265.w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68.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69.jpeg"/><Relationship Id="rId2" Type="http://schemas.openxmlformats.org/officeDocument/2006/relationships/image" Target="../media/image26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6.wmf"/><Relationship Id="rId5" Type="http://schemas.openxmlformats.org/officeDocument/2006/relationships/oleObject" Target="../embeddings/oleObject19.bin"/><Relationship Id="rId10" Type="http://schemas.openxmlformats.org/officeDocument/2006/relationships/image" Target="../media/image18.emf"/><Relationship Id="rId4" Type="http://schemas.openxmlformats.org/officeDocument/2006/relationships/image" Target="../media/image15.wmf"/><Relationship Id="rId9" Type="http://schemas.openxmlformats.org/officeDocument/2006/relationships/oleObject" Target="../embeddings/oleObject21.bin"/></Relationships>
</file>

<file path=ppt/slides/_rels/slide150.xml.rels><?xml version="1.0" encoding="UTF-8" standalone="yes"?>
<Relationships xmlns="http://schemas.openxmlformats.org/package/2006/relationships"><Relationship Id="rId3" Type="http://schemas.openxmlformats.org/officeDocument/2006/relationships/image" Target="../media/image271.jpeg"/><Relationship Id="rId2" Type="http://schemas.openxmlformats.org/officeDocument/2006/relationships/image" Target="../media/image270.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341.bin"/><Relationship Id="rId2" Type="http://schemas.openxmlformats.org/officeDocument/2006/relationships/slideLayout" Target="../slideLayouts/slideLayout2.xml"/><Relationship Id="rId1" Type="http://schemas.openxmlformats.org/officeDocument/2006/relationships/vmlDrawing" Target="../drawings/vmlDrawing119.vml"/><Relationship Id="rId6" Type="http://schemas.openxmlformats.org/officeDocument/2006/relationships/image" Target="../media/image273.wmf"/><Relationship Id="rId5" Type="http://schemas.openxmlformats.org/officeDocument/2006/relationships/oleObject" Target="../embeddings/oleObject342.bin"/><Relationship Id="rId4" Type="http://schemas.openxmlformats.org/officeDocument/2006/relationships/image" Target="../media/image272.wmf"/></Relationships>
</file>

<file path=ppt/slides/_rels/slide154.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image" Target="../media/image277.wmf"/><Relationship Id="rId3" Type="http://schemas.openxmlformats.org/officeDocument/2006/relationships/oleObject" Target="../embeddings/oleObject343.bin"/><Relationship Id="rId7" Type="http://schemas.openxmlformats.org/officeDocument/2006/relationships/oleObject" Target="../embeddings/oleObject345.bin"/><Relationship Id="rId2" Type="http://schemas.openxmlformats.org/officeDocument/2006/relationships/slideLayout" Target="../slideLayouts/slideLayout2.xml"/><Relationship Id="rId1" Type="http://schemas.openxmlformats.org/officeDocument/2006/relationships/vmlDrawing" Target="../drawings/vmlDrawing120.vml"/><Relationship Id="rId6" Type="http://schemas.openxmlformats.org/officeDocument/2006/relationships/image" Target="../media/image276.wmf"/><Relationship Id="rId5" Type="http://schemas.openxmlformats.org/officeDocument/2006/relationships/oleObject" Target="../embeddings/oleObject344.bin"/><Relationship Id="rId4" Type="http://schemas.openxmlformats.org/officeDocument/2006/relationships/image" Target="../media/image275.w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0.wmf"/><Relationship Id="rId11" Type="http://schemas.openxmlformats.org/officeDocument/2006/relationships/oleObject" Target="../embeddings/oleObject26.bin"/><Relationship Id="rId5" Type="http://schemas.openxmlformats.org/officeDocument/2006/relationships/oleObject" Target="../embeddings/oleObject23.bin"/><Relationship Id="rId10" Type="http://schemas.openxmlformats.org/officeDocument/2006/relationships/image" Target="../media/image14.wmf"/><Relationship Id="rId4" Type="http://schemas.openxmlformats.org/officeDocument/2006/relationships/image" Target="../media/image19.wmf"/><Relationship Id="rId9" Type="http://schemas.openxmlformats.org/officeDocument/2006/relationships/oleObject" Target="../embeddings/oleObject25.bin"/></Relationships>
</file>

<file path=ppt/slides/_rels/slide160.xml.rels><?xml version="1.0" encoding="UTF-8" standalone="yes"?>
<Relationships xmlns="http://schemas.openxmlformats.org/package/2006/relationships"><Relationship Id="rId2" Type="http://schemas.openxmlformats.org/officeDocument/2006/relationships/image" Target="../media/image278.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78.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346.bin"/><Relationship Id="rId2" Type="http://schemas.openxmlformats.org/officeDocument/2006/relationships/slideLayout" Target="../slideLayouts/slideLayout2.xml"/><Relationship Id="rId1" Type="http://schemas.openxmlformats.org/officeDocument/2006/relationships/vmlDrawing" Target="../drawings/vmlDrawing121.vml"/><Relationship Id="rId4" Type="http://schemas.openxmlformats.org/officeDocument/2006/relationships/image" Target="../media/image275.wmf"/></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23.wmf"/><Relationship Id="rId5" Type="http://schemas.openxmlformats.org/officeDocument/2006/relationships/oleObject" Target="../embeddings/oleObject28.bin"/><Relationship Id="rId4" Type="http://schemas.openxmlformats.org/officeDocument/2006/relationships/image" Target="../media/image22.wmf"/></Relationships>
</file>

<file path=ppt/slides/_rels/slide170.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8" Type="http://schemas.openxmlformats.org/officeDocument/2006/relationships/image" Target="../media/image282.wmf"/><Relationship Id="rId13" Type="http://schemas.openxmlformats.org/officeDocument/2006/relationships/oleObject" Target="../embeddings/oleObject352.bin"/><Relationship Id="rId3" Type="http://schemas.openxmlformats.org/officeDocument/2006/relationships/oleObject" Target="../embeddings/oleObject347.bin"/><Relationship Id="rId7" Type="http://schemas.openxmlformats.org/officeDocument/2006/relationships/oleObject" Target="../embeddings/oleObject349.bin"/><Relationship Id="rId12" Type="http://schemas.openxmlformats.org/officeDocument/2006/relationships/image" Target="../media/image284.wmf"/><Relationship Id="rId2" Type="http://schemas.openxmlformats.org/officeDocument/2006/relationships/slideLayout" Target="../slideLayouts/slideLayout2.xml"/><Relationship Id="rId1" Type="http://schemas.openxmlformats.org/officeDocument/2006/relationships/vmlDrawing" Target="../drawings/vmlDrawing122.vml"/><Relationship Id="rId6" Type="http://schemas.openxmlformats.org/officeDocument/2006/relationships/image" Target="../media/image281.wmf"/><Relationship Id="rId11" Type="http://schemas.openxmlformats.org/officeDocument/2006/relationships/oleObject" Target="../embeddings/oleObject351.bin"/><Relationship Id="rId5" Type="http://schemas.openxmlformats.org/officeDocument/2006/relationships/oleObject" Target="../embeddings/oleObject348.bin"/><Relationship Id="rId10" Type="http://schemas.openxmlformats.org/officeDocument/2006/relationships/image" Target="../media/image283.wmf"/><Relationship Id="rId4" Type="http://schemas.openxmlformats.org/officeDocument/2006/relationships/image" Target="../media/image280.wmf"/><Relationship Id="rId9" Type="http://schemas.openxmlformats.org/officeDocument/2006/relationships/oleObject" Target="../embeddings/oleObject350.bin"/><Relationship Id="rId14" Type="http://schemas.openxmlformats.org/officeDocument/2006/relationships/image" Target="../media/image285.wmf"/></Relationships>
</file>

<file path=ppt/slides/_rels/slide18.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22.wmf"/><Relationship Id="rId5" Type="http://schemas.openxmlformats.org/officeDocument/2006/relationships/oleObject" Target="../embeddings/oleObject31.bin"/><Relationship Id="rId4" Type="http://schemas.openxmlformats.org/officeDocument/2006/relationships/image" Target="../media/image24.emf"/></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353.bin"/><Relationship Id="rId2" Type="http://schemas.openxmlformats.org/officeDocument/2006/relationships/slideLayout" Target="../slideLayouts/slideLayout2.xml"/><Relationship Id="rId1" Type="http://schemas.openxmlformats.org/officeDocument/2006/relationships/vmlDrawing" Target="../drawings/vmlDrawing123.vml"/><Relationship Id="rId6" Type="http://schemas.openxmlformats.org/officeDocument/2006/relationships/image" Target="../media/image287.wmf"/><Relationship Id="rId5" Type="http://schemas.openxmlformats.org/officeDocument/2006/relationships/oleObject" Target="../embeddings/oleObject354.bin"/><Relationship Id="rId4" Type="http://schemas.openxmlformats.org/officeDocument/2006/relationships/image" Target="../media/image286.wmf"/></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8" Type="http://schemas.openxmlformats.org/officeDocument/2006/relationships/image" Target="../media/image290.wmf"/><Relationship Id="rId3" Type="http://schemas.openxmlformats.org/officeDocument/2006/relationships/oleObject" Target="../embeddings/oleObject355.bin"/><Relationship Id="rId7" Type="http://schemas.openxmlformats.org/officeDocument/2006/relationships/oleObject" Target="../embeddings/oleObject357.bin"/><Relationship Id="rId2" Type="http://schemas.openxmlformats.org/officeDocument/2006/relationships/slideLayout" Target="../slideLayouts/slideLayout2.xml"/><Relationship Id="rId1" Type="http://schemas.openxmlformats.org/officeDocument/2006/relationships/vmlDrawing" Target="../drawings/vmlDrawing124.vml"/><Relationship Id="rId6" Type="http://schemas.openxmlformats.org/officeDocument/2006/relationships/image" Target="../media/image289.wmf"/><Relationship Id="rId5" Type="http://schemas.openxmlformats.org/officeDocument/2006/relationships/oleObject" Target="../embeddings/oleObject356.bin"/><Relationship Id="rId10" Type="http://schemas.openxmlformats.org/officeDocument/2006/relationships/image" Target="../media/image291.wmf"/><Relationship Id="rId4" Type="http://schemas.openxmlformats.org/officeDocument/2006/relationships/image" Target="../media/image288.wmf"/><Relationship Id="rId9" Type="http://schemas.openxmlformats.org/officeDocument/2006/relationships/oleObject" Target="../embeddings/oleObject358.bin"/></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359.bin"/><Relationship Id="rId2" Type="http://schemas.openxmlformats.org/officeDocument/2006/relationships/slideLayout" Target="../slideLayouts/slideLayout2.xml"/><Relationship Id="rId1" Type="http://schemas.openxmlformats.org/officeDocument/2006/relationships/vmlDrawing" Target="../drawings/vmlDrawing125.vml"/><Relationship Id="rId6" Type="http://schemas.openxmlformats.org/officeDocument/2006/relationships/image" Target="../media/image289.wmf"/><Relationship Id="rId5" Type="http://schemas.openxmlformats.org/officeDocument/2006/relationships/oleObject" Target="../embeddings/oleObject360.bin"/><Relationship Id="rId4" Type="http://schemas.openxmlformats.org/officeDocument/2006/relationships/image" Target="../media/image288.w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361.bin"/><Relationship Id="rId2" Type="http://schemas.openxmlformats.org/officeDocument/2006/relationships/slideLayout" Target="../slideLayouts/slideLayout2.xml"/><Relationship Id="rId1" Type="http://schemas.openxmlformats.org/officeDocument/2006/relationships/vmlDrawing" Target="../drawings/vmlDrawing126.vml"/><Relationship Id="rId6" Type="http://schemas.openxmlformats.org/officeDocument/2006/relationships/image" Target="../media/image291.wmf"/><Relationship Id="rId5" Type="http://schemas.openxmlformats.org/officeDocument/2006/relationships/oleObject" Target="../embeddings/oleObject362.bin"/><Relationship Id="rId4" Type="http://schemas.openxmlformats.org/officeDocument/2006/relationships/image" Target="../media/image290.wm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25.wmf"/><Relationship Id="rId5" Type="http://schemas.openxmlformats.org/officeDocument/2006/relationships/oleObject" Target="../embeddings/oleObject34.bin"/><Relationship Id="rId4" Type="http://schemas.openxmlformats.org/officeDocument/2006/relationships/image" Target="../media/image24.emf"/></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363.bin"/><Relationship Id="rId2" Type="http://schemas.openxmlformats.org/officeDocument/2006/relationships/slideLayout" Target="../slideLayouts/slideLayout2.xml"/><Relationship Id="rId1" Type="http://schemas.openxmlformats.org/officeDocument/2006/relationships/vmlDrawing" Target="../drawings/vmlDrawing127.vml"/><Relationship Id="rId4" Type="http://schemas.openxmlformats.org/officeDocument/2006/relationships/image" Target="../media/image292.wmf"/></Relationships>
</file>

<file path=ppt/slides/_rels/slide191.xml.rels><?xml version="1.0" encoding="UTF-8" standalone="yes"?>
<Relationships xmlns="http://schemas.openxmlformats.org/package/2006/relationships"><Relationship Id="rId8" Type="http://schemas.openxmlformats.org/officeDocument/2006/relationships/image" Target="../media/image295.wmf"/><Relationship Id="rId3" Type="http://schemas.openxmlformats.org/officeDocument/2006/relationships/oleObject" Target="../embeddings/oleObject364.bin"/><Relationship Id="rId7" Type="http://schemas.openxmlformats.org/officeDocument/2006/relationships/oleObject" Target="../embeddings/oleObject366.bin"/><Relationship Id="rId2" Type="http://schemas.openxmlformats.org/officeDocument/2006/relationships/slideLayout" Target="../slideLayouts/slideLayout2.xml"/><Relationship Id="rId1" Type="http://schemas.openxmlformats.org/officeDocument/2006/relationships/vmlDrawing" Target="../drawings/vmlDrawing128.vml"/><Relationship Id="rId6" Type="http://schemas.openxmlformats.org/officeDocument/2006/relationships/image" Target="../media/image294.wmf"/><Relationship Id="rId5" Type="http://schemas.openxmlformats.org/officeDocument/2006/relationships/oleObject" Target="../embeddings/oleObject365.bin"/><Relationship Id="rId4" Type="http://schemas.openxmlformats.org/officeDocument/2006/relationships/image" Target="../media/image293.w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367.bin"/><Relationship Id="rId2" Type="http://schemas.openxmlformats.org/officeDocument/2006/relationships/slideLayout" Target="../slideLayouts/slideLayout2.xml"/><Relationship Id="rId1" Type="http://schemas.openxmlformats.org/officeDocument/2006/relationships/vmlDrawing" Target="../drawings/vmlDrawing129.vml"/><Relationship Id="rId4" Type="http://schemas.openxmlformats.org/officeDocument/2006/relationships/image" Target="../media/image296.wm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368.bin"/><Relationship Id="rId2" Type="http://schemas.openxmlformats.org/officeDocument/2006/relationships/slideLayout" Target="../slideLayouts/slideLayout2.xml"/><Relationship Id="rId1" Type="http://schemas.openxmlformats.org/officeDocument/2006/relationships/vmlDrawing" Target="../drawings/vmlDrawing130.vml"/><Relationship Id="rId6" Type="http://schemas.openxmlformats.org/officeDocument/2006/relationships/image" Target="../media/image298.wmf"/><Relationship Id="rId5" Type="http://schemas.openxmlformats.org/officeDocument/2006/relationships/oleObject" Target="../embeddings/oleObject369.bin"/><Relationship Id="rId4" Type="http://schemas.openxmlformats.org/officeDocument/2006/relationships/image" Target="../media/image297.wmf"/></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370.bin"/><Relationship Id="rId2" Type="http://schemas.openxmlformats.org/officeDocument/2006/relationships/slideLayout" Target="../slideLayouts/slideLayout2.xml"/><Relationship Id="rId1" Type="http://schemas.openxmlformats.org/officeDocument/2006/relationships/vmlDrawing" Target="../drawings/vmlDrawing131.vml"/><Relationship Id="rId6" Type="http://schemas.openxmlformats.org/officeDocument/2006/relationships/image" Target="../media/image300.wmf"/><Relationship Id="rId5" Type="http://schemas.openxmlformats.org/officeDocument/2006/relationships/oleObject" Target="../embeddings/oleObject371.bin"/><Relationship Id="rId4" Type="http://schemas.openxmlformats.org/officeDocument/2006/relationships/image" Target="../media/image299.wmf"/></Relationships>
</file>

<file path=ppt/slides/_rels/slide196.xml.rels><?xml version="1.0" encoding="UTF-8" standalone="yes"?>
<Relationships xmlns="http://schemas.openxmlformats.org/package/2006/relationships"><Relationship Id="rId8" Type="http://schemas.openxmlformats.org/officeDocument/2006/relationships/image" Target="../media/image303.wmf"/><Relationship Id="rId3" Type="http://schemas.openxmlformats.org/officeDocument/2006/relationships/oleObject" Target="../embeddings/oleObject372.bin"/><Relationship Id="rId7" Type="http://schemas.openxmlformats.org/officeDocument/2006/relationships/oleObject" Target="../embeddings/oleObject374.bin"/><Relationship Id="rId12" Type="http://schemas.openxmlformats.org/officeDocument/2006/relationships/image" Target="../media/image305.wmf"/><Relationship Id="rId2" Type="http://schemas.openxmlformats.org/officeDocument/2006/relationships/slideLayout" Target="../slideLayouts/slideLayout2.xml"/><Relationship Id="rId1" Type="http://schemas.openxmlformats.org/officeDocument/2006/relationships/vmlDrawing" Target="../drawings/vmlDrawing132.vml"/><Relationship Id="rId6" Type="http://schemas.openxmlformats.org/officeDocument/2006/relationships/image" Target="../media/image302.wmf"/><Relationship Id="rId11" Type="http://schemas.openxmlformats.org/officeDocument/2006/relationships/oleObject" Target="../embeddings/oleObject376.bin"/><Relationship Id="rId5" Type="http://schemas.openxmlformats.org/officeDocument/2006/relationships/oleObject" Target="../embeddings/oleObject373.bin"/><Relationship Id="rId10" Type="http://schemas.openxmlformats.org/officeDocument/2006/relationships/image" Target="../media/image304.wmf"/><Relationship Id="rId4" Type="http://schemas.openxmlformats.org/officeDocument/2006/relationships/image" Target="../media/image301.wmf"/><Relationship Id="rId9" Type="http://schemas.openxmlformats.org/officeDocument/2006/relationships/oleObject" Target="../embeddings/oleObject375.bin"/></Relationships>
</file>

<file path=ppt/slides/_rels/slide197.xml.rels><?xml version="1.0" encoding="UTF-8" standalone="yes"?>
<Relationships xmlns="http://schemas.openxmlformats.org/package/2006/relationships"><Relationship Id="rId2" Type="http://schemas.openxmlformats.org/officeDocument/2006/relationships/image" Target="../media/image306.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377.bin"/><Relationship Id="rId2" Type="http://schemas.openxmlformats.org/officeDocument/2006/relationships/slideLayout" Target="../slideLayouts/slideLayout2.xml"/><Relationship Id="rId1" Type="http://schemas.openxmlformats.org/officeDocument/2006/relationships/vmlDrawing" Target="../drawings/vmlDrawing133.vml"/><Relationship Id="rId6" Type="http://schemas.openxmlformats.org/officeDocument/2006/relationships/image" Target="../media/image308.wmf"/><Relationship Id="rId5" Type="http://schemas.openxmlformats.org/officeDocument/2006/relationships/oleObject" Target="../embeddings/oleObject378.bin"/><Relationship Id="rId4" Type="http://schemas.openxmlformats.org/officeDocument/2006/relationships/image" Target="../media/image307.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379.bin"/><Relationship Id="rId2" Type="http://schemas.openxmlformats.org/officeDocument/2006/relationships/slideLayout" Target="../slideLayouts/slideLayout2.xml"/><Relationship Id="rId1" Type="http://schemas.openxmlformats.org/officeDocument/2006/relationships/vmlDrawing" Target="../drawings/vmlDrawing134.vml"/><Relationship Id="rId6" Type="http://schemas.openxmlformats.org/officeDocument/2006/relationships/image" Target="../media/image309.wmf"/><Relationship Id="rId5" Type="http://schemas.openxmlformats.org/officeDocument/2006/relationships/oleObject" Target="../embeddings/oleObject380.bin"/><Relationship Id="rId4" Type="http://schemas.openxmlformats.org/officeDocument/2006/relationships/image" Target="../media/image307.wmf"/></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381.bin"/><Relationship Id="rId2" Type="http://schemas.openxmlformats.org/officeDocument/2006/relationships/slideLayout" Target="../slideLayouts/slideLayout2.xml"/><Relationship Id="rId1" Type="http://schemas.openxmlformats.org/officeDocument/2006/relationships/vmlDrawing" Target="../drawings/vmlDrawing135.vml"/><Relationship Id="rId6" Type="http://schemas.openxmlformats.org/officeDocument/2006/relationships/image" Target="../media/image311.wmf"/><Relationship Id="rId5" Type="http://schemas.openxmlformats.org/officeDocument/2006/relationships/oleObject" Target="../embeddings/oleObject382.bin"/><Relationship Id="rId4" Type="http://schemas.openxmlformats.org/officeDocument/2006/relationships/image" Target="../media/image310.wmf"/></Relationships>
</file>

<file path=ppt/slides/_rels/slide202.xml.rels><?xml version="1.0" encoding="UTF-8" standalone="yes"?>
<Relationships xmlns="http://schemas.openxmlformats.org/package/2006/relationships"><Relationship Id="rId8" Type="http://schemas.openxmlformats.org/officeDocument/2006/relationships/image" Target="../media/image314.wmf"/><Relationship Id="rId3" Type="http://schemas.openxmlformats.org/officeDocument/2006/relationships/oleObject" Target="../embeddings/oleObject383.bin"/><Relationship Id="rId7" Type="http://schemas.openxmlformats.org/officeDocument/2006/relationships/oleObject" Target="../embeddings/oleObject385.bin"/><Relationship Id="rId2" Type="http://schemas.openxmlformats.org/officeDocument/2006/relationships/slideLayout" Target="../slideLayouts/slideLayout2.xml"/><Relationship Id="rId1" Type="http://schemas.openxmlformats.org/officeDocument/2006/relationships/vmlDrawing" Target="../drawings/vmlDrawing136.vml"/><Relationship Id="rId6" Type="http://schemas.openxmlformats.org/officeDocument/2006/relationships/image" Target="../media/image313.wmf"/><Relationship Id="rId5" Type="http://schemas.openxmlformats.org/officeDocument/2006/relationships/oleObject" Target="../embeddings/oleObject384.bin"/><Relationship Id="rId10" Type="http://schemas.openxmlformats.org/officeDocument/2006/relationships/image" Target="../media/image265.wmf"/><Relationship Id="rId4" Type="http://schemas.openxmlformats.org/officeDocument/2006/relationships/image" Target="../media/image312.wmf"/><Relationship Id="rId9" Type="http://schemas.openxmlformats.org/officeDocument/2006/relationships/oleObject" Target="../embeddings/oleObject386.bin"/></Relationships>
</file>

<file path=ppt/slides/_rels/slide203.xml.rels><?xml version="1.0" encoding="UTF-8" standalone="yes"?>
<Relationships xmlns="http://schemas.openxmlformats.org/package/2006/relationships"><Relationship Id="rId8" Type="http://schemas.openxmlformats.org/officeDocument/2006/relationships/image" Target="../media/image317.wmf"/><Relationship Id="rId3" Type="http://schemas.openxmlformats.org/officeDocument/2006/relationships/oleObject" Target="../embeddings/oleObject387.bin"/><Relationship Id="rId7" Type="http://schemas.openxmlformats.org/officeDocument/2006/relationships/oleObject" Target="../embeddings/oleObject389.bin"/><Relationship Id="rId2" Type="http://schemas.openxmlformats.org/officeDocument/2006/relationships/slideLayout" Target="../slideLayouts/slideLayout2.xml"/><Relationship Id="rId1" Type="http://schemas.openxmlformats.org/officeDocument/2006/relationships/vmlDrawing" Target="../drawings/vmlDrawing137.vml"/><Relationship Id="rId6" Type="http://schemas.openxmlformats.org/officeDocument/2006/relationships/image" Target="../media/image316.wmf"/><Relationship Id="rId5" Type="http://schemas.openxmlformats.org/officeDocument/2006/relationships/oleObject" Target="../embeddings/oleObject388.bin"/><Relationship Id="rId10" Type="http://schemas.openxmlformats.org/officeDocument/2006/relationships/image" Target="../media/image314.wmf"/><Relationship Id="rId4" Type="http://schemas.openxmlformats.org/officeDocument/2006/relationships/image" Target="../media/image315.wmf"/><Relationship Id="rId9" Type="http://schemas.openxmlformats.org/officeDocument/2006/relationships/oleObject" Target="../embeddings/oleObject390.bin"/></Relationships>
</file>

<file path=ppt/slides/_rels/slide204.xml.rels><?xml version="1.0" encoding="UTF-8" standalone="yes"?>
<Relationships xmlns="http://schemas.openxmlformats.org/package/2006/relationships"><Relationship Id="rId8" Type="http://schemas.openxmlformats.org/officeDocument/2006/relationships/image" Target="../media/image320.wmf"/><Relationship Id="rId3" Type="http://schemas.openxmlformats.org/officeDocument/2006/relationships/oleObject" Target="../embeddings/oleObject391.bin"/><Relationship Id="rId7" Type="http://schemas.openxmlformats.org/officeDocument/2006/relationships/oleObject" Target="../embeddings/oleObject393.bin"/><Relationship Id="rId2" Type="http://schemas.openxmlformats.org/officeDocument/2006/relationships/slideLayout" Target="../slideLayouts/slideLayout2.xml"/><Relationship Id="rId1" Type="http://schemas.openxmlformats.org/officeDocument/2006/relationships/vmlDrawing" Target="../drawings/vmlDrawing138.vml"/><Relationship Id="rId6" Type="http://schemas.openxmlformats.org/officeDocument/2006/relationships/image" Target="../media/image319.wmf"/><Relationship Id="rId5" Type="http://schemas.openxmlformats.org/officeDocument/2006/relationships/oleObject" Target="../embeddings/oleObject392.bin"/><Relationship Id="rId10" Type="http://schemas.openxmlformats.org/officeDocument/2006/relationships/image" Target="../media/image317.wmf"/><Relationship Id="rId4" Type="http://schemas.openxmlformats.org/officeDocument/2006/relationships/image" Target="../media/image318.wmf"/><Relationship Id="rId9" Type="http://schemas.openxmlformats.org/officeDocument/2006/relationships/oleObject" Target="../embeddings/oleObject394.bin"/></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395.bin"/><Relationship Id="rId2" Type="http://schemas.openxmlformats.org/officeDocument/2006/relationships/slideLayout" Target="../slideLayouts/slideLayout2.xml"/><Relationship Id="rId1" Type="http://schemas.openxmlformats.org/officeDocument/2006/relationships/vmlDrawing" Target="../drawings/vmlDrawing139.vml"/><Relationship Id="rId6" Type="http://schemas.openxmlformats.org/officeDocument/2006/relationships/image" Target="../media/image322.wmf"/><Relationship Id="rId5" Type="http://schemas.openxmlformats.org/officeDocument/2006/relationships/oleObject" Target="../embeddings/oleObject396.bin"/><Relationship Id="rId4" Type="http://schemas.openxmlformats.org/officeDocument/2006/relationships/image" Target="../media/image321.wmf"/></Relationships>
</file>

<file path=ppt/slides/_rels/slide208.xml.rels><?xml version="1.0" encoding="UTF-8" standalone="yes"?>
<Relationships xmlns="http://schemas.openxmlformats.org/package/2006/relationships"><Relationship Id="rId2" Type="http://schemas.openxmlformats.org/officeDocument/2006/relationships/image" Target="../media/image323.jpe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397.bin"/><Relationship Id="rId2" Type="http://schemas.openxmlformats.org/officeDocument/2006/relationships/slideLayout" Target="../slideLayouts/slideLayout2.xml"/><Relationship Id="rId1" Type="http://schemas.openxmlformats.org/officeDocument/2006/relationships/vmlDrawing" Target="../drawings/vmlDrawing140.vml"/><Relationship Id="rId6" Type="http://schemas.openxmlformats.org/officeDocument/2006/relationships/image" Target="../media/image325.wmf"/><Relationship Id="rId5" Type="http://schemas.openxmlformats.org/officeDocument/2006/relationships/oleObject" Target="../embeddings/oleObject398.bin"/><Relationship Id="rId4" Type="http://schemas.openxmlformats.org/officeDocument/2006/relationships/image" Target="../media/image324.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326.jpe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399.bin"/><Relationship Id="rId2" Type="http://schemas.openxmlformats.org/officeDocument/2006/relationships/slideLayout" Target="../slideLayouts/slideLayout2.xml"/><Relationship Id="rId1" Type="http://schemas.openxmlformats.org/officeDocument/2006/relationships/vmlDrawing" Target="../drawings/vmlDrawing141.vml"/><Relationship Id="rId6" Type="http://schemas.openxmlformats.org/officeDocument/2006/relationships/image" Target="../media/image326.jpeg"/><Relationship Id="rId5" Type="http://schemas.openxmlformats.org/officeDocument/2006/relationships/image" Target="../media/image323.jpeg"/><Relationship Id="rId4" Type="http://schemas.openxmlformats.org/officeDocument/2006/relationships/image" Target="../media/image313.wmf"/></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400.bin"/><Relationship Id="rId2" Type="http://schemas.openxmlformats.org/officeDocument/2006/relationships/slideLayout" Target="../slideLayouts/slideLayout2.xml"/><Relationship Id="rId1" Type="http://schemas.openxmlformats.org/officeDocument/2006/relationships/vmlDrawing" Target="../drawings/vmlDrawing142.vml"/><Relationship Id="rId4" Type="http://schemas.openxmlformats.org/officeDocument/2006/relationships/image" Target="../media/image313.wmf"/></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401.bin"/><Relationship Id="rId2" Type="http://schemas.openxmlformats.org/officeDocument/2006/relationships/slideLayout" Target="../slideLayouts/slideLayout2.xml"/><Relationship Id="rId1" Type="http://schemas.openxmlformats.org/officeDocument/2006/relationships/vmlDrawing" Target="../drawings/vmlDrawing143.vml"/><Relationship Id="rId4" Type="http://schemas.openxmlformats.org/officeDocument/2006/relationships/image" Target="../media/image327.wmf"/></Relationships>
</file>

<file path=ppt/slides/_rels/slide215.xml.rels><?xml version="1.0" encoding="UTF-8" standalone="yes"?>
<Relationships xmlns="http://schemas.openxmlformats.org/package/2006/relationships"><Relationship Id="rId8" Type="http://schemas.openxmlformats.org/officeDocument/2006/relationships/image" Target="../media/image277.wmf"/><Relationship Id="rId13" Type="http://schemas.openxmlformats.org/officeDocument/2006/relationships/oleObject" Target="../embeddings/oleObject407.bin"/><Relationship Id="rId3" Type="http://schemas.openxmlformats.org/officeDocument/2006/relationships/oleObject" Target="../embeddings/oleObject402.bin"/><Relationship Id="rId7" Type="http://schemas.openxmlformats.org/officeDocument/2006/relationships/oleObject" Target="../embeddings/oleObject404.bin"/><Relationship Id="rId12" Type="http://schemas.openxmlformats.org/officeDocument/2006/relationships/image" Target="../media/image330.wmf"/><Relationship Id="rId2" Type="http://schemas.openxmlformats.org/officeDocument/2006/relationships/slideLayout" Target="../slideLayouts/slideLayout2.xml"/><Relationship Id="rId1" Type="http://schemas.openxmlformats.org/officeDocument/2006/relationships/vmlDrawing" Target="../drawings/vmlDrawing144.vml"/><Relationship Id="rId6" Type="http://schemas.openxmlformats.org/officeDocument/2006/relationships/image" Target="../media/image276.wmf"/><Relationship Id="rId11" Type="http://schemas.openxmlformats.org/officeDocument/2006/relationships/oleObject" Target="../embeddings/oleObject406.bin"/><Relationship Id="rId5" Type="http://schemas.openxmlformats.org/officeDocument/2006/relationships/oleObject" Target="../embeddings/oleObject403.bin"/><Relationship Id="rId10" Type="http://schemas.openxmlformats.org/officeDocument/2006/relationships/image" Target="../media/image329.wmf"/><Relationship Id="rId4" Type="http://schemas.openxmlformats.org/officeDocument/2006/relationships/image" Target="../media/image328.wmf"/><Relationship Id="rId9" Type="http://schemas.openxmlformats.org/officeDocument/2006/relationships/oleObject" Target="../embeddings/oleObject405.bin"/><Relationship Id="rId14" Type="http://schemas.openxmlformats.org/officeDocument/2006/relationships/image" Target="../media/image331.wmf"/></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8" Type="http://schemas.openxmlformats.org/officeDocument/2006/relationships/image" Target="../media/image334.wmf"/><Relationship Id="rId3" Type="http://schemas.openxmlformats.org/officeDocument/2006/relationships/oleObject" Target="../embeddings/oleObject408.bin"/><Relationship Id="rId7" Type="http://schemas.openxmlformats.org/officeDocument/2006/relationships/oleObject" Target="../embeddings/oleObject410.bin"/><Relationship Id="rId2" Type="http://schemas.openxmlformats.org/officeDocument/2006/relationships/slideLayout" Target="../slideLayouts/slideLayout2.xml"/><Relationship Id="rId1" Type="http://schemas.openxmlformats.org/officeDocument/2006/relationships/vmlDrawing" Target="../drawings/vmlDrawing145.vml"/><Relationship Id="rId6" Type="http://schemas.openxmlformats.org/officeDocument/2006/relationships/image" Target="../media/image333.wmf"/><Relationship Id="rId5" Type="http://schemas.openxmlformats.org/officeDocument/2006/relationships/oleObject" Target="../embeddings/oleObject409.bin"/><Relationship Id="rId4" Type="http://schemas.openxmlformats.org/officeDocument/2006/relationships/image" Target="../media/image332.wmf"/></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411.bin"/><Relationship Id="rId2" Type="http://schemas.openxmlformats.org/officeDocument/2006/relationships/slideLayout" Target="../slideLayouts/slideLayout2.xml"/><Relationship Id="rId1" Type="http://schemas.openxmlformats.org/officeDocument/2006/relationships/vmlDrawing" Target="../drawings/vmlDrawing146.vml"/><Relationship Id="rId6" Type="http://schemas.openxmlformats.org/officeDocument/2006/relationships/image" Target="../media/image336.wmf"/><Relationship Id="rId5" Type="http://schemas.openxmlformats.org/officeDocument/2006/relationships/oleObject" Target="../embeddings/oleObject412.bin"/><Relationship Id="rId4" Type="http://schemas.openxmlformats.org/officeDocument/2006/relationships/image" Target="../media/image335.wmf"/></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413.bin"/><Relationship Id="rId2" Type="http://schemas.openxmlformats.org/officeDocument/2006/relationships/slideLayout" Target="../slideLayouts/slideLayout2.xml"/><Relationship Id="rId1" Type="http://schemas.openxmlformats.org/officeDocument/2006/relationships/vmlDrawing" Target="../drawings/vmlDrawing147.vml"/><Relationship Id="rId4" Type="http://schemas.openxmlformats.org/officeDocument/2006/relationships/image" Target="../media/image337.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26.wmf"/></Relationships>
</file>

<file path=ppt/slides/_rels/slide220.xml.rels><?xml version="1.0" encoding="UTF-8" standalone="yes"?>
<Relationships xmlns="http://schemas.openxmlformats.org/package/2006/relationships"><Relationship Id="rId3" Type="http://schemas.openxmlformats.org/officeDocument/2006/relationships/image" Target="../media/image339.jpeg"/><Relationship Id="rId2" Type="http://schemas.openxmlformats.org/officeDocument/2006/relationships/slideLayout" Target="../slideLayouts/slideLayout4.xml"/><Relationship Id="rId1" Type="http://schemas.openxmlformats.org/officeDocument/2006/relationships/vmlDrawing" Target="../drawings/vmlDrawing148.vml"/><Relationship Id="rId5" Type="http://schemas.openxmlformats.org/officeDocument/2006/relationships/image" Target="../media/image338.wmf"/><Relationship Id="rId4" Type="http://schemas.openxmlformats.org/officeDocument/2006/relationships/oleObject" Target="../embeddings/oleObject414.bin"/></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415.bin"/><Relationship Id="rId2" Type="http://schemas.openxmlformats.org/officeDocument/2006/relationships/slideLayout" Target="../slideLayouts/slideLayout2.xml"/><Relationship Id="rId1" Type="http://schemas.openxmlformats.org/officeDocument/2006/relationships/vmlDrawing" Target="../drawings/vmlDrawing149.vml"/><Relationship Id="rId5" Type="http://schemas.openxmlformats.org/officeDocument/2006/relationships/image" Target="../media/image341.jpeg"/><Relationship Id="rId4" Type="http://schemas.openxmlformats.org/officeDocument/2006/relationships/image" Target="../media/image340.wmf"/></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27.emf"/></Relationships>
</file>

<file path=ppt/slides/_rels/slide24.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29.wmf"/><Relationship Id="rId5" Type="http://schemas.openxmlformats.org/officeDocument/2006/relationships/oleObject" Target="../embeddings/oleObject39.bin"/><Relationship Id="rId4" Type="http://schemas.openxmlformats.org/officeDocument/2006/relationships/image" Target="../media/image28.wmf"/></Relationships>
</file>

<file path=ppt/slides/_rels/slide25.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32.wmf"/><Relationship Id="rId5" Type="http://schemas.openxmlformats.org/officeDocument/2006/relationships/oleObject" Target="../embeddings/oleObject42.bin"/><Relationship Id="rId4" Type="http://schemas.openxmlformats.org/officeDocument/2006/relationships/image" Target="../media/image31.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34.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35.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36.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37.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38.png"/><Relationship Id="rId4" Type="http://schemas.openxmlformats.org/officeDocument/2006/relationships/image" Target="../media/image37.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40.wmf"/><Relationship Id="rId5" Type="http://schemas.openxmlformats.org/officeDocument/2006/relationships/oleObject" Target="../embeddings/oleObject50.bin"/><Relationship Id="rId4" Type="http://schemas.openxmlformats.org/officeDocument/2006/relationships/image" Target="../media/image39.wmf"/></Relationships>
</file>

<file path=ppt/slides/_rels/slide32.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42.wmf"/><Relationship Id="rId5" Type="http://schemas.openxmlformats.org/officeDocument/2006/relationships/oleObject" Target="../embeddings/oleObject52.bin"/><Relationship Id="rId4" Type="http://schemas.openxmlformats.org/officeDocument/2006/relationships/image" Target="../media/image41.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4.bin"/><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42.wmf"/><Relationship Id="rId5" Type="http://schemas.openxmlformats.org/officeDocument/2006/relationships/oleObject" Target="../embeddings/oleObject55.bin"/><Relationship Id="rId4" Type="http://schemas.openxmlformats.org/officeDocument/2006/relationships/image" Target="../media/image44.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45.png"/><Relationship Id="rId4" Type="http://schemas.openxmlformats.org/officeDocument/2006/relationships/image" Target="../media/image46.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57.bin"/><Relationship Id="rId7"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48.wmf"/><Relationship Id="rId5" Type="http://schemas.openxmlformats.org/officeDocument/2006/relationships/oleObject" Target="../embeddings/oleObject58.bin"/><Relationship Id="rId4" Type="http://schemas.openxmlformats.org/officeDocument/2006/relationships/image" Target="../media/image47.wmf"/></Relationships>
</file>

<file path=ppt/slides/_rels/slide37.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60.bin"/><Relationship Id="rId7"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6.wmf"/><Relationship Id="rId5" Type="http://schemas.openxmlformats.org/officeDocument/2006/relationships/oleObject" Target="../embeddings/oleObject61.bin"/><Relationship Id="rId4" Type="http://schemas.openxmlformats.org/officeDocument/2006/relationships/image" Target="../media/image50.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52.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54.wmf"/><Relationship Id="rId5" Type="http://schemas.openxmlformats.org/officeDocument/2006/relationships/oleObject" Target="../embeddings/oleObject65.bin"/><Relationship Id="rId4" Type="http://schemas.openxmlformats.org/officeDocument/2006/relationships/image" Target="../media/image53.w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56.emf"/><Relationship Id="rId5" Type="http://schemas.openxmlformats.org/officeDocument/2006/relationships/oleObject" Target="../embeddings/oleObject67.bin"/><Relationship Id="rId4" Type="http://schemas.openxmlformats.org/officeDocument/2006/relationships/image" Target="../media/image55.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49.wmf"/><Relationship Id="rId5" Type="http://schemas.openxmlformats.org/officeDocument/2006/relationships/oleObject" Target="../embeddings/oleObject69.bin"/><Relationship Id="rId4" Type="http://schemas.openxmlformats.org/officeDocument/2006/relationships/image" Target="../media/image5.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58.wmf"/><Relationship Id="rId5" Type="http://schemas.openxmlformats.org/officeDocument/2006/relationships/oleObject" Target="../embeddings/oleObject71.bin"/><Relationship Id="rId4" Type="http://schemas.openxmlformats.org/officeDocument/2006/relationships/image" Target="../media/image57.wmf"/></Relationships>
</file>

<file path=ppt/slides/_rels/slide45.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72.bin"/><Relationship Id="rId7"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20.wmf"/><Relationship Id="rId5" Type="http://schemas.openxmlformats.org/officeDocument/2006/relationships/oleObject" Target="../embeddings/oleObject73.bin"/><Relationship Id="rId10" Type="http://schemas.openxmlformats.org/officeDocument/2006/relationships/image" Target="../media/image60.wmf"/><Relationship Id="rId4" Type="http://schemas.openxmlformats.org/officeDocument/2006/relationships/image" Target="../media/image59.wmf"/><Relationship Id="rId9" Type="http://schemas.openxmlformats.org/officeDocument/2006/relationships/oleObject" Target="../embeddings/oleObject75.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image" Target="../media/image6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image" Target="../media/image62.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64.wmf"/><Relationship Id="rId5" Type="http://schemas.openxmlformats.org/officeDocument/2006/relationships/oleObject" Target="../embeddings/oleObject79.bin"/><Relationship Id="rId4" Type="http://schemas.openxmlformats.org/officeDocument/2006/relationships/image" Target="../media/image63.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66.wmf"/><Relationship Id="rId5" Type="http://schemas.openxmlformats.org/officeDocument/2006/relationships/oleObject" Target="../embeddings/oleObject81.bin"/><Relationship Id="rId4" Type="http://schemas.openxmlformats.org/officeDocument/2006/relationships/image" Target="../media/image65.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40.vml"/><Relationship Id="rId5" Type="http://schemas.openxmlformats.org/officeDocument/2006/relationships/oleObject" Target="../embeddings/oleObject83.bin"/><Relationship Id="rId4" Type="http://schemas.openxmlformats.org/officeDocument/2006/relationships/image" Target="../media/image66.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41.vml"/><Relationship Id="rId4" Type="http://schemas.openxmlformats.org/officeDocument/2006/relationships/image" Target="../media/image63.emf"/></Relationships>
</file>

<file path=ppt/slides/_rels/slide54.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85.bin"/><Relationship Id="rId7"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68.wmf"/><Relationship Id="rId5" Type="http://schemas.openxmlformats.org/officeDocument/2006/relationships/oleObject" Target="../embeddings/oleObject86.bin"/><Relationship Id="rId4" Type="http://schemas.openxmlformats.org/officeDocument/2006/relationships/image" Target="../media/image67.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71.wmf"/><Relationship Id="rId5" Type="http://schemas.openxmlformats.org/officeDocument/2006/relationships/oleObject" Target="../embeddings/oleObject89.bin"/><Relationship Id="rId4" Type="http://schemas.openxmlformats.org/officeDocument/2006/relationships/image" Target="../media/image70.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image" Target="../media/image72.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image" Target="../media/image73.emf"/><Relationship Id="rId5" Type="http://schemas.openxmlformats.org/officeDocument/2006/relationships/oleObject" Target="../embeddings/oleObject92.bin"/><Relationship Id="rId4" Type="http://schemas.openxmlformats.org/officeDocument/2006/relationships/image" Target="../media/image72.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46.vml"/><Relationship Id="rId4" Type="http://schemas.openxmlformats.org/officeDocument/2006/relationships/image" Target="../media/image74.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oleObject" Target="../embeddings/oleObject94.bin"/><Relationship Id="rId7"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76.wmf"/><Relationship Id="rId5" Type="http://schemas.openxmlformats.org/officeDocument/2006/relationships/oleObject" Target="../embeddings/oleObject95.bin"/><Relationship Id="rId4" Type="http://schemas.openxmlformats.org/officeDocument/2006/relationships/image" Target="../media/image75.emf"/></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vmlDrawing" Target="../drawings/vmlDrawing48.vml"/><Relationship Id="rId4" Type="http://schemas.openxmlformats.org/officeDocument/2006/relationships/image" Target="../media/image79.wmf"/></Relationships>
</file>

<file path=ppt/slides/_rels/slide68.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98.bin"/><Relationship Id="rId7"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image" Target="../media/image80.wmf"/><Relationship Id="rId5" Type="http://schemas.openxmlformats.org/officeDocument/2006/relationships/oleObject" Target="../embeddings/oleObject99.bin"/><Relationship Id="rId4" Type="http://schemas.openxmlformats.org/officeDocument/2006/relationships/image" Target="../media/image79.wmf"/></Relationships>
</file>

<file path=ppt/slides/_rels/slide69.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oleObject" Target="../embeddings/oleObject101.bin"/><Relationship Id="rId7" Type="http://schemas.openxmlformats.org/officeDocument/2006/relationships/oleObject" Target="../embeddings/oleObject103.bin"/><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image" Target="../media/image79.wmf"/><Relationship Id="rId5" Type="http://schemas.openxmlformats.org/officeDocument/2006/relationships/oleObject" Target="../embeddings/oleObject102.bin"/><Relationship Id="rId10" Type="http://schemas.openxmlformats.org/officeDocument/2006/relationships/image" Target="../media/image83.wmf"/><Relationship Id="rId4" Type="http://schemas.openxmlformats.org/officeDocument/2006/relationships/image" Target="../media/image82.wmf"/><Relationship Id="rId9" Type="http://schemas.openxmlformats.org/officeDocument/2006/relationships/oleObject" Target="../embeddings/oleObject104.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wmf"/></Relationships>
</file>

<file path=ppt/slides/_rels/slide70.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105.bin"/><Relationship Id="rId7"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79.wmf"/><Relationship Id="rId5" Type="http://schemas.openxmlformats.org/officeDocument/2006/relationships/oleObject" Target="../embeddings/oleObject106.bin"/><Relationship Id="rId4" Type="http://schemas.openxmlformats.org/officeDocument/2006/relationships/image" Target="../media/image84.wmf"/></Relationships>
</file>

<file path=ppt/slides/_rels/slide71.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108.bin"/><Relationship Id="rId7"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86.wmf"/><Relationship Id="rId5" Type="http://schemas.openxmlformats.org/officeDocument/2006/relationships/oleObject" Target="../embeddings/oleObject109.bin"/><Relationship Id="rId4" Type="http://schemas.openxmlformats.org/officeDocument/2006/relationships/image" Target="../media/image85.wmf"/></Relationships>
</file>

<file path=ppt/slides/_rels/slide72.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111.bin"/><Relationship Id="rId7"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79.wmf"/><Relationship Id="rId5" Type="http://schemas.openxmlformats.org/officeDocument/2006/relationships/oleObject" Target="../embeddings/oleObject112.bin"/><Relationship Id="rId4" Type="http://schemas.openxmlformats.org/officeDocument/2006/relationships/image" Target="../media/image88.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image" Target="../media/image89.wmf"/><Relationship Id="rId5" Type="http://schemas.openxmlformats.org/officeDocument/2006/relationships/oleObject" Target="../embeddings/oleObject115.bin"/><Relationship Id="rId4" Type="http://schemas.openxmlformats.org/officeDocument/2006/relationships/image" Target="../media/image88.wmf"/></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118.bin"/><Relationship Id="rId3" Type="http://schemas.openxmlformats.org/officeDocument/2006/relationships/oleObject" Target="../embeddings/oleObject116.bin"/><Relationship Id="rId7" Type="http://schemas.openxmlformats.org/officeDocument/2006/relationships/image" Target="../media/image91.wmf"/><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oleObject" Target="../embeddings/oleObject117.bin"/><Relationship Id="rId5" Type="http://schemas.openxmlformats.org/officeDocument/2006/relationships/image" Target="../media/image92.png"/><Relationship Id="rId4" Type="http://schemas.openxmlformats.org/officeDocument/2006/relationships/image" Target="../media/image90.wmf"/><Relationship Id="rId9" Type="http://schemas.openxmlformats.org/officeDocument/2006/relationships/image" Target="../media/image89.w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21.bin"/><Relationship Id="rId13" Type="http://schemas.openxmlformats.org/officeDocument/2006/relationships/diagramColors" Target="../diagrams/colors1.xml"/><Relationship Id="rId3" Type="http://schemas.openxmlformats.org/officeDocument/2006/relationships/image" Target="../media/image92.png"/><Relationship Id="rId7" Type="http://schemas.openxmlformats.org/officeDocument/2006/relationships/image" Target="../media/image94.wmf"/><Relationship Id="rId12"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oleObject" Target="../embeddings/oleObject120.bin"/><Relationship Id="rId11" Type="http://schemas.openxmlformats.org/officeDocument/2006/relationships/diagramLayout" Target="../diagrams/layout1.xml"/><Relationship Id="rId5" Type="http://schemas.openxmlformats.org/officeDocument/2006/relationships/image" Target="../media/image93.wmf"/><Relationship Id="rId10" Type="http://schemas.openxmlformats.org/officeDocument/2006/relationships/diagramData" Target="../diagrams/data1.xml"/><Relationship Id="rId4" Type="http://schemas.openxmlformats.org/officeDocument/2006/relationships/oleObject" Target="../embeddings/oleObject119.bin"/><Relationship Id="rId9" Type="http://schemas.openxmlformats.org/officeDocument/2006/relationships/image" Target="../media/image95.wmf"/><Relationship Id="rId14" Type="http://schemas.microsoft.com/office/2007/relationships/diagramDrawing" Target="../diagrams/drawing1.xml"/></Relationships>
</file>

<file path=ppt/slides/_rels/slide76.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oleObject" Target="../embeddings/oleObject122.bin"/><Relationship Id="rId7"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image" Target="../media/image97.wmf"/><Relationship Id="rId5" Type="http://schemas.openxmlformats.org/officeDocument/2006/relationships/oleObject" Target="../embeddings/oleObject123.bin"/><Relationship Id="rId10" Type="http://schemas.openxmlformats.org/officeDocument/2006/relationships/image" Target="../media/image99.wmf"/><Relationship Id="rId4" Type="http://schemas.openxmlformats.org/officeDocument/2006/relationships/image" Target="../media/image96.wmf"/><Relationship Id="rId9" Type="http://schemas.openxmlformats.org/officeDocument/2006/relationships/oleObject" Target="../embeddings/oleObject125.bin"/></Relationships>
</file>

<file path=ppt/slides/_rels/slide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oleObject" Target="../embeddings/oleObject126.bin"/><Relationship Id="rId7" Type="http://schemas.openxmlformats.org/officeDocument/2006/relationships/oleObject" Target="../embeddings/oleObject128.bin"/><Relationship Id="rId12" Type="http://schemas.openxmlformats.org/officeDocument/2006/relationships/image" Target="../media/image104.wmf"/><Relationship Id="rId2" Type="http://schemas.openxmlformats.org/officeDocument/2006/relationships/slideLayout" Target="../slideLayouts/slideLayout2.xml"/><Relationship Id="rId1" Type="http://schemas.openxmlformats.org/officeDocument/2006/relationships/vmlDrawing" Target="../drawings/vmlDrawing58.vml"/><Relationship Id="rId6" Type="http://schemas.openxmlformats.org/officeDocument/2006/relationships/image" Target="../media/image101.wmf"/><Relationship Id="rId11" Type="http://schemas.openxmlformats.org/officeDocument/2006/relationships/oleObject" Target="../embeddings/oleObject130.bin"/><Relationship Id="rId5" Type="http://schemas.openxmlformats.org/officeDocument/2006/relationships/oleObject" Target="../embeddings/oleObject127.bin"/><Relationship Id="rId10" Type="http://schemas.openxmlformats.org/officeDocument/2006/relationships/image" Target="../media/image103.wmf"/><Relationship Id="rId4" Type="http://schemas.openxmlformats.org/officeDocument/2006/relationships/image" Target="../media/image100.wmf"/><Relationship Id="rId9" Type="http://schemas.openxmlformats.org/officeDocument/2006/relationships/oleObject" Target="../embeddings/oleObject129.bin"/></Relationships>
</file>

<file path=ppt/slides/_rels/slide79.x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oleObject" Target="../embeddings/oleObject131.bin"/><Relationship Id="rId7"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vmlDrawing" Target="../drawings/vmlDrawing59.vml"/><Relationship Id="rId6" Type="http://schemas.openxmlformats.org/officeDocument/2006/relationships/image" Target="../media/image105.wmf"/><Relationship Id="rId5" Type="http://schemas.openxmlformats.org/officeDocument/2006/relationships/oleObject" Target="../embeddings/oleObject132.bin"/><Relationship Id="rId10" Type="http://schemas.openxmlformats.org/officeDocument/2006/relationships/image" Target="../media/image107.wmf"/><Relationship Id="rId4" Type="http://schemas.openxmlformats.org/officeDocument/2006/relationships/image" Target="../media/image104.wmf"/><Relationship Id="rId9" Type="http://schemas.openxmlformats.org/officeDocument/2006/relationships/oleObject" Target="../embeddings/oleObject134.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vmlDrawing" Target="../drawings/vmlDrawing60.vml"/><Relationship Id="rId4" Type="http://schemas.openxmlformats.org/officeDocument/2006/relationships/image" Target="../media/image79.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image" Target="../media/image109.emf"/><Relationship Id="rId5" Type="http://schemas.openxmlformats.org/officeDocument/2006/relationships/oleObject" Target="../embeddings/oleObject137.bin"/><Relationship Id="rId4" Type="http://schemas.openxmlformats.org/officeDocument/2006/relationships/image" Target="../media/image108.wmf"/></Relationships>
</file>

<file path=ppt/slides/_rels/slide82.x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oleObject" Target="../embeddings/oleObject138.bin"/><Relationship Id="rId7" Type="http://schemas.openxmlformats.org/officeDocument/2006/relationships/oleObject" Target="../embeddings/oleObject140.bin"/><Relationship Id="rId2" Type="http://schemas.openxmlformats.org/officeDocument/2006/relationships/slideLayout" Target="../slideLayouts/slideLayout2.xml"/><Relationship Id="rId1" Type="http://schemas.openxmlformats.org/officeDocument/2006/relationships/vmlDrawing" Target="../drawings/vmlDrawing62.vml"/><Relationship Id="rId6" Type="http://schemas.openxmlformats.org/officeDocument/2006/relationships/image" Target="../media/image110.wmf"/><Relationship Id="rId5" Type="http://schemas.openxmlformats.org/officeDocument/2006/relationships/oleObject" Target="../embeddings/oleObject139.bin"/><Relationship Id="rId10" Type="http://schemas.openxmlformats.org/officeDocument/2006/relationships/image" Target="../media/image109.emf"/><Relationship Id="rId4" Type="http://schemas.openxmlformats.org/officeDocument/2006/relationships/image" Target="../media/image108.wmf"/><Relationship Id="rId9" Type="http://schemas.openxmlformats.org/officeDocument/2006/relationships/oleObject" Target="../embeddings/oleObject141.bin"/></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vmlDrawing" Target="../drawings/vmlDrawing63.vml"/><Relationship Id="rId6" Type="http://schemas.openxmlformats.org/officeDocument/2006/relationships/image" Target="../media/image113.wmf"/><Relationship Id="rId5" Type="http://schemas.openxmlformats.org/officeDocument/2006/relationships/oleObject" Target="../embeddings/oleObject143.bin"/><Relationship Id="rId4" Type="http://schemas.openxmlformats.org/officeDocument/2006/relationships/image" Target="../media/image112.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2.xml"/><Relationship Id="rId1" Type="http://schemas.openxmlformats.org/officeDocument/2006/relationships/vmlDrawing" Target="../drawings/vmlDrawing64.vml"/><Relationship Id="rId6" Type="http://schemas.openxmlformats.org/officeDocument/2006/relationships/image" Target="../media/image115.wmf"/><Relationship Id="rId5" Type="http://schemas.openxmlformats.org/officeDocument/2006/relationships/oleObject" Target="../embeddings/oleObject145.bin"/><Relationship Id="rId4" Type="http://schemas.openxmlformats.org/officeDocument/2006/relationships/image" Target="../media/image114.wmf"/></Relationships>
</file>

<file path=ppt/slides/_rels/slide85.xml.rels><?xml version="1.0" encoding="UTF-8" standalone="yes"?>
<Relationships xmlns="http://schemas.openxmlformats.org/package/2006/relationships"><Relationship Id="rId8" Type="http://schemas.openxmlformats.org/officeDocument/2006/relationships/image" Target="../media/image118.wmf"/><Relationship Id="rId13" Type="http://schemas.openxmlformats.org/officeDocument/2006/relationships/oleObject" Target="../embeddings/oleObject151.bin"/><Relationship Id="rId3" Type="http://schemas.openxmlformats.org/officeDocument/2006/relationships/oleObject" Target="../embeddings/oleObject146.bin"/><Relationship Id="rId7" Type="http://schemas.openxmlformats.org/officeDocument/2006/relationships/oleObject" Target="../embeddings/oleObject148.bin"/><Relationship Id="rId12" Type="http://schemas.openxmlformats.org/officeDocument/2006/relationships/image" Target="../media/image115.wmf"/><Relationship Id="rId2" Type="http://schemas.openxmlformats.org/officeDocument/2006/relationships/slideLayout" Target="../slideLayouts/slideLayout2.xml"/><Relationship Id="rId1" Type="http://schemas.openxmlformats.org/officeDocument/2006/relationships/vmlDrawing" Target="../drawings/vmlDrawing65.vml"/><Relationship Id="rId6" Type="http://schemas.openxmlformats.org/officeDocument/2006/relationships/image" Target="../media/image117.wmf"/><Relationship Id="rId11" Type="http://schemas.openxmlformats.org/officeDocument/2006/relationships/oleObject" Target="../embeddings/oleObject150.bin"/><Relationship Id="rId5" Type="http://schemas.openxmlformats.org/officeDocument/2006/relationships/oleObject" Target="../embeddings/oleObject147.bin"/><Relationship Id="rId10" Type="http://schemas.openxmlformats.org/officeDocument/2006/relationships/image" Target="../media/image119.wmf"/><Relationship Id="rId4" Type="http://schemas.openxmlformats.org/officeDocument/2006/relationships/image" Target="../media/image116.wmf"/><Relationship Id="rId9" Type="http://schemas.openxmlformats.org/officeDocument/2006/relationships/oleObject" Target="../embeddings/oleObject149.bin"/><Relationship Id="rId14" Type="http://schemas.openxmlformats.org/officeDocument/2006/relationships/image" Target="../media/image120.wmf"/></Relationships>
</file>

<file path=ppt/slides/_rels/slide86.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oleObject" Target="../embeddings/oleObject152.bin"/><Relationship Id="rId7" Type="http://schemas.openxmlformats.org/officeDocument/2006/relationships/oleObject" Target="../embeddings/oleObject154.bin"/><Relationship Id="rId12" Type="http://schemas.openxmlformats.org/officeDocument/2006/relationships/image" Target="../media/image125.wmf"/><Relationship Id="rId2" Type="http://schemas.openxmlformats.org/officeDocument/2006/relationships/slideLayout" Target="../slideLayouts/slideLayout2.xml"/><Relationship Id="rId1" Type="http://schemas.openxmlformats.org/officeDocument/2006/relationships/vmlDrawing" Target="../drawings/vmlDrawing66.vml"/><Relationship Id="rId6" Type="http://schemas.openxmlformats.org/officeDocument/2006/relationships/image" Target="../media/image122.wmf"/><Relationship Id="rId11" Type="http://schemas.openxmlformats.org/officeDocument/2006/relationships/oleObject" Target="../embeddings/oleObject156.bin"/><Relationship Id="rId5" Type="http://schemas.openxmlformats.org/officeDocument/2006/relationships/oleObject" Target="../embeddings/oleObject153.bin"/><Relationship Id="rId10" Type="http://schemas.openxmlformats.org/officeDocument/2006/relationships/image" Target="../media/image124.wmf"/><Relationship Id="rId4" Type="http://schemas.openxmlformats.org/officeDocument/2006/relationships/image" Target="../media/image121.wmf"/><Relationship Id="rId9" Type="http://schemas.openxmlformats.org/officeDocument/2006/relationships/oleObject" Target="../embeddings/oleObject155.bin"/></Relationships>
</file>

<file path=ppt/slides/_rels/slide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vmlDrawing" Target="../drawings/vmlDrawing67.vml"/><Relationship Id="rId5" Type="http://schemas.openxmlformats.org/officeDocument/2006/relationships/image" Target="../media/image125.wmf"/><Relationship Id="rId4" Type="http://schemas.openxmlformats.org/officeDocument/2006/relationships/oleObject" Target="../embeddings/oleObject157.bin"/></Relationships>
</file>

<file path=ppt/slides/_rels/slide88.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oleObject" Target="../embeddings/oleObject158.bin"/><Relationship Id="rId7" Type="http://schemas.openxmlformats.org/officeDocument/2006/relationships/oleObject" Target="../embeddings/oleObject160.bin"/><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image" Target="../media/image127.wmf"/><Relationship Id="rId5" Type="http://schemas.openxmlformats.org/officeDocument/2006/relationships/oleObject" Target="../embeddings/oleObject159.bin"/><Relationship Id="rId10" Type="http://schemas.openxmlformats.org/officeDocument/2006/relationships/image" Target="../media/image129.wmf"/><Relationship Id="rId4" Type="http://schemas.openxmlformats.org/officeDocument/2006/relationships/image" Target="../media/image100.wmf"/><Relationship Id="rId9" Type="http://schemas.openxmlformats.org/officeDocument/2006/relationships/oleObject" Target="../embeddings/oleObject161.bin"/></Relationships>
</file>

<file path=ppt/slides/_rels/slide89.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162.bin"/><Relationship Id="rId7" Type="http://schemas.openxmlformats.org/officeDocument/2006/relationships/oleObject" Target="../embeddings/oleObject164.bin"/><Relationship Id="rId12" Type="http://schemas.openxmlformats.org/officeDocument/2006/relationships/image" Target="../media/image133.wmf"/><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image" Target="../media/image130.wmf"/><Relationship Id="rId11" Type="http://schemas.openxmlformats.org/officeDocument/2006/relationships/oleObject" Target="../embeddings/oleObject166.bin"/><Relationship Id="rId5" Type="http://schemas.openxmlformats.org/officeDocument/2006/relationships/oleObject" Target="../embeddings/oleObject163.bin"/><Relationship Id="rId10" Type="http://schemas.openxmlformats.org/officeDocument/2006/relationships/image" Target="../media/image132.wmf"/><Relationship Id="rId4" Type="http://schemas.openxmlformats.org/officeDocument/2006/relationships/image" Target="../media/image129.wmf"/><Relationship Id="rId9" Type="http://schemas.openxmlformats.org/officeDocument/2006/relationships/oleObject" Target="../embeddings/oleObject165.bin"/></Relationships>
</file>

<file path=ppt/slides/_rels/slide9.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6.wmf"/><Relationship Id="rId5" Type="http://schemas.openxmlformats.org/officeDocument/2006/relationships/oleObject" Target="../embeddings/oleObject5.bin"/><Relationship Id="rId4" Type="http://schemas.openxmlformats.org/officeDocument/2006/relationships/image" Target="../media/image5.wmf"/></Relationships>
</file>

<file path=ppt/slides/_rels/slide90.xml.rels><?xml version="1.0" encoding="UTF-8" standalone="yes"?>
<Relationships xmlns="http://schemas.openxmlformats.org/package/2006/relationships"><Relationship Id="rId8" Type="http://schemas.openxmlformats.org/officeDocument/2006/relationships/image" Target="../media/image136.wmf"/><Relationship Id="rId3" Type="http://schemas.openxmlformats.org/officeDocument/2006/relationships/oleObject" Target="../embeddings/oleObject167.bin"/><Relationship Id="rId7" Type="http://schemas.openxmlformats.org/officeDocument/2006/relationships/oleObject" Target="../embeddings/oleObject169.bin"/><Relationship Id="rId2" Type="http://schemas.openxmlformats.org/officeDocument/2006/relationships/slideLayout" Target="../slideLayouts/slideLayout2.xml"/><Relationship Id="rId1" Type="http://schemas.openxmlformats.org/officeDocument/2006/relationships/vmlDrawing" Target="../drawings/vmlDrawing70.vml"/><Relationship Id="rId6" Type="http://schemas.openxmlformats.org/officeDocument/2006/relationships/image" Target="../media/image135.wmf"/><Relationship Id="rId5" Type="http://schemas.openxmlformats.org/officeDocument/2006/relationships/oleObject" Target="../embeddings/oleObject168.bin"/><Relationship Id="rId10" Type="http://schemas.openxmlformats.org/officeDocument/2006/relationships/image" Target="../media/image137.wmf"/><Relationship Id="rId4" Type="http://schemas.openxmlformats.org/officeDocument/2006/relationships/image" Target="../media/image134.wmf"/><Relationship Id="rId9" Type="http://schemas.openxmlformats.org/officeDocument/2006/relationships/oleObject" Target="../embeddings/oleObject170.bin"/></Relationships>
</file>

<file path=ppt/slides/_rels/slide91.xml.rels><?xml version="1.0" encoding="UTF-8" standalone="yes"?>
<Relationships xmlns="http://schemas.openxmlformats.org/package/2006/relationships"><Relationship Id="rId8" Type="http://schemas.openxmlformats.org/officeDocument/2006/relationships/image" Target="../media/image136.wmf"/><Relationship Id="rId3" Type="http://schemas.openxmlformats.org/officeDocument/2006/relationships/oleObject" Target="../embeddings/oleObject171.bin"/><Relationship Id="rId7" Type="http://schemas.openxmlformats.org/officeDocument/2006/relationships/oleObject" Target="../embeddings/oleObject173.bin"/><Relationship Id="rId2" Type="http://schemas.openxmlformats.org/officeDocument/2006/relationships/slideLayout" Target="../slideLayouts/slideLayout4.xml"/><Relationship Id="rId1" Type="http://schemas.openxmlformats.org/officeDocument/2006/relationships/vmlDrawing" Target="../drawings/vmlDrawing71.vml"/><Relationship Id="rId6" Type="http://schemas.openxmlformats.org/officeDocument/2006/relationships/image" Target="../media/image107.wmf"/><Relationship Id="rId5" Type="http://schemas.openxmlformats.org/officeDocument/2006/relationships/oleObject" Target="../embeddings/oleObject172.bin"/><Relationship Id="rId10" Type="http://schemas.openxmlformats.org/officeDocument/2006/relationships/image" Target="../media/image137.wmf"/><Relationship Id="rId4" Type="http://schemas.openxmlformats.org/officeDocument/2006/relationships/image" Target="../media/image105.wmf"/><Relationship Id="rId9" Type="http://schemas.openxmlformats.org/officeDocument/2006/relationships/oleObject" Target="../embeddings/oleObject174.bin"/></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oleObject" Target="../embeddings/oleObject175.bin"/><Relationship Id="rId7" Type="http://schemas.openxmlformats.org/officeDocument/2006/relationships/oleObject" Target="../embeddings/oleObject177.bin"/><Relationship Id="rId2" Type="http://schemas.openxmlformats.org/officeDocument/2006/relationships/slideLayout" Target="../slideLayouts/slideLayout2.xml"/><Relationship Id="rId1" Type="http://schemas.openxmlformats.org/officeDocument/2006/relationships/vmlDrawing" Target="../drawings/vmlDrawing72.vml"/><Relationship Id="rId6" Type="http://schemas.openxmlformats.org/officeDocument/2006/relationships/image" Target="../media/image139.wmf"/><Relationship Id="rId5" Type="http://schemas.openxmlformats.org/officeDocument/2006/relationships/oleObject" Target="../embeddings/oleObject176.bin"/><Relationship Id="rId4" Type="http://schemas.openxmlformats.org/officeDocument/2006/relationships/image" Target="../media/image138.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2.xml"/><Relationship Id="rId1" Type="http://schemas.openxmlformats.org/officeDocument/2006/relationships/vmlDrawing" Target="../drawings/vmlDrawing73.vml"/><Relationship Id="rId6" Type="http://schemas.openxmlformats.org/officeDocument/2006/relationships/image" Target="../media/image142.wmf"/><Relationship Id="rId5" Type="http://schemas.openxmlformats.org/officeDocument/2006/relationships/oleObject" Target="../embeddings/oleObject179.bin"/><Relationship Id="rId4" Type="http://schemas.openxmlformats.org/officeDocument/2006/relationships/image" Target="../media/image141.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Layout" Target="../slideLayouts/slideLayout2.xml"/><Relationship Id="rId1" Type="http://schemas.openxmlformats.org/officeDocument/2006/relationships/vmlDrawing" Target="../drawings/vmlDrawing74.vml"/><Relationship Id="rId4" Type="http://schemas.openxmlformats.org/officeDocument/2006/relationships/image" Target="../media/image143.wmf"/></Relationships>
</file>

<file path=ppt/slides/_rels/slide96.xml.rels><?xml version="1.0" encoding="UTF-8" standalone="yes"?>
<Relationships xmlns="http://schemas.openxmlformats.org/package/2006/relationships"><Relationship Id="rId8" Type="http://schemas.openxmlformats.org/officeDocument/2006/relationships/image" Target="../media/image146.wmf"/><Relationship Id="rId3" Type="http://schemas.openxmlformats.org/officeDocument/2006/relationships/oleObject" Target="../embeddings/oleObject181.bin"/><Relationship Id="rId7" Type="http://schemas.openxmlformats.org/officeDocument/2006/relationships/oleObject" Target="../embeddings/oleObject183.bin"/><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image" Target="../media/image145.wmf"/><Relationship Id="rId5" Type="http://schemas.openxmlformats.org/officeDocument/2006/relationships/oleObject" Target="../embeddings/oleObject182.bin"/><Relationship Id="rId4" Type="http://schemas.openxmlformats.org/officeDocument/2006/relationships/image" Target="../media/image144.wmf"/></Relationships>
</file>

<file path=ppt/slides/_rels/slide97.xml.rels><?xml version="1.0" encoding="UTF-8" standalone="yes"?>
<Relationships xmlns="http://schemas.openxmlformats.org/package/2006/relationships"><Relationship Id="rId8" Type="http://schemas.openxmlformats.org/officeDocument/2006/relationships/image" Target="../media/image148.wmf"/><Relationship Id="rId3" Type="http://schemas.openxmlformats.org/officeDocument/2006/relationships/oleObject" Target="../embeddings/oleObject184.bin"/><Relationship Id="rId7" Type="http://schemas.openxmlformats.org/officeDocument/2006/relationships/oleObject" Target="../embeddings/oleObject186.bin"/><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image" Target="../media/image147.wmf"/><Relationship Id="rId5" Type="http://schemas.openxmlformats.org/officeDocument/2006/relationships/oleObject" Target="../embeddings/oleObject185.bin"/><Relationship Id="rId10" Type="http://schemas.openxmlformats.org/officeDocument/2006/relationships/image" Target="../media/image149.wmf"/><Relationship Id="rId4" Type="http://schemas.openxmlformats.org/officeDocument/2006/relationships/image" Target="../media/image143.wmf"/><Relationship Id="rId9" Type="http://schemas.openxmlformats.org/officeDocument/2006/relationships/oleObject" Target="../embeddings/oleObject187.bin"/></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Layout" Target="../slideLayouts/slideLayout2.xml"/><Relationship Id="rId1" Type="http://schemas.openxmlformats.org/officeDocument/2006/relationships/vmlDrawing" Target="../drawings/vmlDrawing77.vml"/><Relationship Id="rId4" Type="http://schemas.openxmlformats.org/officeDocument/2006/relationships/image" Target="../media/image143.wmf"/></Relationships>
</file>

<file path=ppt/slides/_rels/slide99.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oleObject" Target="../embeddings/oleObject189.bin"/><Relationship Id="rId7" Type="http://schemas.openxmlformats.org/officeDocument/2006/relationships/oleObject" Target="../embeddings/oleObject191.bin"/><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image" Target="../media/image151.wmf"/><Relationship Id="rId5" Type="http://schemas.openxmlformats.org/officeDocument/2006/relationships/oleObject" Target="../embeddings/oleObject190.bin"/><Relationship Id="rId10" Type="http://schemas.openxmlformats.org/officeDocument/2006/relationships/image" Target="../media/image153.wmf"/><Relationship Id="rId4" Type="http://schemas.openxmlformats.org/officeDocument/2006/relationships/image" Target="../media/image150.wmf"/><Relationship Id="rId9" Type="http://schemas.openxmlformats.org/officeDocument/2006/relationships/oleObject" Target="../embeddings/oleObject19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6"/>
          <p:cNvSpPr>
            <a:spLocks noGrp="1" noChangeArrowheads="1"/>
          </p:cNvSpPr>
          <p:nvPr>
            <p:ph type="ctrTitle"/>
          </p:nvPr>
        </p:nvSpPr>
        <p:spPr/>
        <p:txBody>
          <a:bodyPr/>
          <a:lstStyle/>
          <a:p>
            <a:r>
              <a:rPr lang="zh-CN" altLang="en-US" smtClean="0"/>
              <a:t>通信原理</a:t>
            </a:r>
            <a:endParaRPr lang="zh-CN" altLang="en-US"/>
          </a:p>
        </p:txBody>
      </p:sp>
      <p:sp>
        <p:nvSpPr>
          <p:cNvPr id="5" name="副标题 4"/>
          <p:cNvSpPr>
            <a:spLocks noGrp="1"/>
          </p:cNvSpPr>
          <p:nvPr>
            <p:ph type="subTitle" idx="1"/>
          </p:nvPr>
        </p:nvSpPr>
        <p:spPr/>
        <p:txBody>
          <a:bodyPr/>
          <a:lstStyle/>
          <a:p>
            <a:endParaRPr lang="zh-CN" altLang="en-US"/>
          </a:p>
        </p:txBody>
      </p:sp>
      <p:sp>
        <p:nvSpPr>
          <p:cNvPr id="3" name="灯片编号占位符 5"/>
          <p:cNvSpPr>
            <a:spLocks noGrp="1"/>
          </p:cNvSpPr>
          <p:nvPr>
            <p:ph type="sldNum" sz="quarter" idx="4294967295"/>
          </p:nvPr>
        </p:nvSpPr>
        <p:spPr>
          <a:xfrm>
            <a:off x="7239000" y="6243638"/>
            <a:ext cx="1905000" cy="457200"/>
          </a:xfrm>
          <a:prstGeom prst="rect">
            <a:avLst/>
          </a:prstGeom>
        </p:spPr>
        <p:txBody>
          <a:bodyPr/>
          <a:lstStyle/>
          <a:p>
            <a:fld id="{286DF139-2FFE-4E91-846F-1D670A3C17A9}" type="slidenum">
              <a:rPr lang="en-US" altLang="zh-CN"/>
              <a:pPr/>
              <a:t>1</a:t>
            </a:fld>
            <a:endParaRPr lang="en-US" altLang="zh-CN"/>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zh-CN" dirty="0" smtClean="0"/>
              <a:t>2ASK</a:t>
            </a:r>
            <a:r>
              <a:rPr lang="zh-CN" altLang="en-US" dirty="0" smtClean="0"/>
              <a:t>信号产生方法</a:t>
            </a:r>
          </a:p>
        </p:txBody>
      </p:sp>
      <p:sp>
        <p:nvSpPr>
          <p:cNvPr id="28675" name="Rectangle 3"/>
          <p:cNvSpPr>
            <a:spLocks noGrp="1" noChangeArrowheads="1"/>
          </p:cNvSpPr>
          <p:nvPr>
            <p:ph type="body" idx="1"/>
          </p:nvPr>
        </p:nvSpPr>
        <p:spPr/>
        <p:txBody>
          <a:bodyPr/>
          <a:lstStyle/>
          <a:p>
            <a:r>
              <a:rPr lang="zh-CN" altLang="en-US" dirty="0" smtClean="0">
                <a:solidFill>
                  <a:srgbClr val="0000FF"/>
                </a:solidFill>
              </a:rPr>
              <a:t>模拟调制法（相乘器法实现）</a:t>
            </a:r>
          </a:p>
          <a:p>
            <a:pPr lvl="2"/>
            <a:endParaRPr lang="zh-CN" altLang="en-US" dirty="0" smtClean="0"/>
          </a:p>
          <a:p>
            <a:pPr lvl="2"/>
            <a:endParaRPr lang="zh-CN" altLang="en-US" dirty="0" smtClean="0"/>
          </a:p>
          <a:p>
            <a:pPr lvl="2"/>
            <a:endParaRPr lang="zh-CN" altLang="en-US" dirty="0" smtClean="0"/>
          </a:p>
          <a:p>
            <a:pPr lvl="2"/>
            <a:endParaRPr lang="en-US" altLang="zh-CN" dirty="0" smtClean="0"/>
          </a:p>
          <a:p>
            <a:pPr lvl="2"/>
            <a:endParaRPr lang="zh-CN" altLang="en-US" dirty="0" smtClean="0"/>
          </a:p>
          <a:p>
            <a:r>
              <a:rPr lang="zh-CN" altLang="en-US" dirty="0" smtClean="0">
                <a:solidFill>
                  <a:srgbClr val="0000FF"/>
                </a:solidFill>
              </a:rPr>
              <a:t>数字键控法（开关电路控制）</a:t>
            </a:r>
            <a:endParaRPr lang="zh-CN" altLang="en-US" dirty="0">
              <a:solidFill>
                <a:srgbClr val="0000FF"/>
              </a:solidFill>
            </a:endParaRPr>
          </a:p>
        </p:txBody>
      </p:sp>
      <p:sp>
        <p:nvSpPr>
          <p:cNvPr id="6" name="灯片编号占位符 5"/>
          <p:cNvSpPr>
            <a:spLocks noGrp="1"/>
          </p:cNvSpPr>
          <p:nvPr>
            <p:ph type="sldNum" sz="quarter" idx="12"/>
          </p:nvPr>
        </p:nvSpPr>
        <p:spPr/>
        <p:txBody>
          <a:bodyPr/>
          <a:lstStyle/>
          <a:p>
            <a:fld id="{2242FE04-5F93-4183-86E1-7DACAFA2B3A2}" type="slidenum">
              <a:rPr lang="en-US" altLang="zh-CN" smtClean="0"/>
              <a:pPr/>
              <a:t>10</a:t>
            </a:fld>
            <a:endParaRPr lang="en-US" altLang="zh-CN"/>
          </a:p>
        </p:txBody>
      </p:sp>
      <p:graphicFrame>
        <p:nvGraphicFramePr>
          <p:cNvPr id="28676" name="Object 4"/>
          <p:cNvGraphicFramePr>
            <a:graphicFrameLocks noChangeAspect="1"/>
          </p:cNvGraphicFramePr>
          <p:nvPr/>
        </p:nvGraphicFramePr>
        <p:xfrm>
          <a:off x="2843808" y="1844824"/>
          <a:ext cx="3689350" cy="1846262"/>
        </p:xfrm>
        <a:graphic>
          <a:graphicData uri="http://schemas.openxmlformats.org/presentationml/2006/ole">
            <mc:AlternateContent xmlns:mc="http://schemas.openxmlformats.org/markup-compatibility/2006">
              <mc:Choice xmlns:v="urn:schemas-microsoft-com:vml" Requires="v">
                <p:oleObj spid="_x0000_s4472" name="Visio" r:id="rId3" imgW="5042968" imgH="1263828" progId="Visio.Drawing.11">
                  <p:embed/>
                </p:oleObj>
              </mc:Choice>
              <mc:Fallback>
                <p:oleObj name="Visio" r:id="rId3" imgW="5042968" imgH="1263828" progId="Visio.Drawing.11">
                  <p:embed/>
                  <p:pic>
                    <p:nvPicPr>
                      <p:cNvPr id="0" name="Picture 290"/>
                      <p:cNvPicPr>
                        <a:picLocks noChangeAspect="1" noChangeArrowheads="1"/>
                      </p:cNvPicPr>
                      <p:nvPr/>
                    </p:nvPicPr>
                    <p:blipFill>
                      <a:blip r:embed="rId4">
                        <a:extLst>
                          <a:ext uri="{28A0092B-C50C-407E-A947-70E740481C1C}">
                            <a14:useLocalDpi xmlns:a14="http://schemas.microsoft.com/office/drawing/2010/main" val="0"/>
                          </a:ext>
                        </a:extLst>
                      </a:blip>
                      <a:srcRect l="10970" t="5698" r="49011" b="16354"/>
                      <a:stretch>
                        <a:fillRect/>
                      </a:stretch>
                    </p:blipFill>
                    <p:spPr bwMode="auto">
                      <a:xfrm>
                        <a:off x="2843808" y="1844824"/>
                        <a:ext cx="3689350" cy="1846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7" name="Object 5"/>
          <p:cNvGraphicFramePr>
            <a:graphicFrameLocks noChangeAspect="1"/>
          </p:cNvGraphicFramePr>
          <p:nvPr/>
        </p:nvGraphicFramePr>
        <p:xfrm>
          <a:off x="2411760" y="4184250"/>
          <a:ext cx="4391595" cy="2246638"/>
        </p:xfrm>
        <a:graphic>
          <a:graphicData uri="http://schemas.openxmlformats.org/presentationml/2006/ole">
            <mc:AlternateContent xmlns:mc="http://schemas.openxmlformats.org/markup-compatibility/2006">
              <mc:Choice xmlns:v="urn:schemas-microsoft-com:vml" Requires="v">
                <p:oleObj spid="_x0000_s4473" name="Visio" r:id="rId5" imgW="5042968" imgH="1539193" progId="Visio.Drawing.11">
                  <p:embed/>
                </p:oleObj>
              </mc:Choice>
              <mc:Fallback>
                <p:oleObj name="Visio" r:id="rId5" imgW="5042968" imgH="1539193" progId="Visio.Drawing.11">
                  <p:embed/>
                  <p:pic>
                    <p:nvPicPr>
                      <p:cNvPr id="0" name="Picture 291"/>
                      <p:cNvPicPr>
                        <a:picLocks noChangeAspect="1" noChangeArrowheads="1"/>
                      </p:cNvPicPr>
                      <p:nvPr/>
                    </p:nvPicPr>
                    <p:blipFill>
                      <a:blip r:embed="rId6">
                        <a:extLst>
                          <a:ext uri="{28A0092B-C50C-407E-A947-70E740481C1C}">
                            <a14:useLocalDpi xmlns:a14="http://schemas.microsoft.com/office/drawing/2010/main" val="0"/>
                          </a:ext>
                        </a:extLst>
                      </a:blip>
                      <a:srcRect l="18913" t="1715" r="29669" b="11972"/>
                      <a:stretch>
                        <a:fillRect/>
                      </a:stretch>
                    </p:blipFill>
                    <p:spPr bwMode="auto">
                      <a:xfrm>
                        <a:off x="2411760" y="4184250"/>
                        <a:ext cx="4391595" cy="2246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 calcmode="lin" valueType="num">
                                      <p:cBhvr additive="base">
                                        <p:cTn id="7" dur="500" fill="hold"/>
                                        <p:tgtEl>
                                          <p:spTgt spid="286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67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675">
                                            <p:txEl>
                                              <p:pRg st="6" end="6"/>
                                            </p:txEl>
                                          </p:spTgt>
                                        </p:tgtEl>
                                        <p:attrNameLst>
                                          <p:attrName>style.visibility</p:attrName>
                                        </p:attrNameLst>
                                      </p:cBhvr>
                                      <p:to>
                                        <p:strVal val="visible"/>
                                      </p:to>
                                    </p:set>
                                    <p:anim calcmode="lin" valueType="num">
                                      <p:cBhvr additive="base">
                                        <p:cTn id="11" dur="500" fill="hold"/>
                                        <p:tgtEl>
                                          <p:spTgt spid="28675">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67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676"/>
                                        </p:tgtEl>
                                        <p:attrNameLst>
                                          <p:attrName>style.visibility</p:attrName>
                                        </p:attrNameLst>
                                      </p:cBhvr>
                                      <p:to>
                                        <p:strVal val="visible"/>
                                      </p:to>
                                    </p:set>
                                    <p:anim calcmode="lin" valueType="num">
                                      <p:cBhvr additive="base">
                                        <p:cTn id="17" dur="500" fill="hold"/>
                                        <p:tgtEl>
                                          <p:spTgt spid="28676"/>
                                        </p:tgtEl>
                                        <p:attrNameLst>
                                          <p:attrName>ppt_x</p:attrName>
                                        </p:attrNameLst>
                                      </p:cBhvr>
                                      <p:tavLst>
                                        <p:tav tm="0">
                                          <p:val>
                                            <p:strVal val="#ppt_x"/>
                                          </p:val>
                                        </p:tav>
                                        <p:tav tm="100000">
                                          <p:val>
                                            <p:strVal val="#ppt_x"/>
                                          </p:val>
                                        </p:tav>
                                      </p:tavLst>
                                    </p:anim>
                                    <p:anim calcmode="lin" valueType="num">
                                      <p:cBhvr additive="base">
                                        <p:cTn id="18" dur="500" fill="hold"/>
                                        <p:tgtEl>
                                          <p:spTgt spid="2867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8677"/>
                                        </p:tgtEl>
                                        <p:attrNameLst>
                                          <p:attrName>style.visibility</p:attrName>
                                        </p:attrNameLst>
                                      </p:cBhvr>
                                      <p:to>
                                        <p:strVal val="visible"/>
                                      </p:to>
                                    </p:set>
                                    <p:anim calcmode="lin" valueType="num">
                                      <p:cBhvr additive="base">
                                        <p:cTn id="23" dur="500" fill="hold"/>
                                        <p:tgtEl>
                                          <p:spTgt spid="28677"/>
                                        </p:tgtEl>
                                        <p:attrNameLst>
                                          <p:attrName>ppt_x</p:attrName>
                                        </p:attrNameLst>
                                      </p:cBhvr>
                                      <p:tavLst>
                                        <p:tav tm="0">
                                          <p:val>
                                            <p:strVal val="#ppt_x"/>
                                          </p:val>
                                        </p:tav>
                                        <p:tav tm="100000">
                                          <p:val>
                                            <p:strVal val="#ppt_x"/>
                                          </p:val>
                                        </p:tav>
                                      </p:tavLst>
                                    </p:anim>
                                    <p:anim calcmode="lin" valueType="num">
                                      <p:cBhvr additive="base">
                                        <p:cTn id="24" dur="500" fill="hold"/>
                                        <p:tgtEl>
                                          <p:spTgt spid="286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endParaRPr lang="zh-CN" altLang="en-US" dirty="0"/>
          </a:p>
        </p:txBody>
      </p:sp>
      <p:sp>
        <p:nvSpPr>
          <p:cNvPr id="100355" name="Rectangle 3"/>
          <p:cNvSpPr>
            <a:spLocks noGrp="1" noChangeArrowheads="1"/>
          </p:cNvSpPr>
          <p:nvPr>
            <p:ph type="body" idx="1"/>
          </p:nvPr>
        </p:nvSpPr>
        <p:spPr/>
        <p:txBody>
          <a:bodyPr>
            <a:normAutofit/>
          </a:bodyPr>
          <a:lstStyle/>
          <a:p>
            <a:r>
              <a:rPr lang="zh-CN" altLang="en-US" dirty="0" smtClean="0"/>
              <a:t>现假设在时间</a:t>
            </a:r>
            <a:r>
              <a:rPr lang="en-US" altLang="zh-CN" dirty="0"/>
              <a:t>(0, </a:t>
            </a:r>
            <a:r>
              <a:rPr lang="en-US" altLang="zh-CN" i="1" dirty="0" err="1"/>
              <a:t>T</a:t>
            </a:r>
            <a:r>
              <a:rPr lang="en-US" altLang="zh-CN" i="1" baseline="-25000" dirty="0" err="1"/>
              <a:t>s</a:t>
            </a:r>
            <a:r>
              <a:rPr lang="en-US" altLang="zh-CN" dirty="0"/>
              <a:t>)</a:t>
            </a:r>
            <a:r>
              <a:rPr lang="zh-CN" altLang="en-US" dirty="0"/>
              <a:t>内发送</a:t>
            </a:r>
            <a:r>
              <a:rPr lang="zh-CN" altLang="en-US" dirty="0">
                <a:solidFill>
                  <a:srgbClr val="0000FF"/>
                </a:solidFill>
              </a:rPr>
              <a:t>“</a:t>
            </a:r>
            <a:r>
              <a:rPr lang="en-US" altLang="zh-CN" dirty="0">
                <a:solidFill>
                  <a:srgbClr val="0000FF"/>
                </a:solidFill>
              </a:rPr>
              <a:t>1”</a:t>
            </a:r>
            <a:r>
              <a:rPr lang="zh-CN" altLang="en-US" dirty="0">
                <a:solidFill>
                  <a:srgbClr val="0000FF"/>
                </a:solidFill>
              </a:rPr>
              <a:t>符号（对应</a:t>
            </a:r>
            <a:r>
              <a:rPr lang="zh-CN" altLang="en-US" i="1" dirty="0">
                <a:solidFill>
                  <a:srgbClr val="0000FF"/>
                </a:solidFill>
                <a:sym typeface="Symbol" pitchFamily="18" charset="2"/>
              </a:rPr>
              <a:t></a:t>
            </a:r>
            <a:r>
              <a:rPr lang="en-US" altLang="zh-CN" baseline="-25000" dirty="0">
                <a:solidFill>
                  <a:srgbClr val="0000FF"/>
                </a:solidFill>
                <a:sym typeface="Symbol" pitchFamily="18" charset="2"/>
              </a:rPr>
              <a:t>1</a:t>
            </a:r>
            <a:r>
              <a:rPr lang="zh-CN" altLang="en-US" dirty="0" smtClean="0">
                <a:solidFill>
                  <a:srgbClr val="0000FF"/>
                </a:solidFill>
              </a:rPr>
              <a:t>）</a:t>
            </a:r>
            <a:r>
              <a:rPr lang="en-US" altLang="zh-CN" dirty="0" smtClean="0">
                <a:solidFill>
                  <a:srgbClr val="0000FF"/>
                </a:solidFill>
              </a:rPr>
              <a:t>:</a:t>
            </a:r>
          </a:p>
          <a:p>
            <a:r>
              <a:rPr lang="zh-CN" altLang="en-US" dirty="0" smtClean="0"/>
              <a:t>此时，上下两个带通滤波器的输出波形分别为：</a:t>
            </a:r>
            <a:endParaRPr lang="en-US" altLang="zh-CN" dirty="0" smtClean="0"/>
          </a:p>
          <a:p>
            <a:endParaRPr lang="en-US" altLang="zh-CN" dirty="0"/>
          </a:p>
          <a:p>
            <a:endParaRPr lang="en-US" altLang="zh-CN" dirty="0" smtClean="0"/>
          </a:p>
          <a:p>
            <a:endParaRPr lang="en-US" altLang="zh-CN" dirty="0" smtClean="0"/>
          </a:p>
          <a:p>
            <a:endParaRPr lang="en-US" altLang="zh-CN" dirty="0"/>
          </a:p>
          <a:p>
            <a:r>
              <a:rPr lang="zh-CN" altLang="en-US" dirty="0" smtClean="0"/>
              <a:t>即	</a:t>
            </a:r>
            <a:endParaRPr lang="zh-CN" altLang="en-US" dirty="0"/>
          </a:p>
        </p:txBody>
      </p:sp>
      <p:sp>
        <p:nvSpPr>
          <p:cNvPr id="14" name="灯片编号占位符 5"/>
          <p:cNvSpPr>
            <a:spLocks noGrp="1"/>
          </p:cNvSpPr>
          <p:nvPr>
            <p:ph type="sldNum" sz="quarter" idx="12"/>
          </p:nvPr>
        </p:nvSpPr>
        <p:spPr/>
        <p:txBody>
          <a:bodyPr/>
          <a:lstStyle/>
          <a:p>
            <a:fld id="{D0E09E62-B8F4-4EA1-9797-8D9FFBA6FB10}" type="slidenum">
              <a:rPr lang="en-US" altLang="zh-CN" smtClean="0"/>
              <a:pPr/>
              <a:t>100</a:t>
            </a:fld>
            <a:endParaRPr lang="en-US" altLang="zh-CN"/>
          </a:p>
        </p:txBody>
      </p:sp>
      <p:sp>
        <p:nvSpPr>
          <p:cNvPr id="100358" name="Rectangle 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00361" name="Object 9"/>
          <p:cNvGraphicFramePr>
            <a:graphicFrameLocks noChangeAspect="1"/>
          </p:cNvGraphicFramePr>
          <p:nvPr>
            <p:extLst>
              <p:ext uri="{D42A27DB-BD31-4B8C-83A1-F6EECF244321}">
                <p14:modId xmlns:p14="http://schemas.microsoft.com/office/powerpoint/2010/main" val="1929466604"/>
              </p:ext>
            </p:extLst>
          </p:nvPr>
        </p:nvGraphicFramePr>
        <p:xfrm>
          <a:off x="1691680" y="5229200"/>
          <a:ext cx="5960759" cy="553591"/>
        </p:xfrm>
        <a:graphic>
          <a:graphicData uri="http://schemas.openxmlformats.org/presentationml/2006/ole">
            <mc:AlternateContent xmlns:mc="http://schemas.openxmlformats.org/markup-compatibility/2006">
              <mc:Choice xmlns:v="urn:schemas-microsoft-com:vml" Requires="v">
                <p:oleObj spid="_x0000_s285134" name="公式" r:id="rId3" imgW="2463800" imgH="228600" progId="Equation.3">
                  <p:embed/>
                </p:oleObj>
              </mc:Choice>
              <mc:Fallback>
                <p:oleObj name="公式" r:id="rId3" imgW="2463800" imgH="228600" progId="Equation.3">
                  <p:embed/>
                  <p:pic>
                    <p:nvPicPr>
                      <p:cNvPr id="0" name="Picture 2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5229200"/>
                        <a:ext cx="5960759" cy="5535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60" name="Object 8"/>
          <p:cNvGraphicFramePr>
            <a:graphicFrameLocks noChangeAspect="1"/>
          </p:cNvGraphicFramePr>
          <p:nvPr>
            <p:extLst>
              <p:ext uri="{D42A27DB-BD31-4B8C-83A1-F6EECF244321}">
                <p14:modId xmlns:p14="http://schemas.microsoft.com/office/powerpoint/2010/main" val="1963728555"/>
              </p:ext>
            </p:extLst>
          </p:nvPr>
        </p:nvGraphicFramePr>
        <p:xfrm>
          <a:off x="1763688" y="6021288"/>
          <a:ext cx="5112568" cy="520179"/>
        </p:xfrm>
        <a:graphic>
          <a:graphicData uri="http://schemas.openxmlformats.org/presentationml/2006/ole">
            <mc:AlternateContent xmlns:mc="http://schemas.openxmlformats.org/markup-compatibility/2006">
              <mc:Choice xmlns:v="urn:schemas-microsoft-com:vml" Requires="v">
                <p:oleObj spid="_x0000_s285135" name="公式" r:id="rId5" imgW="2247900" imgH="228600" progId="Equation.3">
                  <p:embed/>
                </p:oleObj>
              </mc:Choice>
              <mc:Fallback>
                <p:oleObj name="公式" r:id="rId5" imgW="2247900" imgH="228600" progId="Equation.3">
                  <p:embed/>
                  <p:pic>
                    <p:nvPicPr>
                      <p:cNvPr id="0" name="Picture 2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688" y="6021288"/>
                        <a:ext cx="5112568" cy="5201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365" name="Rectangle 13"/>
          <p:cNvSpPr>
            <a:spLocks noChangeArrowheads="1"/>
          </p:cNvSpPr>
          <p:nvPr/>
        </p:nvSpPr>
        <p:spPr bwMode="auto">
          <a:xfrm>
            <a:off x="0" y="522920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00367" name="Rectangle 15"/>
          <p:cNvSpPr>
            <a:spLocks noChangeArrowheads="1"/>
          </p:cNvSpPr>
          <p:nvPr/>
        </p:nvSpPr>
        <p:spPr bwMode="auto">
          <a:xfrm>
            <a:off x="0" y="52292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79495636"/>
              </p:ext>
            </p:extLst>
          </p:nvPr>
        </p:nvGraphicFramePr>
        <p:xfrm>
          <a:off x="1691680" y="2702463"/>
          <a:ext cx="3795589" cy="863153"/>
        </p:xfrm>
        <a:graphic>
          <a:graphicData uri="http://schemas.openxmlformats.org/presentationml/2006/ole">
            <mc:AlternateContent xmlns:mc="http://schemas.openxmlformats.org/markup-compatibility/2006">
              <mc:Choice xmlns:v="urn:schemas-microsoft-com:vml" Requires="v">
                <p:oleObj spid="_x0000_s285136" name="Equation" r:id="rId7" imgW="2133600" imgH="482600" progId="Equation.DSMT4">
                  <p:embed/>
                </p:oleObj>
              </mc:Choice>
              <mc:Fallback>
                <p:oleObj name="Equation" r:id="rId7" imgW="2133600" imgH="482600" progId="Equation.DSMT4">
                  <p:embed/>
                  <p:pic>
                    <p:nvPicPr>
                      <p:cNvPr id="0" name="Picture 29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1680" y="2702463"/>
                        <a:ext cx="3795589" cy="8631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838400296"/>
              </p:ext>
            </p:extLst>
          </p:nvPr>
        </p:nvGraphicFramePr>
        <p:xfrm>
          <a:off x="1691680" y="3926599"/>
          <a:ext cx="4210000" cy="942561"/>
        </p:xfrm>
        <a:graphic>
          <a:graphicData uri="http://schemas.openxmlformats.org/presentationml/2006/ole">
            <mc:AlternateContent xmlns:mc="http://schemas.openxmlformats.org/markup-compatibility/2006">
              <mc:Choice xmlns:v="urn:schemas-microsoft-com:vml" Requires="v">
                <p:oleObj spid="_x0000_s285137" name="Equation" r:id="rId9" imgW="2171700" imgH="482600" progId="Equation.DSMT4">
                  <p:embed/>
                </p:oleObj>
              </mc:Choice>
              <mc:Fallback>
                <p:oleObj name="Equation" r:id="rId9" imgW="2171700" imgH="482600" progId="Equation.DSMT4">
                  <p:embed/>
                  <p:pic>
                    <p:nvPicPr>
                      <p:cNvPr id="0" name="Picture 29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1680" y="3926599"/>
                        <a:ext cx="4210000" cy="9425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矩形 4"/>
          <p:cNvSpPr/>
          <p:nvPr/>
        </p:nvSpPr>
        <p:spPr>
          <a:xfrm>
            <a:off x="2483768" y="2558447"/>
            <a:ext cx="3240360" cy="576064"/>
          </a:xfrm>
          <a:prstGeom prst="rect">
            <a:avLst/>
          </a:prstGeom>
          <a:noFill/>
          <a:ln>
            <a:solidFill>
              <a:srgbClr val="00CC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699792" y="3783864"/>
            <a:ext cx="3240360" cy="576064"/>
          </a:xfrm>
          <a:prstGeom prst="rect">
            <a:avLst/>
          </a:prstGeom>
          <a:noFill/>
          <a:ln>
            <a:solidFill>
              <a:srgbClr val="00CC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097171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355">
                                            <p:txEl>
                                              <p:pRg st="1" end="1"/>
                                            </p:txEl>
                                          </p:spTgt>
                                        </p:tgtEl>
                                        <p:attrNameLst>
                                          <p:attrName>style.visibility</p:attrName>
                                        </p:attrNameLst>
                                      </p:cBhvr>
                                      <p:to>
                                        <p:strVal val="visible"/>
                                      </p:to>
                                    </p:set>
                                    <p:anim calcmode="lin" valueType="num">
                                      <p:cBhvr additive="base">
                                        <p:cTn id="7" dur="500" fill="hold"/>
                                        <p:tgtEl>
                                          <p:spTgt spid="1003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0355">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0355">
                                            <p:txEl>
                                              <p:pRg st="6" end="6"/>
                                            </p:txEl>
                                          </p:spTgt>
                                        </p:tgtEl>
                                        <p:attrNameLst>
                                          <p:attrName>style.visibility</p:attrName>
                                        </p:attrNameLst>
                                      </p:cBhvr>
                                      <p:to>
                                        <p:strVal val="visible"/>
                                      </p:to>
                                    </p:set>
                                    <p:anim calcmode="lin" valueType="num">
                                      <p:cBhvr additive="base">
                                        <p:cTn id="31" dur="500" fill="hold"/>
                                        <p:tgtEl>
                                          <p:spTgt spid="10035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0355">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0361"/>
                                        </p:tgtEl>
                                        <p:attrNameLst>
                                          <p:attrName>style.visibility</p:attrName>
                                        </p:attrNameLst>
                                      </p:cBhvr>
                                      <p:to>
                                        <p:strVal val="visible"/>
                                      </p:to>
                                    </p:set>
                                    <p:anim calcmode="lin" valueType="num">
                                      <p:cBhvr additive="base">
                                        <p:cTn id="35" dur="500" fill="hold"/>
                                        <p:tgtEl>
                                          <p:spTgt spid="100361"/>
                                        </p:tgtEl>
                                        <p:attrNameLst>
                                          <p:attrName>ppt_x</p:attrName>
                                        </p:attrNameLst>
                                      </p:cBhvr>
                                      <p:tavLst>
                                        <p:tav tm="0">
                                          <p:val>
                                            <p:strVal val="#ppt_x"/>
                                          </p:val>
                                        </p:tav>
                                        <p:tav tm="100000">
                                          <p:val>
                                            <p:strVal val="#ppt_x"/>
                                          </p:val>
                                        </p:tav>
                                      </p:tavLst>
                                    </p:anim>
                                    <p:anim calcmode="lin" valueType="num">
                                      <p:cBhvr additive="base">
                                        <p:cTn id="36" dur="500" fill="hold"/>
                                        <p:tgtEl>
                                          <p:spTgt spid="10036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0360"/>
                                        </p:tgtEl>
                                        <p:attrNameLst>
                                          <p:attrName>style.visibility</p:attrName>
                                        </p:attrNameLst>
                                      </p:cBhvr>
                                      <p:to>
                                        <p:strVal val="visible"/>
                                      </p:to>
                                    </p:set>
                                    <p:anim calcmode="lin" valueType="num">
                                      <p:cBhvr additive="base">
                                        <p:cTn id="39" dur="500" fill="hold"/>
                                        <p:tgtEl>
                                          <p:spTgt spid="100360"/>
                                        </p:tgtEl>
                                        <p:attrNameLst>
                                          <p:attrName>ppt_x</p:attrName>
                                        </p:attrNameLst>
                                      </p:cBhvr>
                                      <p:tavLst>
                                        <p:tav tm="0">
                                          <p:val>
                                            <p:strVal val="#ppt_x"/>
                                          </p:val>
                                        </p:tav>
                                        <p:tav tm="100000">
                                          <p:val>
                                            <p:strVal val="#ppt_x"/>
                                          </p:val>
                                        </p:tav>
                                      </p:tavLst>
                                    </p:anim>
                                    <p:anim calcmode="lin" valueType="num">
                                      <p:cBhvr additive="base">
                                        <p:cTn id="40" dur="500" fill="hold"/>
                                        <p:tgtEl>
                                          <p:spTgt spid="1003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00FF"/>
                </a:solidFill>
              </a:rPr>
              <a:t>两路</a:t>
            </a:r>
            <a:r>
              <a:rPr lang="zh-CN" altLang="en-US" dirty="0">
                <a:solidFill>
                  <a:srgbClr val="0000FF"/>
                </a:solidFill>
              </a:rPr>
              <a:t>相干解调</a:t>
            </a:r>
          </a:p>
        </p:txBody>
      </p:sp>
      <p:sp>
        <p:nvSpPr>
          <p:cNvPr id="14" name="内容占位符 13"/>
          <p:cNvSpPr>
            <a:spLocks noGrp="1"/>
          </p:cNvSpPr>
          <p:nvPr>
            <p:ph idx="1"/>
          </p:nvPr>
        </p:nvSpPr>
        <p:spPr>
          <a:xfrm>
            <a:off x="539552" y="4221088"/>
            <a:ext cx="8064896" cy="1872208"/>
          </a:xfrm>
        </p:spPr>
        <p:txBody>
          <a:bodyPr/>
          <a:lstStyle/>
          <a:p>
            <a:r>
              <a:rPr lang="zh-CN" altLang="en-US" dirty="0" smtClean="0">
                <a:solidFill>
                  <a:srgbClr val="0000FF"/>
                </a:solidFill>
              </a:rPr>
              <a:t>发“</a:t>
            </a:r>
            <a:r>
              <a:rPr lang="en-US" altLang="zh-CN" dirty="0" smtClean="0">
                <a:solidFill>
                  <a:srgbClr val="0000FF"/>
                </a:solidFill>
              </a:rPr>
              <a:t>1</a:t>
            </a:r>
            <a:r>
              <a:rPr lang="zh-CN" altLang="en-US" dirty="0" smtClean="0">
                <a:solidFill>
                  <a:srgbClr val="0000FF"/>
                </a:solidFill>
              </a:rPr>
              <a:t>”</a:t>
            </a:r>
            <a:r>
              <a:rPr lang="zh-CN" altLang="en-US" dirty="0" smtClean="0"/>
              <a:t>，判决器输入</a:t>
            </a:r>
            <a:r>
              <a:rPr lang="zh-CN" altLang="en-US" dirty="0"/>
              <a:t>波形</a:t>
            </a:r>
            <a:r>
              <a:rPr lang="zh-CN" altLang="en-US" dirty="0" smtClean="0"/>
              <a:t>为</a:t>
            </a:r>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101</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3441816920"/>
              </p:ext>
            </p:extLst>
          </p:nvPr>
        </p:nvGraphicFramePr>
        <p:xfrm>
          <a:off x="193675" y="1125538"/>
          <a:ext cx="8950325" cy="3187700"/>
        </p:xfrm>
        <a:graphic>
          <a:graphicData uri="http://schemas.openxmlformats.org/presentationml/2006/ole">
            <mc:AlternateContent xmlns:mc="http://schemas.openxmlformats.org/markup-compatibility/2006">
              <mc:Choice xmlns:v="urn:schemas-microsoft-com:vml" Requires="v">
                <p:oleObj spid="_x0000_s286282" name="Visio" r:id="rId3" imgW="5058156" imgH="2124456" progId="Visio.Drawing.11">
                  <p:embed/>
                </p:oleObj>
              </mc:Choice>
              <mc:Fallback>
                <p:oleObj name="Visio" r:id="rId3" imgW="5058156" imgH="2124456" progId="Visio.Drawing.11">
                  <p:embed/>
                  <p:pic>
                    <p:nvPicPr>
                      <p:cNvPr id="0" name="Picture 371"/>
                      <p:cNvPicPr>
                        <a:picLocks noChangeAspect="1" noChangeArrowheads="1"/>
                      </p:cNvPicPr>
                      <p:nvPr/>
                    </p:nvPicPr>
                    <p:blipFill>
                      <a:blip r:embed="rId4">
                        <a:extLst>
                          <a:ext uri="{28A0092B-C50C-407E-A947-70E740481C1C}">
                            <a14:useLocalDpi xmlns:a14="http://schemas.microsoft.com/office/drawing/2010/main" val="0"/>
                          </a:ext>
                        </a:extLst>
                      </a:blip>
                      <a:srcRect l="1839" t="10207" b="6494"/>
                      <a:stretch>
                        <a:fillRect/>
                      </a:stretch>
                    </p:blipFill>
                    <p:spPr bwMode="auto">
                      <a:xfrm>
                        <a:off x="193675" y="1125538"/>
                        <a:ext cx="8950325" cy="318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p:cNvSpPr/>
          <p:nvPr/>
        </p:nvSpPr>
        <p:spPr>
          <a:xfrm>
            <a:off x="4283968" y="980728"/>
            <a:ext cx="2880320" cy="1224136"/>
          </a:xfrm>
          <a:prstGeom prst="rect">
            <a:avLst/>
          </a:prstGeom>
          <a:noFill/>
          <a:ln>
            <a:solidFill>
              <a:srgbClr val="00CC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282792" y="2708920"/>
            <a:ext cx="2880320" cy="1224136"/>
          </a:xfrm>
          <a:prstGeom prst="rect">
            <a:avLst/>
          </a:prstGeom>
          <a:noFill/>
          <a:ln>
            <a:solidFill>
              <a:srgbClr val="00CC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740352" y="1340768"/>
            <a:ext cx="792088"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812360" y="2996952"/>
            <a:ext cx="792088"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581330074"/>
              </p:ext>
            </p:extLst>
          </p:nvPr>
        </p:nvGraphicFramePr>
        <p:xfrm>
          <a:off x="593973" y="4941168"/>
          <a:ext cx="4410075" cy="409575"/>
        </p:xfrm>
        <a:graphic>
          <a:graphicData uri="http://schemas.openxmlformats.org/presentationml/2006/ole">
            <mc:AlternateContent xmlns:mc="http://schemas.openxmlformats.org/markup-compatibility/2006">
              <mc:Choice xmlns:v="urn:schemas-microsoft-com:vml" Requires="v">
                <p:oleObj spid="_x0000_s286283" name="公式" r:id="rId5" imgW="2463800" imgH="228600" progId="Equation.3">
                  <p:embed/>
                </p:oleObj>
              </mc:Choice>
              <mc:Fallback>
                <p:oleObj name="公式" r:id="rId5" imgW="2463800" imgH="228600" progId="Equation.3">
                  <p:embed/>
                  <p:pic>
                    <p:nvPicPr>
                      <p:cNvPr id="0" name="Picture 3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73" y="4941168"/>
                        <a:ext cx="4410075"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064588073"/>
              </p:ext>
            </p:extLst>
          </p:nvPr>
        </p:nvGraphicFramePr>
        <p:xfrm>
          <a:off x="611560" y="5517232"/>
          <a:ext cx="4276725" cy="434975"/>
        </p:xfrm>
        <a:graphic>
          <a:graphicData uri="http://schemas.openxmlformats.org/presentationml/2006/ole">
            <mc:AlternateContent xmlns:mc="http://schemas.openxmlformats.org/markup-compatibility/2006">
              <mc:Choice xmlns:v="urn:schemas-microsoft-com:vml" Requires="v">
                <p:oleObj spid="_x0000_s286284" name="公式" r:id="rId7" imgW="2247900" imgH="228600" progId="Equation.3">
                  <p:embed/>
                </p:oleObj>
              </mc:Choice>
              <mc:Fallback>
                <p:oleObj name="公式" r:id="rId7" imgW="2247900" imgH="228600" progId="Equation.3">
                  <p:embed/>
                  <p:pic>
                    <p:nvPicPr>
                      <p:cNvPr id="0" name="Picture 3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560" y="5517232"/>
                        <a:ext cx="4276725"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335756774"/>
              </p:ext>
            </p:extLst>
          </p:nvPr>
        </p:nvGraphicFramePr>
        <p:xfrm>
          <a:off x="6012160" y="4941168"/>
          <a:ext cx="2531285" cy="541953"/>
        </p:xfrm>
        <a:graphic>
          <a:graphicData uri="http://schemas.openxmlformats.org/presentationml/2006/ole">
            <mc:AlternateContent xmlns:mc="http://schemas.openxmlformats.org/markup-compatibility/2006">
              <mc:Choice xmlns:v="urn:schemas-microsoft-com:vml" Requires="v">
                <p:oleObj spid="_x0000_s286285" name="公式" r:id="rId9" imgW="1066800" imgH="228600" progId="Equation.3">
                  <p:embed/>
                </p:oleObj>
              </mc:Choice>
              <mc:Fallback>
                <p:oleObj name="公式" r:id="rId9" imgW="1066800" imgH="228600" progId="Equation.3">
                  <p:embed/>
                  <p:pic>
                    <p:nvPicPr>
                      <p:cNvPr id="0" name="Picture 37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2160" y="4941168"/>
                        <a:ext cx="2531285" cy="5419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1497117444"/>
              </p:ext>
            </p:extLst>
          </p:nvPr>
        </p:nvGraphicFramePr>
        <p:xfrm>
          <a:off x="6046278" y="5445224"/>
          <a:ext cx="2342146" cy="550120"/>
        </p:xfrm>
        <a:graphic>
          <a:graphicData uri="http://schemas.openxmlformats.org/presentationml/2006/ole">
            <mc:AlternateContent xmlns:mc="http://schemas.openxmlformats.org/markup-compatibility/2006">
              <mc:Choice xmlns:v="urn:schemas-microsoft-com:vml" Requires="v">
                <p:oleObj spid="_x0000_s286286" name="公式" r:id="rId11" imgW="863225" imgH="228501" progId="Equation.3">
                  <p:embed/>
                </p:oleObj>
              </mc:Choice>
              <mc:Fallback>
                <p:oleObj name="公式" r:id="rId11" imgW="863225" imgH="228501" progId="Equation.3">
                  <p:embed/>
                  <p:pic>
                    <p:nvPicPr>
                      <p:cNvPr id="0" name="Picture 37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46278" y="5445224"/>
                        <a:ext cx="2342146" cy="5501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右箭头 16"/>
          <p:cNvSpPr/>
          <p:nvPr/>
        </p:nvSpPr>
        <p:spPr>
          <a:xfrm>
            <a:off x="4797822" y="5303100"/>
            <a:ext cx="1070321" cy="360040"/>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8" name="矩形 17"/>
          <p:cNvSpPr/>
          <p:nvPr/>
        </p:nvSpPr>
        <p:spPr>
          <a:xfrm>
            <a:off x="5004048" y="4651023"/>
            <a:ext cx="864096" cy="830997"/>
          </a:xfrm>
          <a:prstGeom prst="rect">
            <a:avLst/>
          </a:prstGeom>
        </p:spPr>
        <p:txBody>
          <a:bodyPr wrap="square">
            <a:spAutoFit/>
          </a:bodyPr>
          <a:lstStyle/>
          <a:p>
            <a:r>
              <a:rPr lang="zh-CN" altLang="en-US" sz="2400" b="1" dirty="0">
                <a:solidFill>
                  <a:srgbClr val="0000FF"/>
                </a:solidFill>
                <a:latin typeface="+mj-ea"/>
                <a:ea typeface="+mj-ea"/>
              </a:rPr>
              <a:t>相干解调</a:t>
            </a:r>
          </a:p>
        </p:txBody>
      </p:sp>
      <p:sp>
        <p:nvSpPr>
          <p:cNvPr id="19" name="椭圆 18"/>
          <p:cNvSpPr/>
          <p:nvPr/>
        </p:nvSpPr>
        <p:spPr>
          <a:xfrm>
            <a:off x="1331640" y="4797152"/>
            <a:ext cx="1368152" cy="68596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331640" y="5483120"/>
            <a:ext cx="936104" cy="685968"/>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851920" y="6021288"/>
            <a:ext cx="4680520"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000" b="1" i="1" dirty="0">
                <a:latin typeface="+mj-ea"/>
                <a:ea typeface="+mj-ea"/>
              </a:rPr>
              <a:t>a </a:t>
            </a:r>
            <a:r>
              <a:rPr lang="zh-CN" altLang="en-US" sz="2000" b="1" dirty="0">
                <a:latin typeface="+mj-ea"/>
                <a:ea typeface="+mj-ea"/>
              </a:rPr>
              <a:t>为信号成分，</a:t>
            </a:r>
            <a:r>
              <a:rPr lang="en-US" altLang="zh-CN" sz="2000" b="1" i="1" dirty="0">
                <a:latin typeface="+mj-ea"/>
                <a:ea typeface="+mj-ea"/>
              </a:rPr>
              <a:t>n</a:t>
            </a:r>
            <a:r>
              <a:rPr lang="en-US" altLang="zh-CN" sz="2000" b="1" baseline="-25000" dirty="0">
                <a:latin typeface="+mj-ea"/>
                <a:ea typeface="+mj-ea"/>
              </a:rPr>
              <a:t>1</a:t>
            </a:r>
            <a:r>
              <a:rPr lang="en-US" altLang="zh-CN" sz="2000" b="1" i="1" baseline="-25000" dirty="0">
                <a:latin typeface="+mj-ea"/>
                <a:ea typeface="+mj-ea"/>
              </a:rPr>
              <a:t>c</a:t>
            </a:r>
            <a:r>
              <a:rPr lang="en-US" altLang="zh-CN" sz="2000" b="1" dirty="0">
                <a:latin typeface="+mj-ea"/>
                <a:ea typeface="+mj-ea"/>
              </a:rPr>
              <a:t>(</a:t>
            </a:r>
            <a:r>
              <a:rPr lang="en-US" altLang="zh-CN" sz="2000" b="1" i="1" dirty="0">
                <a:latin typeface="+mj-ea"/>
                <a:ea typeface="+mj-ea"/>
              </a:rPr>
              <a:t>t</a:t>
            </a:r>
            <a:r>
              <a:rPr lang="en-US" altLang="zh-CN" sz="2000" b="1" dirty="0">
                <a:latin typeface="+mj-ea"/>
                <a:ea typeface="+mj-ea"/>
              </a:rPr>
              <a:t>)</a:t>
            </a:r>
            <a:r>
              <a:rPr lang="zh-CN" altLang="en-US" sz="2000" b="1" dirty="0">
                <a:latin typeface="+mj-ea"/>
                <a:ea typeface="+mj-ea"/>
              </a:rPr>
              <a:t>和</a:t>
            </a:r>
            <a:r>
              <a:rPr lang="en-US" altLang="zh-CN" sz="2000" b="1" i="1" dirty="0">
                <a:latin typeface="+mj-ea"/>
                <a:ea typeface="+mj-ea"/>
              </a:rPr>
              <a:t>n</a:t>
            </a:r>
            <a:r>
              <a:rPr lang="en-US" altLang="zh-CN" sz="2000" b="1" baseline="-25000" dirty="0">
                <a:latin typeface="+mj-ea"/>
                <a:ea typeface="+mj-ea"/>
              </a:rPr>
              <a:t>2</a:t>
            </a:r>
            <a:r>
              <a:rPr lang="en-US" altLang="zh-CN" sz="2000" b="1" i="1" baseline="-25000" dirty="0">
                <a:latin typeface="+mj-ea"/>
                <a:ea typeface="+mj-ea"/>
              </a:rPr>
              <a:t>c</a:t>
            </a:r>
            <a:r>
              <a:rPr lang="en-US" altLang="zh-CN" sz="2000" b="1" dirty="0">
                <a:latin typeface="+mj-ea"/>
                <a:ea typeface="+mj-ea"/>
              </a:rPr>
              <a:t>(</a:t>
            </a:r>
            <a:r>
              <a:rPr lang="en-US" altLang="zh-CN" sz="2000" b="1" i="1" dirty="0">
                <a:latin typeface="+mj-ea"/>
                <a:ea typeface="+mj-ea"/>
              </a:rPr>
              <a:t>t</a:t>
            </a:r>
            <a:r>
              <a:rPr lang="en-US" altLang="zh-CN" sz="2000" b="1" dirty="0">
                <a:latin typeface="+mj-ea"/>
                <a:ea typeface="+mj-ea"/>
              </a:rPr>
              <a:t>)</a:t>
            </a:r>
            <a:r>
              <a:rPr lang="zh-CN" altLang="en-US" sz="2000" b="1" dirty="0">
                <a:latin typeface="+mj-ea"/>
                <a:ea typeface="+mj-ea"/>
              </a:rPr>
              <a:t>均为低通型高斯噪声，其均值为零，方差为</a:t>
            </a:r>
            <a:r>
              <a:rPr lang="zh-CN" altLang="en-US" sz="2000" b="1" i="1" dirty="0">
                <a:latin typeface="+mj-ea"/>
                <a:ea typeface="+mj-ea"/>
                <a:sym typeface="Symbol" pitchFamily="18" charset="2"/>
              </a:rPr>
              <a:t></a:t>
            </a:r>
            <a:r>
              <a:rPr lang="en-US" altLang="zh-CN" sz="2000" b="1" i="1" baseline="-25000" dirty="0">
                <a:latin typeface="+mj-ea"/>
                <a:ea typeface="+mj-ea"/>
                <a:sym typeface="Symbol" pitchFamily="18" charset="2"/>
              </a:rPr>
              <a:t>n</a:t>
            </a:r>
            <a:r>
              <a:rPr lang="en-US" altLang="zh-CN" sz="2000" b="1" baseline="30000" dirty="0">
                <a:latin typeface="+mj-ea"/>
                <a:ea typeface="+mj-ea"/>
                <a:sym typeface="Symbol" pitchFamily="18" charset="2"/>
              </a:rPr>
              <a:t>2</a:t>
            </a:r>
            <a:endParaRPr lang="zh-CN" altLang="en-US" sz="2000" b="1" dirty="0">
              <a:latin typeface="+mj-ea"/>
              <a:ea typeface="+mj-ea"/>
            </a:endParaRPr>
          </a:p>
        </p:txBody>
      </p:sp>
    </p:spTree>
    <p:extLst>
      <p:ext uri="{BB962C8B-B14F-4D97-AF65-F5344CB8AC3E}">
        <p14:creationId xmlns:p14="http://schemas.microsoft.com/office/powerpoint/2010/main" val="472268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 presetClass="entr" presetSubtype="4"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par>
                          <p:cTn id="37" fill="hold">
                            <p:stCondLst>
                              <p:cond delay="1000"/>
                            </p:stCondLst>
                            <p:childTnLst>
                              <p:par>
                                <p:cTn id="38" presetID="2" presetClass="entr" presetSubtype="4"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ppt_x"/>
                                          </p:val>
                                        </p:tav>
                                        <p:tav tm="100000">
                                          <p:val>
                                            <p:strVal val="#ppt_x"/>
                                          </p:val>
                                        </p:tav>
                                      </p:tavLst>
                                    </p:anim>
                                    <p:anim calcmode="lin" valueType="num">
                                      <p:cBhvr additive="base">
                                        <p:cTn id="4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ppt_x"/>
                                          </p:val>
                                        </p:tav>
                                        <p:tav tm="100000">
                                          <p:val>
                                            <p:strVal val="#ppt_x"/>
                                          </p:val>
                                        </p:tav>
                                      </p:tavLst>
                                    </p:anim>
                                    <p:anim calcmode="lin" valueType="num">
                                      <p:cBhvr additive="base">
                                        <p:cTn id="5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fill="hold"/>
                                        <p:tgtEl>
                                          <p:spTgt spid="22"/>
                                        </p:tgtEl>
                                        <p:attrNameLst>
                                          <p:attrName>ppt_x</p:attrName>
                                        </p:attrNameLst>
                                      </p:cBhvr>
                                      <p:tavLst>
                                        <p:tav tm="0">
                                          <p:val>
                                            <p:strVal val="#ppt_x"/>
                                          </p:val>
                                        </p:tav>
                                        <p:tav tm="100000">
                                          <p:val>
                                            <p:strVal val="#ppt_x"/>
                                          </p:val>
                                        </p:tav>
                                      </p:tavLst>
                                    </p:anim>
                                    <p:anim calcmode="lin" valueType="num">
                                      <p:cBhvr additive="base">
                                        <p:cTn id="6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8" grpId="0" animBg="1"/>
      <p:bldP spid="9" grpId="0" animBg="1"/>
      <p:bldP spid="17" grpId="0" animBg="1"/>
      <p:bldP spid="18" grpId="0"/>
      <p:bldP spid="19" grpId="0" animBg="1"/>
      <p:bldP spid="20" grpId="0" animBg="1"/>
      <p:bldP spid="2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FF"/>
                </a:solidFill>
              </a:rPr>
              <a:t>抽样</a:t>
            </a:r>
          </a:p>
        </p:txBody>
      </p:sp>
      <p:sp>
        <p:nvSpPr>
          <p:cNvPr id="3" name="内容占位符 2"/>
          <p:cNvSpPr>
            <a:spLocks noGrp="1"/>
          </p:cNvSpPr>
          <p:nvPr>
            <p:ph idx="1"/>
          </p:nvPr>
        </p:nvSpPr>
        <p:spPr>
          <a:xfrm>
            <a:off x="539552" y="4365104"/>
            <a:ext cx="8064896" cy="1872208"/>
          </a:xfrm>
        </p:spPr>
        <p:txBody>
          <a:bodyPr/>
          <a:lstStyle/>
          <a:p>
            <a:r>
              <a:rPr lang="zh-CN" altLang="en-US" dirty="0" smtClean="0"/>
              <a:t>对判决器输入波形</a:t>
            </a:r>
            <a:r>
              <a:rPr lang="zh-CN" altLang="en-US" i="1" dirty="0" smtClean="0"/>
              <a:t>，</a:t>
            </a:r>
            <a:r>
              <a:rPr lang="en-US" altLang="zh-CN" i="1" dirty="0" smtClean="0"/>
              <a:t>x</a:t>
            </a:r>
            <a:r>
              <a:rPr lang="en-US" altLang="zh-CN" baseline="-25000" dirty="0" smtClean="0"/>
              <a:t>1</a:t>
            </a:r>
            <a:r>
              <a:rPr lang="en-US" altLang="zh-CN" dirty="0" smtClean="0"/>
              <a:t>(</a:t>
            </a:r>
            <a:r>
              <a:rPr lang="en-US" altLang="zh-CN" i="1" dirty="0" smtClean="0"/>
              <a:t>t</a:t>
            </a:r>
            <a:r>
              <a:rPr lang="en-US" altLang="zh-CN" dirty="0"/>
              <a:t>)</a:t>
            </a:r>
            <a:r>
              <a:rPr lang="zh-CN" altLang="en-US" dirty="0"/>
              <a:t>和</a:t>
            </a:r>
            <a:r>
              <a:rPr lang="en-US" altLang="zh-CN" i="1" dirty="0"/>
              <a:t>x</a:t>
            </a:r>
            <a:r>
              <a:rPr lang="en-US" altLang="zh-CN" baseline="-25000" dirty="0"/>
              <a:t>2</a:t>
            </a:r>
            <a:r>
              <a:rPr lang="en-US" altLang="zh-CN" dirty="0"/>
              <a:t>(</a:t>
            </a:r>
            <a:r>
              <a:rPr lang="en-US" altLang="zh-CN" i="1" dirty="0"/>
              <a:t>t</a:t>
            </a:r>
            <a:r>
              <a:rPr lang="en-US" altLang="zh-CN" dirty="0" smtClean="0"/>
              <a:t>)</a:t>
            </a:r>
            <a:r>
              <a:rPr lang="zh-CN" altLang="en-US" dirty="0" smtClean="0"/>
              <a:t>进行抽样，抽样值</a:t>
            </a:r>
            <a:r>
              <a:rPr lang="zh-CN" altLang="en-US" dirty="0"/>
              <a:t>的一维概率密度函数分别为</a:t>
            </a:r>
          </a:p>
        </p:txBody>
      </p:sp>
      <p:sp>
        <p:nvSpPr>
          <p:cNvPr id="4" name="灯片编号占位符 3"/>
          <p:cNvSpPr>
            <a:spLocks noGrp="1"/>
          </p:cNvSpPr>
          <p:nvPr>
            <p:ph type="sldNum" sz="quarter" idx="12"/>
          </p:nvPr>
        </p:nvSpPr>
        <p:spPr/>
        <p:txBody>
          <a:bodyPr/>
          <a:lstStyle/>
          <a:p>
            <a:fld id="{E31375A4-56A4-47D6-9801-1991572033F7}" type="slidenum">
              <a:rPr lang="en-US" smtClean="0"/>
              <a:pPr/>
              <a:t>102</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3441816920"/>
              </p:ext>
            </p:extLst>
          </p:nvPr>
        </p:nvGraphicFramePr>
        <p:xfrm>
          <a:off x="193675" y="1125538"/>
          <a:ext cx="8950325" cy="3187700"/>
        </p:xfrm>
        <a:graphic>
          <a:graphicData uri="http://schemas.openxmlformats.org/presentationml/2006/ole">
            <mc:AlternateContent xmlns:mc="http://schemas.openxmlformats.org/markup-compatibility/2006">
              <mc:Choice xmlns:v="urn:schemas-microsoft-com:vml" Requires="v">
                <p:oleObj spid="_x0000_s287065" name="Visio" r:id="rId3" imgW="5058156" imgH="2124456" progId="Visio.Drawing.11">
                  <p:embed/>
                </p:oleObj>
              </mc:Choice>
              <mc:Fallback>
                <p:oleObj name="Visio" r:id="rId3" imgW="5058156" imgH="2124456" progId="Visio.Drawing.11">
                  <p:embed/>
                  <p:pic>
                    <p:nvPicPr>
                      <p:cNvPr id="0" name="Picture 216"/>
                      <p:cNvPicPr>
                        <a:picLocks noChangeAspect="1" noChangeArrowheads="1"/>
                      </p:cNvPicPr>
                      <p:nvPr/>
                    </p:nvPicPr>
                    <p:blipFill>
                      <a:blip r:embed="rId4">
                        <a:extLst>
                          <a:ext uri="{28A0092B-C50C-407E-A947-70E740481C1C}">
                            <a14:useLocalDpi xmlns:a14="http://schemas.microsoft.com/office/drawing/2010/main" val="0"/>
                          </a:ext>
                        </a:extLst>
                      </a:blip>
                      <a:srcRect l="1839" t="10207" b="6494"/>
                      <a:stretch>
                        <a:fillRect/>
                      </a:stretch>
                    </p:blipFill>
                    <p:spPr bwMode="auto">
                      <a:xfrm>
                        <a:off x="193675" y="1125538"/>
                        <a:ext cx="8950325" cy="318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p:cNvSpPr/>
          <p:nvPr/>
        </p:nvSpPr>
        <p:spPr>
          <a:xfrm>
            <a:off x="7236296" y="1988840"/>
            <a:ext cx="1296144" cy="936104"/>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746664347"/>
              </p:ext>
            </p:extLst>
          </p:nvPr>
        </p:nvGraphicFramePr>
        <p:xfrm>
          <a:off x="971600" y="5373216"/>
          <a:ext cx="3456384" cy="798147"/>
        </p:xfrm>
        <a:graphic>
          <a:graphicData uri="http://schemas.openxmlformats.org/presentationml/2006/ole">
            <mc:AlternateContent xmlns:mc="http://schemas.openxmlformats.org/markup-compatibility/2006">
              <mc:Choice xmlns:v="urn:schemas-microsoft-com:vml" Requires="v">
                <p:oleObj spid="_x0000_s287066" name="公式" r:id="rId5" imgW="2108200" imgH="482600" progId="Equation.3">
                  <p:embed/>
                </p:oleObj>
              </mc:Choice>
              <mc:Fallback>
                <p:oleObj name="公式" r:id="rId5" imgW="2108200" imgH="482600" progId="Equation.3">
                  <p:embed/>
                  <p:pic>
                    <p:nvPicPr>
                      <p:cNvPr id="0" name="Picture 2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600" y="5373216"/>
                        <a:ext cx="3456384" cy="7981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682447624"/>
              </p:ext>
            </p:extLst>
          </p:nvPr>
        </p:nvGraphicFramePr>
        <p:xfrm>
          <a:off x="4716016" y="5301208"/>
          <a:ext cx="3528392" cy="932776"/>
        </p:xfrm>
        <a:graphic>
          <a:graphicData uri="http://schemas.openxmlformats.org/presentationml/2006/ole">
            <mc:AlternateContent xmlns:mc="http://schemas.openxmlformats.org/markup-compatibility/2006">
              <mc:Choice xmlns:v="urn:schemas-microsoft-com:vml" Requires="v">
                <p:oleObj spid="_x0000_s287067" name="公式" r:id="rId7" imgW="1841500" imgH="482600" progId="Equation.3">
                  <p:embed/>
                </p:oleObj>
              </mc:Choice>
              <mc:Fallback>
                <p:oleObj name="公式" r:id="rId7" imgW="1841500" imgH="482600" progId="Equation.3">
                  <p:embed/>
                  <p:pic>
                    <p:nvPicPr>
                      <p:cNvPr id="0" name="Picture 2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016" y="5301208"/>
                        <a:ext cx="3528392" cy="9327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21809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zh-CN" altLang="en-US" dirty="0" smtClean="0">
                <a:solidFill>
                  <a:srgbClr val="0000FF"/>
                </a:solidFill>
              </a:rPr>
              <a:t>判决</a:t>
            </a:r>
            <a:endParaRPr lang="zh-CN" altLang="en-US" dirty="0">
              <a:solidFill>
                <a:srgbClr val="0000FF"/>
              </a:solidFill>
            </a:endParaRPr>
          </a:p>
        </p:txBody>
      </p:sp>
      <p:sp>
        <p:nvSpPr>
          <p:cNvPr id="101379" name="Rectangle 3"/>
          <p:cNvSpPr>
            <a:spLocks noGrp="1" noChangeArrowheads="1"/>
          </p:cNvSpPr>
          <p:nvPr>
            <p:ph type="body" idx="1"/>
          </p:nvPr>
        </p:nvSpPr>
        <p:spPr>
          <a:xfrm>
            <a:off x="539552" y="1196752"/>
            <a:ext cx="8064896" cy="5328592"/>
          </a:xfrm>
        </p:spPr>
        <p:txBody>
          <a:bodyPr>
            <a:normAutofit lnSpcReduction="10000"/>
          </a:bodyPr>
          <a:lstStyle/>
          <a:p>
            <a:r>
              <a:rPr lang="zh-CN" altLang="en-US" dirty="0" smtClean="0"/>
              <a:t>此处的判决，比较</a:t>
            </a:r>
            <a:r>
              <a:rPr lang="en-US" altLang="zh-CN" dirty="0" smtClean="0"/>
              <a:t> </a:t>
            </a:r>
            <a:r>
              <a:rPr lang="en-US" altLang="zh-CN" i="1" dirty="0" smtClean="0"/>
              <a:t>x</a:t>
            </a:r>
            <a:r>
              <a:rPr lang="en-US" altLang="zh-CN" i="1" baseline="-25000" dirty="0" smtClean="0"/>
              <a:t>1</a:t>
            </a:r>
            <a:r>
              <a:rPr lang="en-US" altLang="zh-CN" i="1" dirty="0" smtClean="0"/>
              <a:t>(t)</a:t>
            </a:r>
            <a:r>
              <a:rPr lang="zh-CN" altLang="en-US" dirty="0" smtClean="0"/>
              <a:t>和</a:t>
            </a:r>
            <a:r>
              <a:rPr lang="en-US" altLang="zh-CN" i="1" dirty="0" smtClean="0"/>
              <a:t>x</a:t>
            </a:r>
            <a:r>
              <a:rPr lang="en-US" altLang="zh-CN" i="1" baseline="-25000" dirty="0" smtClean="0"/>
              <a:t>2</a:t>
            </a:r>
            <a:r>
              <a:rPr lang="en-US" altLang="zh-CN" i="1" dirty="0" smtClean="0"/>
              <a:t>(t)</a:t>
            </a:r>
            <a:r>
              <a:rPr lang="zh-CN" altLang="en-US" dirty="0" smtClean="0"/>
              <a:t>抽样值，不需设置门限。</a:t>
            </a:r>
          </a:p>
          <a:p>
            <a:r>
              <a:rPr lang="zh-CN" altLang="en-US" dirty="0" smtClean="0">
                <a:solidFill>
                  <a:srgbClr val="0000FF"/>
                </a:solidFill>
              </a:rPr>
              <a:t>正确</a:t>
            </a:r>
            <a:r>
              <a:rPr lang="zh-CN" altLang="en-US" dirty="0" smtClean="0"/>
              <a:t>：</a:t>
            </a:r>
            <a:r>
              <a:rPr lang="en-US" altLang="zh-CN" i="1" dirty="0"/>
              <a:t> </a:t>
            </a:r>
            <a:r>
              <a:rPr lang="zh-CN" altLang="en-US" dirty="0"/>
              <a:t>由于</a:t>
            </a:r>
            <a:r>
              <a:rPr lang="zh-CN" altLang="en-US" dirty="0">
                <a:solidFill>
                  <a:srgbClr val="FF0000"/>
                </a:solidFill>
              </a:rPr>
              <a:t>发“</a:t>
            </a:r>
            <a:r>
              <a:rPr lang="en-US" altLang="zh-CN" dirty="0">
                <a:solidFill>
                  <a:srgbClr val="FF0000"/>
                </a:solidFill>
              </a:rPr>
              <a:t>1</a:t>
            </a:r>
            <a:r>
              <a:rPr lang="zh-CN" altLang="en-US" dirty="0" smtClean="0">
                <a:solidFill>
                  <a:srgbClr val="FF0000"/>
                </a:solidFill>
              </a:rPr>
              <a:t>”，</a:t>
            </a:r>
            <a:r>
              <a:rPr lang="zh-CN" altLang="en-US" dirty="0" smtClean="0">
                <a:solidFill>
                  <a:srgbClr val="0000FF"/>
                </a:solidFill>
              </a:rPr>
              <a:t> </a:t>
            </a:r>
            <a:r>
              <a:rPr lang="en-US" altLang="zh-CN" i="1" dirty="0" smtClean="0"/>
              <a:t>x</a:t>
            </a:r>
            <a:r>
              <a:rPr lang="en-US" altLang="zh-CN" i="1" baseline="-25000" dirty="0" smtClean="0"/>
              <a:t>1</a:t>
            </a:r>
            <a:r>
              <a:rPr lang="en-US" altLang="zh-CN" i="1" dirty="0" smtClean="0"/>
              <a:t>(t)</a:t>
            </a:r>
            <a:r>
              <a:rPr lang="zh-CN" altLang="en-US" dirty="0"/>
              <a:t>抽样</a:t>
            </a:r>
            <a:r>
              <a:rPr lang="zh-CN" altLang="en-US" dirty="0" smtClean="0"/>
              <a:t>值</a:t>
            </a:r>
            <a:r>
              <a:rPr lang="en-US" altLang="zh-CN" i="1" dirty="0" smtClean="0"/>
              <a:t>x</a:t>
            </a:r>
            <a:r>
              <a:rPr lang="en-US" altLang="zh-CN" i="1" baseline="-25000" dirty="0" smtClean="0"/>
              <a:t>1</a:t>
            </a:r>
            <a:r>
              <a:rPr lang="zh-CN" altLang="en-US" dirty="0" smtClean="0"/>
              <a:t>应该是</a:t>
            </a:r>
            <a:r>
              <a:rPr lang="zh-CN" altLang="en-US" dirty="0" smtClean="0">
                <a:solidFill>
                  <a:srgbClr val="FF0000"/>
                </a:solidFill>
              </a:rPr>
              <a:t>大于</a:t>
            </a:r>
            <a:r>
              <a:rPr lang="zh-CN" altLang="en-US" dirty="0" smtClean="0"/>
              <a:t>和</a:t>
            </a:r>
            <a:r>
              <a:rPr lang="en-US" altLang="zh-CN" i="1" dirty="0"/>
              <a:t>x</a:t>
            </a:r>
            <a:r>
              <a:rPr lang="en-US" altLang="zh-CN" i="1" baseline="-25000" dirty="0"/>
              <a:t>2</a:t>
            </a:r>
            <a:r>
              <a:rPr lang="en-US" altLang="zh-CN" i="1" dirty="0"/>
              <a:t>(t)</a:t>
            </a:r>
            <a:r>
              <a:rPr lang="zh-CN" altLang="en-US" dirty="0"/>
              <a:t>抽样</a:t>
            </a:r>
            <a:r>
              <a:rPr lang="zh-CN" altLang="en-US" dirty="0" smtClean="0"/>
              <a:t>值</a:t>
            </a:r>
            <a:r>
              <a:rPr lang="en-US" altLang="zh-CN" i="1" dirty="0" smtClean="0"/>
              <a:t>x</a:t>
            </a:r>
            <a:r>
              <a:rPr lang="en-US" altLang="zh-CN" baseline="-25000" dirty="0" smtClean="0"/>
              <a:t>2</a:t>
            </a:r>
            <a:r>
              <a:rPr lang="zh-CN" altLang="en-US" baseline="-25000" dirty="0" smtClean="0"/>
              <a:t>，</a:t>
            </a:r>
            <a:r>
              <a:rPr lang="zh-CN" altLang="en-US" dirty="0"/>
              <a:t>输出正确结果</a:t>
            </a:r>
            <a:r>
              <a:rPr lang="zh-CN" altLang="en-US" dirty="0">
                <a:solidFill>
                  <a:srgbClr val="FF0000"/>
                </a:solidFill>
              </a:rPr>
              <a:t>“</a:t>
            </a:r>
            <a:r>
              <a:rPr lang="en-US" altLang="zh-CN" dirty="0">
                <a:solidFill>
                  <a:srgbClr val="FF0000"/>
                </a:solidFill>
              </a:rPr>
              <a:t>1</a:t>
            </a:r>
            <a:r>
              <a:rPr lang="zh-CN" altLang="en-US" dirty="0">
                <a:solidFill>
                  <a:srgbClr val="FF0000"/>
                </a:solidFill>
              </a:rPr>
              <a:t>”</a:t>
            </a:r>
          </a:p>
          <a:p>
            <a:r>
              <a:rPr lang="zh-CN" altLang="en-US" dirty="0" smtClean="0">
                <a:solidFill>
                  <a:srgbClr val="0000FF"/>
                </a:solidFill>
              </a:rPr>
              <a:t>错误</a:t>
            </a:r>
            <a:r>
              <a:rPr lang="zh-CN" altLang="en-US" dirty="0" smtClean="0"/>
              <a:t>：当</a:t>
            </a:r>
            <a:r>
              <a:rPr lang="en-US" altLang="zh-CN" i="1" dirty="0" smtClean="0"/>
              <a:t>x</a:t>
            </a:r>
            <a:r>
              <a:rPr lang="en-US" altLang="zh-CN" baseline="-25000" dirty="0" smtClean="0"/>
              <a:t>1</a:t>
            </a:r>
            <a:r>
              <a:rPr lang="en-US" altLang="zh-CN" dirty="0" smtClean="0"/>
              <a:t>(</a:t>
            </a:r>
            <a:r>
              <a:rPr lang="en-US" altLang="zh-CN" i="1" dirty="0" smtClean="0"/>
              <a:t>t</a:t>
            </a:r>
            <a:r>
              <a:rPr lang="en-US" altLang="zh-CN" dirty="0" smtClean="0"/>
              <a:t>)</a:t>
            </a:r>
            <a:r>
              <a:rPr lang="zh-CN" altLang="en-US" dirty="0" smtClean="0"/>
              <a:t>的抽样值</a:t>
            </a:r>
            <a:r>
              <a:rPr lang="en-US" altLang="zh-CN" i="1" dirty="0" smtClean="0"/>
              <a:t>x</a:t>
            </a:r>
            <a:r>
              <a:rPr lang="en-US" altLang="zh-CN" i="1" baseline="-25000" dirty="0" smtClean="0"/>
              <a:t>1</a:t>
            </a:r>
            <a:r>
              <a:rPr lang="zh-CN" altLang="en-US" dirty="0" smtClean="0">
                <a:solidFill>
                  <a:srgbClr val="FF0000"/>
                </a:solidFill>
              </a:rPr>
              <a:t>小于</a:t>
            </a:r>
            <a:r>
              <a:rPr lang="en-US" altLang="zh-CN" i="1" dirty="0" smtClean="0"/>
              <a:t>x</a:t>
            </a:r>
            <a:r>
              <a:rPr lang="en-US" altLang="zh-CN" baseline="-25000" dirty="0" smtClean="0"/>
              <a:t>2</a:t>
            </a:r>
            <a:r>
              <a:rPr lang="en-US" altLang="zh-CN" dirty="0" smtClean="0"/>
              <a:t>(</a:t>
            </a:r>
            <a:r>
              <a:rPr lang="en-US" altLang="zh-CN" i="1" dirty="0" smtClean="0"/>
              <a:t>t</a:t>
            </a:r>
            <a:r>
              <a:rPr lang="en-US" altLang="zh-CN" dirty="0" smtClean="0"/>
              <a:t>)</a:t>
            </a:r>
            <a:r>
              <a:rPr lang="zh-CN" altLang="en-US" dirty="0" smtClean="0"/>
              <a:t>的抽样值</a:t>
            </a:r>
            <a:r>
              <a:rPr lang="en-US" altLang="zh-CN" i="1" dirty="0" smtClean="0"/>
              <a:t>x</a:t>
            </a:r>
            <a:r>
              <a:rPr lang="en-US" altLang="zh-CN" baseline="-25000" dirty="0" smtClean="0"/>
              <a:t>2</a:t>
            </a:r>
            <a:r>
              <a:rPr lang="zh-CN" altLang="en-US" dirty="0" smtClean="0"/>
              <a:t>时，判决器输出</a:t>
            </a:r>
            <a:r>
              <a:rPr lang="zh-CN" altLang="en-US" dirty="0" smtClean="0">
                <a:solidFill>
                  <a:srgbClr val="FF0000"/>
                </a:solidFill>
              </a:rPr>
              <a:t>“</a:t>
            </a:r>
            <a:r>
              <a:rPr lang="en-US" altLang="zh-CN" dirty="0" smtClean="0">
                <a:solidFill>
                  <a:srgbClr val="FF0000"/>
                </a:solidFill>
              </a:rPr>
              <a:t>0”</a:t>
            </a:r>
            <a:r>
              <a:rPr lang="zh-CN" altLang="en-US" dirty="0" smtClean="0"/>
              <a:t>，造成将“</a:t>
            </a:r>
            <a:r>
              <a:rPr lang="en-US" altLang="zh-CN" dirty="0" smtClean="0"/>
              <a:t>1”</a:t>
            </a:r>
            <a:r>
              <a:rPr lang="zh-CN" altLang="en-US" dirty="0" smtClean="0"/>
              <a:t>判为“</a:t>
            </a:r>
            <a:r>
              <a:rPr lang="en-US" altLang="zh-CN" dirty="0" smtClean="0"/>
              <a:t>0”</a:t>
            </a:r>
            <a:r>
              <a:rPr lang="zh-CN" altLang="en-US" dirty="0" smtClean="0"/>
              <a:t>的错误。</a:t>
            </a:r>
            <a:endParaRPr lang="en-US" altLang="zh-CN" dirty="0" smtClean="0"/>
          </a:p>
          <a:p>
            <a:r>
              <a:rPr lang="zh-CN" altLang="en-US" dirty="0" smtClean="0"/>
              <a:t>故这时错误概率为</a:t>
            </a:r>
            <a:endParaRPr lang="en-US" altLang="zh-CN" dirty="0" smtClean="0"/>
          </a:p>
          <a:p>
            <a:pPr lvl="1"/>
            <a:endParaRPr lang="en-US" altLang="zh-CN" dirty="0" smtClean="0"/>
          </a:p>
          <a:p>
            <a:pPr lvl="3"/>
            <a:endParaRPr lang="zh-CN" altLang="en-US" dirty="0" smtClean="0"/>
          </a:p>
          <a:p>
            <a:pPr lvl="1"/>
            <a:r>
              <a:rPr lang="zh-CN" altLang="en-US" dirty="0" smtClean="0"/>
              <a:t>式中，</a:t>
            </a:r>
            <a:r>
              <a:rPr lang="en-US" altLang="zh-CN" i="1" dirty="0" smtClean="0"/>
              <a:t> z</a:t>
            </a:r>
            <a:r>
              <a:rPr lang="en-US" altLang="zh-CN" dirty="0" smtClean="0"/>
              <a:t> = </a:t>
            </a:r>
            <a:r>
              <a:rPr lang="en-US" altLang="zh-CN" i="1" dirty="0" smtClean="0"/>
              <a:t>x</a:t>
            </a:r>
            <a:r>
              <a:rPr lang="en-US" altLang="zh-CN" baseline="-25000" dirty="0" smtClean="0"/>
              <a:t>1</a:t>
            </a:r>
            <a:r>
              <a:rPr lang="en-US" altLang="zh-CN" dirty="0" smtClean="0"/>
              <a:t> – </a:t>
            </a:r>
            <a:r>
              <a:rPr lang="en-US" altLang="zh-CN" i="1" dirty="0" smtClean="0"/>
              <a:t>x</a:t>
            </a:r>
            <a:r>
              <a:rPr lang="en-US" altLang="zh-CN" baseline="-25000" dirty="0" smtClean="0"/>
              <a:t>2</a:t>
            </a:r>
            <a:r>
              <a:rPr lang="zh-CN" altLang="en-US" dirty="0" smtClean="0"/>
              <a:t>，故</a:t>
            </a:r>
            <a:r>
              <a:rPr lang="en-US" altLang="zh-CN" i="1" dirty="0" smtClean="0"/>
              <a:t>z</a:t>
            </a:r>
            <a:r>
              <a:rPr lang="zh-CN" altLang="en-US" dirty="0" smtClean="0"/>
              <a:t>是高斯型随机变量，其均值为</a:t>
            </a:r>
            <a:r>
              <a:rPr lang="en-US" altLang="zh-CN" i="1" dirty="0" smtClean="0"/>
              <a:t>a</a:t>
            </a:r>
            <a:r>
              <a:rPr lang="zh-CN" altLang="en-US" dirty="0" smtClean="0"/>
              <a:t>，方差为</a:t>
            </a:r>
            <a:r>
              <a:rPr lang="zh-CN" altLang="en-US" i="1" dirty="0" smtClean="0">
                <a:sym typeface="Symbol" pitchFamily="18" charset="2"/>
              </a:rPr>
              <a:t></a:t>
            </a:r>
            <a:r>
              <a:rPr lang="en-US" altLang="zh-CN" i="1" baseline="-25000" dirty="0" smtClean="0">
                <a:sym typeface="Symbol" pitchFamily="18" charset="2"/>
              </a:rPr>
              <a:t>z</a:t>
            </a:r>
            <a:r>
              <a:rPr lang="en-US" altLang="zh-CN" baseline="30000" dirty="0" smtClean="0">
                <a:sym typeface="Symbol" pitchFamily="18" charset="2"/>
              </a:rPr>
              <a:t>2</a:t>
            </a:r>
            <a:r>
              <a:rPr lang="en-US" altLang="zh-CN" dirty="0" smtClean="0"/>
              <a:t>  = 2 </a:t>
            </a:r>
            <a:r>
              <a:rPr lang="en-US" altLang="zh-CN" i="1" dirty="0" smtClean="0">
                <a:sym typeface="Symbol" pitchFamily="18" charset="2"/>
              </a:rPr>
              <a:t></a:t>
            </a:r>
            <a:r>
              <a:rPr lang="en-US" altLang="zh-CN" i="1" baseline="-25000" dirty="0" smtClean="0">
                <a:sym typeface="Symbol" pitchFamily="18" charset="2"/>
              </a:rPr>
              <a:t>n</a:t>
            </a:r>
            <a:r>
              <a:rPr lang="en-US" altLang="zh-CN" baseline="30000" dirty="0" smtClean="0">
                <a:sym typeface="Symbol" pitchFamily="18" charset="2"/>
              </a:rPr>
              <a:t>2</a:t>
            </a:r>
            <a:r>
              <a:rPr lang="en-US" altLang="zh-CN" dirty="0" smtClean="0"/>
              <a:t> </a:t>
            </a:r>
            <a:r>
              <a:rPr lang="zh-CN" altLang="en-US" dirty="0" smtClean="0"/>
              <a:t>。</a:t>
            </a:r>
            <a:endParaRPr lang="zh-CN" altLang="en-US" dirty="0"/>
          </a:p>
        </p:txBody>
      </p:sp>
      <p:sp>
        <p:nvSpPr>
          <p:cNvPr id="10" name="灯片编号占位符 5"/>
          <p:cNvSpPr>
            <a:spLocks noGrp="1"/>
          </p:cNvSpPr>
          <p:nvPr>
            <p:ph type="sldNum" sz="quarter" idx="12"/>
          </p:nvPr>
        </p:nvSpPr>
        <p:spPr/>
        <p:txBody>
          <a:bodyPr/>
          <a:lstStyle/>
          <a:p>
            <a:fld id="{05E6C393-778F-4D5C-B5D6-10DB7FCA50B9}" type="slidenum">
              <a:rPr lang="en-US" altLang="zh-CN" smtClean="0"/>
              <a:pPr/>
              <a:t>103</a:t>
            </a:fld>
            <a:endParaRPr lang="en-US" altLang="zh-CN"/>
          </a:p>
        </p:txBody>
      </p:sp>
      <p:sp>
        <p:nvSpPr>
          <p:cNvPr id="101381" name="Rectangle 5"/>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01383" name="Rectangle 7"/>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01385" name="Rectangle 9"/>
          <p:cNvSpPr>
            <a:spLocks noChangeArrowheads="1"/>
          </p:cNvSpPr>
          <p:nvPr/>
        </p:nvSpPr>
        <p:spPr bwMode="auto">
          <a:xfrm>
            <a:off x="0" y="33194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01384" name="Object 8"/>
          <p:cNvGraphicFramePr>
            <a:graphicFrameLocks noChangeAspect="1"/>
          </p:cNvGraphicFramePr>
          <p:nvPr>
            <p:extLst>
              <p:ext uri="{D42A27DB-BD31-4B8C-83A1-F6EECF244321}">
                <p14:modId xmlns:p14="http://schemas.microsoft.com/office/powerpoint/2010/main" val="3170084548"/>
              </p:ext>
            </p:extLst>
          </p:nvPr>
        </p:nvGraphicFramePr>
        <p:xfrm>
          <a:off x="1125637" y="4797152"/>
          <a:ext cx="6892726" cy="504056"/>
        </p:xfrm>
        <a:graphic>
          <a:graphicData uri="http://schemas.openxmlformats.org/presentationml/2006/ole">
            <mc:AlternateContent xmlns:mc="http://schemas.openxmlformats.org/markup-compatibility/2006">
              <mc:Choice xmlns:v="urn:schemas-microsoft-com:vml" Requires="v">
                <p:oleObj spid="_x0000_s212197" name="公式" r:id="rId3" imgW="2997200" imgH="215900" progId="Equation.3">
                  <p:embed/>
                </p:oleObj>
              </mc:Choice>
              <mc:Fallback>
                <p:oleObj name="公式" r:id="rId3" imgW="2997200" imgH="215900" progId="Equation.3">
                  <p:embed/>
                  <p:pic>
                    <p:nvPicPr>
                      <p:cNvPr id="0" name="Picture 1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637" y="4797152"/>
                        <a:ext cx="6892726"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379">
                                            <p:txEl>
                                              <p:pRg st="1" end="1"/>
                                            </p:txEl>
                                          </p:spTgt>
                                        </p:tgtEl>
                                        <p:attrNameLst>
                                          <p:attrName>style.visibility</p:attrName>
                                        </p:attrNameLst>
                                      </p:cBhvr>
                                      <p:to>
                                        <p:strVal val="visible"/>
                                      </p:to>
                                    </p:set>
                                    <p:anim calcmode="lin" valueType="num">
                                      <p:cBhvr additive="base">
                                        <p:cTn id="7" dur="500" fill="hold"/>
                                        <p:tgtEl>
                                          <p:spTgt spid="10137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13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1379">
                                            <p:txEl>
                                              <p:pRg st="2" end="2"/>
                                            </p:txEl>
                                          </p:spTgt>
                                        </p:tgtEl>
                                        <p:attrNameLst>
                                          <p:attrName>style.visibility</p:attrName>
                                        </p:attrNameLst>
                                      </p:cBhvr>
                                      <p:to>
                                        <p:strVal val="visible"/>
                                      </p:to>
                                    </p:set>
                                    <p:anim calcmode="lin" valueType="num">
                                      <p:cBhvr additive="base">
                                        <p:cTn id="13" dur="500" fill="hold"/>
                                        <p:tgtEl>
                                          <p:spTgt spid="10137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137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1379">
                                            <p:txEl>
                                              <p:pRg st="3" end="3"/>
                                            </p:txEl>
                                          </p:spTgt>
                                        </p:tgtEl>
                                        <p:attrNameLst>
                                          <p:attrName>style.visibility</p:attrName>
                                        </p:attrNameLst>
                                      </p:cBhvr>
                                      <p:to>
                                        <p:strVal val="visible"/>
                                      </p:to>
                                    </p:set>
                                    <p:anim calcmode="lin" valueType="num">
                                      <p:cBhvr additive="base">
                                        <p:cTn id="19" dur="500" fill="hold"/>
                                        <p:tgtEl>
                                          <p:spTgt spid="10137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137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1384"/>
                                        </p:tgtEl>
                                        <p:attrNameLst>
                                          <p:attrName>style.visibility</p:attrName>
                                        </p:attrNameLst>
                                      </p:cBhvr>
                                      <p:to>
                                        <p:strVal val="visible"/>
                                      </p:to>
                                    </p:set>
                                    <p:anim calcmode="lin" valueType="num">
                                      <p:cBhvr additive="base">
                                        <p:cTn id="23" dur="500" fill="hold"/>
                                        <p:tgtEl>
                                          <p:spTgt spid="101384"/>
                                        </p:tgtEl>
                                        <p:attrNameLst>
                                          <p:attrName>ppt_x</p:attrName>
                                        </p:attrNameLst>
                                      </p:cBhvr>
                                      <p:tavLst>
                                        <p:tav tm="0">
                                          <p:val>
                                            <p:strVal val="#ppt_x"/>
                                          </p:val>
                                        </p:tav>
                                        <p:tav tm="100000">
                                          <p:val>
                                            <p:strVal val="#ppt_x"/>
                                          </p:val>
                                        </p:tav>
                                      </p:tavLst>
                                    </p:anim>
                                    <p:anim calcmode="lin" valueType="num">
                                      <p:cBhvr additive="base">
                                        <p:cTn id="24" dur="500" fill="hold"/>
                                        <p:tgtEl>
                                          <p:spTgt spid="10138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1379">
                                            <p:txEl>
                                              <p:pRg st="6" end="6"/>
                                            </p:txEl>
                                          </p:spTgt>
                                        </p:tgtEl>
                                        <p:attrNameLst>
                                          <p:attrName>style.visibility</p:attrName>
                                        </p:attrNameLst>
                                      </p:cBhvr>
                                      <p:to>
                                        <p:strVal val="visible"/>
                                      </p:to>
                                    </p:set>
                                    <p:anim calcmode="lin" valueType="num">
                                      <p:cBhvr additive="base">
                                        <p:cTn id="29" dur="500" fill="hold"/>
                                        <p:tgtEl>
                                          <p:spTgt spid="101379">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137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endParaRPr lang="zh-CN" altLang="en-US" dirty="0"/>
          </a:p>
        </p:txBody>
      </p:sp>
      <p:sp>
        <p:nvSpPr>
          <p:cNvPr id="102403" name="Rectangle 3"/>
          <p:cNvSpPr>
            <a:spLocks noGrp="1" noChangeArrowheads="1"/>
          </p:cNvSpPr>
          <p:nvPr>
            <p:ph type="body" idx="1"/>
          </p:nvPr>
        </p:nvSpPr>
        <p:spPr/>
        <p:txBody>
          <a:bodyPr>
            <a:normAutofit/>
          </a:bodyPr>
          <a:lstStyle/>
          <a:p>
            <a:r>
              <a:rPr lang="zh-CN" altLang="en-US" dirty="0" smtClean="0"/>
              <a:t>将</a:t>
            </a:r>
            <a:r>
              <a:rPr lang="en-US" altLang="zh-CN" dirty="0" smtClean="0"/>
              <a:t>z</a:t>
            </a:r>
            <a:r>
              <a:rPr lang="zh-CN" altLang="en-US" dirty="0" smtClean="0"/>
              <a:t>的一维概率密度函数记作</a:t>
            </a:r>
            <a:r>
              <a:rPr lang="en-US" altLang="zh-CN" i="1" dirty="0" smtClean="0"/>
              <a:t>f(z)</a:t>
            </a:r>
            <a:r>
              <a:rPr lang="zh-CN" altLang="en-US" dirty="0" smtClean="0"/>
              <a:t>，则由上式得到</a:t>
            </a:r>
          </a:p>
          <a:p>
            <a:pPr lvl="3"/>
            <a:endParaRPr lang="zh-CN" altLang="en-US" dirty="0" smtClean="0"/>
          </a:p>
          <a:p>
            <a:pPr lvl="3"/>
            <a:endParaRPr lang="en-US" altLang="zh-CN" dirty="0" smtClean="0"/>
          </a:p>
          <a:p>
            <a:pPr lvl="1"/>
            <a:endParaRPr lang="en-US" altLang="zh-CN" dirty="0" smtClean="0"/>
          </a:p>
          <a:p>
            <a:pPr lvl="2"/>
            <a:endParaRPr lang="en-US" altLang="zh-CN" dirty="0" smtClean="0"/>
          </a:p>
          <a:p>
            <a:r>
              <a:rPr lang="zh-CN" altLang="en-US" dirty="0" smtClean="0"/>
              <a:t>同理可得，</a:t>
            </a:r>
            <a:r>
              <a:rPr lang="zh-CN" altLang="en-US" dirty="0" smtClean="0">
                <a:solidFill>
                  <a:srgbClr val="0000FF"/>
                </a:solidFill>
              </a:rPr>
              <a:t>发送“</a:t>
            </a:r>
            <a:r>
              <a:rPr lang="en-US" altLang="zh-CN" dirty="0" smtClean="0">
                <a:solidFill>
                  <a:srgbClr val="0000FF"/>
                </a:solidFill>
              </a:rPr>
              <a:t>0”</a:t>
            </a:r>
            <a:r>
              <a:rPr lang="zh-CN" altLang="en-US" dirty="0" smtClean="0">
                <a:solidFill>
                  <a:srgbClr val="0000FF"/>
                </a:solidFill>
              </a:rPr>
              <a:t>错判为“</a:t>
            </a:r>
            <a:r>
              <a:rPr lang="en-US" altLang="zh-CN" dirty="0" smtClean="0">
                <a:solidFill>
                  <a:srgbClr val="0000FF"/>
                </a:solidFill>
              </a:rPr>
              <a:t>1”</a:t>
            </a:r>
            <a:r>
              <a:rPr lang="zh-CN" altLang="en-US" dirty="0" smtClean="0">
                <a:solidFill>
                  <a:srgbClr val="0000FF"/>
                </a:solidFill>
              </a:rPr>
              <a:t>的概率 </a:t>
            </a:r>
          </a:p>
          <a:p>
            <a:pPr lvl="3"/>
            <a:endParaRPr lang="zh-CN" altLang="en-US" dirty="0" smtClean="0"/>
          </a:p>
          <a:p>
            <a:pPr lvl="3"/>
            <a:endParaRPr lang="zh-CN" altLang="en-US" dirty="0" smtClean="0"/>
          </a:p>
          <a:p>
            <a:r>
              <a:rPr lang="zh-CN" altLang="en-US" dirty="0" smtClean="0"/>
              <a:t>显然，由于上下支路的</a:t>
            </a:r>
            <a:r>
              <a:rPr lang="zh-CN" altLang="en-US" dirty="0" smtClean="0">
                <a:solidFill>
                  <a:srgbClr val="0000FF"/>
                </a:solidFill>
              </a:rPr>
              <a:t>对称性</a:t>
            </a:r>
            <a:r>
              <a:rPr lang="zh-CN" altLang="en-US" dirty="0" smtClean="0"/>
              <a:t>，以上</a:t>
            </a:r>
            <a:r>
              <a:rPr lang="zh-CN" altLang="en-US" dirty="0" smtClean="0">
                <a:solidFill>
                  <a:srgbClr val="0000FF"/>
                </a:solidFill>
              </a:rPr>
              <a:t>两个错误概率相等</a:t>
            </a:r>
            <a:r>
              <a:rPr lang="zh-CN" altLang="en-US" dirty="0" smtClean="0"/>
              <a:t>。</a:t>
            </a:r>
          </a:p>
        </p:txBody>
      </p:sp>
      <p:sp>
        <p:nvSpPr>
          <p:cNvPr id="13" name="灯片编号占位符 5"/>
          <p:cNvSpPr>
            <a:spLocks noGrp="1"/>
          </p:cNvSpPr>
          <p:nvPr>
            <p:ph type="sldNum" sz="quarter" idx="12"/>
          </p:nvPr>
        </p:nvSpPr>
        <p:spPr/>
        <p:txBody>
          <a:bodyPr/>
          <a:lstStyle/>
          <a:p>
            <a:fld id="{48C7EE13-6891-4A5E-99E1-6D7A00767E31}" type="slidenum">
              <a:rPr lang="en-US" altLang="zh-CN" smtClean="0"/>
              <a:pPr/>
              <a:t>104</a:t>
            </a:fld>
            <a:endParaRPr lang="en-US" altLang="zh-CN"/>
          </a:p>
        </p:txBody>
      </p:sp>
      <p:sp>
        <p:nvSpPr>
          <p:cNvPr id="102405" name="Rectangle 5"/>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2" name="Group 8"/>
          <p:cNvGrpSpPr>
            <a:grpSpLocks/>
          </p:cNvGrpSpPr>
          <p:nvPr/>
        </p:nvGrpSpPr>
        <p:grpSpPr bwMode="auto">
          <a:xfrm>
            <a:off x="676002" y="1700808"/>
            <a:ext cx="7396164" cy="1787526"/>
            <a:chOff x="312" y="1083"/>
            <a:chExt cx="4659" cy="1126"/>
          </a:xfrm>
        </p:grpSpPr>
        <p:graphicFrame>
          <p:nvGraphicFramePr>
            <p:cNvPr id="102404" name="Object 4"/>
            <p:cNvGraphicFramePr>
              <a:graphicFrameLocks noChangeAspect="1"/>
            </p:cNvGraphicFramePr>
            <p:nvPr>
              <p:extLst>
                <p:ext uri="{D42A27DB-BD31-4B8C-83A1-F6EECF244321}">
                  <p14:modId xmlns:p14="http://schemas.microsoft.com/office/powerpoint/2010/main" val="1935784649"/>
                </p:ext>
              </p:extLst>
            </p:nvPr>
          </p:nvGraphicFramePr>
          <p:xfrm>
            <a:off x="312" y="1083"/>
            <a:ext cx="4659" cy="590"/>
          </p:xfrm>
          <a:graphic>
            <a:graphicData uri="http://schemas.openxmlformats.org/presentationml/2006/ole">
              <mc:AlternateContent xmlns:mc="http://schemas.openxmlformats.org/markup-compatibility/2006">
                <mc:Choice xmlns:v="urn:schemas-microsoft-com:vml" Requires="v">
                  <p:oleObj spid="_x0000_s288079" name="公式" r:id="rId3" imgW="3835400" imgH="482600" progId="Equation.3">
                    <p:embed/>
                  </p:oleObj>
                </mc:Choice>
                <mc:Fallback>
                  <p:oleObj name="公式" r:id="rId3" imgW="3835400" imgH="482600" progId="Equation.3">
                    <p:embed/>
                    <p:pic>
                      <p:nvPicPr>
                        <p:cNvPr id="0" name="Picture 2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 y="1083"/>
                          <a:ext cx="4659" cy="5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06" name="Object 6"/>
            <p:cNvGraphicFramePr>
              <a:graphicFrameLocks noChangeAspect="1"/>
            </p:cNvGraphicFramePr>
            <p:nvPr>
              <p:extLst>
                <p:ext uri="{D42A27DB-BD31-4B8C-83A1-F6EECF244321}">
                  <p14:modId xmlns:p14="http://schemas.microsoft.com/office/powerpoint/2010/main" val="547631863"/>
                </p:ext>
              </p:extLst>
            </p:nvPr>
          </p:nvGraphicFramePr>
          <p:xfrm>
            <a:off x="861" y="1627"/>
            <a:ext cx="1043" cy="582"/>
          </p:xfrm>
          <a:graphic>
            <a:graphicData uri="http://schemas.openxmlformats.org/presentationml/2006/ole">
              <mc:AlternateContent xmlns:mc="http://schemas.openxmlformats.org/markup-compatibility/2006">
                <mc:Choice xmlns:v="urn:schemas-microsoft-com:vml" Requires="v">
                  <p:oleObj spid="_x0000_s288080" name="公式" r:id="rId5" imgW="901700" imgH="508000" progId="Equation.3">
                    <p:embed/>
                  </p:oleObj>
                </mc:Choice>
                <mc:Fallback>
                  <p:oleObj name="公式" r:id="rId5" imgW="901700" imgH="508000" progId="Equation.3">
                    <p:embed/>
                    <p:pic>
                      <p:nvPicPr>
                        <p:cNvPr id="0" name="Picture 2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 y="1627"/>
                          <a:ext cx="1043" cy="5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02409" name="Object 9"/>
          <p:cNvGraphicFramePr>
            <a:graphicFrameLocks noChangeAspect="1"/>
          </p:cNvGraphicFramePr>
          <p:nvPr>
            <p:extLst>
              <p:ext uri="{D42A27DB-BD31-4B8C-83A1-F6EECF244321}">
                <p14:modId xmlns:p14="http://schemas.microsoft.com/office/powerpoint/2010/main" val="1399952242"/>
              </p:ext>
            </p:extLst>
          </p:nvPr>
        </p:nvGraphicFramePr>
        <p:xfrm>
          <a:off x="1763688" y="3997646"/>
          <a:ext cx="4032448" cy="933501"/>
        </p:xfrm>
        <a:graphic>
          <a:graphicData uri="http://schemas.openxmlformats.org/presentationml/2006/ole">
            <mc:AlternateContent xmlns:mc="http://schemas.openxmlformats.org/markup-compatibility/2006">
              <mc:Choice xmlns:v="urn:schemas-microsoft-com:vml" Requires="v">
                <p:oleObj spid="_x0000_s288081" name="公式" r:id="rId7" imgW="2184400" imgH="508000" progId="Equation.3">
                  <p:embed/>
                </p:oleObj>
              </mc:Choice>
              <mc:Fallback>
                <p:oleObj name="公式" r:id="rId7" imgW="2184400" imgH="508000" progId="Equation.3">
                  <p:embed/>
                  <p:pic>
                    <p:nvPicPr>
                      <p:cNvPr id="0" name="Picture 20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688" y="3997646"/>
                        <a:ext cx="4032448" cy="9335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12" name="Rectangle 12"/>
          <p:cNvSpPr>
            <a:spLocks noChangeArrowheads="1"/>
          </p:cNvSpPr>
          <p:nvPr/>
        </p:nvSpPr>
        <p:spPr bwMode="auto">
          <a:xfrm>
            <a:off x="0" y="317658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02414" name="Rectangle 14"/>
          <p:cNvSpPr>
            <a:spLocks noChangeArrowheads="1"/>
          </p:cNvSpPr>
          <p:nvPr/>
        </p:nvSpPr>
        <p:spPr bwMode="auto">
          <a:xfrm>
            <a:off x="0" y="3181350"/>
            <a:ext cx="9144000" cy="0"/>
          </a:xfrm>
          <a:prstGeom prst="rect">
            <a:avLst/>
          </a:prstGeom>
          <a:noFill/>
          <a:ln w="9525">
            <a:noFill/>
            <a:miter lim="800000"/>
            <a:headEnd/>
            <a:tailEnd/>
          </a:ln>
          <a:effectLst/>
        </p:spPr>
        <p:txBody>
          <a:bodyPr wrap="none" anchor="ctr">
            <a:spAutoFit/>
          </a:bodyPr>
          <a:lstStyle/>
          <a:p>
            <a:endParaRPr lang="zh-CN" altLang="en-US"/>
          </a:p>
        </p:txBody>
      </p:sp>
    </p:spTree>
    <p:extLst>
      <p:ext uri="{BB962C8B-B14F-4D97-AF65-F5344CB8AC3E}">
        <p14:creationId xmlns:p14="http://schemas.microsoft.com/office/powerpoint/2010/main" val="345453088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03">
                                            <p:txEl>
                                              <p:pRg st="5" end="5"/>
                                            </p:txEl>
                                          </p:spTgt>
                                        </p:tgtEl>
                                        <p:attrNameLst>
                                          <p:attrName>style.visibility</p:attrName>
                                        </p:attrNameLst>
                                      </p:cBhvr>
                                      <p:to>
                                        <p:strVal val="visible"/>
                                      </p:to>
                                    </p:set>
                                    <p:anim calcmode="lin" valueType="num">
                                      <p:cBhvr additive="base">
                                        <p:cTn id="7" dur="500" fill="hold"/>
                                        <p:tgtEl>
                                          <p:spTgt spid="10240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03">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409"/>
                                        </p:tgtEl>
                                        <p:attrNameLst>
                                          <p:attrName>style.visibility</p:attrName>
                                        </p:attrNameLst>
                                      </p:cBhvr>
                                      <p:to>
                                        <p:strVal val="visible"/>
                                      </p:to>
                                    </p:set>
                                    <p:anim calcmode="lin" valueType="num">
                                      <p:cBhvr additive="base">
                                        <p:cTn id="11" dur="500" fill="hold"/>
                                        <p:tgtEl>
                                          <p:spTgt spid="102409"/>
                                        </p:tgtEl>
                                        <p:attrNameLst>
                                          <p:attrName>ppt_x</p:attrName>
                                        </p:attrNameLst>
                                      </p:cBhvr>
                                      <p:tavLst>
                                        <p:tav tm="0">
                                          <p:val>
                                            <p:strVal val="#ppt_x"/>
                                          </p:val>
                                        </p:tav>
                                        <p:tav tm="100000">
                                          <p:val>
                                            <p:strVal val="#ppt_x"/>
                                          </p:val>
                                        </p:tav>
                                      </p:tavLst>
                                    </p:anim>
                                    <p:anim calcmode="lin" valueType="num">
                                      <p:cBhvr additive="base">
                                        <p:cTn id="12" dur="500" fill="hold"/>
                                        <p:tgtEl>
                                          <p:spTgt spid="10240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403">
                                            <p:txEl>
                                              <p:pRg st="8" end="8"/>
                                            </p:txEl>
                                          </p:spTgt>
                                        </p:tgtEl>
                                        <p:attrNameLst>
                                          <p:attrName>style.visibility</p:attrName>
                                        </p:attrNameLst>
                                      </p:cBhvr>
                                      <p:to>
                                        <p:strVal val="visible"/>
                                      </p:to>
                                    </p:set>
                                    <p:anim calcmode="lin" valueType="num">
                                      <p:cBhvr additive="base">
                                        <p:cTn id="17" dur="500" fill="hold"/>
                                        <p:tgtEl>
                                          <p:spTgt spid="102403">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240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endParaRPr lang="zh-CN" altLang="en-US" dirty="0"/>
          </a:p>
        </p:txBody>
      </p:sp>
      <p:sp>
        <p:nvSpPr>
          <p:cNvPr id="102403" name="Rectangle 3"/>
          <p:cNvSpPr>
            <a:spLocks noGrp="1" noChangeArrowheads="1"/>
          </p:cNvSpPr>
          <p:nvPr>
            <p:ph type="body" idx="1"/>
          </p:nvPr>
        </p:nvSpPr>
        <p:spPr/>
        <p:txBody>
          <a:bodyPr>
            <a:normAutofit/>
          </a:bodyPr>
          <a:lstStyle/>
          <a:p>
            <a:r>
              <a:rPr lang="zh-CN" altLang="en-US" dirty="0" smtClean="0"/>
              <a:t>于是，采用同步检测时</a:t>
            </a:r>
            <a:r>
              <a:rPr lang="en-US" altLang="zh-CN" dirty="0" smtClean="0"/>
              <a:t>2FSK</a:t>
            </a:r>
            <a:r>
              <a:rPr lang="zh-CN" altLang="en-US" dirty="0" smtClean="0"/>
              <a:t>系统的总误码率为</a:t>
            </a:r>
          </a:p>
          <a:p>
            <a:pPr lvl="3"/>
            <a:endParaRPr lang="zh-CN" altLang="en-US" dirty="0" smtClean="0"/>
          </a:p>
          <a:p>
            <a:pPr lvl="3"/>
            <a:endParaRPr lang="en-US" altLang="zh-CN" dirty="0" smtClean="0"/>
          </a:p>
          <a:p>
            <a:pPr lvl="3"/>
            <a:endParaRPr lang="zh-CN" altLang="en-US" dirty="0" smtClean="0"/>
          </a:p>
          <a:p>
            <a:r>
              <a:rPr lang="zh-CN" altLang="en-US" dirty="0" smtClean="0"/>
              <a:t>在</a:t>
            </a:r>
            <a:r>
              <a:rPr lang="zh-CN" altLang="en-US" dirty="0" smtClean="0">
                <a:solidFill>
                  <a:srgbClr val="0000FF"/>
                </a:solidFill>
              </a:rPr>
              <a:t>大信噪比条件</a:t>
            </a:r>
            <a:r>
              <a:rPr lang="zh-CN" altLang="en-US" dirty="0" smtClean="0"/>
              <a:t>下，上式可以近似表示为</a:t>
            </a:r>
            <a:endParaRPr lang="zh-CN" altLang="en-US" dirty="0"/>
          </a:p>
        </p:txBody>
      </p:sp>
      <p:sp>
        <p:nvSpPr>
          <p:cNvPr id="13" name="灯片编号占位符 5"/>
          <p:cNvSpPr>
            <a:spLocks noGrp="1"/>
          </p:cNvSpPr>
          <p:nvPr>
            <p:ph type="sldNum" sz="quarter" idx="12"/>
          </p:nvPr>
        </p:nvSpPr>
        <p:spPr/>
        <p:txBody>
          <a:bodyPr/>
          <a:lstStyle/>
          <a:p>
            <a:fld id="{48C7EE13-6891-4A5E-99E1-6D7A00767E31}" type="slidenum">
              <a:rPr lang="en-US" altLang="zh-CN" smtClean="0"/>
              <a:pPr/>
              <a:t>105</a:t>
            </a:fld>
            <a:endParaRPr lang="en-US" altLang="zh-CN"/>
          </a:p>
        </p:txBody>
      </p:sp>
      <p:sp>
        <p:nvSpPr>
          <p:cNvPr id="102405" name="Rectangle 5"/>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02412" name="Rectangle 12"/>
          <p:cNvSpPr>
            <a:spLocks noChangeArrowheads="1"/>
          </p:cNvSpPr>
          <p:nvPr/>
        </p:nvSpPr>
        <p:spPr bwMode="auto">
          <a:xfrm>
            <a:off x="0" y="31765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02411" name="Object 11"/>
          <p:cNvGraphicFramePr>
            <a:graphicFrameLocks noChangeAspect="1"/>
          </p:cNvGraphicFramePr>
          <p:nvPr>
            <p:extLst>
              <p:ext uri="{D42A27DB-BD31-4B8C-83A1-F6EECF244321}">
                <p14:modId xmlns:p14="http://schemas.microsoft.com/office/powerpoint/2010/main" val="3401255900"/>
              </p:ext>
            </p:extLst>
          </p:nvPr>
        </p:nvGraphicFramePr>
        <p:xfrm>
          <a:off x="2987824" y="1916832"/>
          <a:ext cx="2376264" cy="1004704"/>
        </p:xfrm>
        <a:graphic>
          <a:graphicData uri="http://schemas.openxmlformats.org/presentationml/2006/ole">
            <mc:AlternateContent xmlns:mc="http://schemas.openxmlformats.org/markup-compatibility/2006">
              <mc:Choice xmlns:v="urn:schemas-microsoft-com:vml" Requires="v">
                <p:oleObj spid="_x0000_s67166" name="公式" r:id="rId3" imgW="1054100" imgH="508000" progId="Equation.3">
                  <p:embed/>
                </p:oleObj>
              </mc:Choice>
              <mc:Fallback>
                <p:oleObj name="公式" r:id="rId3" imgW="1054100" imgH="508000" progId="Equation.3">
                  <p:embed/>
                  <p:pic>
                    <p:nvPicPr>
                      <p:cNvPr id="0" name="Picture 5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1916832"/>
                        <a:ext cx="2376264" cy="10047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14" name="Rectangle 14"/>
          <p:cNvSpPr>
            <a:spLocks noChangeArrowheads="1"/>
          </p:cNvSpPr>
          <p:nvPr/>
        </p:nvSpPr>
        <p:spPr bwMode="auto">
          <a:xfrm>
            <a:off x="0" y="318135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02413" name="Object 13"/>
          <p:cNvGraphicFramePr>
            <a:graphicFrameLocks noChangeAspect="1"/>
          </p:cNvGraphicFramePr>
          <p:nvPr>
            <p:extLst>
              <p:ext uri="{D42A27DB-BD31-4B8C-83A1-F6EECF244321}">
                <p14:modId xmlns:p14="http://schemas.microsoft.com/office/powerpoint/2010/main" val="3374104231"/>
              </p:ext>
            </p:extLst>
          </p:nvPr>
        </p:nvGraphicFramePr>
        <p:xfrm>
          <a:off x="2987824" y="3717032"/>
          <a:ext cx="1944216" cy="1010920"/>
        </p:xfrm>
        <a:graphic>
          <a:graphicData uri="http://schemas.openxmlformats.org/presentationml/2006/ole">
            <mc:AlternateContent xmlns:mc="http://schemas.openxmlformats.org/markup-compatibility/2006">
              <mc:Choice xmlns:v="urn:schemas-microsoft-com:vml" Requires="v">
                <p:oleObj spid="_x0000_s67167" name="公式" r:id="rId5" imgW="952087" imgH="495085" progId="Equation.3">
                  <p:embed/>
                </p:oleObj>
              </mc:Choice>
              <mc:Fallback>
                <p:oleObj name="公式" r:id="rId5" imgW="952087" imgH="495085" progId="Equation.3">
                  <p:embed/>
                  <p:pic>
                    <p:nvPicPr>
                      <p:cNvPr id="0" name="Picture 5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824" y="3717032"/>
                        <a:ext cx="1944216" cy="10109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03">
                                            <p:txEl>
                                              <p:pRg st="4" end="4"/>
                                            </p:txEl>
                                          </p:spTgt>
                                        </p:tgtEl>
                                        <p:attrNameLst>
                                          <p:attrName>style.visibility</p:attrName>
                                        </p:attrNameLst>
                                      </p:cBhvr>
                                      <p:to>
                                        <p:strVal val="visible"/>
                                      </p:to>
                                    </p:set>
                                    <p:anim calcmode="lin" valueType="num">
                                      <p:cBhvr additive="base">
                                        <p:cTn id="7" dur="500" fill="hold"/>
                                        <p:tgtEl>
                                          <p:spTgt spid="10240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0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413"/>
                                        </p:tgtEl>
                                        <p:attrNameLst>
                                          <p:attrName>style.visibility</p:attrName>
                                        </p:attrNameLst>
                                      </p:cBhvr>
                                      <p:to>
                                        <p:strVal val="visible"/>
                                      </p:to>
                                    </p:set>
                                    <p:anim calcmode="lin" valueType="num">
                                      <p:cBhvr additive="base">
                                        <p:cTn id="11" dur="500" fill="hold"/>
                                        <p:tgtEl>
                                          <p:spTgt spid="102413"/>
                                        </p:tgtEl>
                                        <p:attrNameLst>
                                          <p:attrName>ppt_x</p:attrName>
                                        </p:attrNameLst>
                                      </p:cBhvr>
                                      <p:tavLst>
                                        <p:tav tm="0">
                                          <p:val>
                                            <p:strVal val="#ppt_x"/>
                                          </p:val>
                                        </p:tav>
                                        <p:tav tm="100000">
                                          <p:val>
                                            <p:strVal val="#ppt_x"/>
                                          </p:val>
                                        </p:tav>
                                      </p:tavLst>
                                    </p:anim>
                                    <p:anim calcmode="lin" valueType="num">
                                      <p:cBhvr additive="base">
                                        <p:cTn id="12" dur="500" fill="hold"/>
                                        <p:tgtEl>
                                          <p:spTgt spid="1024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normAutofit/>
          </a:bodyPr>
          <a:lstStyle/>
          <a:p>
            <a:r>
              <a:rPr lang="zh-CN" altLang="en-US" dirty="0" smtClean="0">
                <a:solidFill>
                  <a:srgbClr val="0000FF"/>
                </a:solidFill>
              </a:rPr>
              <a:t>包络检波法</a:t>
            </a:r>
            <a:r>
              <a:rPr lang="zh-CN" altLang="en-US" dirty="0" smtClean="0"/>
              <a:t>的系统性能 </a:t>
            </a:r>
            <a:endParaRPr lang="zh-CN" altLang="en-US" dirty="0"/>
          </a:p>
        </p:txBody>
      </p:sp>
      <p:sp>
        <p:nvSpPr>
          <p:cNvPr id="103427" name="Rectangle 3"/>
          <p:cNvSpPr>
            <a:spLocks noGrp="1" noChangeArrowheads="1"/>
          </p:cNvSpPr>
          <p:nvPr>
            <p:ph type="body" idx="1"/>
          </p:nvPr>
        </p:nvSpPr>
        <p:spPr/>
        <p:txBody>
          <a:bodyPr/>
          <a:lstStyle/>
          <a:p>
            <a:r>
              <a:rPr lang="zh-CN" altLang="en-US" dirty="0" smtClean="0">
                <a:solidFill>
                  <a:srgbClr val="0000FF"/>
                </a:solidFill>
              </a:rPr>
              <a:t>分析模型</a:t>
            </a:r>
            <a:endParaRPr lang="zh-CN" altLang="en-US" dirty="0">
              <a:solidFill>
                <a:srgbClr val="0000FF"/>
              </a:solidFill>
            </a:endParaRPr>
          </a:p>
        </p:txBody>
      </p:sp>
      <p:sp>
        <p:nvSpPr>
          <p:cNvPr id="6" name="灯片编号占位符 5"/>
          <p:cNvSpPr>
            <a:spLocks noGrp="1"/>
          </p:cNvSpPr>
          <p:nvPr>
            <p:ph type="sldNum" sz="quarter" idx="12"/>
          </p:nvPr>
        </p:nvSpPr>
        <p:spPr/>
        <p:txBody>
          <a:bodyPr/>
          <a:lstStyle/>
          <a:p>
            <a:fld id="{B393237E-3250-426E-84BE-C8EF414C8222}" type="slidenum">
              <a:rPr lang="en-US" altLang="zh-CN" smtClean="0"/>
              <a:pPr/>
              <a:t>106</a:t>
            </a:fld>
            <a:endParaRPr lang="en-US" altLang="zh-CN"/>
          </a:p>
        </p:txBody>
      </p:sp>
      <p:sp>
        <p:nvSpPr>
          <p:cNvPr id="103429" name="Rectangle 5"/>
          <p:cNvSpPr>
            <a:spLocks noChangeArrowheads="1"/>
          </p:cNvSpPr>
          <p:nvPr/>
        </p:nvSpPr>
        <p:spPr bwMode="auto">
          <a:xfrm>
            <a:off x="0" y="24003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03428" name="Object 4"/>
          <p:cNvGraphicFramePr>
            <a:graphicFrameLocks noChangeAspect="1"/>
          </p:cNvGraphicFramePr>
          <p:nvPr>
            <p:extLst>
              <p:ext uri="{D42A27DB-BD31-4B8C-83A1-F6EECF244321}">
                <p14:modId xmlns:p14="http://schemas.microsoft.com/office/powerpoint/2010/main" val="3865457686"/>
              </p:ext>
            </p:extLst>
          </p:nvPr>
        </p:nvGraphicFramePr>
        <p:xfrm>
          <a:off x="585196" y="1791597"/>
          <a:ext cx="8091259" cy="3293587"/>
        </p:xfrm>
        <a:graphic>
          <a:graphicData uri="http://schemas.openxmlformats.org/presentationml/2006/ole">
            <mc:AlternateContent xmlns:mc="http://schemas.openxmlformats.org/markup-compatibility/2006">
              <mc:Choice xmlns:v="urn:schemas-microsoft-com:vml" Requires="v">
                <p:oleObj spid="_x0000_s67773" name="Visio" r:id="rId3" imgW="5973405" imgH="2498010" progId="Visio.Drawing.11">
                  <p:embed/>
                </p:oleObj>
              </mc:Choice>
              <mc:Fallback>
                <p:oleObj name="Visio" r:id="rId3" imgW="5973405" imgH="2498010" progId="Visio.Drawing.11">
                  <p:embed/>
                  <p:pic>
                    <p:nvPicPr>
                      <p:cNvPr id="0" name="Picture 146"/>
                      <p:cNvPicPr>
                        <a:picLocks noChangeAspect="1" noChangeArrowheads="1"/>
                      </p:cNvPicPr>
                      <p:nvPr/>
                    </p:nvPicPr>
                    <p:blipFill>
                      <a:blip r:embed="rId4">
                        <a:extLst>
                          <a:ext uri="{28A0092B-C50C-407E-A947-70E740481C1C}">
                            <a14:useLocalDpi xmlns:a14="http://schemas.microsoft.com/office/drawing/2010/main" val="0"/>
                          </a:ext>
                        </a:extLst>
                      </a:blip>
                      <a:srcRect l="14822" t="8896" r="5356" b="8833"/>
                      <a:stretch>
                        <a:fillRect/>
                      </a:stretch>
                    </p:blipFill>
                    <p:spPr bwMode="auto">
                      <a:xfrm>
                        <a:off x="585196" y="1791597"/>
                        <a:ext cx="8091259" cy="329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4788024" y="1844824"/>
            <a:ext cx="1512168" cy="1008112"/>
          </a:xfrm>
          <a:prstGeom prst="rect">
            <a:avLst/>
          </a:prstGeom>
          <a:noFill/>
          <a:ln>
            <a:solidFill>
              <a:srgbClr val="00CC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788024" y="4077072"/>
            <a:ext cx="1512168" cy="1008112"/>
          </a:xfrm>
          <a:prstGeom prst="rect">
            <a:avLst/>
          </a:prstGeom>
          <a:noFill/>
          <a:ln>
            <a:solidFill>
              <a:srgbClr val="00CC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zh-CN" altLang="en-US" dirty="0" smtClean="0">
                <a:solidFill>
                  <a:srgbClr val="0000FF"/>
                </a:solidFill>
              </a:rPr>
              <a:t>分析计算</a:t>
            </a:r>
          </a:p>
        </p:txBody>
      </p:sp>
      <p:sp>
        <p:nvSpPr>
          <p:cNvPr id="104451" name="Rectangle 3"/>
          <p:cNvSpPr>
            <a:spLocks noGrp="1" noChangeArrowheads="1"/>
          </p:cNvSpPr>
          <p:nvPr>
            <p:ph type="body" idx="1"/>
          </p:nvPr>
        </p:nvSpPr>
        <p:spPr/>
        <p:txBody>
          <a:bodyPr>
            <a:normAutofit fontScale="92500" lnSpcReduction="10000"/>
          </a:bodyPr>
          <a:lstStyle/>
          <a:p>
            <a:r>
              <a:rPr lang="zh-CN" altLang="en-US" dirty="0" smtClean="0">
                <a:solidFill>
                  <a:srgbClr val="0000FF"/>
                </a:solidFill>
              </a:rPr>
              <a:t>发“</a:t>
            </a:r>
            <a:r>
              <a:rPr lang="en-US" altLang="zh-CN" dirty="0" smtClean="0">
                <a:solidFill>
                  <a:srgbClr val="0000FF"/>
                </a:solidFill>
              </a:rPr>
              <a:t>1</a:t>
            </a:r>
            <a:r>
              <a:rPr lang="zh-CN" altLang="en-US" dirty="0" smtClean="0">
                <a:solidFill>
                  <a:srgbClr val="0000FF"/>
                </a:solidFill>
              </a:rPr>
              <a:t>”</a:t>
            </a:r>
            <a:r>
              <a:rPr lang="zh-CN" altLang="en-US" dirty="0" smtClean="0"/>
              <a:t>，这时两路包络检波器的输出</a:t>
            </a:r>
          </a:p>
          <a:p>
            <a:r>
              <a:rPr lang="zh-CN" altLang="en-US" dirty="0" smtClean="0"/>
              <a:t>	上支路：</a:t>
            </a:r>
          </a:p>
          <a:p>
            <a:r>
              <a:rPr lang="zh-CN" altLang="en-US" dirty="0" smtClean="0"/>
              <a:t>	下支路：</a:t>
            </a:r>
          </a:p>
          <a:p>
            <a:r>
              <a:rPr lang="zh-CN" altLang="en-US" dirty="0" smtClean="0"/>
              <a:t>由随机信号分析可知，</a:t>
            </a:r>
            <a:r>
              <a:rPr lang="en-US" altLang="zh-CN" i="1" dirty="0" smtClean="0"/>
              <a:t> V</a:t>
            </a:r>
            <a:r>
              <a:rPr lang="en-US" altLang="zh-CN" baseline="-25000" dirty="0" smtClean="0"/>
              <a:t>1</a:t>
            </a:r>
            <a:r>
              <a:rPr lang="en-US" altLang="zh-CN" dirty="0" smtClean="0"/>
              <a:t>(</a:t>
            </a:r>
            <a:r>
              <a:rPr lang="en-US" altLang="zh-CN" i="1" dirty="0" smtClean="0"/>
              <a:t>t</a:t>
            </a:r>
            <a:r>
              <a:rPr lang="en-US" altLang="zh-CN" dirty="0" smtClean="0"/>
              <a:t>)</a:t>
            </a:r>
            <a:r>
              <a:rPr lang="zh-CN" altLang="en-US" dirty="0" smtClean="0"/>
              <a:t>的抽样值</a:t>
            </a:r>
            <a:r>
              <a:rPr lang="en-US" altLang="zh-CN" i="1" dirty="0" smtClean="0"/>
              <a:t>V</a:t>
            </a:r>
            <a:r>
              <a:rPr lang="en-US" altLang="zh-CN" baseline="-25000" dirty="0" smtClean="0"/>
              <a:t>1</a:t>
            </a:r>
            <a:r>
              <a:rPr lang="zh-CN" altLang="en-US" dirty="0" smtClean="0"/>
              <a:t>服从</a:t>
            </a:r>
            <a:r>
              <a:rPr lang="zh-CN" altLang="en-US" dirty="0" smtClean="0">
                <a:solidFill>
                  <a:srgbClr val="0000FF"/>
                </a:solidFill>
              </a:rPr>
              <a:t>广义瑞利分布</a:t>
            </a:r>
            <a:r>
              <a:rPr lang="zh-CN" altLang="en-US" dirty="0" smtClean="0"/>
              <a:t>， </a:t>
            </a:r>
            <a:r>
              <a:rPr lang="en-US" altLang="zh-CN" i="1" dirty="0" smtClean="0"/>
              <a:t>V</a:t>
            </a:r>
            <a:r>
              <a:rPr lang="en-US" altLang="zh-CN" baseline="-25000" dirty="0" smtClean="0"/>
              <a:t>2</a:t>
            </a:r>
            <a:r>
              <a:rPr lang="en-US" altLang="zh-CN" dirty="0" smtClean="0"/>
              <a:t>(</a:t>
            </a:r>
            <a:r>
              <a:rPr lang="en-US" altLang="zh-CN" i="1" dirty="0" smtClean="0"/>
              <a:t>t</a:t>
            </a:r>
            <a:r>
              <a:rPr lang="en-US" altLang="zh-CN" dirty="0" smtClean="0"/>
              <a:t>)</a:t>
            </a:r>
            <a:r>
              <a:rPr lang="zh-CN" altLang="en-US" dirty="0" smtClean="0"/>
              <a:t>的抽样值</a:t>
            </a:r>
            <a:r>
              <a:rPr lang="en-US" altLang="zh-CN" i="1" dirty="0" smtClean="0"/>
              <a:t>V</a:t>
            </a:r>
            <a:r>
              <a:rPr lang="en-US" altLang="zh-CN" baseline="-25000" dirty="0" smtClean="0"/>
              <a:t>2</a:t>
            </a:r>
            <a:r>
              <a:rPr lang="zh-CN" altLang="en-US" dirty="0" smtClean="0"/>
              <a:t>服从</a:t>
            </a:r>
            <a:r>
              <a:rPr lang="zh-CN" altLang="en-US" dirty="0" smtClean="0">
                <a:solidFill>
                  <a:srgbClr val="0000FF"/>
                </a:solidFill>
              </a:rPr>
              <a:t>瑞利分布</a:t>
            </a:r>
            <a:r>
              <a:rPr lang="zh-CN" altLang="en-US" dirty="0" smtClean="0"/>
              <a:t>。</a:t>
            </a:r>
            <a:endParaRPr lang="en-US" altLang="zh-CN" dirty="0" smtClean="0"/>
          </a:p>
          <a:p>
            <a:r>
              <a:rPr lang="zh-CN" altLang="en-US" dirty="0" smtClean="0"/>
              <a:t>其一维概率密度函数分别为</a:t>
            </a:r>
          </a:p>
          <a:p>
            <a:pPr lvl="3"/>
            <a:endParaRPr lang="zh-CN" altLang="en-US" dirty="0" smtClean="0"/>
          </a:p>
          <a:p>
            <a:pPr lvl="3"/>
            <a:endParaRPr lang="zh-CN" altLang="en-US" dirty="0" smtClean="0"/>
          </a:p>
          <a:p>
            <a:pPr lvl="3"/>
            <a:endParaRPr lang="zh-CN" altLang="en-US" dirty="0" smtClean="0"/>
          </a:p>
          <a:p>
            <a:r>
              <a:rPr lang="zh-CN" altLang="en-US" dirty="0" smtClean="0"/>
              <a:t>显然，</a:t>
            </a:r>
            <a:r>
              <a:rPr lang="zh-CN" altLang="en-US" dirty="0" smtClean="0">
                <a:solidFill>
                  <a:srgbClr val="0000FF"/>
                </a:solidFill>
              </a:rPr>
              <a:t>发送“</a:t>
            </a:r>
            <a:r>
              <a:rPr lang="en-US" altLang="zh-CN" dirty="0" smtClean="0">
                <a:solidFill>
                  <a:srgbClr val="0000FF"/>
                </a:solidFill>
              </a:rPr>
              <a:t>1”</a:t>
            </a:r>
            <a:r>
              <a:rPr lang="zh-CN" altLang="en-US" dirty="0" smtClean="0">
                <a:solidFill>
                  <a:srgbClr val="0000FF"/>
                </a:solidFill>
              </a:rPr>
              <a:t>时，若</a:t>
            </a:r>
            <a:r>
              <a:rPr lang="en-US" altLang="zh-CN" i="1" dirty="0" smtClean="0">
                <a:solidFill>
                  <a:srgbClr val="0000FF"/>
                </a:solidFill>
              </a:rPr>
              <a:t>V</a:t>
            </a:r>
            <a:r>
              <a:rPr lang="en-US" altLang="zh-CN" baseline="-25000" dirty="0" smtClean="0">
                <a:solidFill>
                  <a:srgbClr val="0000FF"/>
                </a:solidFill>
              </a:rPr>
              <a:t>1</a:t>
            </a:r>
            <a:r>
              <a:rPr lang="zh-CN" altLang="en-US" dirty="0" smtClean="0">
                <a:solidFill>
                  <a:srgbClr val="0000FF"/>
                </a:solidFill>
              </a:rPr>
              <a:t>小于</a:t>
            </a:r>
            <a:r>
              <a:rPr lang="en-US" altLang="zh-CN" i="1" dirty="0" smtClean="0">
                <a:solidFill>
                  <a:srgbClr val="0000FF"/>
                </a:solidFill>
              </a:rPr>
              <a:t>V</a:t>
            </a:r>
            <a:r>
              <a:rPr lang="en-US" altLang="zh-CN" baseline="-25000" dirty="0" smtClean="0">
                <a:solidFill>
                  <a:srgbClr val="0000FF"/>
                </a:solidFill>
              </a:rPr>
              <a:t>2 </a:t>
            </a:r>
            <a:r>
              <a:rPr lang="zh-CN" altLang="en-US" dirty="0" smtClean="0">
                <a:solidFill>
                  <a:srgbClr val="0000FF"/>
                </a:solidFill>
              </a:rPr>
              <a:t>，则发生判决错误</a:t>
            </a:r>
            <a:r>
              <a:rPr lang="zh-CN" altLang="en-US" dirty="0" smtClean="0"/>
              <a:t>。</a:t>
            </a:r>
            <a:endParaRPr lang="zh-CN" altLang="en-US" dirty="0"/>
          </a:p>
        </p:txBody>
      </p:sp>
      <p:sp>
        <p:nvSpPr>
          <p:cNvPr id="12" name="灯片编号占位符 5"/>
          <p:cNvSpPr>
            <a:spLocks noGrp="1"/>
          </p:cNvSpPr>
          <p:nvPr>
            <p:ph type="sldNum" sz="quarter" idx="12"/>
          </p:nvPr>
        </p:nvSpPr>
        <p:spPr/>
        <p:txBody>
          <a:bodyPr/>
          <a:lstStyle/>
          <a:p>
            <a:fld id="{D1323746-5590-446E-B724-E93F32468E7E}" type="slidenum">
              <a:rPr lang="en-US" altLang="zh-CN" smtClean="0"/>
              <a:pPr/>
              <a:t>107</a:t>
            </a:fld>
            <a:endParaRPr lang="en-US" altLang="zh-CN"/>
          </a:p>
        </p:txBody>
      </p:sp>
      <p:sp>
        <p:nvSpPr>
          <p:cNvPr id="104453" name="Rectangle 5"/>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04452" name="Object 4"/>
          <p:cNvGraphicFramePr>
            <a:graphicFrameLocks noChangeAspect="1"/>
          </p:cNvGraphicFramePr>
          <p:nvPr/>
        </p:nvGraphicFramePr>
        <p:xfrm>
          <a:off x="3131840" y="1700808"/>
          <a:ext cx="3151187" cy="515937"/>
        </p:xfrm>
        <a:graphic>
          <a:graphicData uri="http://schemas.openxmlformats.org/presentationml/2006/ole">
            <mc:AlternateContent xmlns:mc="http://schemas.openxmlformats.org/markup-compatibility/2006">
              <mc:Choice xmlns:v="urn:schemas-microsoft-com:vml" Requires="v">
                <p:oleObj spid="_x0000_s213590" name="公式" r:id="rId3" imgW="1803400" imgH="292100" progId="Equation.3">
                  <p:embed/>
                </p:oleObj>
              </mc:Choice>
              <mc:Fallback>
                <p:oleObj name="公式" r:id="rId3" imgW="1803400" imgH="292100" progId="Equation.3">
                  <p:embed/>
                  <p:pic>
                    <p:nvPicPr>
                      <p:cNvPr id="0" name="Picture 4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1700808"/>
                        <a:ext cx="3151187" cy="515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455" name="Rectangle 7"/>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04454" name="Object 6"/>
          <p:cNvGraphicFramePr>
            <a:graphicFrameLocks noChangeAspect="1"/>
          </p:cNvGraphicFramePr>
          <p:nvPr/>
        </p:nvGraphicFramePr>
        <p:xfrm>
          <a:off x="3203848" y="2348880"/>
          <a:ext cx="2611437" cy="522288"/>
        </p:xfrm>
        <a:graphic>
          <a:graphicData uri="http://schemas.openxmlformats.org/presentationml/2006/ole">
            <mc:AlternateContent xmlns:mc="http://schemas.openxmlformats.org/markup-compatibility/2006">
              <mc:Choice xmlns:v="urn:schemas-microsoft-com:vml" Requires="v">
                <p:oleObj spid="_x0000_s213591" name="公式" r:id="rId5" imgW="1473200" imgH="292100" progId="Equation.3">
                  <p:embed/>
                </p:oleObj>
              </mc:Choice>
              <mc:Fallback>
                <p:oleObj name="公式" r:id="rId5" imgW="1473200" imgH="292100" progId="Equation.3">
                  <p:embed/>
                  <p:pic>
                    <p:nvPicPr>
                      <p:cNvPr id="0" name="Picture 4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848" y="2348880"/>
                        <a:ext cx="2611437" cy="522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457" name="Rectangle 9"/>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04456" name="Object 8"/>
          <p:cNvGraphicFramePr>
            <a:graphicFrameLocks noChangeAspect="1"/>
          </p:cNvGraphicFramePr>
          <p:nvPr>
            <p:extLst>
              <p:ext uri="{D42A27DB-BD31-4B8C-83A1-F6EECF244321}">
                <p14:modId xmlns:p14="http://schemas.microsoft.com/office/powerpoint/2010/main" val="1550410562"/>
              </p:ext>
            </p:extLst>
          </p:nvPr>
        </p:nvGraphicFramePr>
        <p:xfrm>
          <a:off x="1331640" y="4437112"/>
          <a:ext cx="3511550" cy="871538"/>
        </p:xfrm>
        <a:graphic>
          <a:graphicData uri="http://schemas.openxmlformats.org/presentationml/2006/ole">
            <mc:AlternateContent xmlns:mc="http://schemas.openxmlformats.org/markup-compatibility/2006">
              <mc:Choice xmlns:v="urn:schemas-microsoft-com:vml" Requires="v">
                <p:oleObj spid="_x0000_s213592" name="公式" r:id="rId7" imgW="1955800" imgH="482600" progId="Equation.3">
                  <p:embed/>
                </p:oleObj>
              </mc:Choice>
              <mc:Fallback>
                <p:oleObj name="公式" r:id="rId7" imgW="1955800" imgH="482600" progId="Equation.3">
                  <p:embed/>
                  <p:pic>
                    <p:nvPicPr>
                      <p:cNvPr id="0" name="Picture 4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640" y="4437112"/>
                        <a:ext cx="3511550" cy="871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459" name="Rectangle 11"/>
          <p:cNvSpPr>
            <a:spLocks noChangeArrowheads="1"/>
          </p:cNvSpPr>
          <p:nvPr/>
        </p:nvSpPr>
        <p:spPr bwMode="auto">
          <a:xfrm>
            <a:off x="0" y="32146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04458" name="Object 10"/>
          <p:cNvGraphicFramePr>
            <a:graphicFrameLocks noChangeAspect="1"/>
          </p:cNvGraphicFramePr>
          <p:nvPr>
            <p:extLst>
              <p:ext uri="{D42A27DB-BD31-4B8C-83A1-F6EECF244321}">
                <p14:modId xmlns:p14="http://schemas.microsoft.com/office/powerpoint/2010/main" val="1849548992"/>
              </p:ext>
            </p:extLst>
          </p:nvPr>
        </p:nvGraphicFramePr>
        <p:xfrm>
          <a:off x="5292080" y="4581128"/>
          <a:ext cx="2205038" cy="769937"/>
        </p:xfrm>
        <a:graphic>
          <a:graphicData uri="http://schemas.openxmlformats.org/presentationml/2006/ole">
            <mc:AlternateContent xmlns:mc="http://schemas.openxmlformats.org/markup-compatibility/2006">
              <mc:Choice xmlns:v="urn:schemas-microsoft-com:vml" Requires="v">
                <p:oleObj spid="_x0000_s213593" name="公式" r:id="rId9" imgW="1231366" imgH="431613" progId="Equation.3">
                  <p:embed/>
                </p:oleObj>
              </mc:Choice>
              <mc:Fallback>
                <p:oleObj name="公式" r:id="rId9" imgW="1231366" imgH="431613" progId="Equation.3">
                  <p:embed/>
                  <p:pic>
                    <p:nvPicPr>
                      <p:cNvPr id="0" name="Picture 4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92080" y="4581128"/>
                        <a:ext cx="2205038" cy="769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451">
                                            <p:txEl>
                                              <p:pRg st="1" end="1"/>
                                            </p:txEl>
                                          </p:spTgt>
                                        </p:tgtEl>
                                        <p:attrNameLst>
                                          <p:attrName>style.visibility</p:attrName>
                                        </p:attrNameLst>
                                      </p:cBhvr>
                                      <p:to>
                                        <p:strVal val="visible"/>
                                      </p:to>
                                    </p:set>
                                    <p:anim calcmode="lin" valueType="num">
                                      <p:cBhvr additive="base">
                                        <p:cTn id="7" dur="500" fill="hold"/>
                                        <p:tgtEl>
                                          <p:spTgt spid="10445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451">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4452"/>
                                        </p:tgtEl>
                                        <p:attrNameLst>
                                          <p:attrName>style.visibility</p:attrName>
                                        </p:attrNameLst>
                                      </p:cBhvr>
                                      <p:to>
                                        <p:strVal val="visible"/>
                                      </p:to>
                                    </p:set>
                                    <p:anim calcmode="lin" valueType="num">
                                      <p:cBhvr additive="base">
                                        <p:cTn id="11" dur="500" fill="hold"/>
                                        <p:tgtEl>
                                          <p:spTgt spid="104452"/>
                                        </p:tgtEl>
                                        <p:attrNameLst>
                                          <p:attrName>ppt_x</p:attrName>
                                        </p:attrNameLst>
                                      </p:cBhvr>
                                      <p:tavLst>
                                        <p:tav tm="0">
                                          <p:val>
                                            <p:strVal val="#ppt_x"/>
                                          </p:val>
                                        </p:tav>
                                        <p:tav tm="100000">
                                          <p:val>
                                            <p:strVal val="#ppt_x"/>
                                          </p:val>
                                        </p:tav>
                                      </p:tavLst>
                                    </p:anim>
                                    <p:anim calcmode="lin" valueType="num">
                                      <p:cBhvr additive="base">
                                        <p:cTn id="12" dur="500" fill="hold"/>
                                        <p:tgtEl>
                                          <p:spTgt spid="10445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4451">
                                            <p:txEl>
                                              <p:pRg st="2" end="2"/>
                                            </p:txEl>
                                          </p:spTgt>
                                        </p:tgtEl>
                                        <p:attrNameLst>
                                          <p:attrName>style.visibility</p:attrName>
                                        </p:attrNameLst>
                                      </p:cBhvr>
                                      <p:to>
                                        <p:strVal val="visible"/>
                                      </p:to>
                                    </p:set>
                                    <p:anim calcmode="lin" valueType="num">
                                      <p:cBhvr additive="base">
                                        <p:cTn id="15" dur="500" fill="hold"/>
                                        <p:tgtEl>
                                          <p:spTgt spid="10445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445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4454"/>
                                        </p:tgtEl>
                                        <p:attrNameLst>
                                          <p:attrName>style.visibility</p:attrName>
                                        </p:attrNameLst>
                                      </p:cBhvr>
                                      <p:to>
                                        <p:strVal val="visible"/>
                                      </p:to>
                                    </p:set>
                                    <p:anim calcmode="lin" valueType="num">
                                      <p:cBhvr additive="base">
                                        <p:cTn id="19" dur="500" fill="hold"/>
                                        <p:tgtEl>
                                          <p:spTgt spid="104454"/>
                                        </p:tgtEl>
                                        <p:attrNameLst>
                                          <p:attrName>ppt_x</p:attrName>
                                        </p:attrNameLst>
                                      </p:cBhvr>
                                      <p:tavLst>
                                        <p:tav tm="0">
                                          <p:val>
                                            <p:strVal val="#ppt_x"/>
                                          </p:val>
                                        </p:tav>
                                        <p:tav tm="100000">
                                          <p:val>
                                            <p:strVal val="#ppt_x"/>
                                          </p:val>
                                        </p:tav>
                                      </p:tavLst>
                                    </p:anim>
                                    <p:anim calcmode="lin" valueType="num">
                                      <p:cBhvr additive="base">
                                        <p:cTn id="20" dur="500" fill="hold"/>
                                        <p:tgtEl>
                                          <p:spTgt spid="10445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4451">
                                            <p:txEl>
                                              <p:pRg st="3" end="3"/>
                                            </p:txEl>
                                          </p:spTgt>
                                        </p:tgtEl>
                                        <p:attrNameLst>
                                          <p:attrName>style.visibility</p:attrName>
                                        </p:attrNameLst>
                                      </p:cBhvr>
                                      <p:to>
                                        <p:strVal val="visible"/>
                                      </p:to>
                                    </p:set>
                                    <p:anim calcmode="lin" valueType="num">
                                      <p:cBhvr additive="base">
                                        <p:cTn id="25" dur="500" fill="hold"/>
                                        <p:tgtEl>
                                          <p:spTgt spid="1044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44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4451">
                                            <p:txEl>
                                              <p:pRg st="4" end="4"/>
                                            </p:txEl>
                                          </p:spTgt>
                                        </p:tgtEl>
                                        <p:attrNameLst>
                                          <p:attrName>style.visibility</p:attrName>
                                        </p:attrNameLst>
                                      </p:cBhvr>
                                      <p:to>
                                        <p:strVal val="visible"/>
                                      </p:to>
                                    </p:set>
                                    <p:anim calcmode="lin" valueType="num">
                                      <p:cBhvr additive="base">
                                        <p:cTn id="31" dur="500" fill="hold"/>
                                        <p:tgtEl>
                                          <p:spTgt spid="1044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4451">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4456"/>
                                        </p:tgtEl>
                                        <p:attrNameLst>
                                          <p:attrName>style.visibility</p:attrName>
                                        </p:attrNameLst>
                                      </p:cBhvr>
                                      <p:to>
                                        <p:strVal val="visible"/>
                                      </p:to>
                                    </p:set>
                                    <p:anim calcmode="lin" valueType="num">
                                      <p:cBhvr additive="base">
                                        <p:cTn id="35" dur="500" fill="hold"/>
                                        <p:tgtEl>
                                          <p:spTgt spid="104456"/>
                                        </p:tgtEl>
                                        <p:attrNameLst>
                                          <p:attrName>ppt_x</p:attrName>
                                        </p:attrNameLst>
                                      </p:cBhvr>
                                      <p:tavLst>
                                        <p:tav tm="0">
                                          <p:val>
                                            <p:strVal val="#ppt_x"/>
                                          </p:val>
                                        </p:tav>
                                        <p:tav tm="100000">
                                          <p:val>
                                            <p:strVal val="#ppt_x"/>
                                          </p:val>
                                        </p:tav>
                                      </p:tavLst>
                                    </p:anim>
                                    <p:anim calcmode="lin" valueType="num">
                                      <p:cBhvr additive="base">
                                        <p:cTn id="36" dur="500" fill="hold"/>
                                        <p:tgtEl>
                                          <p:spTgt spid="10445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4458"/>
                                        </p:tgtEl>
                                        <p:attrNameLst>
                                          <p:attrName>style.visibility</p:attrName>
                                        </p:attrNameLst>
                                      </p:cBhvr>
                                      <p:to>
                                        <p:strVal val="visible"/>
                                      </p:to>
                                    </p:set>
                                    <p:anim calcmode="lin" valueType="num">
                                      <p:cBhvr additive="base">
                                        <p:cTn id="39" dur="500" fill="hold"/>
                                        <p:tgtEl>
                                          <p:spTgt spid="104458"/>
                                        </p:tgtEl>
                                        <p:attrNameLst>
                                          <p:attrName>ppt_x</p:attrName>
                                        </p:attrNameLst>
                                      </p:cBhvr>
                                      <p:tavLst>
                                        <p:tav tm="0">
                                          <p:val>
                                            <p:strVal val="#ppt_x"/>
                                          </p:val>
                                        </p:tav>
                                        <p:tav tm="100000">
                                          <p:val>
                                            <p:strVal val="#ppt_x"/>
                                          </p:val>
                                        </p:tav>
                                      </p:tavLst>
                                    </p:anim>
                                    <p:anim calcmode="lin" valueType="num">
                                      <p:cBhvr additive="base">
                                        <p:cTn id="40" dur="500" fill="hold"/>
                                        <p:tgtEl>
                                          <p:spTgt spid="10445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04451">
                                            <p:txEl>
                                              <p:pRg st="8" end="8"/>
                                            </p:txEl>
                                          </p:spTgt>
                                        </p:tgtEl>
                                        <p:attrNameLst>
                                          <p:attrName>style.visibility</p:attrName>
                                        </p:attrNameLst>
                                      </p:cBhvr>
                                      <p:to>
                                        <p:strVal val="visible"/>
                                      </p:to>
                                    </p:set>
                                    <p:anim calcmode="lin" valueType="num">
                                      <p:cBhvr additive="base">
                                        <p:cTn id="45" dur="500" fill="hold"/>
                                        <p:tgtEl>
                                          <p:spTgt spid="104451">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0445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endParaRPr lang="zh-CN" altLang="en-US" dirty="0"/>
          </a:p>
        </p:txBody>
      </p:sp>
      <p:sp>
        <p:nvSpPr>
          <p:cNvPr id="105475" name="Rectangle 3"/>
          <p:cNvSpPr>
            <a:spLocks noGrp="1" noChangeArrowheads="1"/>
          </p:cNvSpPr>
          <p:nvPr>
            <p:ph type="body" idx="1"/>
          </p:nvPr>
        </p:nvSpPr>
        <p:spPr/>
        <p:txBody>
          <a:bodyPr>
            <a:normAutofit/>
          </a:bodyPr>
          <a:lstStyle/>
          <a:p>
            <a:r>
              <a:rPr lang="zh-CN" altLang="en-US" dirty="0" smtClean="0">
                <a:solidFill>
                  <a:srgbClr val="0000FF"/>
                </a:solidFill>
              </a:rPr>
              <a:t>错误概率</a:t>
            </a:r>
            <a:r>
              <a:rPr lang="zh-CN" altLang="en-US" dirty="0" smtClean="0"/>
              <a:t>为</a:t>
            </a:r>
          </a:p>
          <a:p>
            <a:pPr lvl="3"/>
            <a:endParaRPr lang="zh-CN" altLang="en-US" dirty="0" smtClean="0"/>
          </a:p>
          <a:p>
            <a:pPr lvl="3"/>
            <a:endParaRPr lang="zh-CN" altLang="en-US" dirty="0" smtClean="0"/>
          </a:p>
          <a:p>
            <a:pPr lvl="3"/>
            <a:endParaRPr lang="zh-CN" altLang="en-US" dirty="0" smtClean="0"/>
          </a:p>
          <a:p>
            <a:pPr lvl="3"/>
            <a:endParaRPr lang="zh-CN" altLang="en-US" dirty="0" smtClean="0"/>
          </a:p>
          <a:p>
            <a:pPr lvl="3"/>
            <a:endParaRPr lang="zh-CN" altLang="en-US" dirty="0" smtClean="0"/>
          </a:p>
          <a:p>
            <a:pPr lvl="3"/>
            <a:endParaRPr lang="zh-CN" altLang="en-US" dirty="0" smtClean="0"/>
          </a:p>
          <a:p>
            <a:pPr lvl="3"/>
            <a:endParaRPr lang="zh-CN" altLang="en-US" dirty="0" smtClean="0"/>
          </a:p>
          <a:p>
            <a:r>
              <a:rPr lang="zh-CN" altLang="en-US" dirty="0" smtClean="0"/>
              <a:t>令</a:t>
            </a:r>
          </a:p>
          <a:p>
            <a:r>
              <a:rPr lang="zh-CN" altLang="en-US" dirty="0" smtClean="0"/>
              <a:t>并代入上式，经过简化可得</a:t>
            </a:r>
            <a:endParaRPr lang="zh-CN" altLang="en-US" dirty="0"/>
          </a:p>
        </p:txBody>
      </p:sp>
      <p:sp>
        <p:nvSpPr>
          <p:cNvPr id="16" name="灯片编号占位符 5"/>
          <p:cNvSpPr>
            <a:spLocks noGrp="1"/>
          </p:cNvSpPr>
          <p:nvPr>
            <p:ph type="sldNum" sz="quarter" idx="12"/>
          </p:nvPr>
        </p:nvSpPr>
        <p:spPr/>
        <p:txBody>
          <a:bodyPr/>
          <a:lstStyle/>
          <a:p>
            <a:fld id="{F439BFB1-A1A9-4A5A-B126-269FA41B2CC9}" type="slidenum">
              <a:rPr lang="en-US" altLang="zh-CN" smtClean="0"/>
              <a:pPr/>
              <a:t>108</a:t>
            </a:fld>
            <a:endParaRPr lang="en-US" altLang="zh-CN"/>
          </a:p>
        </p:txBody>
      </p:sp>
      <p:graphicFrame>
        <p:nvGraphicFramePr>
          <p:cNvPr id="105476" name="Object 4"/>
          <p:cNvGraphicFramePr>
            <a:graphicFrameLocks noChangeAspect="1"/>
          </p:cNvGraphicFramePr>
          <p:nvPr>
            <p:extLst>
              <p:ext uri="{D42A27DB-BD31-4B8C-83A1-F6EECF244321}">
                <p14:modId xmlns:p14="http://schemas.microsoft.com/office/powerpoint/2010/main" val="1249204983"/>
              </p:ext>
            </p:extLst>
          </p:nvPr>
        </p:nvGraphicFramePr>
        <p:xfrm>
          <a:off x="683568" y="1628800"/>
          <a:ext cx="4906962" cy="711200"/>
        </p:xfrm>
        <a:graphic>
          <a:graphicData uri="http://schemas.openxmlformats.org/presentationml/2006/ole">
            <mc:AlternateContent xmlns:mc="http://schemas.openxmlformats.org/markup-compatibility/2006">
              <mc:Choice xmlns:v="urn:schemas-microsoft-com:vml" Requires="v">
                <p:oleObj spid="_x0000_s465107" name="公式" r:id="rId3" imgW="2692400" imgH="393700" progId="Equation.3">
                  <p:embed/>
                </p:oleObj>
              </mc:Choice>
              <mc:Fallback>
                <p:oleObj name="公式" r:id="rId3" imgW="2692400" imgH="393700" progId="Equation.3">
                  <p:embed/>
                  <p:pic>
                    <p:nvPicPr>
                      <p:cNvPr id="0" name="Picture 9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628800"/>
                        <a:ext cx="4906962"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479" name="Rectangle 7"/>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05478" name="Object 6"/>
          <p:cNvGraphicFramePr>
            <a:graphicFrameLocks noChangeAspect="1"/>
          </p:cNvGraphicFramePr>
          <p:nvPr>
            <p:extLst>
              <p:ext uri="{D42A27DB-BD31-4B8C-83A1-F6EECF244321}">
                <p14:modId xmlns:p14="http://schemas.microsoft.com/office/powerpoint/2010/main" val="776490043"/>
              </p:ext>
            </p:extLst>
          </p:nvPr>
        </p:nvGraphicFramePr>
        <p:xfrm>
          <a:off x="5638075" y="1556792"/>
          <a:ext cx="3528094" cy="691720"/>
        </p:xfrm>
        <a:graphic>
          <a:graphicData uri="http://schemas.openxmlformats.org/presentationml/2006/ole">
            <mc:AlternateContent xmlns:mc="http://schemas.openxmlformats.org/markup-compatibility/2006">
              <mc:Choice xmlns:v="urn:schemas-microsoft-com:vml" Requires="v">
                <p:oleObj spid="_x0000_s465108" name="公式" r:id="rId5" imgW="1943100" imgH="381000" progId="Equation.3">
                  <p:embed/>
                </p:oleObj>
              </mc:Choice>
              <mc:Fallback>
                <p:oleObj name="公式" r:id="rId5" imgW="1943100" imgH="381000" progId="Equation.3">
                  <p:embed/>
                  <p:pic>
                    <p:nvPicPr>
                      <p:cNvPr id="0" name="Picture 9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075" y="1556792"/>
                        <a:ext cx="3528094" cy="6917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481" name="Rectangle 9"/>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05480" name="Object 8"/>
          <p:cNvGraphicFramePr>
            <a:graphicFrameLocks noChangeAspect="1"/>
          </p:cNvGraphicFramePr>
          <p:nvPr>
            <p:extLst>
              <p:ext uri="{D42A27DB-BD31-4B8C-83A1-F6EECF244321}">
                <p14:modId xmlns:p14="http://schemas.microsoft.com/office/powerpoint/2010/main" val="1658026762"/>
              </p:ext>
            </p:extLst>
          </p:nvPr>
        </p:nvGraphicFramePr>
        <p:xfrm>
          <a:off x="1547664" y="2311401"/>
          <a:ext cx="4770437" cy="884237"/>
        </p:xfrm>
        <a:graphic>
          <a:graphicData uri="http://schemas.openxmlformats.org/presentationml/2006/ole">
            <mc:AlternateContent xmlns:mc="http://schemas.openxmlformats.org/markup-compatibility/2006">
              <mc:Choice xmlns:v="urn:schemas-microsoft-com:vml" Requires="v">
                <p:oleObj spid="_x0000_s465109" name="公式" r:id="rId7" imgW="2616200" imgH="482600" progId="Equation.3">
                  <p:embed/>
                </p:oleObj>
              </mc:Choice>
              <mc:Fallback>
                <p:oleObj name="公式" r:id="rId7" imgW="2616200" imgH="482600" progId="Equation.3">
                  <p:embed/>
                  <p:pic>
                    <p:nvPicPr>
                      <p:cNvPr id="0" name="Picture 9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664" y="2311401"/>
                        <a:ext cx="4770437" cy="884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483" name="Rectangle 11"/>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05482" name="Object 10"/>
          <p:cNvGraphicFramePr>
            <a:graphicFrameLocks noChangeAspect="1"/>
          </p:cNvGraphicFramePr>
          <p:nvPr>
            <p:extLst>
              <p:ext uri="{D42A27DB-BD31-4B8C-83A1-F6EECF244321}">
                <p14:modId xmlns:p14="http://schemas.microsoft.com/office/powerpoint/2010/main" val="2919010716"/>
              </p:ext>
            </p:extLst>
          </p:nvPr>
        </p:nvGraphicFramePr>
        <p:xfrm>
          <a:off x="1547664" y="3238500"/>
          <a:ext cx="3735387" cy="900113"/>
        </p:xfrm>
        <a:graphic>
          <a:graphicData uri="http://schemas.openxmlformats.org/presentationml/2006/ole">
            <mc:AlternateContent xmlns:mc="http://schemas.openxmlformats.org/markup-compatibility/2006">
              <mc:Choice xmlns:v="urn:schemas-microsoft-com:vml" Requires="v">
                <p:oleObj spid="_x0000_s465110" name="公式" r:id="rId9" imgW="2057400" imgH="482600" progId="Equation.3">
                  <p:embed/>
                </p:oleObj>
              </mc:Choice>
              <mc:Fallback>
                <p:oleObj name="公式" r:id="rId9" imgW="2057400" imgH="482600" progId="Equation.3">
                  <p:embed/>
                  <p:pic>
                    <p:nvPicPr>
                      <p:cNvPr id="0" name="Picture 9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664" y="3238500"/>
                        <a:ext cx="3735387" cy="900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485" name="Rectangle 13"/>
          <p:cNvSpPr>
            <a:spLocks noChangeArrowheads="1"/>
          </p:cNvSpPr>
          <p:nvPr/>
        </p:nvSpPr>
        <p:spPr bwMode="auto">
          <a:xfrm>
            <a:off x="0" y="31956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05484" name="Object 12"/>
          <p:cNvGraphicFramePr>
            <a:graphicFrameLocks noChangeAspect="1"/>
          </p:cNvGraphicFramePr>
          <p:nvPr>
            <p:extLst>
              <p:ext uri="{D42A27DB-BD31-4B8C-83A1-F6EECF244321}">
                <p14:modId xmlns:p14="http://schemas.microsoft.com/office/powerpoint/2010/main" val="27033565"/>
              </p:ext>
            </p:extLst>
          </p:nvPr>
        </p:nvGraphicFramePr>
        <p:xfrm>
          <a:off x="1475656" y="4293096"/>
          <a:ext cx="1036901" cy="808608"/>
        </p:xfrm>
        <a:graphic>
          <a:graphicData uri="http://schemas.openxmlformats.org/presentationml/2006/ole">
            <mc:AlternateContent xmlns:mc="http://schemas.openxmlformats.org/markup-compatibility/2006">
              <mc:Choice xmlns:v="urn:schemas-microsoft-com:vml" Requires="v">
                <p:oleObj spid="_x0000_s465111" name="公式" r:id="rId11" imgW="596900" imgH="469900" progId="Equation.3">
                  <p:embed/>
                </p:oleObj>
              </mc:Choice>
              <mc:Fallback>
                <p:oleObj name="公式" r:id="rId11" imgW="596900" imgH="469900" progId="Equation.3">
                  <p:embed/>
                  <p:pic>
                    <p:nvPicPr>
                      <p:cNvPr id="0" name="Picture 9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5656" y="4293096"/>
                        <a:ext cx="1036901" cy="8086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487" name="Rectangle 15"/>
          <p:cNvSpPr>
            <a:spLocks noChangeArrowheads="1"/>
          </p:cNvSpPr>
          <p:nvPr/>
        </p:nvSpPr>
        <p:spPr bwMode="auto">
          <a:xfrm>
            <a:off x="0" y="32051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05486" name="Object 14"/>
          <p:cNvGraphicFramePr>
            <a:graphicFrameLocks noChangeAspect="1"/>
          </p:cNvGraphicFramePr>
          <p:nvPr>
            <p:extLst>
              <p:ext uri="{D42A27DB-BD31-4B8C-83A1-F6EECF244321}">
                <p14:modId xmlns:p14="http://schemas.microsoft.com/office/powerpoint/2010/main" val="3488916262"/>
              </p:ext>
            </p:extLst>
          </p:nvPr>
        </p:nvGraphicFramePr>
        <p:xfrm>
          <a:off x="2843808" y="4293096"/>
          <a:ext cx="1224136" cy="833807"/>
        </p:xfrm>
        <a:graphic>
          <a:graphicData uri="http://schemas.openxmlformats.org/presentationml/2006/ole">
            <mc:AlternateContent xmlns:mc="http://schemas.openxmlformats.org/markup-compatibility/2006">
              <mc:Choice xmlns:v="urn:schemas-microsoft-com:vml" Requires="v">
                <p:oleObj spid="_x0000_s465112" name="公式" r:id="rId13" imgW="660113" imgH="444307" progId="Equation.3">
                  <p:embed/>
                </p:oleObj>
              </mc:Choice>
              <mc:Fallback>
                <p:oleObj name="公式" r:id="rId13" imgW="660113" imgH="444307" progId="Equation.3">
                  <p:embed/>
                  <p:pic>
                    <p:nvPicPr>
                      <p:cNvPr id="0" name="Picture 9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43808" y="4293096"/>
                        <a:ext cx="1224136" cy="8338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806517825"/>
              </p:ext>
            </p:extLst>
          </p:nvPr>
        </p:nvGraphicFramePr>
        <p:xfrm>
          <a:off x="1763688" y="5733256"/>
          <a:ext cx="4456113" cy="736600"/>
        </p:xfrm>
        <a:graphic>
          <a:graphicData uri="http://schemas.openxmlformats.org/presentationml/2006/ole">
            <mc:AlternateContent xmlns:mc="http://schemas.openxmlformats.org/markup-compatibility/2006">
              <mc:Choice xmlns:v="urn:schemas-microsoft-com:vml" Requires="v">
                <p:oleObj spid="_x0000_s465113" name="公式" r:id="rId15" imgW="2209800" imgH="393700" progId="Equation.3">
                  <p:embed/>
                </p:oleObj>
              </mc:Choice>
              <mc:Fallback>
                <p:oleObj name="公式" r:id="rId15" imgW="2209800" imgH="393700" progId="Equation.3">
                  <p:embed/>
                  <p:pic>
                    <p:nvPicPr>
                      <p:cNvPr id="0" name="Picture 94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63688" y="5733256"/>
                        <a:ext cx="4456113"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5478"/>
                                        </p:tgtEl>
                                        <p:attrNameLst>
                                          <p:attrName>style.visibility</p:attrName>
                                        </p:attrNameLst>
                                      </p:cBhvr>
                                      <p:to>
                                        <p:strVal val="visible"/>
                                      </p:to>
                                    </p:set>
                                    <p:anim calcmode="lin" valueType="num">
                                      <p:cBhvr additive="base">
                                        <p:cTn id="7" dur="500" fill="hold"/>
                                        <p:tgtEl>
                                          <p:spTgt spid="105478"/>
                                        </p:tgtEl>
                                        <p:attrNameLst>
                                          <p:attrName>ppt_x</p:attrName>
                                        </p:attrNameLst>
                                      </p:cBhvr>
                                      <p:tavLst>
                                        <p:tav tm="0">
                                          <p:val>
                                            <p:strVal val="#ppt_x"/>
                                          </p:val>
                                        </p:tav>
                                        <p:tav tm="100000">
                                          <p:val>
                                            <p:strVal val="#ppt_x"/>
                                          </p:val>
                                        </p:tav>
                                      </p:tavLst>
                                    </p:anim>
                                    <p:anim calcmode="lin" valueType="num">
                                      <p:cBhvr additive="base">
                                        <p:cTn id="8" dur="500" fill="hold"/>
                                        <p:tgtEl>
                                          <p:spTgt spid="1054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5480"/>
                                        </p:tgtEl>
                                        <p:attrNameLst>
                                          <p:attrName>style.visibility</p:attrName>
                                        </p:attrNameLst>
                                      </p:cBhvr>
                                      <p:to>
                                        <p:strVal val="visible"/>
                                      </p:to>
                                    </p:set>
                                    <p:anim calcmode="lin" valueType="num">
                                      <p:cBhvr additive="base">
                                        <p:cTn id="13" dur="500" fill="hold"/>
                                        <p:tgtEl>
                                          <p:spTgt spid="105480"/>
                                        </p:tgtEl>
                                        <p:attrNameLst>
                                          <p:attrName>ppt_x</p:attrName>
                                        </p:attrNameLst>
                                      </p:cBhvr>
                                      <p:tavLst>
                                        <p:tav tm="0">
                                          <p:val>
                                            <p:strVal val="#ppt_x"/>
                                          </p:val>
                                        </p:tav>
                                        <p:tav tm="100000">
                                          <p:val>
                                            <p:strVal val="#ppt_x"/>
                                          </p:val>
                                        </p:tav>
                                      </p:tavLst>
                                    </p:anim>
                                    <p:anim calcmode="lin" valueType="num">
                                      <p:cBhvr additive="base">
                                        <p:cTn id="14" dur="500" fill="hold"/>
                                        <p:tgtEl>
                                          <p:spTgt spid="10548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5482"/>
                                        </p:tgtEl>
                                        <p:attrNameLst>
                                          <p:attrName>style.visibility</p:attrName>
                                        </p:attrNameLst>
                                      </p:cBhvr>
                                      <p:to>
                                        <p:strVal val="visible"/>
                                      </p:to>
                                    </p:set>
                                    <p:anim calcmode="lin" valueType="num">
                                      <p:cBhvr additive="base">
                                        <p:cTn id="17" dur="500" fill="hold"/>
                                        <p:tgtEl>
                                          <p:spTgt spid="105482"/>
                                        </p:tgtEl>
                                        <p:attrNameLst>
                                          <p:attrName>ppt_x</p:attrName>
                                        </p:attrNameLst>
                                      </p:cBhvr>
                                      <p:tavLst>
                                        <p:tav tm="0">
                                          <p:val>
                                            <p:strVal val="#ppt_x"/>
                                          </p:val>
                                        </p:tav>
                                        <p:tav tm="100000">
                                          <p:val>
                                            <p:strVal val="#ppt_x"/>
                                          </p:val>
                                        </p:tav>
                                      </p:tavLst>
                                    </p:anim>
                                    <p:anim calcmode="lin" valueType="num">
                                      <p:cBhvr additive="base">
                                        <p:cTn id="18" dur="500" fill="hold"/>
                                        <p:tgtEl>
                                          <p:spTgt spid="10548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5475">
                                            <p:txEl>
                                              <p:pRg st="8" end="8"/>
                                            </p:txEl>
                                          </p:spTgt>
                                        </p:tgtEl>
                                        <p:attrNameLst>
                                          <p:attrName>style.visibility</p:attrName>
                                        </p:attrNameLst>
                                      </p:cBhvr>
                                      <p:to>
                                        <p:strVal val="visible"/>
                                      </p:to>
                                    </p:set>
                                    <p:anim calcmode="lin" valueType="num">
                                      <p:cBhvr additive="base">
                                        <p:cTn id="23" dur="500" fill="hold"/>
                                        <p:tgtEl>
                                          <p:spTgt spid="105475">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5475">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5484"/>
                                        </p:tgtEl>
                                        <p:attrNameLst>
                                          <p:attrName>style.visibility</p:attrName>
                                        </p:attrNameLst>
                                      </p:cBhvr>
                                      <p:to>
                                        <p:strVal val="visible"/>
                                      </p:to>
                                    </p:set>
                                    <p:anim calcmode="lin" valueType="num">
                                      <p:cBhvr additive="base">
                                        <p:cTn id="27" dur="500" fill="hold"/>
                                        <p:tgtEl>
                                          <p:spTgt spid="105484"/>
                                        </p:tgtEl>
                                        <p:attrNameLst>
                                          <p:attrName>ppt_x</p:attrName>
                                        </p:attrNameLst>
                                      </p:cBhvr>
                                      <p:tavLst>
                                        <p:tav tm="0">
                                          <p:val>
                                            <p:strVal val="#ppt_x"/>
                                          </p:val>
                                        </p:tav>
                                        <p:tav tm="100000">
                                          <p:val>
                                            <p:strVal val="#ppt_x"/>
                                          </p:val>
                                        </p:tav>
                                      </p:tavLst>
                                    </p:anim>
                                    <p:anim calcmode="lin" valueType="num">
                                      <p:cBhvr additive="base">
                                        <p:cTn id="28" dur="500" fill="hold"/>
                                        <p:tgtEl>
                                          <p:spTgt spid="10548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5486"/>
                                        </p:tgtEl>
                                        <p:attrNameLst>
                                          <p:attrName>style.visibility</p:attrName>
                                        </p:attrNameLst>
                                      </p:cBhvr>
                                      <p:to>
                                        <p:strVal val="visible"/>
                                      </p:to>
                                    </p:set>
                                    <p:anim calcmode="lin" valueType="num">
                                      <p:cBhvr additive="base">
                                        <p:cTn id="31" dur="500" fill="hold"/>
                                        <p:tgtEl>
                                          <p:spTgt spid="105486"/>
                                        </p:tgtEl>
                                        <p:attrNameLst>
                                          <p:attrName>ppt_x</p:attrName>
                                        </p:attrNameLst>
                                      </p:cBhvr>
                                      <p:tavLst>
                                        <p:tav tm="0">
                                          <p:val>
                                            <p:strVal val="#ppt_x"/>
                                          </p:val>
                                        </p:tav>
                                        <p:tav tm="100000">
                                          <p:val>
                                            <p:strVal val="#ppt_x"/>
                                          </p:val>
                                        </p:tav>
                                      </p:tavLst>
                                    </p:anim>
                                    <p:anim calcmode="lin" valueType="num">
                                      <p:cBhvr additive="base">
                                        <p:cTn id="32" dur="500" fill="hold"/>
                                        <p:tgtEl>
                                          <p:spTgt spid="10548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5475">
                                            <p:txEl>
                                              <p:pRg st="9" end="9"/>
                                            </p:txEl>
                                          </p:spTgt>
                                        </p:tgtEl>
                                        <p:attrNameLst>
                                          <p:attrName>style.visibility</p:attrName>
                                        </p:attrNameLst>
                                      </p:cBhvr>
                                      <p:to>
                                        <p:strVal val="visible"/>
                                      </p:to>
                                    </p:set>
                                    <p:anim calcmode="lin" valueType="num">
                                      <p:cBhvr additive="base">
                                        <p:cTn id="35" dur="500" fill="hold"/>
                                        <p:tgtEl>
                                          <p:spTgt spid="105475">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547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zh-CN" altLang="en-US" dirty="0" smtClean="0"/>
              <a:t>求：</a:t>
            </a:r>
            <a:endParaRPr lang="zh-CN" altLang="en-US" dirty="0"/>
          </a:p>
        </p:txBody>
      </p:sp>
      <p:sp>
        <p:nvSpPr>
          <p:cNvPr id="106499" name="Rectangle 3"/>
          <p:cNvSpPr>
            <a:spLocks noGrp="1" noChangeArrowheads="1"/>
          </p:cNvSpPr>
          <p:nvPr>
            <p:ph type="body" idx="1"/>
          </p:nvPr>
        </p:nvSpPr>
        <p:spPr/>
        <p:txBody>
          <a:bodyPr>
            <a:normAutofit/>
          </a:bodyPr>
          <a:lstStyle/>
          <a:p>
            <a:r>
              <a:rPr lang="zh-CN" altLang="en-US" dirty="0" smtClean="0"/>
              <a:t>根据</a:t>
            </a:r>
            <a:r>
              <a:rPr lang="en-US" altLang="zh-CN" dirty="0" smtClean="0"/>
              <a:t>Marcum Q</a:t>
            </a:r>
            <a:r>
              <a:rPr lang="zh-CN" altLang="en-US" dirty="0" smtClean="0"/>
              <a:t>函数的性质</a:t>
            </a:r>
          </a:p>
          <a:p>
            <a:pPr lvl="3"/>
            <a:endParaRPr lang="zh-CN" altLang="en-US" dirty="0" smtClean="0"/>
          </a:p>
          <a:p>
            <a:pPr lvl="3"/>
            <a:endParaRPr lang="zh-CN" altLang="en-US" dirty="0" smtClean="0"/>
          </a:p>
          <a:p>
            <a:r>
              <a:rPr lang="zh-CN" altLang="en-US" dirty="0" smtClean="0"/>
              <a:t>所以</a:t>
            </a:r>
          </a:p>
          <a:p>
            <a:r>
              <a:rPr lang="zh-CN" altLang="en-US" dirty="0" smtClean="0"/>
              <a:t>同理，求得</a:t>
            </a:r>
            <a:r>
              <a:rPr lang="zh-CN" altLang="en-US" dirty="0" smtClean="0">
                <a:solidFill>
                  <a:srgbClr val="0000FF"/>
                </a:solidFill>
              </a:rPr>
              <a:t>发“</a:t>
            </a:r>
            <a:r>
              <a:rPr lang="en-US" altLang="zh-CN" dirty="0" smtClean="0">
                <a:solidFill>
                  <a:srgbClr val="0000FF"/>
                </a:solidFill>
              </a:rPr>
              <a:t>0”</a:t>
            </a:r>
            <a:r>
              <a:rPr lang="zh-CN" altLang="en-US" dirty="0" smtClean="0"/>
              <a:t>时判为“</a:t>
            </a:r>
            <a:r>
              <a:rPr lang="en-US" altLang="zh-CN" dirty="0" smtClean="0"/>
              <a:t>1”</a:t>
            </a:r>
            <a:r>
              <a:rPr lang="zh-CN" altLang="en-US" dirty="0" smtClean="0"/>
              <a:t>的错误概率，其结果与上式</a:t>
            </a:r>
            <a:r>
              <a:rPr lang="zh-CN" altLang="en-US" dirty="0" smtClean="0">
                <a:solidFill>
                  <a:srgbClr val="0000FF"/>
                </a:solidFill>
              </a:rPr>
              <a:t>完全一样</a:t>
            </a:r>
            <a:r>
              <a:rPr lang="zh-CN" altLang="en-US" dirty="0" smtClean="0"/>
              <a:t>，即有</a:t>
            </a:r>
          </a:p>
          <a:p>
            <a:pPr lvl="3"/>
            <a:endParaRPr lang="zh-CN" altLang="en-US" dirty="0" smtClean="0"/>
          </a:p>
          <a:p>
            <a:r>
              <a:rPr lang="zh-CN" altLang="en-US" dirty="0" smtClean="0"/>
              <a:t>于是，</a:t>
            </a:r>
            <a:r>
              <a:rPr lang="en-US" altLang="zh-CN" dirty="0" smtClean="0"/>
              <a:t>2FSK</a:t>
            </a:r>
            <a:r>
              <a:rPr lang="zh-CN" altLang="en-US" dirty="0" smtClean="0"/>
              <a:t>信号包络检波时系统的</a:t>
            </a:r>
            <a:r>
              <a:rPr lang="zh-CN" altLang="en-US" dirty="0" smtClean="0">
                <a:solidFill>
                  <a:srgbClr val="0000FF"/>
                </a:solidFill>
              </a:rPr>
              <a:t>总误码率</a:t>
            </a:r>
            <a:r>
              <a:rPr lang="zh-CN" altLang="en-US" dirty="0" smtClean="0"/>
              <a:t>为：</a:t>
            </a:r>
          </a:p>
          <a:p>
            <a:pPr lvl="3"/>
            <a:endParaRPr lang="en-US" altLang="zh-CN" dirty="0"/>
          </a:p>
        </p:txBody>
      </p:sp>
      <p:sp>
        <p:nvSpPr>
          <p:cNvPr id="13" name="灯片编号占位符 5"/>
          <p:cNvSpPr>
            <a:spLocks noGrp="1"/>
          </p:cNvSpPr>
          <p:nvPr>
            <p:ph type="sldNum" sz="quarter" idx="12"/>
          </p:nvPr>
        </p:nvSpPr>
        <p:spPr/>
        <p:txBody>
          <a:bodyPr/>
          <a:lstStyle/>
          <a:p>
            <a:fld id="{99B6068D-6134-47A3-93C0-B3C4EA622A7A}" type="slidenum">
              <a:rPr lang="en-US" altLang="zh-CN" smtClean="0"/>
              <a:pPr/>
              <a:t>109</a:t>
            </a:fld>
            <a:endParaRPr lang="en-US" altLang="zh-CN"/>
          </a:p>
        </p:txBody>
      </p:sp>
      <p:sp>
        <p:nvSpPr>
          <p:cNvPr id="106501"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06500" name="Object 4"/>
          <p:cNvGraphicFramePr>
            <a:graphicFrameLocks noChangeAspect="1"/>
          </p:cNvGraphicFramePr>
          <p:nvPr>
            <p:extLst>
              <p:ext uri="{D42A27DB-BD31-4B8C-83A1-F6EECF244321}">
                <p14:modId xmlns:p14="http://schemas.microsoft.com/office/powerpoint/2010/main" val="4197463116"/>
              </p:ext>
            </p:extLst>
          </p:nvPr>
        </p:nvGraphicFramePr>
        <p:xfrm>
          <a:off x="1619672" y="260648"/>
          <a:ext cx="4456113" cy="736600"/>
        </p:xfrm>
        <a:graphic>
          <a:graphicData uri="http://schemas.openxmlformats.org/presentationml/2006/ole">
            <mc:AlternateContent xmlns:mc="http://schemas.openxmlformats.org/markup-compatibility/2006">
              <mc:Choice xmlns:v="urn:schemas-microsoft-com:vml" Requires="v">
                <p:oleObj spid="_x0000_s71595" name="公式" r:id="rId3" imgW="2209800" imgH="393700" progId="Equation.3">
                  <p:embed/>
                </p:oleObj>
              </mc:Choice>
              <mc:Fallback>
                <p:oleObj name="公式" r:id="rId3" imgW="2209800" imgH="393700" progId="Equation.3">
                  <p:embed/>
                  <p:pic>
                    <p:nvPicPr>
                      <p:cNvPr id="0" name="Picture 7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60648"/>
                        <a:ext cx="4456113"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02" name="Object 6"/>
          <p:cNvGraphicFramePr>
            <a:graphicFrameLocks noChangeAspect="1"/>
          </p:cNvGraphicFramePr>
          <p:nvPr>
            <p:extLst>
              <p:ext uri="{D42A27DB-BD31-4B8C-83A1-F6EECF244321}">
                <p14:modId xmlns:p14="http://schemas.microsoft.com/office/powerpoint/2010/main" val="4115849982"/>
              </p:ext>
            </p:extLst>
          </p:nvPr>
        </p:nvGraphicFramePr>
        <p:xfrm>
          <a:off x="2636837" y="1772816"/>
          <a:ext cx="3870325" cy="630237"/>
        </p:xfrm>
        <a:graphic>
          <a:graphicData uri="http://schemas.openxmlformats.org/presentationml/2006/ole">
            <mc:AlternateContent xmlns:mc="http://schemas.openxmlformats.org/markup-compatibility/2006">
              <mc:Choice xmlns:v="urn:schemas-microsoft-com:vml" Requires="v">
                <p:oleObj spid="_x0000_s71596" name="公式" r:id="rId5" imgW="2044700" imgH="330200" progId="Equation.3">
                  <p:embed/>
                </p:oleObj>
              </mc:Choice>
              <mc:Fallback>
                <p:oleObj name="公式" r:id="rId5" imgW="2044700" imgH="330200" progId="Equation.3">
                  <p:embed/>
                  <p:pic>
                    <p:nvPicPr>
                      <p:cNvPr id="0" name="Picture 7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6837" y="1772816"/>
                        <a:ext cx="3870325" cy="630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505" name="Rectangle 9"/>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06504" name="Object 8"/>
          <p:cNvGraphicFramePr>
            <a:graphicFrameLocks noChangeAspect="1"/>
          </p:cNvGraphicFramePr>
          <p:nvPr>
            <p:extLst>
              <p:ext uri="{D42A27DB-BD31-4B8C-83A1-F6EECF244321}">
                <p14:modId xmlns:p14="http://schemas.microsoft.com/office/powerpoint/2010/main" val="2118433502"/>
              </p:ext>
            </p:extLst>
          </p:nvPr>
        </p:nvGraphicFramePr>
        <p:xfrm>
          <a:off x="1835696" y="2514601"/>
          <a:ext cx="2952328" cy="736862"/>
        </p:xfrm>
        <a:graphic>
          <a:graphicData uri="http://schemas.openxmlformats.org/presentationml/2006/ole">
            <mc:AlternateContent xmlns:mc="http://schemas.openxmlformats.org/markup-compatibility/2006">
              <mc:Choice xmlns:v="urn:schemas-microsoft-com:vml" Requires="v">
                <p:oleObj spid="_x0000_s71597" name="公式" r:id="rId7" imgW="1562100" imgH="393700" progId="Equation.3">
                  <p:embed/>
                </p:oleObj>
              </mc:Choice>
              <mc:Fallback>
                <p:oleObj name="公式" r:id="rId7" imgW="1562100" imgH="393700" progId="Equation.3">
                  <p:embed/>
                  <p:pic>
                    <p:nvPicPr>
                      <p:cNvPr id="0" name="Picture 7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696" y="2514601"/>
                        <a:ext cx="2952328" cy="7368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507" name="Rectangle 11"/>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06506" name="Object 10"/>
          <p:cNvGraphicFramePr>
            <a:graphicFrameLocks noChangeAspect="1"/>
          </p:cNvGraphicFramePr>
          <p:nvPr>
            <p:extLst>
              <p:ext uri="{D42A27DB-BD31-4B8C-83A1-F6EECF244321}">
                <p14:modId xmlns:p14="http://schemas.microsoft.com/office/powerpoint/2010/main" val="2745401966"/>
              </p:ext>
            </p:extLst>
          </p:nvPr>
        </p:nvGraphicFramePr>
        <p:xfrm>
          <a:off x="4860032" y="3861048"/>
          <a:ext cx="3637106" cy="792088"/>
        </p:xfrm>
        <a:graphic>
          <a:graphicData uri="http://schemas.openxmlformats.org/presentationml/2006/ole">
            <mc:AlternateContent xmlns:mc="http://schemas.openxmlformats.org/markup-compatibility/2006">
              <mc:Choice xmlns:v="urn:schemas-microsoft-com:vml" Requires="v">
                <p:oleObj spid="_x0000_s71598" name="公式" r:id="rId9" imgW="1790700" imgH="393700" progId="Equation.3">
                  <p:embed/>
                </p:oleObj>
              </mc:Choice>
              <mc:Fallback>
                <p:oleObj name="公式" r:id="rId9" imgW="1790700" imgH="393700" progId="Equation.3">
                  <p:embed/>
                  <p:pic>
                    <p:nvPicPr>
                      <p:cNvPr id="0" name="Picture 7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0032" y="3861048"/>
                        <a:ext cx="3637106" cy="7920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509" name="Rectangle 13"/>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06508" name="Object 12"/>
          <p:cNvGraphicFramePr>
            <a:graphicFrameLocks noChangeAspect="1"/>
          </p:cNvGraphicFramePr>
          <p:nvPr>
            <p:extLst>
              <p:ext uri="{D42A27DB-BD31-4B8C-83A1-F6EECF244321}">
                <p14:modId xmlns:p14="http://schemas.microsoft.com/office/powerpoint/2010/main" val="3605151370"/>
              </p:ext>
            </p:extLst>
          </p:nvPr>
        </p:nvGraphicFramePr>
        <p:xfrm>
          <a:off x="2681287" y="5301208"/>
          <a:ext cx="1890713" cy="827088"/>
        </p:xfrm>
        <a:graphic>
          <a:graphicData uri="http://schemas.openxmlformats.org/presentationml/2006/ole">
            <mc:AlternateContent xmlns:mc="http://schemas.openxmlformats.org/markup-compatibility/2006">
              <mc:Choice xmlns:v="urn:schemas-microsoft-com:vml" Requires="v">
                <p:oleObj spid="_x0000_s71599" name="公式" r:id="rId11" imgW="723586" imgH="393529" progId="Equation.3">
                  <p:embed/>
                </p:oleObj>
              </mc:Choice>
              <mc:Fallback>
                <p:oleObj name="公式" r:id="rId11" imgW="723586" imgH="393529" progId="Equation.3">
                  <p:embed/>
                  <p:pic>
                    <p:nvPicPr>
                      <p:cNvPr id="0" name="Picture 7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81287" y="5301208"/>
                        <a:ext cx="1890713" cy="827088"/>
                      </a:xfrm>
                      <a:prstGeom prst="rect">
                        <a:avLst/>
                      </a:prstGeom>
                      <a:noFill/>
                      <a:ln w="9525">
                        <a:solidFill>
                          <a:srgbClr val="00CC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 calcmode="lin" valueType="num">
                                      <p:cBhvr additive="base">
                                        <p:cTn id="7" dur="500" fill="hold"/>
                                        <p:tgtEl>
                                          <p:spTgt spid="1064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49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6502"/>
                                        </p:tgtEl>
                                        <p:attrNameLst>
                                          <p:attrName>style.visibility</p:attrName>
                                        </p:attrNameLst>
                                      </p:cBhvr>
                                      <p:to>
                                        <p:strVal val="visible"/>
                                      </p:to>
                                    </p:set>
                                    <p:anim calcmode="lin" valueType="num">
                                      <p:cBhvr additive="base">
                                        <p:cTn id="11" dur="500" fill="hold"/>
                                        <p:tgtEl>
                                          <p:spTgt spid="106502"/>
                                        </p:tgtEl>
                                        <p:attrNameLst>
                                          <p:attrName>ppt_x</p:attrName>
                                        </p:attrNameLst>
                                      </p:cBhvr>
                                      <p:tavLst>
                                        <p:tav tm="0">
                                          <p:val>
                                            <p:strVal val="#ppt_x"/>
                                          </p:val>
                                        </p:tav>
                                        <p:tav tm="100000">
                                          <p:val>
                                            <p:strVal val="#ppt_x"/>
                                          </p:val>
                                        </p:tav>
                                      </p:tavLst>
                                    </p:anim>
                                    <p:anim calcmode="lin" valueType="num">
                                      <p:cBhvr additive="base">
                                        <p:cTn id="12" dur="500" fill="hold"/>
                                        <p:tgtEl>
                                          <p:spTgt spid="10650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6499">
                                            <p:txEl>
                                              <p:pRg st="3" end="3"/>
                                            </p:txEl>
                                          </p:spTgt>
                                        </p:tgtEl>
                                        <p:attrNameLst>
                                          <p:attrName>style.visibility</p:attrName>
                                        </p:attrNameLst>
                                      </p:cBhvr>
                                      <p:to>
                                        <p:strVal val="visible"/>
                                      </p:to>
                                    </p:set>
                                    <p:anim calcmode="lin" valueType="num">
                                      <p:cBhvr additive="base">
                                        <p:cTn id="17" dur="500" fill="hold"/>
                                        <p:tgtEl>
                                          <p:spTgt spid="106499">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6499">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6504"/>
                                        </p:tgtEl>
                                        <p:attrNameLst>
                                          <p:attrName>style.visibility</p:attrName>
                                        </p:attrNameLst>
                                      </p:cBhvr>
                                      <p:to>
                                        <p:strVal val="visible"/>
                                      </p:to>
                                    </p:set>
                                    <p:anim calcmode="lin" valueType="num">
                                      <p:cBhvr additive="base">
                                        <p:cTn id="21" dur="500" fill="hold"/>
                                        <p:tgtEl>
                                          <p:spTgt spid="106504"/>
                                        </p:tgtEl>
                                        <p:attrNameLst>
                                          <p:attrName>ppt_x</p:attrName>
                                        </p:attrNameLst>
                                      </p:cBhvr>
                                      <p:tavLst>
                                        <p:tav tm="0">
                                          <p:val>
                                            <p:strVal val="#ppt_x"/>
                                          </p:val>
                                        </p:tav>
                                        <p:tav tm="100000">
                                          <p:val>
                                            <p:strVal val="#ppt_x"/>
                                          </p:val>
                                        </p:tav>
                                      </p:tavLst>
                                    </p:anim>
                                    <p:anim calcmode="lin" valueType="num">
                                      <p:cBhvr additive="base">
                                        <p:cTn id="22" dur="500" fill="hold"/>
                                        <p:tgtEl>
                                          <p:spTgt spid="10650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6499">
                                            <p:txEl>
                                              <p:pRg st="4" end="4"/>
                                            </p:txEl>
                                          </p:spTgt>
                                        </p:tgtEl>
                                        <p:attrNameLst>
                                          <p:attrName>style.visibility</p:attrName>
                                        </p:attrNameLst>
                                      </p:cBhvr>
                                      <p:to>
                                        <p:strVal val="visible"/>
                                      </p:to>
                                    </p:set>
                                    <p:anim calcmode="lin" valueType="num">
                                      <p:cBhvr additive="base">
                                        <p:cTn id="27" dur="500" fill="hold"/>
                                        <p:tgtEl>
                                          <p:spTgt spid="10649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64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6506"/>
                                        </p:tgtEl>
                                        <p:attrNameLst>
                                          <p:attrName>style.visibility</p:attrName>
                                        </p:attrNameLst>
                                      </p:cBhvr>
                                      <p:to>
                                        <p:strVal val="visible"/>
                                      </p:to>
                                    </p:set>
                                    <p:anim calcmode="lin" valueType="num">
                                      <p:cBhvr additive="base">
                                        <p:cTn id="33" dur="500" fill="hold"/>
                                        <p:tgtEl>
                                          <p:spTgt spid="106506"/>
                                        </p:tgtEl>
                                        <p:attrNameLst>
                                          <p:attrName>ppt_x</p:attrName>
                                        </p:attrNameLst>
                                      </p:cBhvr>
                                      <p:tavLst>
                                        <p:tav tm="0">
                                          <p:val>
                                            <p:strVal val="#ppt_x"/>
                                          </p:val>
                                        </p:tav>
                                        <p:tav tm="100000">
                                          <p:val>
                                            <p:strVal val="#ppt_x"/>
                                          </p:val>
                                        </p:tav>
                                      </p:tavLst>
                                    </p:anim>
                                    <p:anim calcmode="lin" valueType="num">
                                      <p:cBhvr additive="base">
                                        <p:cTn id="34" dur="500" fill="hold"/>
                                        <p:tgtEl>
                                          <p:spTgt spid="10650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6499">
                                            <p:txEl>
                                              <p:pRg st="6" end="6"/>
                                            </p:txEl>
                                          </p:spTgt>
                                        </p:tgtEl>
                                        <p:attrNameLst>
                                          <p:attrName>style.visibility</p:attrName>
                                        </p:attrNameLst>
                                      </p:cBhvr>
                                      <p:to>
                                        <p:strVal val="visible"/>
                                      </p:to>
                                    </p:set>
                                    <p:anim calcmode="lin" valueType="num">
                                      <p:cBhvr additive="base">
                                        <p:cTn id="39" dur="500" fill="hold"/>
                                        <p:tgtEl>
                                          <p:spTgt spid="106499">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6499">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06508"/>
                                        </p:tgtEl>
                                        <p:attrNameLst>
                                          <p:attrName>style.visibility</p:attrName>
                                        </p:attrNameLst>
                                      </p:cBhvr>
                                      <p:to>
                                        <p:strVal val="visible"/>
                                      </p:to>
                                    </p:set>
                                    <p:anim calcmode="lin" valueType="num">
                                      <p:cBhvr additive="base">
                                        <p:cTn id="43" dur="500" fill="hold"/>
                                        <p:tgtEl>
                                          <p:spTgt spid="106508"/>
                                        </p:tgtEl>
                                        <p:attrNameLst>
                                          <p:attrName>ppt_x</p:attrName>
                                        </p:attrNameLst>
                                      </p:cBhvr>
                                      <p:tavLst>
                                        <p:tav tm="0">
                                          <p:val>
                                            <p:strVal val="#ppt_x"/>
                                          </p:val>
                                        </p:tav>
                                        <p:tav tm="100000">
                                          <p:val>
                                            <p:strVal val="#ppt_x"/>
                                          </p:val>
                                        </p:tav>
                                      </p:tavLst>
                                    </p:anim>
                                    <p:anim calcmode="lin" valueType="num">
                                      <p:cBhvr additive="base">
                                        <p:cTn id="44" dur="500" fill="hold"/>
                                        <p:tgtEl>
                                          <p:spTgt spid="1065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zh-CN" dirty="0" smtClean="0"/>
              <a:t>2ASK</a:t>
            </a:r>
            <a:r>
              <a:rPr lang="zh-CN" altLang="en-US" dirty="0" smtClean="0"/>
              <a:t>信号解调方法 </a:t>
            </a:r>
          </a:p>
        </p:txBody>
      </p:sp>
      <p:sp>
        <p:nvSpPr>
          <p:cNvPr id="29699" name="Rectangle 3"/>
          <p:cNvSpPr>
            <a:spLocks noGrp="1" noChangeArrowheads="1"/>
          </p:cNvSpPr>
          <p:nvPr>
            <p:ph type="body" idx="1"/>
          </p:nvPr>
        </p:nvSpPr>
        <p:spPr/>
        <p:txBody>
          <a:bodyPr/>
          <a:lstStyle/>
          <a:p>
            <a:r>
              <a:rPr lang="zh-CN" altLang="en-US" dirty="0"/>
              <a:t>与</a:t>
            </a:r>
            <a:r>
              <a:rPr lang="en-US" altLang="zh-CN" dirty="0"/>
              <a:t>AM</a:t>
            </a:r>
            <a:r>
              <a:rPr lang="zh-CN" altLang="en-US" dirty="0" smtClean="0"/>
              <a:t>信号解调方法一样</a:t>
            </a:r>
            <a:endParaRPr lang="en-US" altLang="zh-CN" dirty="0" smtClean="0"/>
          </a:p>
          <a:p>
            <a:pPr lvl="1"/>
            <a:r>
              <a:rPr lang="zh-CN" altLang="en-US" dirty="0" smtClean="0">
                <a:solidFill>
                  <a:srgbClr val="0000FF"/>
                </a:solidFill>
              </a:rPr>
              <a:t>非相干解调</a:t>
            </a:r>
            <a:r>
              <a:rPr lang="en-US" altLang="zh-CN" dirty="0" smtClean="0">
                <a:solidFill>
                  <a:srgbClr val="0000FF"/>
                </a:solidFill>
              </a:rPr>
              <a:t>(</a:t>
            </a:r>
            <a:r>
              <a:rPr lang="zh-CN" altLang="en-US" dirty="0" smtClean="0">
                <a:solidFill>
                  <a:srgbClr val="0000FF"/>
                </a:solidFill>
              </a:rPr>
              <a:t>包络检波法</a:t>
            </a:r>
            <a:r>
              <a:rPr lang="en-US" altLang="zh-CN" dirty="0" smtClean="0">
                <a:solidFill>
                  <a:srgbClr val="0000FF"/>
                </a:solidFill>
              </a:rPr>
              <a:t>) </a:t>
            </a:r>
          </a:p>
          <a:p>
            <a:pPr lvl="1"/>
            <a:endParaRPr lang="en-US" altLang="zh-CN" dirty="0" smtClean="0"/>
          </a:p>
          <a:p>
            <a:pPr lvl="1"/>
            <a:endParaRPr lang="en-US" altLang="zh-CN" dirty="0" smtClean="0"/>
          </a:p>
          <a:p>
            <a:pPr lvl="1"/>
            <a:endParaRPr lang="en-US" altLang="zh-CN" dirty="0" smtClean="0"/>
          </a:p>
          <a:p>
            <a:pPr lvl="1"/>
            <a:r>
              <a:rPr lang="zh-CN" altLang="en-US" dirty="0" smtClean="0">
                <a:solidFill>
                  <a:srgbClr val="0000FF"/>
                </a:solidFill>
              </a:rPr>
              <a:t>相干解调</a:t>
            </a:r>
            <a:r>
              <a:rPr lang="en-US" altLang="zh-CN" dirty="0" smtClean="0">
                <a:solidFill>
                  <a:srgbClr val="0000FF"/>
                </a:solidFill>
              </a:rPr>
              <a:t>(</a:t>
            </a:r>
            <a:r>
              <a:rPr lang="zh-CN" altLang="en-US" dirty="0" smtClean="0">
                <a:solidFill>
                  <a:srgbClr val="0000FF"/>
                </a:solidFill>
              </a:rPr>
              <a:t>同步检测法</a:t>
            </a:r>
            <a:r>
              <a:rPr lang="en-US" altLang="zh-CN" dirty="0" smtClean="0">
                <a:solidFill>
                  <a:srgbClr val="0000FF"/>
                </a:solidFill>
              </a:rPr>
              <a:t>) </a:t>
            </a:r>
            <a:endParaRPr lang="en-US" altLang="zh-CN" dirty="0">
              <a:solidFill>
                <a:srgbClr val="0000FF"/>
              </a:solidFill>
            </a:endParaRPr>
          </a:p>
        </p:txBody>
      </p:sp>
      <p:sp>
        <p:nvSpPr>
          <p:cNvPr id="7" name="灯片编号占位符 5"/>
          <p:cNvSpPr>
            <a:spLocks noGrp="1"/>
          </p:cNvSpPr>
          <p:nvPr>
            <p:ph type="sldNum" sz="quarter" idx="12"/>
          </p:nvPr>
        </p:nvSpPr>
        <p:spPr/>
        <p:txBody>
          <a:bodyPr/>
          <a:lstStyle/>
          <a:p>
            <a:fld id="{D89FF4EE-093D-4D20-9909-68944C84CDD1}" type="slidenum">
              <a:rPr lang="en-US" altLang="zh-CN" smtClean="0"/>
              <a:pPr/>
              <a:t>11</a:t>
            </a:fld>
            <a:endParaRPr lang="en-US" altLang="zh-CN"/>
          </a:p>
        </p:txBody>
      </p:sp>
      <p:sp>
        <p:nvSpPr>
          <p:cNvPr id="29701" name="Rectangle 5"/>
          <p:cNvSpPr>
            <a:spLocks noChangeArrowheads="1"/>
          </p:cNvSpPr>
          <p:nvPr/>
        </p:nvSpPr>
        <p:spPr bwMode="auto">
          <a:xfrm>
            <a:off x="0" y="28241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9700" name="Object 4"/>
          <p:cNvGraphicFramePr>
            <a:graphicFrameLocks noChangeAspect="1"/>
          </p:cNvGraphicFramePr>
          <p:nvPr/>
        </p:nvGraphicFramePr>
        <p:xfrm>
          <a:off x="927100" y="2214563"/>
          <a:ext cx="8216900" cy="1590675"/>
        </p:xfrm>
        <a:graphic>
          <a:graphicData uri="http://schemas.openxmlformats.org/presentationml/2006/ole">
            <mc:AlternateContent xmlns:mc="http://schemas.openxmlformats.org/markup-compatibility/2006">
              <mc:Choice xmlns:v="urn:schemas-microsoft-com:vml" Requires="v">
                <p:oleObj spid="_x0000_s5496" name="Visio" r:id="rId3" imgW="5973405" imgH="1463265" progId="Visio.Drawing.11">
                  <p:embed/>
                </p:oleObj>
              </mc:Choice>
              <mc:Fallback>
                <p:oleObj name="Visio" r:id="rId3" imgW="5973405" imgH="1463265" progId="Visio.Drawing.11">
                  <p:embed/>
                  <p:pic>
                    <p:nvPicPr>
                      <p:cNvPr id="0" name="Picture 290"/>
                      <p:cNvPicPr>
                        <a:picLocks noChangeAspect="1" noChangeArrowheads="1"/>
                      </p:cNvPicPr>
                      <p:nvPr/>
                    </p:nvPicPr>
                    <p:blipFill>
                      <a:blip r:embed="rId4">
                        <a:extLst>
                          <a:ext uri="{28A0092B-C50C-407E-A947-70E740481C1C}">
                            <a14:useLocalDpi xmlns:a14="http://schemas.microsoft.com/office/drawing/2010/main" val="0"/>
                          </a:ext>
                        </a:extLst>
                      </a:blip>
                      <a:srcRect l="4477" t="12140" r="-330" b="12003"/>
                      <a:stretch>
                        <a:fillRect/>
                      </a:stretch>
                    </p:blipFill>
                    <p:spPr bwMode="auto">
                      <a:xfrm>
                        <a:off x="927100" y="2214563"/>
                        <a:ext cx="8216900" cy="159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2" name="Object 6"/>
          <p:cNvGraphicFramePr>
            <a:graphicFrameLocks noChangeAspect="1"/>
          </p:cNvGraphicFramePr>
          <p:nvPr/>
        </p:nvGraphicFramePr>
        <p:xfrm>
          <a:off x="467544" y="4311228"/>
          <a:ext cx="8147050" cy="2070100"/>
        </p:xfrm>
        <a:graphic>
          <a:graphicData uri="http://schemas.openxmlformats.org/presentationml/2006/ole">
            <mc:AlternateContent xmlns:mc="http://schemas.openxmlformats.org/markup-compatibility/2006">
              <mc:Choice xmlns:v="urn:schemas-microsoft-com:vml" Requires="v">
                <p:oleObj spid="_x0000_s5497" name="Visio" r:id="rId5" imgW="5058156" imgH="1239012" progId="Visio.Drawing.11">
                  <p:embed/>
                </p:oleObj>
              </mc:Choice>
              <mc:Fallback>
                <p:oleObj name="Visio" r:id="rId5" imgW="5058156" imgH="1239012" progId="Visio.Drawing.11">
                  <p:embed/>
                  <p:pic>
                    <p:nvPicPr>
                      <p:cNvPr id="0" name="Picture 2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4311228"/>
                        <a:ext cx="8147050" cy="207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4860032" y="3717032"/>
            <a:ext cx="3543911" cy="83099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400" b="1" dirty="0" smtClean="0">
                <a:solidFill>
                  <a:srgbClr val="0000FF"/>
                </a:solidFill>
                <a:latin typeface="+mj-ea"/>
                <a:ea typeface="+mj-ea"/>
              </a:rPr>
              <a:t>增加抽样判决器：提高数字信号的接收性能</a:t>
            </a:r>
            <a:endParaRPr lang="zh-CN" altLang="en-US" sz="2400" b="1" dirty="0">
              <a:solidFill>
                <a:srgbClr val="0000FF"/>
              </a:solidFill>
              <a:latin typeface="+mj-ea"/>
              <a:ea typeface="+mj-ea"/>
            </a:endParaRPr>
          </a:p>
        </p:txBody>
      </p:sp>
      <p:sp>
        <p:nvSpPr>
          <p:cNvPr id="3" name="矩形 2"/>
          <p:cNvSpPr/>
          <p:nvPr/>
        </p:nvSpPr>
        <p:spPr>
          <a:xfrm>
            <a:off x="7164288" y="2276872"/>
            <a:ext cx="115212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732240" y="4581128"/>
            <a:ext cx="115212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 calcmode="lin" valueType="num">
                                      <p:cBhvr additive="base">
                                        <p:cTn id="7" dur="5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6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699">
                                            <p:txEl>
                                              <p:pRg st="1" end="1"/>
                                            </p:txEl>
                                          </p:spTgt>
                                        </p:tgtEl>
                                        <p:attrNameLst>
                                          <p:attrName>style.visibility</p:attrName>
                                        </p:attrNameLst>
                                      </p:cBhvr>
                                      <p:to>
                                        <p:strVal val="visible"/>
                                      </p:to>
                                    </p:set>
                                    <p:anim calcmode="lin" valueType="num">
                                      <p:cBhvr additive="base">
                                        <p:cTn id="13" dur="5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69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9699">
                                            <p:txEl>
                                              <p:pRg st="5" end="5"/>
                                            </p:txEl>
                                          </p:spTgt>
                                        </p:tgtEl>
                                        <p:attrNameLst>
                                          <p:attrName>style.visibility</p:attrName>
                                        </p:attrNameLst>
                                      </p:cBhvr>
                                      <p:to>
                                        <p:strVal val="visible"/>
                                      </p:to>
                                    </p:set>
                                    <p:anim calcmode="lin" valueType="num">
                                      <p:cBhvr additive="base">
                                        <p:cTn id="17" dur="500" fill="hold"/>
                                        <p:tgtEl>
                                          <p:spTgt spid="29699">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969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9700"/>
                                        </p:tgtEl>
                                        <p:attrNameLst>
                                          <p:attrName>style.visibility</p:attrName>
                                        </p:attrNameLst>
                                      </p:cBhvr>
                                      <p:to>
                                        <p:strVal val="visible"/>
                                      </p:to>
                                    </p:set>
                                    <p:anim calcmode="lin" valueType="num">
                                      <p:cBhvr additive="base">
                                        <p:cTn id="23" dur="500" fill="hold"/>
                                        <p:tgtEl>
                                          <p:spTgt spid="29700"/>
                                        </p:tgtEl>
                                        <p:attrNameLst>
                                          <p:attrName>ppt_x</p:attrName>
                                        </p:attrNameLst>
                                      </p:cBhvr>
                                      <p:tavLst>
                                        <p:tav tm="0">
                                          <p:val>
                                            <p:strVal val="#ppt_x"/>
                                          </p:val>
                                        </p:tav>
                                        <p:tav tm="100000">
                                          <p:val>
                                            <p:strVal val="#ppt_x"/>
                                          </p:val>
                                        </p:tav>
                                      </p:tavLst>
                                    </p:anim>
                                    <p:anim calcmode="lin" valueType="num">
                                      <p:cBhvr additive="base">
                                        <p:cTn id="24" dur="500" fill="hold"/>
                                        <p:tgtEl>
                                          <p:spTgt spid="2970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9702"/>
                                        </p:tgtEl>
                                        <p:attrNameLst>
                                          <p:attrName>style.visibility</p:attrName>
                                        </p:attrNameLst>
                                      </p:cBhvr>
                                      <p:to>
                                        <p:strVal val="visible"/>
                                      </p:to>
                                    </p:set>
                                    <p:anim calcmode="lin" valueType="num">
                                      <p:cBhvr additive="base">
                                        <p:cTn id="29" dur="500" fill="hold"/>
                                        <p:tgtEl>
                                          <p:spTgt spid="29702"/>
                                        </p:tgtEl>
                                        <p:attrNameLst>
                                          <p:attrName>ppt_x</p:attrName>
                                        </p:attrNameLst>
                                      </p:cBhvr>
                                      <p:tavLst>
                                        <p:tav tm="0">
                                          <p:val>
                                            <p:strVal val="#ppt_x"/>
                                          </p:val>
                                        </p:tav>
                                        <p:tav tm="100000">
                                          <p:val>
                                            <p:strVal val="#ppt_x"/>
                                          </p:val>
                                        </p:tav>
                                      </p:tavLst>
                                    </p:anim>
                                    <p:anim calcmode="lin" valueType="num">
                                      <p:cBhvr additive="base">
                                        <p:cTn id="30" dur="500" fill="hold"/>
                                        <p:tgtEl>
                                          <p:spTgt spid="2970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ppt_x"/>
                                          </p:val>
                                        </p:tav>
                                        <p:tav tm="100000">
                                          <p:val>
                                            <p:strVal val="#ppt_x"/>
                                          </p:val>
                                        </p:tav>
                                      </p:tavLst>
                                    </p:anim>
                                    <p:anim calcmode="lin" valueType="num">
                                      <p:cBhvr additive="base">
                                        <p:cTn id="4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2FSK</a:t>
            </a:r>
            <a:r>
              <a:rPr lang="zh-CN" altLang="en-US" dirty="0" smtClean="0"/>
              <a:t>解调性能比较</a:t>
            </a:r>
            <a:endParaRPr lang="zh-CN" altLang="en-US" dirty="0"/>
          </a:p>
        </p:txBody>
      </p:sp>
      <p:sp>
        <p:nvSpPr>
          <p:cNvPr id="6" name="内容占位符 5"/>
          <p:cNvSpPr>
            <a:spLocks noGrp="1"/>
          </p:cNvSpPr>
          <p:nvPr>
            <p:ph sz="half" idx="1"/>
          </p:nvPr>
        </p:nvSpPr>
        <p:spPr/>
        <p:txBody>
          <a:bodyPr/>
          <a:lstStyle/>
          <a:p>
            <a:r>
              <a:rPr lang="zh-CN" altLang="en-US" dirty="0" smtClean="0">
                <a:solidFill>
                  <a:srgbClr val="C00000"/>
                </a:solidFill>
              </a:rPr>
              <a:t>相干解调（同步检波）</a:t>
            </a:r>
            <a:endParaRPr lang="en-US" altLang="zh-CN" dirty="0" smtClean="0">
              <a:solidFill>
                <a:srgbClr val="C00000"/>
              </a:solidFill>
            </a:endParaRPr>
          </a:p>
          <a:p>
            <a:endParaRPr lang="en-US" altLang="zh-CN" dirty="0"/>
          </a:p>
          <a:p>
            <a:r>
              <a:rPr lang="zh-CN" altLang="en-US" dirty="0" smtClean="0"/>
              <a:t>在</a:t>
            </a:r>
            <a:r>
              <a:rPr lang="zh-CN" altLang="en-US" dirty="0">
                <a:solidFill>
                  <a:srgbClr val="0000FF"/>
                </a:solidFill>
              </a:rPr>
              <a:t>大信噪比条件</a:t>
            </a:r>
            <a:r>
              <a:rPr lang="zh-CN" altLang="en-US" dirty="0"/>
              <a:t>下</a:t>
            </a:r>
          </a:p>
        </p:txBody>
      </p:sp>
      <p:sp>
        <p:nvSpPr>
          <p:cNvPr id="7" name="内容占位符 6"/>
          <p:cNvSpPr>
            <a:spLocks noGrp="1"/>
          </p:cNvSpPr>
          <p:nvPr>
            <p:ph sz="half" idx="2"/>
          </p:nvPr>
        </p:nvSpPr>
        <p:spPr/>
        <p:txBody>
          <a:bodyPr/>
          <a:lstStyle/>
          <a:p>
            <a:r>
              <a:rPr lang="zh-CN" altLang="en-US" dirty="0" smtClean="0">
                <a:solidFill>
                  <a:srgbClr val="C00000"/>
                </a:solidFill>
              </a:rPr>
              <a:t>包络检波</a:t>
            </a:r>
            <a:endParaRPr lang="zh-CN" altLang="en-US" dirty="0">
              <a:solidFill>
                <a:srgbClr val="C00000"/>
              </a:solidFill>
            </a:endParaRPr>
          </a:p>
        </p:txBody>
      </p:sp>
      <p:sp>
        <p:nvSpPr>
          <p:cNvPr id="4" name="灯片编号占位符 3"/>
          <p:cNvSpPr>
            <a:spLocks noGrp="1"/>
          </p:cNvSpPr>
          <p:nvPr>
            <p:ph type="sldNum" sz="quarter" idx="12"/>
          </p:nvPr>
        </p:nvSpPr>
        <p:spPr/>
        <p:txBody>
          <a:bodyPr/>
          <a:lstStyle/>
          <a:p>
            <a:fld id="{E31375A4-56A4-47D6-9801-1991572033F7}" type="slidenum">
              <a:rPr lang="en-US" smtClean="0"/>
              <a:pPr/>
              <a:t>110</a:t>
            </a:fld>
            <a:endParaRPr lang="en-US"/>
          </a:p>
        </p:txBody>
      </p:sp>
      <p:graphicFrame>
        <p:nvGraphicFramePr>
          <p:cNvPr id="8" name="对象 7"/>
          <p:cNvGraphicFramePr>
            <a:graphicFrameLocks noChangeAspect="1"/>
          </p:cNvGraphicFramePr>
          <p:nvPr>
            <p:extLst>
              <p:ext uri="{D42A27DB-BD31-4B8C-83A1-F6EECF244321}">
                <p14:modId xmlns:p14="http://schemas.microsoft.com/office/powerpoint/2010/main" val="4294946914"/>
              </p:ext>
            </p:extLst>
          </p:nvPr>
        </p:nvGraphicFramePr>
        <p:xfrm>
          <a:off x="5148064" y="2204864"/>
          <a:ext cx="1890712" cy="827087"/>
        </p:xfrm>
        <a:graphic>
          <a:graphicData uri="http://schemas.openxmlformats.org/presentationml/2006/ole">
            <mc:AlternateContent xmlns:mc="http://schemas.openxmlformats.org/markup-compatibility/2006">
              <mc:Choice xmlns:v="urn:schemas-microsoft-com:vml" Requires="v">
                <p:oleObj spid="_x0000_s289100" name="公式" r:id="rId3" imgW="723586" imgH="393529" progId="Equation.3">
                  <p:embed/>
                </p:oleObj>
              </mc:Choice>
              <mc:Fallback>
                <p:oleObj name="公式" r:id="rId3" imgW="723586" imgH="393529" progId="Equation.3">
                  <p:embed/>
                  <p:pic>
                    <p:nvPicPr>
                      <p:cNvPr id="0" name="Picture 2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204864"/>
                        <a:ext cx="1890712" cy="827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589028228"/>
              </p:ext>
            </p:extLst>
          </p:nvPr>
        </p:nvGraphicFramePr>
        <p:xfrm>
          <a:off x="1403648" y="1916113"/>
          <a:ext cx="2376488" cy="1004887"/>
        </p:xfrm>
        <a:graphic>
          <a:graphicData uri="http://schemas.openxmlformats.org/presentationml/2006/ole">
            <mc:AlternateContent xmlns:mc="http://schemas.openxmlformats.org/markup-compatibility/2006">
              <mc:Choice xmlns:v="urn:schemas-microsoft-com:vml" Requires="v">
                <p:oleObj spid="_x0000_s289101" name="公式" r:id="rId5" imgW="1054100" imgH="508000" progId="Equation.3">
                  <p:embed/>
                </p:oleObj>
              </mc:Choice>
              <mc:Fallback>
                <p:oleObj name="公式" r:id="rId5" imgW="1054100" imgH="508000" progId="Equation.3">
                  <p:embed/>
                  <p:pic>
                    <p:nvPicPr>
                      <p:cNvPr id="0" name="Picture 2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648" y="1916113"/>
                        <a:ext cx="2376488" cy="1004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892395048"/>
              </p:ext>
            </p:extLst>
          </p:nvPr>
        </p:nvGraphicFramePr>
        <p:xfrm>
          <a:off x="1259632" y="3212976"/>
          <a:ext cx="1944688" cy="1011237"/>
        </p:xfrm>
        <a:graphic>
          <a:graphicData uri="http://schemas.openxmlformats.org/presentationml/2006/ole">
            <mc:AlternateContent xmlns:mc="http://schemas.openxmlformats.org/markup-compatibility/2006">
              <mc:Choice xmlns:v="urn:schemas-microsoft-com:vml" Requires="v">
                <p:oleObj spid="_x0000_s289102" name="公式" r:id="rId7" imgW="952087" imgH="495085" progId="Equation.3">
                  <p:embed/>
                </p:oleObj>
              </mc:Choice>
              <mc:Fallback>
                <p:oleObj name="公式" r:id="rId7" imgW="952087" imgH="495085" progId="Equation.3">
                  <p:embed/>
                  <p:pic>
                    <p:nvPicPr>
                      <p:cNvPr id="0" name="Picture 20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9632" y="3212976"/>
                        <a:ext cx="1944688" cy="1011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矩形 10"/>
          <p:cNvSpPr/>
          <p:nvPr/>
        </p:nvSpPr>
        <p:spPr>
          <a:xfrm>
            <a:off x="611560" y="4149080"/>
            <a:ext cx="8352928" cy="224676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25000"/>
              </a:lnSpc>
            </a:pPr>
            <a:r>
              <a:rPr lang="zh-CN" altLang="en-US" sz="2800" b="1" dirty="0" smtClean="0">
                <a:latin typeface="+mj-ea"/>
                <a:ea typeface="+mj-ea"/>
              </a:rPr>
              <a:t>      在</a:t>
            </a:r>
            <a:r>
              <a:rPr lang="zh-CN" altLang="en-US" sz="2800" b="1" dirty="0">
                <a:solidFill>
                  <a:srgbClr val="0000FF"/>
                </a:solidFill>
                <a:latin typeface="+mj-ea"/>
                <a:ea typeface="+mj-ea"/>
              </a:rPr>
              <a:t>大信噪比条件</a:t>
            </a:r>
            <a:r>
              <a:rPr lang="zh-CN" altLang="en-US" sz="2800" b="1" dirty="0">
                <a:latin typeface="+mj-ea"/>
                <a:ea typeface="+mj-ea"/>
              </a:rPr>
              <a:t>下，</a:t>
            </a:r>
            <a:r>
              <a:rPr lang="en-US" altLang="zh-CN" sz="2800" b="1" dirty="0">
                <a:latin typeface="+mj-ea"/>
                <a:ea typeface="+mj-ea"/>
              </a:rPr>
              <a:t>2FSK</a:t>
            </a:r>
            <a:r>
              <a:rPr lang="zh-CN" altLang="en-US" sz="2800" b="1" dirty="0">
                <a:latin typeface="+mj-ea"/>
                <a:ea typeface="+mj-ea"/>
              </a:rPr>
              <a:t>信号包络检波时的系统性能与同步检测时的</a:t>
            </a:r>
            <a:r>
              <a:rPr lang="zh-CN" altLang="en-US" sz="2800" b="1" dirty="0">
                <a:solidFill>
                  <a:srgbClr val="0000FF"/>
                </a:solidFill>
                <a:latin typeface="+mj-ea"/>
                <a:ea typeface="+mj-ea"/>
              </a:rPr>
              <a:t>性能相差</a:t>
            </a:r>
            <a:r>
              <a:rPr lang="zh-CN" altLang="en-US" sz="2800" b="1" dirty="0" smtClean="0">
                <a:solidFill>
                  <a:srgbClr val="0000FF"/>
                </a:solidFill>
                <a:latin typeface="+mj-ea"/>
                <a:ea typeface="+mj-ea"/>
              </a:rPr>
              <a:t>不大</a:t>
            </a:r>
            <a:r>
              <a:rPr lang="en-US" altLang="zh-CN" sz="2800" b="1" dirty="0" smtClean="0">
                <a:latin typeface="+mj-ea"/>
                <a:ea typeface="+mj-ea"/>
              </a:rPr>
              <a:t>.</a:t>
            </a:r>
          </a:p>
          <a:p>
            <a:pPr>
              <a:lnSpc>
                <a:spcPct val="125000"/>
              </a:lnSpc>
            </a:pPr>
            <a:r>
              <a:rPr lang="zh-CN" altLang="en-US" sz="2800" b="1" dirty="0" smtClean="0">
                <a:latin typeface="+mj-ea"/>
                <a:ea typeface="+mj-ea"/>
              </a:rPr>
              <a:t>      但</a:t>
            </a:r>
            <a:r>
              <a:rPr lang="zh-CN" altLang="en-US" sz="2800" b="1" dirty="0">
                <a:latin typeface="+mj-ea"/>
                <a:ea typeface="+mj-ea"/>
              </a:rPr>
              <a:t>同步检测法的</a:t>
            </a:r>
            <a:r>
              <a:rPr lang="zh-CN" altLang="en-US" sz="2800" b="1" dirty="0">
                <a:solidFill>
                  <a:srgbClr val="0000FF"/>
                </a:solidFill>
                <a:latin typeface="+mj-ea"/>
                <a:ea typeface="+mj-ea"/>
              </a:rPr>
              <a:t>设备却复杂得多</a:t>
            </a:r>
            <a:r>
              <a:rPr lang="zh-CN" altLang="en-US" sz="2800" b="1" dirty="0">
                <a:latin typeface="+mj-ea"/>
                <a:ea typeface="+mj-ea"/>
              </a:rPr>
              <a:t>。因此，在满足信噪比要求的场合，</a:t>
            </a:r>
            <a:r>
              <a:rPr lang="zh-CN" altLang="en-US" sz="2800" b="1" dirty="0">
                <a:solidFill>
                  <a:srgbClr val="0000FF"/>
                </a:solidFill>
                <a:latin typeface="+mj-ea"/>
                <a:ea typeface="+mj-ea"/>
              </a:rPr>
              <a:t>多采用包络检波法</a:t>
            </a:r>
            <a:r>
              <a:rPr lang="zh-CN" altLang="en-US" sz="2800" b="1" dirty="0">
                <a:latin typeface="+mj-ea"/>
                <a:ea typeface="+mj-ea"/>
              </a:rPr>
              <a:t> </a:t>
            </a:r>
          </a:p>
        </p:txBody>
      </p:sp>
    </p:spTree>
    <p:extLst>
      <p:ext uri="{BB962C8B-B14F-4D97-AF65-F5344CB8AC3E}">
        <p14:creationId xmlns:p14="http://schemas.microsoft.com/office/powerpoint/2010/main" val="2871527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zh-CN" altLang="en-US" dirty="0" smtClean="0"/>
              <a:t>例</a:t>
            </a:r>
            <a:r>
              <a:rPr lang="en-US" altLang="zh-CN" dirty="0" smtClean="0"/>
              <a:t>7.2.2</a:t>
            </a:r>
            <a:endParaRPr lang="zh-CN" altLang="en-US" dirty="0"/>
          </a:p>
        </p:txBody>
      </p:sp>
      <p:sp>
        <p:nvSpPr>
          <p:cNvPr id="108547" name="Rectangle 3"/>
          <p:cNvSpPr>
            <a:spLocks noGrp="1" noChangeArrowheads="1"/>
          </p:cNvSpPr>
          <p:nvPr>
            <p:ph type="body" idx="1"/>
          </p:nvPr>
        </p:nvSpPr>
        <p:spPr>
          <a:xfrm>
            <a:off x="539552" y="1196752"/>
            <a:ext cx="8136904" cy="5328592"/>
          </a:xfrm>
        </p:spPr>
        <p:txBody>
          <a:bodyPr>
            <a:normAutofit/>
          </a:bodyPr>
          <a:lstStyle/>
          <a:p>
            <a:r>
              <a:rPr lang="zh-CN" altLang="en-US" dirty="0" smtClean="0"/>
              <a:t>采用</a:t>
            </a:r>
            <a:r>
              <a:rPr lang="en-US" altLang="zh-CN" dirty="0" smtClean="0"/>
              <a:t>2FSK</a:t>
            </a:r>
            <a:r>
              <a:rPr lang="zh-CN" altLang="en-US" dirty="0" smtClean="0"/>
              <a:t>方式在等效带宽为</a:t>
            </a:r>
            <a:r>
              <a:rPr lang="en-US" altLang="zh-CN" dirty="0" smtClean="0"/>
              <a:t>2400Hz</a:t>
            </a:r>
            <a:r>
              <a:rPr lang="zh-CN" altLang="en-US" dirty="0" smtClean="0"/>
              <a:t>的传输信道上传输二进制数字。</a:t>
            </a:r>
            <a:r>
              <a:rPr lang="en-US" altLang="zh-CN" dirty="0" smtClean="0"/>
              <a:t>2FSK</a:t>
            </a:r>
            <a:r>
              <a:rPr lang="zh-CN" altLang="en-US" dirty="0" smtClean="0"/>
              <a:t>信号的频率分别为</a:t>
            </a:r>
            <a:r>
              <a:rPr lang="en-US" altLang="zh-CN" i="1" dirty="0" smtClean="0"/>
              <a:t>f</a:t>
            </a:r>
            <a:r>
              <a:rPr lang="en-US" altLang="zh-CN" baseline="-25000" dirty="0" smtClean="0"/>
              <a:t>1</a:t>
            </a:r>
            <a:r>
              <a:rPr lang="en-US" altLang="zh-CN" dirty="0" smtClean="0"/>
              <a:t> = 980 Hz</a:t>
            </a:r>
            <a:r>
              <a:rPr lang="zh-CN" altLang="en-US" dirty="0" smtClean="0"/>
              <a:t>，</a:t>
            </a:r>
            <a:r>
              <a:rPr lang="en-US" altLang="zh-CN" i="1" dirty="0" smtClean="0"/>
              <a:t>f</a:t>
            </a:r>
            <a:r>
              <a:rPr lang="en-US" altLang="zh-CN" baseline="-25000" dirty="0" smtClean="0"/>
              <a:t>2</a:t>
            </a:r>
            <a:r>
              <a:rPr lang="en-US" altLang="zh-CN" dirty="0" smtClean="0"/>
              <a:t> = 1580 Hz</a:t>
            </a:r>
            <a:r>
              <a:rPr lang="zh-CN" altLang="en-US" dirty="0" smtClean="0"/>
              <a:t>，码元速率</a:t>
            </a:r>
            <a:r>
              <a:rPr lang="en-US" altLang="zh-CN" dirty="0" smtClean="0"/>
              <a:t>R</a:t>
            </a:r>
            <a:r>
              <a:rPr lang="en-US" altLang="zh-CN" baseline="-25000" dirty="0" smtClean="0"/>
              <a:t>B</a:t>
            </a:r>
            <a:r>
              <a:rPr lang="en-US" altLang="zh-CN" dirty="0" smtClean="0"/>
              <a:t> = 300 B</a:t>
            </a:r>
            <a:r>
              <a:rPr lang="zh-CN" altLang="en-US" dirty="0" smtClean="0"/>
              <a:t>。接收端输入（即信道输出端）的信噪比为</a:t>
            </a:r>
            <a:r>
              <a:rPr lang="en-US" altLang="zh-CN" dirty="0" smtClean="0"/>
              <a:t>6dB</a:t>
            </a:r>
            <a:r>
              <a:rPr lang="zh-CN" altLang="en-US" dirty="0" smtClean="0"/>
              <a:t>。试求：</a:t>
            </a:r>
          </a:p>
          <a:p>
            <a:pPr lvl="1"/>
            <a:r>
              <a:rPr lang="zh-CN" altLang="en-US" dirty="0" smtClean="0"/>
              <a:t>（</a:t>
            </a:r>
            <a:r>
              <a:rPr lang="en-US" altLang="zh-CN" dirty="0" smtClean="0"/>
              <a:t>1</a:t>
            </a:r>
            <a:r>
              <a:rPr lang="zh-CN" altLang="en-US" dirty="0" smtClean="0"/>
              <a:t>）</a:t>
            </a:r>
            <a:r>
              <a:rPr lang="en-US" altLang="zh-CN" dirty="0" smtClean="0"/>
              <a:t>2FSK</a:t>
            </a:r>
            <a:r>
              <a:rPr lang="zh-CN" altLang="en-US" dirty="0" smtClean="0"/>
              <a:t>信号的带宽；</a:t>
            </a:r>
          </a:p>
          <a:p>
            <a:pPr lvl="1"/>
            <a:r>
              <a:rPr lang="zh-CN" altLang="en-US" dirty="0" smtClean="0"/>
              <a:t>（</a:t>
            </a:r>
            <a:r>
              <a:rPr lang="en-US" altLang="zh-CN" dirty="0" smtClean="0"/>
              <a:t>2</a:t>
            </a:r>
            <a:r>
              <a:rPr lang="zh-CN" altLang="en-US" dirty="0" smtClean="0"/>
              <a:t>）包络检波法解调时系统的误码率；</a:t>
            </a:r>
          </a:p>
          <a:p>
            <a:pPr lvl="1"/>
            <a:r>
              <a:rPr lang="zh-CN" altLang="en-US" dirty="0" smtClean="0"/>
              <a:t>（</a:t>
            </a:r>
            <a:r>
              <a:rPr lang="en-US" altLang="zh-CN" dirty="0" smtClean="0"/>
              <a:t>3</a:t>
            </a:r>
            <a:r>
              <a:rPr lang="zh-CN" altLang="en-US" dirty="0" smtClean="0"/>
              <a:t>）同步检测法解调时系统的误码率。</a:t>
            </a:r>
          </a:p>
          <a:p>
            <a:r>
              <a:rPr lang="zh-CN" altLang="en-US" dirty="0" smtClean="0"/>
              <a:t>解</a:t>
            </a:r>
            <a:r>
              <a:rPr lang="en-US" altLang="zh-CN" dirty="0" smtClean="0"/>
              <a:t>:</a:t>
            </a:r>
            <a:r>
              <a:rPr lang="zh-CN" altLang="en-US" dirty="0" smtClean="0"/>
              <a:t>（</a:t>
            </a:r>
            <a:r>
              <a:rPr lang="en-US" altLang="zh-CN" dirty="0" smtClean="0"/>
              <a:t>1</a:t>
            </a:r>
            <a:r>
              <a:rPr lang="zh-CN" altLang="en-US" dirty="0" smtClean="0"/>
              <a:t>）</a:t>
            </a:r>
            <a:r>
              <a:rPr lang="en-US" altLang="zh-CN" dirty="0"/>
              <a:t> </a:t>
            </a:r>
            <a:r>
              <a:rPr lang="zh-CN" altLang="en-US" dirty="0" smtClean="0"/>
              <a:t>根据式</a:t>
            </a:r>
            <a:r>
              <a:rPr lang="en-US" altLang="zh-CN" dirty="0" smtClean="0"/>
              <a:t>(7.1-22)</a:t>
            </a:r>
            <a:r>
              <a:rPr lang="zh-CN" altLang="en-US" dirty="0" smtClean="0"/>
              <a:t>，该</a:t>
            </a:r>
            <a:r>
              <a:rPr lang="en-US" altLang="zh-CN" dirty="0" smtClean="0"/>
              <a:t>2FSK</a:t>
            </a:r>
            <a:r>
              <a:rPr lang="zh-CN" altLang="en-US" dirty="0" smtClean="0"/>
              <a:t>信号的带宽为</a:t>
            </a:r>
          </a:p>
        </p:txBody>
      </p:sp>
      <p:sp>
        <p:nvSpPr>
          <p:cNvPr id="8" name="灯片编号占位符 5"/>
          <p:cNvSpPr>
            <a:spLocks noGrp="1"/>
          </p:cNvSpPr>
          <p:nvPr>
            <p:ph type="sldNum" sz="quarter" idx="12"/>
          </p:nvPr>
        </p:nvSpPr>
        <p:spPr/>
        <p:txBody>
          <a:bodyPr/>
          <a:lstStyle/>
          <a:p>
            <a:fld id="{07F745D8-9B56-4098-91FA-0B935FC0248F}" type="slidenum">
              <a:rPr lang="en-US" altLang="zh-CN" smtClean="0"/>
              <a:pPr/>
              <a:t>111</a:t>
            </a:fld>
            <a:endParaRPr lang="en-US" altLang="zh-CN"/>
          </a:p>
        </p:txBody>
      </p:sp>
      <p:sp>
        <p:nvSpPr>
          <p:cNvPr id="108549" name="Rectangle 5"/>
          <p:cNvSpPr>
            <a:spLocks noChangeArrowheads="1"/>
          </p:cNvSpPr>
          <p:nvPr/>
        </p:nvSpPr>
        <p:spPr bwMode="auto">
          <a:xfrm>
            <a:off x="0" y="33004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08548" name="Object 4"/>
          <p:cNvGraphicFramePr>
            <a:graphicFrameLocks noChangeAspect="1"/>
          </p:cNvGraphicFramePr>
          <p:nvPr>
            <p:extLst>
              <p:ext uri="{D42A27DB-BD31-4B8C-83A1-F6EECF244321}">
                <p14:modId xmlns:p14="http://schemas.microsoft.com/office/powerpoint/2010/main" val="1266955658"/>
              </p:ext>
            </p:extLst>
          </p:nvPr>
        </p:nvGraphicFramePr>
        <p:xfrm>
          <a:off x="1403647" y="5661248"/>
          <a:ext cx="6653539" cy="504056"/>
        </p:xfrm>
        <a:graphic>
          <a:graphicData uri="http://schemas.openxmlformats.org/presentationml/2006/ole">
            <mc:AlternateContent xmlns:mc="http://schemas.openxmlformats.org/markup-compatibility/2006">
              <mc:Choice xmlns:v="urn:schemas-microsoft-com:vml" Requires="v">
                <p:oleObj spid="_x0000_s291950" name="公式" r:id="rId3" imgW="3403600" imgH="254000" progId="Equation.3">
                  <p:embed/>
                </p:oleObj>
              </mc:Choice>
              <mc:Fallback>
                <p:oleObj name="公式" r:id="rId3" imgW="3403600" imgH="254000" progId="Equation.3">
                  <p:embed/>
                  <p:pic>
                    <p:nvPicPr>
                      <p:cNvPr id="0" name="Picture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7" y="5661248"/>
                        <a:ext cx="6653539"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51" name="Rectangle 7"/>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cxnSp>
        <p:nvCxnSpPr>
          <p:cNvPr id="3" name="直接连接符 2"/>
          <p:cNvCxnSpPr/>
          <p:nvPr/>
        </p:nvCxnSpPr>
        <p:spPr>
          <a:xfrm>
            <a:off x="683568" y="4941168"/>
            <a:ext cx="8136904"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741800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8547">
                                            <p:txEl>
                                              <p:pRg st="4" end="4"/>
                                            </p:txEl>
                                          </p:spTgt>
                                        </p:tgtEl>
                                        <p:attrNameLst>
                                          <p:attrName>style.visibility</p:attrName>
                                        </p:attrNameLst>
                                      </p:cBhvr>
                                      <p:to>
                                        <p:strVal val="visible"/>
                                      </p:to>
                                    </p:set>
                                    <p:anim calcmode="lin" valueType="num">
                                      <p:cBhvr additive="base">
                                        <p:cTn id="7" dur="500" fill="hold"/>
                                        <p:tgtEl>
                                          <p:spTgt spid="10854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8547">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8548"/>
                                        </p:tgtEl>
                                        <p:attrNameLst>
                                          <p:attrName>style.visibility</p:attrName>
                                        </p:attrNameLst>
                                      </p:cBhvr>
                                      <p:to>
                                        <p:strVal val="visible"/>
                                      </p:to>
                                    </p:set>
                                    <p:anim calcmode="lin" valueType="num">
                                      <p:cBhvr additive="base">
                                        <p:cTn id="11" dur="500" fill="hold"/>
                                        <p:tgtEl>
                                          <p:spTgt spid="108548"/>
                                        </p:tgtEl>
                                        <p:attrNameLst>
                                          <p:attrName>ppt_x</p:attrName>
                                        </p:attrNameLst>
                                      </p:cBhvr>
                                      <p:tavLst>
                                        <p:tav tm="0">
                                          <p:val>
                                            <p:strVal val="#ppt_x"/>
                                          </p:val>
                                        </p:tav>
                                        <p:tav tm="100000">
                                          <p:val>
                                            <p:strVal val="#ppt_x"/>
                                          </p:val>
                                        </p:tav>
                                      </p:tavLst>
                                    </p:anim>
                                    <p:anim calcmode="lin" valueType="num">
                                      <p:cBhvr additive="base">
                                        <p:cTn id="12" dur="500" fill="hold"/>
                                        <p:tgtEl>
                                          <p:spTgt spid="1085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a:t>
            </a:r>
            <a:r>
              <a:rPr lang="en-US" altLang="zh-CN" dirty="0" smtClean="0"/>
              <a:t>7.2.2 </a:t>
            </a:r>
            <a:r>
              <a:rPr lang="zh-CN" altLang="en-US" dirty="0" smtClean="0"/>
              <a:t>续</a:t>
            </a:r>
            <a:endParaRPr lang="zh-CN" altLang="en-US" dirty="0"/>
          </a:p>
        </p:txBody>
      </p:sp>
      <p:sp>
        <p:nvSpPr>
          <p:cNvPr id="3" name="内容占位符 2"/>
          <p:cNvSpPr>
            <a:spLocks noGrp="1"/>
          </p:cNvSpPr>
          <p:nvPr>
            <p:ph idx="1"/>
          </p:nvPr>
        </p:nvSpPr>
        <p:spPr>
          <a:xfrm>
            <a:off x="539552" y="1196752"/>
            <a:ext cx="8208912" cy="5400600"/>
          </a:xfrm>
        </p:spPr>
        <p:txBody>
          <a:bodyPr>
            <a:normAutofit/>
          </a:bodyPr>
          <a:lstStyle/>
          <a:p>
            <a:r>
              <a:rPr lang="en-US" altLang="zh-CN" dirty="0" smtClean="0"/>
              <a:t>(2)(3)</a:t>
            </a:r>
            <a:r>
              <a:rPr lang="zh-CN" altLang="en-US" dirty="0" smtClean="0"/>
              <a:t>分析：</a:t>
            </a:r>
            <a:r>
              <a:rPr lang="zh-CN" altLang="en-US" dirty="0" smtClean="0">
                <a:solidFill>
                  <a:srgbClr val="0000FF"/>
                </a:solidFill>
              </a:rPr>
              <a:t>目标</a:t>
            </a:r>
            <a:r>
              <a:rPr lang="zh-CN" altLang="en-US" dirty="0" smtClean="0"/>
              <a:t>：求误码率</a:t>
            </a:r>
            <a:endParaRPr lang="en-US" altLang="zh-CN" dirty="0" smtClean="0"/>
          </a:p>
          <a:p>
            <a:r>
              <a:rPr lang="zh-CN" altLang="en-US" dirty="0" smtClean="0"/>
              <a:t>不管哪种解调，误码率都与</a:t>
            </a:r>
            <a:r>
              <a:rPr lang="zh-CN" altLang="en-US" dirty="0" smtClean="0">
                <a:solidFill>
                  <a:srgbClr val="0000FF"/>
                </a:solidFill>
              </a:rPr>
              <a:t>带通滤波器的输出端（解调输入端）信噪比</a:t>
            </a:r>
            <a:r>
              <a:rPr lang="zh-CN" altLang="en-US" dirty="0" smtClean="0"/>
              <a:t>有关。</a:t>
            </a:r>
            <a:endParaRPr lang="en-US" altLang="zh-CN" dirty="0" smtClean="0"/>
          </a:p>
        </p:txBody>
      </p:sp>
      <p:sp>
        <p:nvSpPr>
          <p:cNvPr id="4" name="灯片编号占位符 3"/>
          <p:cNvSpPr>
            <a:spLocks noGrp="1"/>
          </p:cNvSpPr>
          <p:nvPr>
            <p:ph type="sldNum" sz="quarter" idx="12"/>
          </p:nvPr>
        </p:nvSpPr>
        <p:spPr/>
        <p:txBody>
          <a:bodyPr/>
          <a:lstStyle/>
          <a:p>
            <a:fld id="{E31375A4-56A4-47D6-9801-1991572033F7}" type="slidenum">
              <a:rPr lang="en-US" smtClean="0"/>
              <a:pPr/>
              <a:t>112</a:t>
            </a:fld>
            <a:endParaRPr lang="en-US"/>
          </a:p>
        </p:txBody>
      </p:sp>
      <p:graphicFrame>
        <p:nvGraphicFramePr>
          <p:cNvPr id="7" name="对象 6"/>
          <p:cNvGraphicFramePr>
            <a:graphicFrameLocks noChangeAspect="1"/>
          </p:cNvGraphicFramePr>
          <p:nvPr>
            <p:extLst>
              <p:ext uri="{D42A27DB-BD31-4B8C-83A1-F6EECF244321}">
                <p14:modId xmlns:p14="http://schemas.microsoft.com/office/powerpoint/2010/main" val="2283593772"/>
              </p:ext>
            </p:extLst>
          </p:nvPr>
        </p:nvGraphicFramePr>
        <p:xfrm>
          <a:off x="611560" y="3140968"/>
          <a:ext cx="7978725" cy="2841660"/>
        </p:xfrm>
        <a:graphic>
          <a:graphicData uri="http://schemas.openxmlformats.org/presentationml/2006/ole">
            <mc:AlternateContent xmlns:mc="http://schemas.openxmlformats.org/markup-compatibility/2006">
              <mc:Choice xmlns:v="urn:schemas-microsoft-com:vml" Requires="v">
                <p:oleObj spid="_x0000_s292974" name="Visio" r:id="rId3" imgW="5058156" imgH="2124456" progId="Visio.Drawing.11">
                  <p:embed/>
                </p:oleObj>
              </mc:Choice>
              <mc:Fallback>
                <p:oleObj name="Visio" r:id="rId3" imgW="5058156" imgH="2124456" progId="Visio.Drawing.11">
                  <p:embed/>
                  <p:pic>
                    <p:nvPicPr>
                      <p:cNvPr id="0" name="Picture 67"/>
                      <p:cNvPicPr>
                        <a:picLocks noChangeAspect="1" noChangeArrowheads="1"/>
                      </p:cNvPicPr>
                      <p:nvPr/>
                    </p:nvPicPr>
                    <p:blipFill>
                      <a:blip r:embed="rId4">
                        <a:extLst>
                          <a:ext uri="{28A0092B-C50C-407E-A947-70E740481C1C}">
                            <a14:useLocalDpi xmlns:a14="http://schemas.microsoft.com/office/drawing/2010/main" val="0"/>
                          </a:ext>
                        </a:extLst>
                      </a:blip>
                      <a:srcRect l="1839" t="10207" b="6494"/>
                      <a:stretch>
                        <a:fillRect/>
                      </a:stretch>
                    </p:blipFill>
                    <p:spPr bwMode="auto">
                      <a:xfrm>
                        <a:off x="611560" y="3140968"/>
                        <a:ext cx="7978725" cy="28416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p:cNvSpPr/>
          <p:nvPr/>
        </p:nvSpPr>
        <p:spPr>
          <a:xfrm>
            <a:off x="1259632" y="5877272"/>
            <a:ext cx="4392488" cy="83099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sz="2400" b="1" dirty="0" smtClean="0">
                <a:solidFill>
                  <a:srgbClr val="0000FF"/>
                </a:solidFill>
                <a:latin typeface="+mj-ea"/>
                <a:ea typeface="+mj-ea"/>
              </a:rPr>
              <a:t>已知条件：</a:t>
            </a:r>
            <a:r>
              <a:rPr lang="zh-CN" altLang="en-US" sz="2400" b="1" dirty="0" smtClean="0">
                <a:latin typeface="+mj-ea"/>
                <a:ea typeface="+mj-ea"/>
              </a:rPr>
              <a:t>接收</a:t>
            </a:r>
            <a:r>
              <a:rPr lang="zh-CN" altLang="en-US" sz="2400" b="1" dirty="0">
                <a:latin typeface="+mj-ea"/>
                <a:ea typeface="+mj-ea"/>
              </a:rPr>
              <a:t>端输入（即信道输出端）的</a:t>
            </a:r>
            <a:r>
              <a:rPr lang="zh-CN" altLang="en-US" sz="2400" b="1" dirty="0">
                <a:solidFill>
                  <a:srgbClr val="0000FF"/>
                </a:solidFill>
                <a:latin typeface="+mj-ea"/>
                <a:ea typeface="+mj-ea"/>
              </a:rPr>
              <a:t>信噪比为</a:t>
            </a:r>
            <a:r>
              <a:rPr lang="en-US" altLang="zh-CN" sz="2400" b="1" dirty="0">
                <a:solidFill>
                  <a:srgbClr val="0000FF"/>
                </a:solidFill>
                <a:latin typeface="+mj-ea"/>
                <a:ea typeface="+mj-ea"/>
              </a:rPr>
              <a:t>6dB</a:t>
            </a:r>
            <a:endParaRPr lang="zh-CN" altLang="en-US" sz="2400" b="1" dirty="0">
              <a:solidFill>
                <a:srgbClr val="0000FF"/>
              </a:solidFill>
              <a:latin typeface="+mj-ea"/>
              <a:ea typeface="+mj-ea"/>
            </a:endParaRPr>
          </a:p>
        </p:txBody>
      </p:sp>
      <p:cxnSp>
        <p:nvCxnSpPr>
          <p:cNvPr id="10" name="直接箭头连接符 9"/>
          <p:cNvCxnSpPr/>
          <p:nvPr/>
        </p:nvCxnSpPr>
        <p:spPr>
          <a:xfrm>
            <a:off x="4211960" y="2852936"/>
            <a:ext cx="0" cy="57606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2" name="直接箭头连接符 11"/>
          <p:cNvCxnSpPr/>
          <p:nvPr/>
        </p:nvCxnSpPr>
        <p:spPr>
          <a:xfrm flipV="1">
            <a:off x="2915816" y="5229200"/>
            <a:ext cx="0" cy="648072"/>
          </a:xfrm>
          <a:prstGeom prst="straightConnector1">
            <a:avLst/>
          </a:prstGeom>
          <a:ln>
            <a:solidFill>
              <a:srgbClr val="00CC00"/>
            </a:solidFill>
            <a:tailEnd type="arrow"/>
          </a:ln>
        </p:spPr>
        <p:style>
          <a:lnRef idx="3">
            <a:schemeClr val="accent3"/>
          </a:lnRef>
          <a:fillRef idx="0">
            <a:schemeClr val="accent3"/>
          </a:fillRef>
          <a:effectRef idx="2">
            <a:schemeClr val="accent3"/>
          </a:effectRef>
          <a:fontRef idx="minor">
            <a:schemeClr val="tx1"/>
          </a:fontRef>
        </p:style>
      </p:cxnSp>
      <p:sp>
        <p:nvSpPr>
          <p:cNvPr id="14" name="矩形 13"/>
          <p:cNvSpPr/>
          <p:nvPr/>
        </p:nvSpPr>
        <p:spPr>
          <a:xfrm>
            <a:off x="4021977" y="3933056"/>
            <a:ext cx="2782271" cy="83099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400" b="1" dirty="0" smtClean="0">
                <a:solidFill>
                  <a:srgbClr val="0000FF"/>
                </a:solidFill>
                <a:latin typeface="+mj-ea"/>
                <a:ea typeface="+mj-ea"/>
              </a:rPr>
              <a:t>带通：信号不变，噪声带宽受限</a:t>
            </a:r>
            <a:endParaRPr lang="zh-CN" altLang="en-US" sz="2400" b="1" dirty="0">
              <a:solidFill>
                <a:srgbClr val="0000FF"/>
              </a:solidFill>
              <a:latin typeface="+mj-ea"/>
              <a:ea typeface="+mj-ea"/>
            </a:endParaRPr>
          </a:p>
        </p:txBody>
      </p:sp>
    </p:spTree>
    <p:extLst>
      <p:ext uri="{BB962C8B-B14F-4D97-AF65-F5344CB8AC3E}">
        <p14:creationId xmlns:p14="http://schemas.microsoft.com/office/powerpoint/2010/main" val="140700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a:t>
            </a:r>
            <a:r>
              <a:rPr lang="en-US" altLang="zh-CN" dirty="0" smtClean="0"/>
              <a:t>7.2.2 </a:t>
            </a:r>
            <a:r>
              <a:rPr lang="zh-CN" altLang="en-US" dirty="0" smtClean="0"/>
              <a:t>续</a:t>
            </a:r>
            <a:endParaRPr lang="zh-CN" altLang="en-US" dirty="0"/>
          </a:p>
        </p:txBody>
      </p:sp>
      <p:sp>
        <p:nvSpPr>
          <p:cNvPr id="3" name="内容占位符 2"/>
          <p:cNvSpPr>
            <a:spLocks noGrp="1"/>
          </p:cNvSpPr>
          <p:nvPr>
            <p:ph idx="1"/>
          </p:nvPr>
        </p:nvSpPr>
        <p:spPr>
          <a:xfrm>
            <a:off x="539552" y="1196752"/>
            <a:ext cx="8208912" cy="5400600"/>
          </a:xfrm>
        </p:spPr>
        <p:txBody>
          <a:bodyPr>
            <a:normAutofit/>
          </a:bodyPr>
          <a:lstStyle/>
          <a:p>
            <a:r>
              <a:rPr lang="zh-CN" altLang="en-US" dirty="0" smtClean="0"/>
              <a:t>解：</a:t>
            </a:r>
            <a:r>
              <a:rPr lang="en-US" altLang="zh-CN" dirty="0" smtClean="0"/>
              <a:t>(2)</a:t>
            </a:r>
            <a:r>
              <a:rPr lang="zh-CN" altLang="en-US" dirty="0" smtClean="0"/>
              <a:t> </a:t>
            </a:r>
            <a:r>
              <a:rPr lang="en-US" altLang="zh-CN" dirty="0" smtClean="0"/>
              <a:t>2FSK</a:t>
            </a:r>
            <a:r>
              <a:rPr lang="zh-CN" altLang="en-US" dirty="0" smtClean="0"/>
              <a:t>接收系统中上、下支路</a:t>
            </a:r>
            <a:r>
              <a:rPr lang="zh-CN" altLang="en-US" dirty="0" smtClean="0">
                <a:solidFill>
                  <a:srgbClr val="0000FF"/>
                </a:solidFill>
              </a:rPr>
              <a:t>带通滤波器的带宽</a:t>
            </a:r>
            <a:r>
              <a:rPr lang="zh-CN" altLang="en-US" dirty="0" smtClean="0"/>
              <a:t>近似为</a:t>
            </a:r>
          </a:p>
          <a:p>
            <a:r>
              <a:rPr lang="zh-CN" altLang="en-US" dirty="0" smtClean="0"/>
              <a:t>比较</a:t>
            </a:r>
            <a:r>
              <a:rPr lang="zh-CN" altLang="en-US" dirty="0" smtClean="0">
                <a:solidFill>
                  <a:srgbClr val="0000FF"/>
                </a:solidFill>
              </a:rPr>
              <a:t>信道等效</a:t>
            </a:r>
            <a:r>
              <a:rPr lang="zh-CN" altLang="en-US" dirty="0">
                <a:solidFill>
                  <a:srgbClr val="0000FF"/>
                </a:solidFill>
              </a:rPr>
              <a:t>带宽（</a:t>
            </a:r>
            <a:r>
              <a:rPr lang="en-US" altLang="zh-CN" dirty="0">
                <a:solidFill>
                  <a:srgbClr val="0000FF"/>
                </a:solidFill>
              </a:rPr>
              <a:t>2400Hz</a:t>
            </a:r>
            <a:r>
              <a:rPr lang="zh-CN" altLang="en-US" dirty="0" smtClean="0">
                <a:solidFill>
                  <a:srgbClr val="0000FF"/>
                </a:solidFill>
              </a:rPr>
              <a:t>）</a:t>
            </a:r>
            <a:endParaRPr lang="en-US" altLang="zh-CN" dirty="0" smtClean="0">
              <a:solidFill>
                <a:srgbClr val="0000FF"/>
              </a:solidFill>
            </a:endParaRPr>
          </a:p>
          <a:p>
            <a:r>
              <a:rPr lang="zh-CN" altLang="en-US" dirty="0" smtClean="0"/>
              <a:t>带通带宽仅为信道带宽的</a:t>
            </a:r>
            <a:r>
              <a:rPr lang="en-US" altLang="zh-CN" dirty="0" smtClean="0">
                <a:solidFill>
                  <a:srgbClr val="0000FF"/>
                </a:solidFill>
              </a:rPr>
              <a:t>1/4  </a:t>
            </a:r>
            <a:r>
              <a:rPr lang="zh-CN" altLang="en-US" dirty="0" smtClean="0"/>
              <a:t>    故</a:t>
            </a:r>
            <a:r>
              <a:rPr lang="zh-CN" altLang="en-US" dirty="0"/>
              <a:t>噪声功率也减小了</a:t>
            </a:r>
            <a:r>
              <a:rPr lang="en-US" altLang="zh-CN" dirty="0"/>
              <a:t>1/4</a:t>
            </a:r>
            <a:r>
              <a:rPr lang="zh-CN" altLang="en-US" dirty="0" smtClean="0"/>
              <a:t>，      因而</a:t>
            </a:r>
            <a:r>
              <a:rPr lang="zh-CN" altLang="en-US" dirty="0"/>
              <a:t>带通滤波器输出端的信噪比比输入信噪比提高了</a:t>
            </a:r>
            <a:r>
              <a:rPr lang="en-US" altLang="zh-CN" dirty="0"/>
              <a:t>4</a:t>
            </a:r>
            <a:r>
              <a:rPr lang="zh-CN" altLang="en-US" dirty="0"/>
              <a:t>倍</a:t>
            </a:r>
            <a:r>
              <a:rPr lang="zh-CN" altLang="en-US" dirty="0" smtClean="0"/>
              <a:t>。</a:t>
            </a:r>
            <a:endParaRPr lang="en-US" altLang="zh-CN" dirty="0" smtClean="0"/>
          </a:p>
          <a:p>
            <a:r>
              <a:rPr lang="zh-CN" altLang="en-US" dirty="0"/>
              <a:t>接收端输入信噪比</a:t>
            </a:r>
            <a:r>
              <a:rPr lang="zh-CN" altLang="en-US" dirty="0" smtClean="0"/>
              <a:t>为</a:t>
            </a:r>
            <a:r>
              <a:rPr lang="zh-CN" altLang="en-US" dirty="0"/>
              <a:t>：</a:t>
            </a:r>
            <a:r>
              <a:rPr lang="en-US" altLang="zh-CN" dirty="0" smtClean="0"/>
              <a:t>6dB</a:t>
            </a:r>
            <a:r>
              <a:rPr lang="zh-CN" altLang="en-US" dirty="0" smtClean="0"/>
              <a:t>，     即</a:t>
            </a:r>
            <a:r>
              <a:rPr lang="en-US" altLang="zh-CN" dirty="0"/>
              <a:t>4</a:t>
            </a:r>
            <a:r>
              <a:rPr lang="zh-CN" altLang="en-US" dirty="0" smtClean="0"/>
              <a:t>倍</a:t>
            </a:r>
            <a:endParaRPr lang="en-US" altLang="zh-CN" dirty="0" smtClean="0"/>
          </a:p>
          <a:p>
            <a:r>
              <a:rPr lang="zh-CN" altLang="en-US" dirty="0" smtClean="0"/>
              <a:t>故</a:t>
            </a:r>
            <a:r>
              <a:rPr lang="zh-CN" altLang="en-US" dirty="0"/>
              <a:t>带通滤波器输出端的信噪比应为</a:t>
            </a:r>
            <a:endParaRPr lang="zh-CN" altLang="en-US" dirty="0">
              <a:solidFill>
                <a:srgbClr val="0000FF"/>
              </a:solidFill>
            </a:endParaRPr>
          </a:p>
        </p:txBody>
      </p:sp>
      <p:sp>
        <p:nvSpPr>
          <p:cNvPr id="4" name="灯片编号占位符 3"/>
          <p:cNvSpPr>
            <a:spLocks noGrp="1"/>
          </p:cNvSpPr>
          <p:nvPr>
            <p:ph type="sldNum" sz="quarter" idx="12"/>
          </p:nvPr>
        </p:nvSpPr>
        <p:spPr/>
        <p:txBody>
          <a:bodyPr/>
          <a:lstStyle/>
          <a:p>
            <a:fld id="{E31375A4-56A4-47D6-9801-1991572033F7}" type="slidenum">
              <a:rPr lang="en-US" smtClean="0"/>
              <a:pPr/>
              <a:t>113</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1902259520"/>
              </p:ext>
            </p:extLst>
          </p:nvPr>
        </p:nvGraphicFramePr>
        <p:xfrm>
          <a:off x="3059832" y="1700808"/>
          <a:ext cx="2882740" cy="432048"/>
        </p:xfrm>
        <a:graphic>
          <a:graphicData uri="http://schemas.openxmlformats.org/presentationml/2006/ole">
            <mc:AlternateContent xmlns:mc="http://schemas.openxmlformats.org/markup-compatibility/2006">
              <mc:Choice xmlns:v="urn:schemas-microsoft-com:vml" Requires="v">
                <p:oleObj spid="_x0000_s291038" name="公式" r:id="rId3" imgW="1524000" imgH="228600" progId="Equation.3">
                  <p:embed/>
                </p:oleObj>
              </mc:Choice>
              <mc:Fallback>
                <p:oleObj name="公式" r:id="rId3" imgW="1524000" imgH="228600" progId="Equation.3">
                  <p:embed/>
                  <p:pic>
                    <p:nvPicPr>
                      <p:cNvPr id="0" name="Picture 1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1700808"/>
                        <a:ext cx="2882740"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右箭头 6"/>
          <p:cNvSpPr/>
          <p:nvPr/>
        </p:nvSpPr>
        <p:spPr>
          <a:xfrm>
            <a:off x="5364088" y="3068960"/>
            <a:ext cx="432048" cy="360040"/>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8" name="右箭头 7"/>
          <p:cNvSpPr/>
          <p:nvPr/>
        </p:nvSpPr>
        <p:spPr>
          <a:xfrm>
            <a:off x="2483768" y="3429000"/>
            <a:ext cx="432048" cy="360040"/>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9" name="右箭头 8"/>
          <p:cNvSpPr/>
          <p:nvPr/>
        </p:nvSpPr>
        <p:spPr>
          <a:xfrm>
            <a:off x="5387462" y="4545193"/>
            <a:ext cx="432048" cy="36004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4107173949"/>
              </p:ext>
            </p:extLst>
          </p:nvPr>
        </p:nvGraphicFramePr>
        <p:xfrm>
          <a:off x="2810216" y="5733256"/>
          <a:ext cx="2553872" cy="459929"/>
        </p:xfrm>
        <a:graphic>
          <a:graphicData uri="http://schemas.openxmlformats.org/presentationml/2006/ole">
            <mc:AlternateContent xmlns:mc="http://schemas.openxmlformats.org/markup-compatibility/2006">
              <mc:Choice xmlns:v="urn:schemas-microsoft-com:vml" Requires="v">
                <p:oleObj spid="_x0000_s291039" name="公式" r:id="rId5" imgW="850531" imgH="177723" progId="Equation.3">
                  <p:embed/>
                </p:oleObj>
              </mc:Choice>
              <mc:Fallback>
                <p:oleObj name="公式" r:id="rId5" imgW="850531" imgH="177723" progId="Equation.3">
                  <p:embed/>
                  <p:pic>
                    <p:nvPicPr>
                      <p:cNvPr id="0" name="Picture 1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0216" y="5733256"/>
                        <a:ext cx="2553872" cy="4599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40328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zh-CN" altLang="en-US" dirty="0"/>
              <a:t>例</a:t>
            </a:r>
            <a:r>
              <a:rPr lang="en-US" altLang="zh-CN" dirty="0"/>
              <a:t>7.2.2 </a:t>
            </a:r>
            <a:r>
              <a:rPr lang="zh-CN" altLang="en-US" dirty="0"/>
              <a:t>续</a:t>
            </a:r>
          </a:p>
        </p:txBody>
      </p:sp>
      <p:sp>
        <p:nvSpPr>
          <p:cNvPr id="109571" name="Rectangle 3"/>
          <p:cNvSpPr>
            <a:spLocks noGrp="1" noChangeArrowheads="1"/>
          </p:cNvSpPr>
          <p:nvPr>
            <p:ph type="body" idx="1"/>
          </p:nvPr>
        </p:nvSpPr>
        <p:spPr/>
        <p:txBody>
          <a:bodyPr>
            <a:normAutofit/>
          </a:bodyPr>
          <a:lstStyle/>
          <a:p>
            <a:r>
              <a:rPr lang="zh-CN" altLang="en-US" dirty="0"/>
              <a:t>（</a:t>
            </a:r>
            <a:r>
              <a:rPr lang="en-US" altLang="zh-CN" dirty="0"/>
              <a:t>2</a:t>
            </a:r>
            <a:r>
              <a:rPr lang="zh-CN" altLang="en-US" dirty="0"/>
              <a:t>）将</a:t>
            </a:r>
            <a:r>
              <a:rPr lang="zh-CN" altLang="en-US" dirty="0" smtClean="0"/>
              <a:t>此信噪比值代入误码率公式，可得包络检波法解调时系统的误码率</a:t>
            </a:r>
          </a:p>
          <a:p>
            <a:endParaRPr lang="zh-CN" altLang="en-US" dirty="0" smtClean="0"/>
          </a:p>
          <a:p>
            <a:r>
              <a:rPr lang="zh-CN" altLang="en-US" dirty="0" smtClean="0"/>
              <a:t>（</a:t>
            </a:r>
            <a:r>
              <a:rPr lang="en-US" altLang="zh-CN" dirty="0" smtClean="0"/>
              <a:t>3</a:t>
            </a:r>
            <a:r>
              <a:rPr lang="zh-CN" altLang="en-US" dirty="0" smtClean="0"/>
              <a:t>）同理可得同步检测法解调时系统的误码率 </a:t>
            </a:r>
            <a:endParaRPr lang="zh-CN" altLang="en-US" dirty="0"/>
          </a:p>
        </p:txBody>
      </p:sp>
      <p:sp>
        <p:nvSpPr>
          <p:cNvPr id="10" name="灯片编号占位符 5"/>
          <p:cNvSpPr>
            <a:spLocks noGrp="1"/>
          </p:cNvSpPr>
          <p:nvPr>
            <p:ph type="sldNum" sz="quarter" idx="12"/>
          </p:nvPr>
        </p:nvSpPr>
        <p:spPr/>
        <p:txBody>
          <a:bodyPr/>
          <a:lstStyle/>
          <a:p>
            <a:fld id="{B1EA66E9-4F44-4B09-A873-E4E6DECD7314}" type="slidenum">
              <a:rPr lang="en-US" altLang="zh-CN" smtClean="0"/>
              <a:pPr/>
              <a:t>114</a:t>
            </a:fld>
            <a:endParaRPr lang="en-US" altLang="zh-CN"/>
          </a:p>
        </p:txBody>
      </p:sp>
      <p:sp>
        <p:nvSpPr>
          <p:cNvPr id="109573" name="Rectangle 5"/>
          <p:cNvSpPr>
            <a:spLocks noChangeArrowheads="1"/>
          </p:cNvSpPr>
          <p:nvPr/>
        </p:nvSpPr>
        <p:spPr bwMode="auto">
          <a:xfrm>
            <a:off x="0" y="333851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09575" name="Rectangle 7"/>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09574" name="Object 6"/>
          <p:cNvGraphicFramePr>
            <a:graphicFrameLocks noChangeAspect="1"/>
          </p:cNvGraphicFramePr>
          <p:nvPr>
            <p:extLst>
              <p:ext uri="{D42A27DB-BD31-4B8C-83A1-F6EECF244321}">
                <p14:modId xmlns:p14="http://schemas.microsoft.com/office/powerpoint/2010/main" val="2339187943"/>
              </p:ext>
            </p:extLst>
          </p:nvPr>
        </p:nvGraphicFramePr>
        <p:xfrm>
          <a:off x="2771775" y="2132856"/>
          <a:ext cx="3956254" cy="800671"/>
        </p:xfrm>
        <a:graphic>
          <a:graphicData uri="http://schemas.openxmlformats.org/presentationml/2006/ole">
            <mc:AlternateContent xmlns:mc="http://schemas.openxmlformats.org/markup-compatibility/2006">
              <mc:Choice xmlns:v="urn:schemas-microsoft-com:vml" Requires="v">
                <p:oleObj spid="_x0000_s73161" name="公式" r:id="rId3" imgW="1930400" imgH="393700" progId="Equation.3">
                  <p:embed/>
                </p:oleObj>
              </mc:Choice>
              <mc:Fallback>
                <p:oleObj name="公式" r:id="rId3" imgW="1930400" imgH="393700" progId="Equation.3">
                  <p:embed/>
                  <p:pic>
                    <p:nvPicPr>
                      <p:cNvPr id="0" name="Picture 3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2132856"/>
                        <a:ext cx="3956254" cy="8006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577" name="Rectangle 9"/>
          <p:cNvSpPr>
            <a:spLocks noChangeArrowheads="1"/>
          </p:cNvSpPr>
          <p:nvPr/>
        </p:nvSpPr>
        <p:spPr bwMode="auto">
          <a:xfrm>
            <a:off x="0" y="318135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09576" name="Object 8"/>
          <p:cNvGraphicFramePr>
            <a:graphicFrameLocks noChangeAspect="1"/>
          </p:cNvGraphicFramePr>
          <p:nvPr>
            <p:extLst>
              <p:ext uri="{D42A27DB-BD31-4B8C-83A1-F6EECF244321}">
                <p14:modId xmlns:p14="http://schemas.microsoft.com/office/powerpoint/2010/main" val="1606753934"/>
              </p:ext>
            </p:extLst>
          </p:nvPr>
        </p:nvGraphicFramePr>
        <p:xfrm>
          <a:off x="2160526" y="3717032"/>
          <a:ext cx="4822947" cy="946721"/>
        </p:xfrm>
        <a:graphic>
          <a:graphicData uri="http://schemas.openxmlformats.org/presentationml/2006/ole">
            <mc:AlternateContent xmlns:mc="http://schemas.openxmlformats.org/markup-compatibility/2006">
              <mc:Choice xmlns:v="urn:schemas-microsoft-com:vml" Requires="v">
                <p:oleObj spid="_x0000_s73162" name="公式" r:id="rId5" imgW="2527300" imgH="495300" progId="Equation.3">
                  <p:embed/>
                </p:oleObj>
              </mc:Choice>
              <mc:Fallback>
                <p:oleObj name="公式" r:id="rId5" imgW="2527300" imgH="495300" progId="Equation.3">
                  <p:embed/>
                  <p:pic>
                    <p:nvPicPr>
                      <p:cNvPr id="0" name="Picture 3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0526" y="3717032"/>
                        <a:ext cx="4822947" cy="9467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9571">
                                            <p:txEl>
                                              <p:pRg st="2" end="2"/>
                                            </p:txEl>
                                          </p:spTgt>
                                        </p:tgtEl>
                                        <p:attrNameLst>
                                          <p:attrName>style.visibility</p:attrName>
                                        </p:attrNameLst>
                                      </p:cBhvr>
                                      <p:to>
                                        <p:strVal val="visible"/>
                                      </p:to>
                                    </p:set>
                                    <p:anim calcmode="lin" valueType="num">
                                      <p:cBhvr additive="base">
                                        <p:cTn id="7" dur="500" fill="hold"/>
                                        <p:tgtEl>
                                          <p:spTgt spid="10957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9571">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9576"/>
                                        </p:tgtEl>
                                        <p:attrNameLst>
                                          <p:attrName>style.visibility</p:attrName>
                                        </p:attrNameLst>
                                      </p:cBhvr>
                                      <p:to>
                                        <p:strVal val="visible"/>
                                      </p:to>
                                    </p:set>
                                    <p:anim calcmode="lin" valueType="num">
                                      <p:cBhvr additive="base">
                                        <p:cTn id="11" dur="500" fill="hold"/>
                                        <p:tgtEl>
                                          <p:spTgt spid="109576"/>
                                        </p:tgtEl>
                                        <p:attrNameLst>
                                          <p:attrName>ppt_x</p:attrName>
                                        </p:attrNameLst>
                                      </p:cBhvr>
                                      <p:tavLst>
                                        <p:tav tm="0">
                                          <p:val>
                                            <p:strVal val="#ppt_x"/>
                                          </p:val>
                                        </p:tav>
                                        <p:tav tm="100000">
                                          <p:val>
                                            <p:strVal val="#ppt_x"/>
                                          </p:val>
                                        </p:tav>
                                      </p:tavLst>
                                    </p:anim>
                                    <p:anim calcmode="lin" valueType="num">
                                      <p:cBhvr additive="base">
                                        <p:cTn id="12" dur="500" fill="hold"/>
                                        <p:tgtEl>
                                          <p:spTgt spid="1095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normAutofit/>
          </a:bodyPr>
          <a:lstStyle/>
          <a:p>
            <a:r>
              <a:rPr lang="en-US" altLang="zh-CN" dirty="0" smtClean="0"/>
              <a:t>7.2.3 2PSK</a:t>
            </a:r>
            <a:r>
              <a:rPr lang="zh-CN" altLang="en-US" dirty="0" smtClean="0"/>
              <a:t>和</a:t>
            </a:r>
            <a:r>
              <a:rPr lang="en-US" altLang="zh-CN" dirty="0" smtClean="0"/>
              <a:t>2DPSK</a:t>
            </a:r>
            <a:r>
              <a:rPr lang="zh-CN" altLang="en-US" dirty="0" smtClean="0"/>
              <a:t>系统的抗噪声性能</a:t>
            </a:r>
          </a:p>
        </p:txBody>
      </p:sp>
      <p:sp>
        <p:nvSpPr>
          <p:cNvPr id="110595" name="Rectangle 3"/>
          <p:cNvSpPr>
            <a:spLocks noGrp="1" noChangeArrowheads="1"/>
          </p:cNvSpPr>
          <p:nvPr>
            <p:ph type="body" idx="1"/>
          </p:nvPr>
        </p:nvSpPr>
        <p:spPr/>
        <p:txBody>
          <a:bodyPr>
            <a:normAutofit/>
          </a:bodyPr>
          <a:lstStyle/>
          <a:p>
            <a:r>
              <a:rPr lang="zh-CN" altLang="en-US" dirty="0" smtClean="0">
                <a:solidFill>
                  <a:srgbClr val="0000FF"/>
                </a:solidFill>
              </a:rPr>
              <a:t>信号表达式</a:t>
            </a:r>
          </a:p>
          <a:p>
            <a:pPr lvl="1"/>
            <a:r>
              <a:rPr lang="zh-CN" altLang="en-US" dirty="0" smtClean="0"/>
              <a:t>无论是</a:t>
            </a:r>
            <a:r>
              <a:rPr lang="en-US" altLang="zh-CN" dirty="0" smtClean="0"/>
              <a:t>2PSK</a:t>
            </a:r>
            <a:r>
              <a:rPr lang="zh-CN" altLang="en-US" dirty="0" smtClean="0"/>
              <a:t>信号还是</a:t>
            </a:r>
            <a:r>
              <a:rPr lang="en-US" altLang="zh-CN" dirty="0" smtClean="0"/>
              <a:t>2DPSK</a:t>
            </a:r>
            <a:r>
              <a:rPr lang="zh-CN" altLang="en-US" dirty="0" smtClean="0"/>
              <a:t>，其表达式的</a:t>
            </a:r>
            <a:r>
              <a:rPr lang="zh-CN" altLang="en-US" dirty="0" smtClean="0">
                <a:solidFill>
                  <a:srgbClr val="FF0000"/>
                </a:solidFill>
              </a:rPr>
              <a:t>形式完全一样</a:t>
            </a:r>
            <a:r>
              <a:rPr lang="zh-CN" altLang="en-US" dirty="0" smtClean="0"/>
              <a:t>。在一个码远的持续时间</a:t>
            </a:r>
            <a:r>
              <a:rPr lang="en-US" altLang="zh-CN" i="1" dirty="0" smtClean="0"/>
              <a:t>T</a:t>
            </a:r>
            <a:r>
              <a:rPr lang="en-US" altLang="zh-CN" i="1" baseline="-25000" dirty="0" smtClean="0"/>
              <a:t>s</a:t>
            </a:r>
            <a:r>
              <a:rPr lang="zh-CN" altLang="en-US" dirty="0" smtClean="0"/>
              <a:t>内，都可表示为</a:t>
            </a:r>
          </a:p>
          <a:p>
            <a:pPr lvl="1"/>
            <a:endParaRPr lang="zh-CN" altLang="en-US" dirty="0" smtClean="0"/>
          </a:p>
          <a:p>
            <a:pPr lvl="1"/>
            <a:endParaRPr lang="en-US" altLang="zh-CN" dirty="0" smtClean="0"/>
          </a:p>
          <a:p>
            <a:pPr lvl="1"/>
            <a:endParaRPr lang="en-US" altLang="zh-CN" dirty="0" smtClean="0"/>
          </a:p>
          <a:p>
            <a:pPr lvl="1"/>
            <a:endParaRPr lang="zh-CN" altLang="en-US" dirty="0" smtClean="0"/>
          </a:p>
          <a:p>
            <a:pPr lvl="1"/>
            <a:r>
              <a:rPr lang="zh-CN" altLang="en-US" dirty="0" smtClean="0"/>
              <a:t>式中</a:t>
            </a:r>
          </a:p>
          <a:p>
            <a:pPr lvl="1"/>
            <a:endParaRPr lang="zh-CN" altLang="en-US" dirty="0" smtClean="0"/>
          </a:p>
          <a:p>
            <a:pPr lvl="1"/>
            <a:endParaRPr lang="zh-CN" altLang="en-US" dirty="0" smtClean="0"/>
          </a:p>
        </p:txBody>
      </p:sp>
      <p:sp>
        <p:nvSpPr>
          <p:cNvPr id="6" name="灯片编号占位符 5"/>
          <p:cNvSpPr>
            <a:spLocks noGrp="1"/>
          </p:cNvSpPr>
          <p:nvPr>
            <p:ph type="sldNum" sz="quarter" idx="12"/>
          </p:nvPr>
        </p:nvSpPr>
        <p:spPr/>
        <p:txBody>
          <a:bodyPr/>
          <a:lstStyle/>
          <a:p>
            <a:fld id="{C6B7F108-F578-4668-8F9A-F7BBE25A7643}" type="slidenum">
              <a:rPr lang="en-US" altLang="zh-CN" smtClean="0"/>
              <a:pPr/>
              <a:t>115</a:t>
            </a:fld>
            <a:endParaRPr lang="en-US" altLang="zh-CN"/>
          </a:p>
        </p:txBody>
      </p:sp>
      <p:graphicFrame>
        <p:nvGraphicFramePr>
          <p:cNvPr id="110599" name="Object 7"/>
          <p:cNvGraphicFramePr>
            <a:graphicFrameLocks noChangeAspect="1"/>
          </p:cNvGraphicFramePr>
          <p:nvPr>
            <p:extLst>
              <p:ext uri="{D42A27DB-BD31-4B8C-83A1-F6EECF244321}">
                <p14:modId xmlns:p14="http://schemas.microsoft.com/office/powerpoint/2010/main" val="2148240526"/>
              </p:ext>
            </p:extLst>
          </p:nvPr>
        </p:nvGraphicFramePr>
        <p:xfrm>
          <a:off x="1043608" y="2936988"/>
          <a:ext cx="4726121" cy="1058416"/>
        </p:xfrm>
        <a:graphic>
          <a:graphicData uri="http://schemas.openxmlformats.org/presentationml/2006/ole">
            <mc:AlternateContent xmlns:mc="http://schemas.openxmlformats.org/markup-compatibility/2006">
              <mc:Choice xmlns:v="urn:schemas-microsoft-com:vml" Requires="v">
                <p:oleObj spid="_x0000_s214317" name="Equation" r:id="rId3" imgW="2171700" imgH="482600" progId="Equation.DSMT4">
                  <p:embed/>
                </p:oleObj>
              </mc:Choice>
              <mc:Fallback>
                <p:oleObj name="Equation" r:id="rId3" imgW="2171700" imgH="482600" progId="Equation.DSMT4">
                  <p:embed/>
                  <p:pic>
                    <p:nvPicPr>
                      <p:cNvPr id="0" name="Picture 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2936988"/>
                        <a:ext cx="4726121" cy="10584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601" name="Object 9"/>
          <p:cNvGraphicFramePr>
            <a:graphicFrameLocks noChangeAspect="1"/>
          </p:cNvGraphicFramePr>
          <p:nvPr>
            <p:extLst>
              <p:ext uri="{D42A27DB-BD31-4B8C-83A1-F6EECF244321}">
                <p14:modId xmlns:p14="http://schemas.microsoft.com/office/powerpoint/2010/main" val="2973187671"/>
              </p:ext>
            </p:extLst>
          </p:nvPr>
        </p:nvGraphicFramePr>
        <p:xfrm>
          <a:off x="1043608" y="5269067"/>
          <a:ext cx="3532188" cy="839788"/>
        </p:xfrm>
        <a:graphic>
          <a:graphicData uri="http://schemas.openxmlformats.org/presentationml/2006/ole">
            <mc:AlternateContent xmlns:mc="http://schemas.openxmlformats.org/markup-compatibility/2006">
              <mc:Choice xmlns:v="urn:schemas-microsoft-com:vml" Requires="v">
                <p:oleObj spid="_x0000_s214318" name="Equation" r:id="rId5" imgW="1981200" imgH="469900" progId="Equation.DSMT4">
                  <p:embed/>
                </p:oleObj>
              </mc:Choice>
              <mc:Fallback>
                <p:oleObj name="Equation" r:id="rId5" imgW="1981200" imgH="469900" progId="Equation.DSMT4">
                  <p:embed/>
                  <p:pic>
                    <p:nvPicPr>
                      <p:cNvPr id="0" name="Picture 2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608" y="5269067"/>
                        <a:ext cx="3532188" cy="839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4823908" y="3943041"/>
            <a:ext cx="4068572" cy="267765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sz="2400" b="1" i="1" dirty="0" err="1" smtClean="0">
                <a:latin typeface="+mj-ea"/>
                <a:ea typeface="+mj-ea"/>
              </a:rPr>
              <a:t>s</a:t>
            </a:r>
            <a:r>
              <a:rPr lang="en-US" altLang="zh-CN" sz="2400" b="1" i="1" baseline="-25000" dirty="0" err="1" smtClean="0">
                <a:latin typeface="+mj-ea"/>
                <a:ea typeface="+mj-ea"/>
              </a:rPr>
              <a:t>T</a:t>
            </a:r>
            <a:r>
              <a:rPr lang="en-US" altLang="zh-CN" sz="2400" b="1" dirty="0" smtClean="0">
                <a:latin typeface="+mj-ea"/>
                <a:ea typeface="+mj-ea"/>
              </a:rPr>
              <a:t>(</a:t>
            </a:r>
            <a:r>
              <a:rPr lang="en-US" altLang="zh-CN" sz="2400" b="1" i="1" dirty="0" smtClean="0">
                <a:latin typeface="+mj-ea"/>
                <a:ea typeface="+mj-ea"/>
              </a:rPr>
              <a:t>t</a:t>
            </a:r>
            <a:r>
              <a:rPr lang="en-US" altLang="zh-CN" sz="2400" b="1" dirty="0">
                <a:latin typeface="+mj-ea"/>
                <a:ea typeface="+mj-ea"/>
              </a:rPr>
              <a:t>)</a:t>
            </a:r>
            <a:r>
              <a:rPr lang="zh-CN" altLang="en-US" sz="2400" b="1" dirty="0">
                <a:latin typeface="+mj-ea"/>
                <a:ea typeface="+mj-ea"/>
              </a:rPr>
              <a:t>代表</a:t>
            </a:r>
            <a:r>
              <a:rPr lang="en-US" altLang="zh-CN" sz="2400" b="1" dirty="0">
                <a:latin typeface="+mj-ea"/>
                <a:ea typeface="+mj-ea"/>
              </a:rPr>
              <a:t>2PSK</a:t>
            </a:r>
            <a:r>
              <a:rPr lang="zh-CN" altLang="en-US" sz="2400" b="1" dirty="0">
                <a:latin typeface="+mj-ea"/>
                <a:ea typeface="+mj-ea"/>
              </a:rPr>
              <a:t>信号时，上式中“</a:t>
            </a:r>
            <a:r>
              <a:rPr lang="en-US" altLang="zh-CN" sz="2400" b="1" dirty="0">
                <a:latin typeface="+mj-ea"/>
                <a:ea typeface="+mj-ea"/>
              </a:rPr>
              <a:t>1”</a:t>
            </a:r>
            <a:r>
              <a:rPr lang="zh-CN" altLang="en-US" sz="2400" b="1" dirty="0">
                <a:latin typeface="+mj-ea"/>
                <a:ea typeface="+mj-ea"/>
              </a:rPr>
              <a:t>及“</a:t>
            </a:r>
            <a:r>
              <a:rPr lang="en-US" altLang="zh-CN" sz="2400" b="1" dirty="0">
                <a:latin typeface="+mj-ea"/>
                <a:ea typeface="+mj-ea"/>
              </a:rPr>
              <a:t>0”</a:t>
            </a:r>
            <a:r>
              <a:rPr lang="zh-CN" altLang="en-US" sz="2400" b="1" dirty="0">
                <a:latin typeface="+mj-ea"/>
                <a:ea typeface="+mj-ea"/>
              </a:rPr>
              <a:t>是</a:t>
            </a:r>
            <a:r>
              <a:rPr lang="zh-CN" altLang="en-US" sz="2400" b="1" dirty="0">
                <a:solidFill>
                  <a:srgbClr val="FF0000"/>
                </a:solidFill>
                <a:latin typeface="+mj-ea"/>
                <a:ea typeface="+mj-ea"/>
              </a:rPr>
              <a:t>原始数字信息（绝对码）</a:t>
            </a:r>
            <a:r>
              <a:rPr lang="zh-CN" altLang="en-US" sz="2400" b="1" dirty="0" smtClean="0">
                <a:latin typeface="+mj-ea"/>
                <a:ea typeface="+mj-ea"/>
              </a:rPr>
              <a:t>；</a:t>
            </a:r>
            <a:endParaRPr lang="en-US" altLang="zh-CN" sz="2400" b="1" dirty="0" smtClean="0">
              <a:latin typeface="+mj-ea"/>
              <a:ea typeface="+mj-ea"/>
            </a:endParaRPr>
          </a:p>
          <a:p>
            <a:r>
              <a:rPr lang="zh-CN" altLang="en-US" sz="2400" b="1" dirty="0" smtClean="0">
                <a:latin typeface="+mj-ea"/>
                <a:ea typeface="+mj-ea"/>
              </a:rPr>
              <a:t>当</a:t>
            </a:r>
            <a:r>
              <a:rPr lang="en-US" altLang="zh-CN" sz="2400" b="1" i="1" dirty="0" err="1">
                <a:latin typeface="+mj-ea"/>
                <a:ea typeface="+mj-ea"/>
              </a:rPr>
              <a:t>s</a:t>
            </a:r>
            <a:r>
              <a:rPr lang="en-US" altLang="zh-CN" sz="2400" b="1" i="1" baseline="-25000" dirty="0" err="1">
                <a:latin typeface="+mj-ea"/>
                <a:ea typeface="+mj-ea"/>
              </a:rPr>
              <a:t>T</a:t>
            </a:r>
            <a:r>
              <a:rPr lang="en-US" altLang="zh-CN" sz="2400" b="1" dirty="0">
                <a:latin typeface="+mj-ea"/>
                <a:ea typeface="+mj-ea"/>
              </a:rPr>
              <a:t>(</a:t>
            </a:r>
            <a:r>
              <a:rPr lang="en-US" altLang="zh-CN" sz="2400" b="1" i="1" dirty="0">
                <a:latin typeface="+mj-ea"/>
                <a:ea typeface="+mj-ea"/>
              </a:rPr>
              <a:t>t</a:t>
            </a:r>
            <a:r>
              <a:rPr lang="en-US" altLang="zh-CN" sz="2400" b="1" dirty="0">
                <a:latin typeface="+mj-ea"/>
                <a:ea typeface="+mj-ea"/>
              </a:rPr>
              <a:t>)</a:t>
            </a:r>
            <a:r>
              <a:rPr lang="zh-CN" altLang="en-US" sz="2400" b="1" dirty="0">
                <a:latin typeface="+mj-ea"/>
                <a:ea typeface="+mj-ea"/>
              </a:rPr>
              <a:t>代表</a:t>
            </a:r>
            <a:r>
              <a:rPr lang="en-US" altLang="zh-CN" sz="2400" b="1" dirty="0">
                <a:latin typeface="+mj-ea"/>
                <a:ea typeface="+mj-ea"/>
              </a:rPr>
              <a:t>2DPSK</a:t>
            </a:r>
            <a:r>
              <a:rPr lang="zh-CN" altLang="en-US" sz="2400" b="1" dirty="0">
                <a:latin typeface="+mj-ea"/>
                <a:ea typeface="+mj-ea"/>
              </a:rPr>
              <a:t>信号时，上式中“</a:t>
            </a:r>
            <a:r>
              <a:rPr lang="en-US" altLang="zh-CN" sz="2400" b="1" dirty="0">
                <a:latin typeface="+mj-ea"/>
                <a:ea typeface="+mj-ea"/>
              </a:rPr>
              <a:t>1”</a:t>
            </a:r>
            <a:r>
              <a:rPr lang="zh-CN" altLang="en-US" sz="2400" b="1" dirty="0">
                <a:latin typeface="+mj-ea"/>
                <a:ea typeface="+mj-ea"/>
              </a:rPr>
              <a:t>及“</a:t>
            </a:r>
            <a:r>
              <a:rPr lang="en-US" altLang="zh-CN" sz="2400" b="1" dirty="0">
                <a:latin typeface="+mj-ea"/>
                <a:ea typeface="+mj-ea"/>
              </a:rPr>
              <a:t>0” </a:t>
            </a:r>
            <a:r>
              <a:rPr lang="zh-CN" altLang="en-US" sz="2400" b="1" dirty="0">
                <a:latin typeface="+mj-ea"/>
                <a:ea typeface="+mj-ea"/>
              </a:rPr>
              <a:t>是绝对码变换成</a:t>
            </a:r>
            <a:r>
              <a:rPr lang="zh-CN" altLang="en-US" sz="2400" b="1" dirty="0">
                <a:solidFill>
                  <a:srgbClr val="FF0000"/>
                </a:solidFill>
                <a:latin typeface="+mj-ea"/>
                <a:ea typeface="+mj-ea"/>
              </a:rPr>
              <a:t>相对码</a:t>
            </a:r>
            <a:r>
              <a:rPr lang="zh-CN" altLang="en-US" sz="2400" b="1" dirty="0">
                <a:latin typeface="+mj-ea"/>
                <a:ea typeface="+mj-ea"/>
              </a:rPr>
              <a:t>后的“</a:t>
            </a:r>
            <a:r>
              <a:rPr lang="en-US" altLang="zh-CN" sz="2400" b="1" dirty="0">
                <a:latin typeface="+mj-ea"/>
                <a:ea typeface="+mj-ea"/>
              </a:rPr>
              <a:t>1”</a:t>
            </a:r>
            <a:r>
              <a:rPr lang="zh-CN" altLang="en-US" sz="2400" b="1" dirty="0">
                <a:latin typeface="+mj-ea"/>
                <a:ea typeface="+mj-ea"/>
              </a:rPr>
              <a:t>及“</a:t>
            </a:r>
            <a:r>
              <a:rPr lang="en-US" altLang="zh-CN" sz="2400" b="1" dirty="0">
                <a:latin typeface="+mj-ea"/>
                <a:ea typeface="+mj-ea"/>
              </a:rPr>
              <a:t>0”</a:t>
            </a:r>
            <a:r>
              <a:rPr lang="zh-CN" altLang="en-US" sz="2400" b="1" dirty="0">
                <a:latin typeface="+mj-ea"/>
                <a:ea typeface="+mj-ea"/>
              </a:rPr>
              <a:t>。</a:t>
            </a:r>
          </a:p>
        </p:txBody>
      </p:sp>
      <p:sp>
        <p:nvSpPr>
          <p:cNvPr id="3" name="矩形 2"/>
          <p:cNvSpPr/>
          <p:nvPr/>
        </p:nvSpPr>
        <p:spPr>
          <a:xfrm>
            <a:off x="5808313" y="3173196"/>
            <a:ext cx="1723549" cy="46166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a:spAutoFit/>
          </a:bodyPr>
          <a:lstStyle/>
          <a:p>
            <a:r>
              <a:rPr lang="zh-CN" altLang="en-US" sz="2400" b="1" dirty="0" smtClean="0">
                <a:solidFill>
                  <a:srgbClr val="0000FF"/>
                </a:solidFill>
                <a:latin typeface="+mj-ea"/>
                <a:ea typeface="+mj-ea"/>
              </a:rPr>
              <a:t>区别在这里</a:t>
            </a:r>
            <a:endParaRPr lang="zh-CN" altLang="en-US" sz="2400" b="1" dirty="0">
              <a:solidFill>
                <a:srgbClr val="0000FF"/>
              </a:solidFill>
              <a:latin typeface="+mj-ea"/>
              <a:ea typeface="+mj-ea"/>
            </a:endParaRPr>
          </a:p>
        </p:txBody>
      </p:sp>
      <p:sp>
        <p:nvSpPr>
          <p:cNvPr id="4" name="椭圆 3"/>
          <p:cNvSpPr/>
          <p:nvPr/>
        </p:nvSpPr>
        <p:spPr>
          <a:xfrm>
            <a:off x="5148064" y="2875002"/>
            <a:ext cx="648072" cy="1058054"/>
          </a:xfrm>
          <a:prstGeom prst="ellipse">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0595">
                                            <p:txEl>
                                              <p:pRg st="6" end="6"/>
                                            </p:txEl>
                                          </p:spTgt>
                                        </p:tgtEl>
                                        <p:attrNameLst>
                                          <p:attrName>style.visibility</p:attrName>
                                        </p:attrNameLst>
                                      </p:cBhvr>
                                      <p:to>
                                        <p:strVal val="visible"/>
                                      </p:to>
                                    </p:set>
                                    <p:anim calcmode="lin" valueType="num">
                                      <p:cBhvr additive="base">
                                        <p:cTn id="7" dur="500" fill="hold"/>
                                        <p:tgtEl>
                                          <p:spTgt spid="110595">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0595">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0601"/>
                                        </p:tgtEl>
                                        <p:attrNameLst>
                                          <p:attrName>style.visibility</p:attrName>
                                        </p:attrNameLst>
                                      </p:cBhvr>
                                      <p:to>
                                        <p:strVal val="visible"/>
                                      </p:to>
                                    </p:set>
                                    <p:anim calcmode="lin" valueType="num">
                                      <p:cBhvr additive="base">
                                        <p:cTn id="11" dur="500" fill="hold"/>
                                        <p:tgtEl>
                                          <p:spTgt spid="110601"/>
                                        </p:tgtEl>
                                        <p:attrNameLst>
                                          <p:attrName>ppt_x</p:attrName>
                                        </p:attrNameLst>
                                      </p:cBhvr>
                                      <p:tavLst>
                                        <p:tav tm="0">
                                          <p:val>
                                            <p:strVal val="#ppt_x"/>
                                          </p:val>
                                        </p:tav>
                                        <p:tav tm="100000">
                                          <p:val>
                                            <p:strVal val="#ppt_x"/>
                                          </p:val>
                                        </p:tav>
                                      </p:tavLst>
                                    </p:anim>
                                    <p:anim calcmode="lin" valueType="num">
                                      <p:cBhvr additive="base">
                                        <p:cTn id="12" dur="500" fill="hold"/>
                                        <p:tgtEl>
                                          <p:spTgt spid="11060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altLang="zh-CN" dirty="0" smtClean="0">
                <a:solidFill>
                  <a:srgbClr val="0000FF"/>
                </a:solidFill>
              </a:rPr>
              <a:t>2PSK-</a:t>
            </a:r>
            <a:r>
              <a:rPr lang="zh-CN" altLang="en-US" dirty="0" smtClean="0">
                <a:solidFill>
                  <a:srgbClr val="0000FF"/>
                </a:solidFill>
              </a:rPr>
              <a:t>分析模型</a:t>
            </a:r>
            <a:endParaRPr lang="zh-CN" altLang="en-US" dirty="0">
              <a:solidFill>
                <a:srgbClr val="0000FF"/>
              </a:solidFill>
            </a:endParaRPr>
          </a:p>
        </p:txBody>
      </p:sp>
      <p:sp>
        <p:nvSpPr>
          <p:cNvPr id="111619" name="Rectangle 3"/>
          <p:cNvSpPr>
            <a:spLocks noGrp="1" noChangeArrowheads="1"/>
          </p:cNvSpPr>
          <p:nvPr>
            <p:ph type="body" idx="1"/>
          </p:nvPr>
        </p:nvSpPr>
        <p:spPr/>
        <p:txBody>
          <a:bodyPr>
            <a:normAutofit/>
          </a:bodyPr>
          <a:lstStyle/>
          <a:p>
            <a:pPr lvl="1"/>
            <a:endParaRPr lang="zh-CN" altLang="en-US" dirty="0" smtClean="0"/>
          </a:p>
          <a:p>
            <a:endParaRPr lang="zh-CN" altLang="en-US" dirty="0" smtClean="0"/>
          </a:p>
          <a:p>
            <a:pPr lvl="1"/>
            <a:endParaRPr lang="zh-CN" altLang="en-US" dirty="0" smtClean="0"/>
          </a:p>
          <a:p>
            <a:r>
              <a:rPr lang="zh-CN" altLang="en-US" dirty="0" smtClean="0">
                <a:solidFill>
                  <a:srgbClr val="0000FF"/>
                </a:solidFill>
              </a:rPr>
              <a:t>比较：</a:t>
            </a:r>
            <a:r>
              <a:rPr lang="en-US" altLang="zh-CN" dirty="0" smtClean="0">
                <a:solidFill>
                  <a:srgbClr val="7030A0"/>
                </a:solidFill>
              </a:rPr>
              <a:t>2ASK</a:t>
            </a:r>
            <a:r>
              <a:rPr lang="zh-CN" altLang="en-US" dirty="0" smtClean="0">
                <a:solidFill>
                  <a:srgbClr val="7030A0"/>
                </a:solidFill>
              </a:rPr>
              <a:t>解调</a:t>
            </a:r>
            <a:r>
              <a:rPr lang="zh-CN" altLang="en-US" dirty="0" smtClean="0">
                <a:solidFill>
                  <a:srgbClr val="0000FF"/>
                </a:solidFill>
              </a:rPr>
              <a:t>：</a:t>
            </a:r>
            <a:endParaRPr lang="en-US" altLang="zh-CN" dirty="0" smtClean="0">
              <a:solidFill>
                <a:srgbClr val="0000FF"/>
              </a:solidFill>
            </a:endParaRPr>
          </a:p>
          <a:p>
            <a:pPr lvl="1"/>
            <a:r>
              <a:rPr lang="zh-CN" altLang="en-US" dirty="0" smtClean="0">
                <a:solidFill>
                  <a:srgbClr val="0000FF"/>
                </a:solidFill>
              </a:rPr>
              <a:t>相同：</a:t>
            </a:r>
            <a:r>
              <a:rPr lang="zh-CN" altLang="en-US" dirty="0" smtClean="0"/>
              <a:t>框图一样</a:t>
            </a:r>
            <a:endParaRPr lang="en-US" altLang="zh-CN" dirty="0" smtClean="0"/>
          </a:p>
          <a:p>
            <a:pPr lvl="1"/>
            <a:r>
              <a:rPr lang="zh-CN" altLang="en-US" dirty="0" smtClean="0">
                <a:solidFill>
                  <a:srgbClr val="0000FF"/>
                </a:solidFill>
              </a:rPr>
              <a:t>不同：？？</a:t>
            </a:r>
            <a:endParaRPr lang="en-US" altLang="zh-CN" dirty="0" smtClean="0">
              <a:solidFill>
                <a:srgbClr val="0000FF"/>
              </a:solidFill>
            </a:endParaRPr>
          </a:p>
          <a:p>
            <a:pPr lvl="1"/>
            <a:endParaRPr lang="zh-CN" altLang="en-US" dirty="0" smtClean="0">
              <a:solidFill>
                <a:srgbClr val="0000FF"/>
              </a:solidFill>
            </a:endParaRPr>
          </a:p>
        </p:txBody>
      </p:sp>
      <p:sp>
        <p:nvSpPr>
          <p:cNvPr id="10" name="灯片编号占位符 5"/>
          <p:cNvSpPr>
            <a:spLocks noGrp="1"/>
          </p:cNvSpPr>
          <p:nvPr>
            <p:ph type="sldNum" sz="quarter" idx="12"/>
          </p:nvPr>
        </p:nvSpPr>
        <p:spPr/>
        <p:txBody>
          <a:bodyPr/>
          <a:lstStyle/>
          <a:p>
            <a:fld id="{4016ACA1-A570-41B4-B130-A230639F2F78}" type="slidenum">
              <a:rPr lang="en-US" altLang="zh-CN" smtClean="0"/>
              <a:pPr/>
              <a:t>116</a:t>
            </a:fld>
            <a:endParaRPr lang="en-US" altLang="zh-CN"/>
          </a:p>
        </p:txBody>
      </p:sp>
      <p:sp>
        <p:nvSpPr>
          <p:cNvPr id="111621" name="Rectangle 5"/>
          <p:cNvSpPr>
            <a:spLocks noChangeArrowheads="1"/>
          </p:cNvSpPr>
          <p:nvPr/>
        </p:nvSpPr>
        <p:spPr bwMode="auto">
          <a:xfrm>
            <a:off x="0" y="2809875"/>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11620" name="Object 4"/>
          <p:cNvGraphicFramePr>
            <a:graphicFrameLocks noChangeAspect="1"/>
          </p:cNvGraphicFramePr>
          <p:nvPr>
            <p:extLst>
              <p:ext uri="{D42A27DB-BD31-4B8C-83A1-F6EECF244321}">
                <p14:modId xmlns:p14="http://schemas.microsoft.com/office/powerpoint/2010/main" val="2476060544"/>
              </p:ext>
            </p:extLst>
          </p:nvPr>
        </p:nvGraphicFramePr>
        <p:xfrm>
          <a:off x="436780" y="1193135"/>
          <a:ext cx="8707220" cy="1616740"/>
        </p:xfrm>
        <a:graphic>
          <a:graphicData uri="http://schemas.openxmlformats.org/presentationml/2006/ole">
            <mc:AlternateContent xmlns:mc="http://schemas.openxmlformats.org/markup-compatibility/2006">
              <mc:Choice xmlns:v="urn:schemas-microsoft-com:vml" Requires="v">
                <p:oleObj spid="_x0000_s295216" name="Visio" r:id="rId3" imgW="5058156" imgH="1239012" progId="Visio.Drawing.11">
                  <p:embed/>
                </p:oleObj>
              </mc:Choice>
              <mc:Fallback>
                <p:oleObj name="Visio" r:id="rId3" imgW="5058156" imgH="1239012" progId="Visio.Drawing.11">
                  <p:embed/>
                  <p:pic>
                    <p:nvPicPr>
                      <p:cNvPr id="0" name="Picture 175"/>
                      <p:cNvPicPr>
                        <a:picLocks noChangeAspect="1" noChangeArrowheads="1"/>
                      </p:cNvPicPr>
                      <p:nvPr/>
                    </p:nvPicPr>
                    <p:blipFill>
                      <a:blip r:embed="rId4">
                        <a:extLst>
                          <a:ext uri="{28A0092B-C50C-407E-A947-70E740481C1C}">
                            <a14:useLocalDpi xmlns:a14="http://schemas.microsoft.com/office/drawing/2010/main" val="0"/>
                          </a:ext>
                        </a:extLst>
                      </a:blip>
                      <a:srcRect t="12166" b="11993"/>
                      <a:stretch>
                        <a:fillRect/>
                      </a:stretch>
                    </p:blipFill>
                    <p:spPr bwMode="auto">
                      <a:xfrm>
                        <a:off x="436780" y="1193135"/>
                        <a:ext cx="8707220" cy="16167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623" name="Rectangle 7"/>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11625" name="Rectangle 9"/>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3344048393"/>
              </p:ext>
            </p:extLst>
          </p:nvPr>
        </p:nvGraphicFramePr>
        <p:xfrm>
          <a:off x="4355976" y="4797152"/>
          <a:ext cx="4499472" cy="1008112"/>
        </p:xfrm>
        <a:graphic>
          <a:graphicData uri="http://schemas.openxmlformats.org/presentationml/2006/ole">
            <mc:AlternateContent xmlns:mc="http://schemas.openxmlformats.org/markup-compatibility/2006">
              <mc:Choice xmlns:v="urn:schemas-microsoft-com:vml" Requires="v">
                <p:oleObj spid="_x0000_s295217" name="Equation" r:id="rId5" imgW="2171700" imgH="482600" progId="Equation.DSMT4">
                  <p:embed/>
                </p:oleObj>
              </mc:Choice>
              <mc:Fallback>
                <p:oleObj name="Equation" r:id="rId5" imgW="2171700" imgH="482600" progId="Equation.DSMT4">
                  <p:embed/>
                  <p:pic>
                    <p:nvPicPr>
                      <p:cNvPr id="0" name="Picture 1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5976" y="4797152"/>
                        <a:ext cx="4499472" cy="100811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549921129"/>
              </p:ext>
            </p:extLst>
          </p:nvPr>
        </p:nvGraphicFramePr>
        <p:xfrm>
          <a:off x="781050" y="4797153"/>
          <a:ext cx="3184354" cy="936104"/>
        </p:xfrm>
        <a:graphic>
          <a:graphicData uri="http://schemas.openxmlformats.org/presentationml/2006/ole">
            <mc:AlternateContent xmlns:mc="http://schemas.openxmlformats.org/markup-compatibility/2006">
              <mc:Choice xmlns:v="urn:schemas-microsoft-com:vml" Requires="v">
                <p:oleObj spid="_x0000_s295218" name="Equation" r:id="rId7" imgW="1651000" imgH="482600" progId="Equation.DSMT4">
                  <p:embed/>
                </p:oleObj>
              </mc:Choice>
              <mc:Fallback>
                <p:oleObj name="Equation" r:id="rId7" imgW="1651000" imgH="482600" progId="Equation.DSMT4">
                  <p:embed/>
                  <p:pic>
                    <p:nvPicPr>
                      <p:cNvPr id="0" name="Picture 17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1050" y="4797153"/>
                        <a:ext cx="3184354" cy="936104"/>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椭圆 3"/>
          <p:cNvSpPr/>
          <p:nvPr/>
        </p:nvSpPr>
        <p:spPr>
          <a:xfrm>
            <a:off x="1115616" y="1988840"/>
            <a:ext cx="1008112"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242227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1619">
                                            <p:txEl>
                                              <p:pRg st="3" end="3"/>
                                            </p:txEl>
                                          </p:spTgt>
                                        </p:tgtEl>
                                        <p:attrNameLst>
                                          <p:attrName>style.visibility</p:attrName>
                                        </p:attrNameLst>
                                      </p:cBhvr>
                                      <p:to>
                                        <p:strVal val="visible"/>
                                      </p:to>
                                    </p:set>
                                    <p:anim calcmode="lin" valueType="num">
                                      <p:cBhvr additive="base">
                                        <p:cTn id="7" dur="500" fill="hold"/>
                                        <p:tgtEl>
                                          <p:spTgt spid="111619">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1619">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1619">
                                            <p:txEl>
                                              <p:pRg st="4" end="4"/>
                                            </p:txEl>
                                          </p:spTgt>
                                        </p:tgtEl>
                                        <p:attrNameLst>
                                          <p:attrName>style.visibility</p:attrName>
                                        </p:attrNameLst>
                                      </p:cBhvr>
                                      <p:to>
                                        <p:strVal val="visible"/>
                                      </p:to>
                                    </p:set>
                                    <p:anim calcmode="lin" valueType="num">
                                      <p:cBhvr additive="base">
                                        <p:cTn id="11" dur="500" fill="hold"/>
                                        <p:tgtEl>
                                          <p:spTgt spid="111619">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16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1619">
                                            <p:txEl>
                                              <p:pRg st="5" end="5"/>
                                            </p:txEl>
                                          </p:spTgt>
                                        </p:tgtEl>
                                        <p:attrNameLst>
                                          <p:attrName>style.visibility</p:attrName>
                                        </p:attrNameLst>
                                      </p:cBhvr>
                                      <p:to>
                                        <p:strVal val="visible"/>
                                      </p:to>
                                    </p:set>
                                    <p:anim calcmode="lin" valueType="num">
                                      <p:cBhvr additive="base">
                                        <p:cTn id="17" dur="500" fill="hold"/>
                                        <p:tgtEl>
                                          <p:spTgt spid="111619">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161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normAutofit/>
          </a:bodyPr>
          <a:lstStyle/>
          <a:p>
            <a:r>
              <a:rPr lang="zh-CN" altLang="en-US" dirty="0" smtClean="0">
                <a:solidFill>
                  <a:srgbClr val="0000FF"/>
                </a:solidFill>
              </a:rPr>
              <a:t>分析计算</a:t>
            </a:r>
            <a:endParaRPr lang="zh-CN" altLang="en-US" dirty="0" smtClean="0"/>
          </a:p>
        </p:txBody>
      </p:sp>
      <p:sp>
        <p:nvSpPr>
          <p:cNvPr id="111619" name="Rectangle 3"/>
          <p:cNvSpPr>
            <a:spLocks noGrp="1" noChangeArrowheads="1"/>
          </p:cNvSpPr>
          <p:nvPr>
            <p:ph type="body" idx="1"/>
          </p:nvPr>
        </p:nvSpPr>
        <p:spPr/>
        <p:txBody>
          <a:bodyPr>
            <a:normAutofit/>
          </a:bodyPr>
          <a:lstStyle/>
          <a:p>
            <a:pPr lvl="1"/>
            <a:endParaRPr lang="zh-CN" altLang="en-US" dirty="0" smtClean="0"/>
          </a:p>
          <a:p>
            <a:pPr lvl="1"/>
            <a:endParaRPr lang="zh-CN" altLang="en-US" dirty="0" smtClean="0"/>
          </a:p>
          <a:p>
            <a:pPr lvl="1"/>
            <a:endParaRPr lang="zh-CN" altLang="en-US" dirty="0" smtClean="0"/>
          </a:p>
          <a:p>
            <a:r>
              <a:rPr lang="zh-CN" altLang="en-US" dirty="0" smtClean="0"/>
              <a:t>接收端带通滤波器输出波形为</a:t>
            </a:r>
          </a:p>
          <a:p>
            <a:pPr lvl="1"/>
            <a:endParaRPr lang="zh-CN" altLang="en-US" dirty="0" smtClean="0"/>
          </a:p>
          <a:p>
            <a:pPr lvl="1"/>
            <a:endParaRPr lang="zh-CN" altLang="en-US" dirty="0" smtClean="0"/>
          </a:p>
          <a:p>
            <a:r>
              <a:rPr lang="zh-CN" altLang="en-US" dirty="0" smtClean="0"/>
              <a:t>经过相干解调后，送入抽样判决器的输入波形为</a:t>
            </a:r>
            <a:endParaRPr lang="zh-CN" altLang="en-US" dirty="0"/>
          </a:p>
        </p:txBody>
      </p:sp>
      <p:sp>
        <p:nvSpPr>
          <p:cNvPr id="10" name="灯片编号占位符 5"/>
          <p:cNvSpPr>
            <a:spLocks noGrp="1"/>
          </p:cNvSpPr>
          <p:nvPr>
            <p:ph type="sldNum" sz="quarter" idx="12"/>
          </p:nvPr>
        </p:nvSpPr>
        <p:spPr/>
        <p:txBody>
          <a:bodyPr/>
          <a:lstStyle/>
          <a:p>
            <a:fld id="{4016ACA1-A570-41B4-B130-A230639F2F78}" type="slidenum">
              <a:rPr lang="en-US" altLang="zh-CN" smtClean="0"/>
              <a:pPr/>
              <a:t>117</a:t>
            </a:fld>
            <a:endParaRPr lang="en-US" altLang="zh-CN"/>
          </a:p>
        </p:txBody>
      </p:sp>
      <p:sp>
        <p:nvSpPr>
          <p:cNvPr id="111621" name="Rectangle 5"/>
          <p:cNvSpPr>
            <a:spLocks noChangeArrowheads="1"/>
          </p:cNvSpPr>
          <p:nvPr/>
        </p:nvSpPr>
        <p:spPr bwMode="auto">
          <a:xfrm>
            <a:off x="0" y="2809875"/>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11620" name="Object 4"/>
          <p:cNvGraphicFramePr>
            <a:graphicFrameLocks noChangeAspect="1"/>
          </p:cNvGraphicFramePr>
          <p:nvPr>
            <p:extLst>
              <p:ext uri="{D42A27DB-BD31-4B8C-83A1-F6EECF244321}">
                <p14:modId xmlns:p14="http://schemas.microsoft.com/office/powerpoint/2010/main" val="1153532114"/>
              </p:ext>
            </p:extLst>
          </p:nvPr>
        </p:nvGraphicFramePr>
        <p:xfrm>
          <a:off x="323528" y="1124744"/>
          <a:ext cx="8707220" cy="1616740"/>
        </p:xfrm>
        <a:graphic>
          <a:graphicData uri="http://schemas.openxmlformats.org/presentationml/2006/ole">
            <mc:AlternateContent xmlns:mc="http://schemas.openxmlformats.org/markup-compatibility/2006">
              <mc:Choice xmlns:v="urn:schemas-microsoft-com:vml" Requires="v">
                <p:oleObj spid="_x0000_s75313" name="Visio" r:id="rId3" imgW="5058156" imgH="1239012" progId="Visio.Drawing.11">
                  <p:embed/>
                </p:oleObj>
              </mc:Choice>
              <mc:Fallback>
                <p:oleObj name="Visio" r:id="rId3" imgW="5058156" imgH="1239012" progId="Visio.Drawing.11">
                  <p:embed/>
                  <p:pic>
                    <p:nvPicPr>
                      <p:cNvPr id="0" name="Picture 432"/>
                      <p:cNvPicPr>
                        <a:picLocks noChangeAspect="1" noChangeArrowheads="1"/>
                      </p:cNvPicPr>
                      <p:nvPr/>
                    </p:nvPicPr>
                    <p:blipFill>
                      <a:blip r:embed="rId4">
                        <a:extLst>
                          <a:ext uri="{28A0092B-C50C-407E-A947-70E740481C1C}">
                            <a14:useLocalDpi xmlns:a14="http://schemas.microsoft.com/office/drawing/2010/main" val="0"/>
                          </a:ext>
                        </a:extLst>
                      </a:blip>
                      <a:srcRect t="12166" b="11993"/>
                      <a:stretch>
                        <a:fillRect/>
                      </a:stretch>
                    </p:blipFill>
                    <p:spPr bwMode="auto">
                      <a:xfrm>
                        <a:off x="323528" y="1124744"/>
                        <a:ext cx="8707220" cy="16167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623" name="Rectangle 7"/>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11622" name="Object 6"/>
          <p:cNvGraphicFramePr>
            <a:graphicFrameLocks noChangeAspect="1"/>
          </p:cNvGraphicFramePr>
          <p:nvPr>
            <p:extLst>
              <p:ext uri="{D42A27DB-BD31-4B8C-83A1-F6EECF244321}">
                <p14:modId xmlns:p14="http://schemas.microsoft.com/office/powerpoint/2010/main" val="3634839617"/>
              </p:ext>
            </p:extLst>
          </p:nvPr>
        </p:nvGraphicFramePr>
        <p:xfrm>
          <a:off x="786906" y="3343294"/>
          <a:ext cx="7673526" cy="1017122"/>
        </p:xfrm>
        <a:graphic>
          <a:graphicData uri="http://schemas.openxmlformats.org/presentationml/2006/ole">
            <mc:AlternateContent xmlns:mc="http://schemas.openxmlformats.org/markup-compatibility/2006">
              <mc:Choice xmlns:v="urn:schemas-microsoft-com:vml" Requires="v">
                <p:oleObj spid="_x0000_s75314" name="公式" r:id="rId5" imgW="3670300" imgH="482600" progId="Equation.3">
                  <p:embed/>
                </p:oleObj>
              </mc:Choice>
              <mc:Fallback>
                <p:oleObj name="公式" r:id="rId5" imgW="3670300" imgH="482600" progId="Equation.3">
                  <p:embed/>
                  <p:pic>
                    <p:nvPicPr>
                      <p:cNvPr id="0" name="Picture 4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906" y="3343294"/>
                        <a:ext cx="7673526" cy="10171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625" name="Rectangle 9"/>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11624" name="Object 8"/>
          <p:cNvGraphicFramePr>
            <a:graphicFrameLocks noChangeAspect="1"/>
          </p:cNvGraphicFramePr>
          <p:nvPr>
            <p:extLst>
              <p:ext uri="{D42A27DB-BD31-4B8C-83A1-F6EECF244321}">
                <p14:modId xmlns:p14="http://schemas.microsoft.com/office/powerpoint/2010/main" val="3122153735"/>
              </p:ext>
            </p:extLst>
          </p:nvPr>
        </p:nvGraphicFramePr>
        <p:xfrm>
          <a:off x="1439189" y="5157192"/>
          <a:ext cx="5149035" cy="1080120"/>
        </p:xfrm>
        <a:graphic>
          <a:graphicData uri="http://schemas.openxmlformats.org/presentationml/2006/ole">
            <mc:AlternateContent xmlns:mc="http://schemas.openxmlformats.org/markup-compatibility/2006">
              <mc:Choice xmlns:v="urn:schemas-microsoft-com:vml" Requires="v">
                <p:oleObj spid="_x0000_s75315" name="公式" r:id="rId7" imgW="2311400" imgH="482600" progId="Equation.3">
                  <p:embed/>
                </p:oleObj>
              </mc:Choice>
              <mc:Fallback>
                <p:oleObj name="公式" r:id="rId7" imgW="2311400" imgH="482600" progId="Equation.3">
                  <p:embed/>
                  <p:pic>
                    <p:nvPicPr>
                      <p:cNvPr id="0" name="Picture 4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9189" y="5157192"/>
                        <a:ext cx="5149035" cy="10801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3635896" y="1844824"/>
            <a:ext cx="936104"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1907704" y="4293096"/>
            <a:ext cx="432048" cy="0"/>
          </a:xfrm>
          <a:prstGeom prst="line">
            <a:avLst/>
          </a:prstGeom>
        </p:spPr>
        <p:style>
          <a:lnRef idx="3">
            <a:schemeClr val="accent2"/>
          </a:lnRef>
          <a:fillRef idx="0">
            <a:schemeClr val="accent2"/>
          </a:fillRef>
          <a:effectRef idx="2">
            <a:schemeClr val="accent2"/>
          </a:effectRef>
          <a:fontRef idx="minor">
            <a:schemeClr val="tx1"/>
          </a:fontRef>
        </p:style>
      </p:cxnSp>
      <p:sp>
        <p:nvSpPr>
          <p:cNvPr id="14" name="矩形 13"/>
          <p:cNvSpPr/>
          <p:nvPr/>
        </p:nvSpPr>
        <p:spPr>
          <a:xfrm>
            <a:off x="6588224" y="1873529"/>
            <a:ext cx="936104"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右箭头 4"/>
          <p:cNvSpPr/>
          <p:nvPr/>
        </p:nvSpPr>
        <p:spPr>
          <a:xfrm>
            <a:off x="4932040" y="1952836"/>
            <a:ext cx="1584176" cy="43204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1619">
                                            <p:txEl>
                                              <p:pRg st="6" end="6"/>
                                            </p:txEl>
                                          </p:spTgt>
                                        </p:tgtEl>
                                        <p:attrNameLst>
                                          <p:attrName>style.visibility</p:attrName>
                                        </p:attrNameLst>
                                      </p:cBhvr>
                                      <p:to>
                                        <p:strVal val="visible"/>
                                      </p:to>
                                    </p:set>
                                    <p:anim calcmode="lin" valueType="num">
                                      <p:cBhvr additive="base">
                                        <p:cTn id="18" dur="500" fill="hold"/>
                                        <p:tgtEl>
                                          <p:spTgt spid="111619">
                                            <p:txEl>
                                              <p:pRg st="6" end="6"/>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11619">
                                            <p:txEl>
                                              <p:pRg st="6" end="6"/>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11624"/>
                                        </p:tgtEl>
                                        <p:attrNameLst>
                                          <p:attrName>style.visibility</p:attrName>
                                        </p:attrNameLst>
                                      </p:cBhvr>
                                      <p:to>
                                        <p:strVal val="visible"/>
                                      </p:to>
                                    </p:set>
                                    <p:anim calcmode="lin" valueType="num">
                                      <p:cBhvr additive="base">
                                        <p:cTn id="34" dur="500" fill="hold"/>
                                        <p:tgtEl>
                                          <p:spTgt spid="111624"/>
                                        </p:tgtEl>
                                        <p:attrNameLst>
                                          <p:attrName>ppt_x</p:attrName>
                                        </p:attrNameLst>
                                      </p:cBhvr>
                                      <p:tavLst>
                                        <p:tav tm="0">
                                          <p:val>
                                            <p:strVal val="#ppt_x"/>
                                          </p:val>
                                        </p:tav>
                                        <p:tav tm="100000">
                                          <p:val>
                                            <p:strVal val="#ppt_x"/>
                                          </p:val>
                                        </p:tav>
                                      </p:tavLst>
                                    </p:anim>
                                    <p:anim calcmode="lin" valueType="num">
                                      <p:cBhvr additive="base">
                                        <p:cTn id="35" dur="500" fill="hold"/>
                                        <p:tgtEl>
                                          <p:spTgt spid="1116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noChangeArrowheads="1"/>
          </p:cNvSpPr>
          <p:nvPr>
            <p:ph type="body" idx="1"/>
          </p:nvPr>
        </p:nvSpPr>
        <p:spPr/>
        <p:txBody>
          <a:bodyPr/>
          <a:lstStyle/>
          <a:p>
            <a:r>
              <a:rPr lang="zh-CN" altLang="en-US" dirty="0"/>
              <a:t>由于</a:t>
            </a:r>
            <a:r>
              <a:rPr lang="en-US" altLang="zh-CN" i="1" dirty="0" err="1" smtClean="0"/>
              <a:t>n</a:t>
            </a:r>
            <a:r>
              <a:rPr lang="en-US" altLang="zh-CN" i="1" baseline="-25000" dirty="0" err="1" smtClean="0"/>
              <a:t>c</a:t>
            </a:r>
            <a:r>
              <a:rPr lang="en-US" altLang="zh-CN" dirty="0" smtClean="0"/>
              <a:t>(</a:t>
            </a:r>
            <a:r>
              <a:rPr lang="en-US" altLang="zh-CN" i="1" dirty="0" smtClean="0"/>
              <a:t>t</a:t>
            </a:r>
            <a:r>
              <a:rPr lang="en-US" altLang="zh-CN" dirty="0" smtClean="0"/>
              <a:t>)</a:t>
            </a:r>
            <a:r>
              <a:rPr lang="zh-CN" altLang="en-US" dirty="0" smtClean="0"/>
              <a:t>是均值为</a:t>
            </a:r>
            <a:r>
              <a:rPr lang="en-US" altLang="zh-CN" dirty="0" smtClean="0"/>
              <a:t>0</a:t>
            </a:r>
            <a:r>
              <a:rPr lang="zh-CN" altLang="en-US" dirty="0" smtClean="0"/>
              <a:t>，方差为</a:t>
            </a:r>
            <a:r>
              <a:rPr lang="zh-CN" altLang="en-US" i="1" dirty="0" smtClean="0">
                <a:sym typeface="Symbol" pitchFamily="18" charset="2"/>
              </a:rPr>
              <a:t></a:t>
            </a:r>
            <a:r>
              <a:rPr lang="en-US" altLang="zh-CN" i="1" baseline="-25000" dirty="0" smtClean="0">
                <a:sym typeface="Symbol" pitchFamily="18" charset="2"/>
              </a:rPr>
              <a:t>n</a:t>
            </a:r>
            <a:r>
              <a:rPr lang="en-US" altLang="zh-CN" baseline="30000" dirty="0" smtClean="0">
                <a:sym typeface="Symbol" pitchFamily="18" charset="2"/>
              </a:rPr>
              <a:t>2</a:t>
            </a:r>
            <a:r>
              <a:rPr lang="zh-CN" altLang="en-US" dirty="0" smtClean="0"/>
              <a:t>的高斯噪声，所以</a:t>
            </a:r>
            <a:r>
              <a:rPr lang="en-US" altLang="zh-CN" i="1" dirty="0" smtClean="0"/>
              <a:t>x</a:t>
            </a:r>
            <a:r>
              <a:rPr lang="en-US" altLang="zh-CN" dirty="0" smtClean="0"/>
              <a:t>(</a:t>
            </a:r>
            <a:r>
              <a:rPr lang="en-US" altLang="zh-CN" i="1" dirty="0" smtClean="0"/>
              <a:t>t</a:t>
            </a:r>
            <a:r>
              <a:rPr lang="en-US" altLang="zh-CN" dirty="0" smtClean="0"/>
              <a:t>)</a:t>
            </a:r>
            <a:r>
              <a:rPr lang="zh-CN" altLang="en-US" dirty="0" smtClean="0"/>
              <a:t>的一维概率密度函数为</a:t>
            </a:r>
          </a:p>
          <a:p>
            <a:pPr lvl="3"/>
            <a:endParaRPr lang="zh-CN" altLang="en-US" dirty="0" smtClean="0"/>
          </a:p>
          <a:p>
            <a:pPr lvl="3"/>
            <a:endParaRPr lang="zh-CN" altLang="en-US" dirty="0" smtClean="0"/>
          </a:p>
          <a:p>
            <a:pPr lvl="3"/>
            <a:endParaRPr lang="en-US" altLang="zh-CN" dirty="0" smtClean="0"/>
          </a:p>
          <a:p>
            <a:pPr lvl="3"/>
            <a:endParaRPr lang="zh-CN" altLang="en-US" dirty="0" smtClean="0"/>
          </a:p>
          <a:p>
            <a:pPr lvl="3"/>
            <a:endParaRPr lang="zh-CN" altLang="en-US" dirty="0" smtClean="0"/>
          </a:p>
          <a:p>
            <a:r>
              <a:rPr lang="zh-CN" altLang="en-US" dirty="0" smtClean="0"/>
              <a:t>由最佳判决门限分析可知，在发送“</a:t>
            </a:r>
            <a:r>
              <a:rPr lang="en-US" altLang="zh-CN" dirty="0" smtClean="0"/>
              <a:t>1”</a:t>
            </a:r>
            <a:r>
              <a:rPr lang="zh-CN" altLang="en-US" dirty="0" smtClean="0"/>
              <a:t>符号和发送“</a:t>
            </a:r>
            <a:r>
              <a:rPr lang="en-US" altLang="zh-CN" dirty="0" smtClean="0"/>
              <a:t>0”</a:t>
            </a:r>
            <a:r>
              <a:rPr lang="zh-CN" altLang="en-US" dirty="0" smtClean="0"/>
              <a:t>符号概率相等时，</a:t>
            </a:r>
            <a:r>
              <a:rPr lang="zh-CN" altLang="en-US" dirty="0" smtClean="0">
                <a:solidFill>
                  <a:srgbClr val="0000FF"/>
                </a:solidFill>
              </a:rPr>
              <a:t>最佳判决门限</a:t>
            </a:r>
            <a:r>
              <a:rPr lang="en-US" altLang="zh-CN" i="1" dirty="0" smtClean="0">
                <a:solidFill>
                  <a:srgbClr val="0000FF"/>
                </a:solidFill>
              </a:rPr>
              <a:t>b</a:t>
            </a:r>
            <a:r>
              <a:rPr lang="en-US" altLang="zh-CN" i="1" baseline="30000" dirty="0" smtClean="0">
                <a:solidFill>
                  <a:srgbClr val="0000FF"/>
                </a:solidFill>
              </a:rPr>
              <a:t>*</a:t>
            </a:r>
            <a:r>
              <a:rPr lang="en-US" altLang="zh-CN" dirty="0" smtClean="0">
                <a:solidFill>
                  <a:srgbClr val="0000FF"/>
                </a:solidFill>
              </a:rPr>
              <a:t> = 0</a:t>
            </a:r>
            <a:r>
              <a:rPr lang="zh-CN" altLang="en-US" dirty="0" smtClean="0">
                <a:solidFill>
                  <a:srgbClr val="0000FF"/>
                </a:solidFill>
              </a:rPr>
              <a:t>。</a:t>
            </a:r>
            <a:endParaRPr lang="en-US" altLang="zh-CN" dirty="0" smtClean="0">
              <a:solidFill>
                <a:srgbClr val="0000FF"/>
              </a:solidFill>
            </a:endParaRPr>
          </a:p>
          <a:p>
            <a:r>
              <a:rPr lang="zh-CN" altLang="en-US" dirty="0" smtClean="0"/>
              <a:t>此时，发“</a:t>
            </a:r>
            <a:r>
              <a:rPr lang="en-US" altLang="zh-CN" dirty="0" smtClean="0"/>
              <a:t>1”</a:t>
            </a:r>
            <a:r>
              <a:rPr lang="zh-CN" altLang="en-US" dirty="0" smtClean="0"/>
              <a:t>而错判为“</a:t>
            </a:r>
            <a:r>
              <a:rPr lang="en-US" altLang="zh-CN" dirty="0" smtClean="0"/>
              <a:t>0”</a:t>
            </a:r>
            <a:r>
              <a:rPr lang="zh-CN" altLang="en-US" dirty="0" smtClean="0"/>
              <a:t>的概率为</a:t>
            </a:r>
          </a:p>
        </p:txBody>
      </p:sp>
      <p:sp>
        <p:nvSpPr>
          <p:cNvPr id="18" name="灯片编号占位符 5"/>
          <p:cNvSpPr>
            <a:spLocks noGrp="1"/>
          </p:cNvSpPr>
          <p:nvPr>
            <p:ph type="sldNum" sz="quarter" idx="12"/>
          </p:nvPr>
        </p:nvSpPr>
        <p:spPr/>
        <p:txBody>
          <a:bodyPr/>
          <a:lstStyle/>
          <a:p>
            <a:fld id="{2689FC1C-71DD-4860-B661-C91A6129DBA0}" type="slidenum">
              <a:rPr lang="en-US" altLang="zh-CN" smtClean="0"/>
              <a:pPr/>
              <a:t>118</a:t>
            </a:fld>
            <a:endParaRPr lang="en-US" altLang="zh-CN"/>
          </a:p>
        </p:txBody>
      </p:sp>
      <p:sp>
        <p:nvSpPr>
          <p:cNvPr id="112645" name="Rectangle 5"/>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12644" name="Object 4"/>
          <p:cNvGraphicFramePr>
            <a:graphicFrameLocks noChangeAspect="1"/>
          </p:cNvGraphicFramePr>
          <p:nvPr>
            <p:extLst>
              <p:ext uri="{D42A27DB-BD31-4B8C-83A1-F6EECF244321}">
                <p14:modId xmlns:p14="http://schemas.microsoft.com/office/powerpoint/2010/main" val="3532251551"/>
              </p:ext>
            </p:extLst>
          </p:nvPr>
        </p:nvGraphicFramePr>
        <p:xfrm>
          <a:off x="1763688" y="2204864"/>
          <a:ext cx="5602803" cy="909241"/>
        </p:xfrm>
        <a:graphic>
          <a:graphicData uri="http://schemas.openxmlformats.org/presentationml/2006/ole">
            <mc:AlternateContent xmlns:mc="http://schemas.openxmlformats.org/markup-compatibility/2006">
              <mc:Choice xmlns:v="urn:schemas-microsoft-com:vml" Requires="v">
                <p:oleObj spid="_x0000_s474112" name="公式" r:id="rId3" imgW="2997200" imgH="482600" progId="Equation.3">
                  <p:embed/>
                </p:oleObj>
              </mc:Choice>
              <mc:Fallback>
                <p:oleObj name="公式" r:id="rId3" imgW="2997200" imgH="482600" progId="Equation.3">
                  <p:embed/>
                  <p:pic>
                    <p:nvPicPr>
                      <p:cNvPr id="0" name="Picture 8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2204864"/>
                        <a:ext cx="5602803" cy="909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47" name="Rectangle 7"/>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12646" name="Object 6"/>
          <p:cNvGraphicFramePr>
            <a:graphicFrameLocks noChangeAspect="1"/>
          </p:cNvGraphicFramePr>
          <p:nvPr>
            <p:extLst>
              <p:ext uri="{D42A27DB-BD31-4B8C-83A1-F6EECF244321}">
                <p14:modId xmlns:p14="http://schemas.microsoft.com/office/powerpoint/2010/main" val="3621067181"/>
              </p:ext>
            </p:extLst>
          </p:nvPr>
        </p:nvGraphicFramePr>
        <p:xfrm>
          <a:off x="1740693" y="3291940"/>
          <a:ext cx="5662613" cy="874713"/>
        </p:xfrm>
        <a:graphic>
          <a:graphicData uri="http://schemas.openxmlformats.org/presentationml/2006/ole">
            <mc:AlternateContent xmlns:mc="http://schemas.openxmlformats.org/markup-compatibility/2006">
              <mc:Choice xmlns:v="urn:schemas-microsoft-com:vml" Requires="v">
                <p:oleObj spid="_x0000_s474113" name="公式" r:id="rId5" imgW="3136900" imgH="482600" progId="Equation.3">
                  <p:embed/>
                </p:oleObj>
              </mc:Choice>
              <mc:Fallback>
                <p:oleObj name="公式" r:id="rId5" imgW="3136900" imgH="482600" progId="Equation.3">
                  <p:embed/>
                  <p:pic>
                    <p:nvPicPr>
                      <p:cNvPr id="0" name="Picture 8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0693" y="3291940"/>
                        <a:ext cx="5662613" cy="87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49" name="Rectangle 9"/>
          <p:cNvSpPr>
            <a:spLocks noChangeArrowheads="1"/>
          </p:cNvSpPr>
          <p:nvPr/>
        </p:nvSpPr>
        <p:spPr bwMode="auto">
          <a:xfrm>
            <a:off x="0" y="326231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12651" name="Rectangle 11"/>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2" name="Group 12"/>
          <p:cNvGrpSpPr>
            <a:grpSpLocks/>
          </p:cNvGrpSpPr>
          <p:nvPr/>
        </p:nvGrpSpPr>
        <p:grpSpPr bwMode="auto">
          <a:xfrm>
            <a:off x="1695390" y="5661248"/>
            <a:ext cx="5540906" cy="1008112"/>
            <a:chOff x="1406" y="3010"/>
            <a:chExt cx="3260" cy="532"/>
          </a:xfrm>
        </p:grpSpPr>
        <p:graphicFrame>
          <p:nvGraphicFramePr>
            <p:cNvPr id="112648" name="Object 8"/>
            <p:cNvGraphicFramePr>
              <a:graphicFrameLocks noChangeAspect="1"/>
            </p:cNvGraphicFramePr>
            <p:nvPr/>
          </p:nvGraphicFramePr>
          <p:xfrm>
            <a:off x="1406" y="3096"/>
            <a:ext cx="2155" cy="365"/>
          </p:xfrm>
          <a:graphic>
            <a:graphicData uri="http://schemas.openxmlformats.org/presentationml/2006/ole">
              <mc:AlternateContent xmlns:mc="http://schemas.openxmlformats.org/markup-compatibility/2006">
                <mc:Choice xmlns:v="urn:schemas-microsoft-com:vml" Requires="v">
                  <p:oleObj spid="_x0000_s474114" name="公式" r:id="rId7" imgW="1968500" imgH="330200" progId="Equation.3">
                    <p:embed/>
                  </p:oleObj>
                </mc:Choice>
                <mc:Fallback>
                  <p:oleObj name="公式" r:id="rId7" imgW="1968500" imgH="330200" progId="Equation.3">
                    <p:embed/>
                    <p:pic>
                      <p:nvPicPr>
                        <p:cNvPr id="0" name="Picture 8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6" y="3096"/>
                          <a:ext cx="2155" cy="3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50" name="Object 10"/>
            <p:cNvGraphicFramePr>
              <a:graphicFrameLocks noChangeAspect="1"/>
            </p:cNvGraphicFramePr>
            <p:nvPr/>
          </p:nvGraphicFramePr>
          <p:xfrm>
            <a:off x="3589" y="3010"/>
            <a:ext cx="1077" cy="532"/>
          </p:xfrm>
          <a:graphic>
            <a:graphicData uri="http://schemas.openxmlformats.org/presentationml/2006/ole">
              <mc:AlternateContent xmlns:mc="http://schemas.openxmlformats.org/markup-compatibility/2006">
                <mc:Choice xmlns:v="urn:schemas-microsoft-com:vml" Requires="v">
                  <p:oleObj spid="_x0000_s474115" name="公式" r:id="rId9" imgW="787058" imgH="393529" progId="Equation.3">
                    <p:embed/>
                  </p:oleObj>
                </mc:Choice>
                <mc:Fallback>
                  <p:oleObj name="公式" r:id="rId9" imgW="787058" imgH="393529" progId="Equation.3">
                    <p:embed/>
                    <p:pic>
                      <p:nvPicPr>
                        <p:cNvPr id="0" name="Picture 8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9" y="3010"/>
                          <a:ext cx="1077" cy="5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2654" name="Rectangle 14"/>
          <p:cNvSpPr>
            <a:spLocks noChangeArrowheads="1"/>
          </p:cNvSpPr>
          <p:nvPr/>
        </p:nvSpPr>
        <p:spPr bwMode="auto">
          <a:xfrm>
            <a:off x="0" y="326231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12656" name="Rectangle 16"/>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598598214"/>
              </p:ext>
            </p:extLst>
          </p:nvPr>
        </p:nvGraphicFramePr>
        <p:xfrm>
          <a:off x="1979712" y="-10689"/>
          <a:ext cx="4860230" cy="1019105"/>
        </p:xfrm>
        <a:graphic>
          <a:graphicData uri="http://schemas.openxmlformats.org/presentationml/2006/ole">
            <mc:AlternateContent xmlns:mc="http://schemas.openxmlformats.org/markup-compatibility/2006">
              <mc:Choice xmlns:v="urn:schemas-microsoft-com:vml" Requires="v">
                <p:oleObj spid="_x0000_s474116" name="公式" r:id="rId11" imgW="2311400" imgH="482600" progId="Equation.3">
                  <p:embed/>
                </p:oleObj>
              </mc:Choice>
              <mc:Fallback>
                <p:oleObj name="公式" r:id="rId11" imgW="2311400" imgH="482600" progId="Equation.3">
                  <p:embed/>
                  <p:pic>
                    <p:nvPicPr>
                      <p:cNvPr id="0" name="Picture 8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79712" y="-10689"/>
                        <a:ext cx="4860230" cy="10191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椭圆 4"/>
          <p:cNvSpPr/>
          <p:nvPr/>
        </p:nvSpPr>
        <p:spPr>
          <a:xfrm>
            <a:off x="4572000" y="2276872"/>
            <a:ext cx="648072"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427984" y="3284984"/>
            <a:ext cx="648072"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231541" y="3001447"/>
            <a:ext cx="1927131" cy="461665"/>
          </a:xfrm>
          <a:prstGeom prst="rect">
            <a:avLst/>
          </a:prstGeom>
        </p:spPr>
        <p:txBody>
          <a:bodyPr wrap="none">
            <a:spAutoFit/>
          </a:bodyPr>
          <a:lstStyle/>
          <a:p>
            <a:r>
              <a:rPr lang="zh-CN" altLang="en-US" sz="2400" b="1" dirty="0" smtClean="0">
                <a:solidFill>
                  <a:srgbClr val="0000FF"/>
                </a:solidFill>
                <a:latin typeface="+mj-ea"/>
                <a:ea typeface="+mj-ea"/>
              </a:rPr>
              <a:t>与</a:t>
            </a:r>
            <a:r>
              <a:rPr lang="en-US" altLang="zh-CN" sz="2400" b="1" dirty="0" smtClean="0">
                <a:solidFill>
                  <a:srgbClr val="0000FF"/>
                </a:solidFill>
                <a:latin typeface="+mj-ea"/>
                <a:ea typeface="+mj-ea"/>
              </a:rPr>
              <a:t>2ASK</a:t>
            </a:r>
            <a:r>
              <a:rPr lang="zh-CN" altLang="en-US" sz="2400" b="1" dirty="0" smtClean="0">
                <a:solidFill>
                  <a:srgbClr val="0000FF"/>
                </a:solidFill>
                <a:latin typeface="+mj-ea"/>
                <a:ea typeface="+mj-ea"/>
              </a:rPr>
              <a:t>不同</a:t>
            </a:r>
            <a:endParaRPr lang="zh-CN" altLang="en-US" sz="2400" b="1" dirty="0">
              <a:solidFill>
                <a:srgbClr val="0000FF"/>
              </a:solidFill>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2643">
                                            <p:txEl>
                                              <p:pRg st="6" end="6"/>
                                            </p:txEl>
                                          </p:spTgt>
                                        </p:tgtEl>
                                        <p:attrNameLst>
                                          <p:attrName>style.visibility</p:attrName>
                                        </p:attrNameLst>
                                      </p:cBhvr>
                                      <p:to>
                                        <p:strVal val="visible"/>
                                      </p:to>
                                    </p:set>
                                    <p:anim calcmode="lin" valueType="num">
                                      <p:cBhvr additive="base">
                                        <p:cTn id="23" dur="500" fill="hold"/>
                                        <p:tgtEl>
                                          <p:spTgt spid="11264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264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2643">
                                            <p:txEl>
                                              <p:pRg st="7" end="7"/>
                                            </p:txEl>
                                          </p:spTgt>
                                        </p:tgtEl>
                                        <p:attrNameLst>
                                          <p:attrName>style.visibility</p:attrName>
                                        </p:attrNameLst>
                                      </p:cBhvr>
                                      <p:to>
                                        <p:strVal val="visible"/>
                                      </p:to>
                                    </p:set>
                                    <p:anim calcmode="lin" valueType="num">
                                      <p:cBhvr additive="base">
                                        <p:cTn id="29" dur="500" fill="hold"/>
                                        <p:tgtEl>
                                          <p:spTgt spid="112643">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2643">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endParaRPr lang="zh-CN" altLang="en-US" dirty="0"/>
          </a:p>
        </p:txBody>
      </p:sp>
      <p:sp>
        <p:nvSpPr>
          <p:cNvPr id="113667" name="Rectangle 3"/>
          <p:cNvSpPr>
            <a:spLocks noGrp="1" noChangeArrowheads="1"/>
          </p:cNvSpPr>
          <p:nvPr>
            <p:ph type="body" idx="1"/>
          </p:nvPr>
        </p:nvSpPr>
        <p:spPr/>
        <p:txBody>
          <a:bodyPr/>
          <a:lstStyle/>
          <a:p>
            <a:r>
              <a:rPr lang="zh-CN" altLang="en-US" dirty="0"/>
              <a:t>同理，发送“</a:t>
            </a:r>
            <a:r>
              <a:rPr lang="en-US" altLang="zh-CN" dirty="0"/>
              <a:t>0”</a:t>
            </a:r>
            <a:r>
              <a:rPr lang="zh-CN" altLang="en-US" dirty="0"/>
              <a:t>而错判为“</a:t>
            </a:r>
            <a:r>
              <a:rPr lang="en-US" altLang="zh-CN" dirty="0"/>
              <a:t>1”</a:t>
            </a:r>
            <a:r>
              <a:rPr lang="zh-CN" altLang="en-US" dirty="0"/>
              <a:t>的概率为 </a:t>
            </a:r>
          </a:p>
          <a:p>
            <a:endParaRPr lang="en-US" altLang="zh-CN" dirty="0" smtClean="0"/>
          </a:p>
          <a:p>
            <a:r>
              <a:rPr lang="zh-CN" altLang="en-US" dirty="0" smtClean="0"/>
              <a:t>故</a:t>
            </a:r>
            <a:r>
              <a:rPr lang="en-US" altLang="zh-CN" dirty="0" smtClean="0"/>
              <a:t>2PSK</a:t>
            </a:r>
            <a:r>
              <a:rPr lang="zh-CN" altLang="en-US" dirty="0" smtClean="0"/>
              <a:t>信号相干解调时系统的</a:t>
            </a:r>
            <a:r>
              <a:rPr lang="zh-CN" altLang="en-US" dirty="0" smtClean="0">
                <a:solidFill>
                  <a:srgbClr val="0000FF"/>
                </a:solidFill>
              </a:rPr>
              <a:t>总误码率</a:t>
            </a:r>
            <a:r>
              <a:rPr lang="zh-CN" altLang="en-US" dirty="0" smtClean="0"/>
              <a:t>为</a:t>
            </a:r>
          </a:p>
          <a:p>
            <a:pPr lvl="3"/>
            <a:endParaRPr lang="zh-CN" altLang="en-US" dirty="0" smtClean="0"/>
          </a:p>
          <a:p>
            <a:pPr lvl="3"/>
            <a:endParaRPr lang="zh-CN" altLang="en-US" dirty="0" smtClean="0"/>
          </a:p>
          <a:p>
            <a:r>
              <a:rPr lang="zh-CN" altLang="en-US" dirty="0" smtClean="0"/>
              <a:t>在</a:t>
            </a:r>
            <a:r>
              <a:rPr lang="zh-CN" altLang="en-US" dirty="0" smtClean="0">
                <a:solidFill>
                  <a:srgbClr val="0000FF"/>
                </a:solidFill>
              </a:rPr>
              <a:t>大信噪比条件</a:t>
            </a:r>
            <a:r>
              <a:rPr lang="zh-CN" altLang="en-US" dirty="0" smtClean="0"/>
              <a:t>下，上式可近似为</a:t>
            </a:r>
            <a:endParaRPr lang="zh-CN" altLang="en-US" dirty="0"/>
          </a:p>
        </p:txBody>
      </p:sp>
      <p:sp>
        <p:nvSpPr>
          <p:cNvPr id="10" name="灯片编号占位符 5"/>
          <p:cNvSpPr>
            <a:spLocks noGrp="1"/>
          </p:cNvSpPr>
          <p:nvPr>
            <p:ph type="sldNum" sz="quarter" idx="12"/>
          </p:nvPr>
        </p:nvSpPr>
        <p:spPr/>
        <p:txBody>
          <a:bodyPr/>
          <a:lstStyle/>
          <a:p>
            <a:fld id="{90E1865B-3EC3-4327-9EE2-E00B57E663F0}" type="slidenum">
              <a:rPr lang="en-US" altLang="zh-CN" smtClean="0"/>
              <a:pPr/>
              <a:t>119</a:t>
            </a:fld>
            <a:endParaRPr lang="en-US" altLang="zh-CN"/>
          </a:p>
        </p:txBody>
      </p:sp>
      <p:sp>
        <p:nvSpPr>
          <p:cNvPr id="113671" name="Rectangle 7"/>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2" name="Group 8"/>
          <p:cNvGrpSpPr>
            <a:grpSpLocks/>
          </p:cNvGrpSpPr>
          <p:nvPr/>
        </p:nvGrpSpPr>
        <p:grpSpPr bwMode="auto">
          <a:xfrm>
            <a:off x="1691680" y="3187824"/>
            <a:ext cx="5221287" cy="733425"/>
            <a:chOff x="1292" y="1224"/>
            <a:chExt cx="3289" cy="462"/>
          </a:xfrm>
        </p:grpSpPr>
        <p:graphicFrame>
          <p:nvGraphicFramePr>
            <p:cNvPr id="113668" name="Object 4"/>
            <p:cNvGraphicFramePr>
              <a:graphicFrameLocks noChangeAspect="1"/>
            </p:cNvGraphicFramePr>
            <p:nvPr/>
          </p:nvGraphicFramePr>
          <p:xfrm>
            <a:off x="1292" y="1338"/>
            <a:ext cx="2325" cy="279"/>
          </p:xfrm>
          <a:graphic>
            <a:graphicData uri="http://schemas.openxmlformats.org/presentationml/2006/ole">
              <mc:AlternateContent xmlns:mc="http://schemas.openxmlformats.org/markup-compatibility/2006">
                <mc:Choice xmlns:v="urn:schemas-microsoft-com:vml" Requires="v">
                  <p:oleObj spid="_x0000_s77556" name="公式" r:id="rId3" imgW="1905000" imgH="228600" progId="Equation.3">
                    <p:embed/>
                  </p:oleObj>
                </mc:Choice>
                <mc:Fallback>
                  <p:oleObj name="公式" r:id="rId3" imgW="1905000" imgH="228600" progId="Equation.3">
                    <p:embed/>
                    <p:pic>
                      <p:nvPicPr>
                        <p:cNvPr id="0" name="Picture 5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 y="1338"/>
                          <a:ext cx="2325"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670" name="Object 6"/>
            <p:cNvGraphicFramePr>
              <a:graphicFrameLocks noChangeAspect="1"/>
            </p:cNvGraphicFramePr>
            <p:nvPr/>
          </p:nvGraphicFramePr>
          <p:xfrm>
            <a:off x="3645" y="1224"/>
            <a:ext cx="936" cy="462"/>
          </p:xfrm>
          <a:graphic>
            <a:graphicData uri="http://schemas.openxmlformats.org/presentationml/2006/ole">
              <mc:AlternateContent xmlns:mc="http://schemas.openxmlformats.org/markup-compatibility/2006">
                <mc:Choice xmlns:v="urn:schemas-microsoft-com:vml" Requires="v">
                  <p:oleObj spid="_x0000_s77557" name="公式" r:id="rId5" imgW="787058" imgH="393529" progId="Equation.3">
                    <p:embed/>
                  </p:oleObj>
                </mc:Choice>
                <mc:Fallback>
                  <p:oleObj name="公式" r:id="rId5" imgW="787058" imgH="393529" progId="Equation.3">
                    <p:embed/>
                    <p:pic>
                      <p:nvPicPr>
                        <p:cNvPr id="0" name="Picture 5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5" y="1224"/>
                          <a:ext cx="936" cy="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3674" name="Rectangle 10"/>
          <p:cNvSpPr>
            <a:spLocks noChangeArrowheads="1"/>
          </p:cNvSpPr>
          <p:nvPr/>
        </p:nvSpPr>
        <p:spPr bwMode="auto">
          <a:xfrm>
            <a:off x="0" y="32004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13673" name="Object 9"/>
          <p:cNvGraphicFramePr>
            <a:graphicFrameLocks noChangeAspect="1"/>
          </p:cNvGraphicFramePr>
          <p:nvPr>
            <p:extLst>
              <p:ext uri="{D42A27DB-BD31-4B8C-83A1-F6EECF244321}">
                <p14:modId xmlns:p14="http://schemas.microsoft.com/office/powerpoint/2010/main" val="3916604761"/>
              </p:ext>
            </p:extLst>
          </p:nvPr>
        </p:nvGraphicFramePr>
        <p:xfrm>
          <a:off x="2987824" y="4725144"/>
          <a:ext cx="1844675" cy="893762"/>
        </p:xfrm>
        <a:graphic>
          <a:graphicData uri="http://schemas.openxmlformats.org/presentationml/2006/ole">
            <mc:AlternateContent xmlns:mc="http://schemas.openxmlformats.org/markup-compatibility/2006">
              <mc:Choice xmlns:v="urn:schemas-microsoft-com:vml" Requires="v">
                <p:oleObj spid="_x0000_s77558" name="公式" r:id="rId7" imgW="939800" imgH="457200" progId="Equation.3">
                  <p:embed/>
                </p:oleObj>
              </mc:Choice>
              <mc:Fallback>
                <p:oleObj name="公式" r:id="rId7" imgW="939800" imgH="457200" progId="Equation.3">
                  <p:embed/>
                  <p:pic>
                    <p:nvPicPr>
                      <p:cNvPr id="0" name="Picture 5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7824" y="4725144"/>
                        <a:ext cx="1844675" cy="893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127280936"/>
              </p:ext>
            </p:extLst>
          </p:nvPr>
        </p:nvGraphicFramePr>
        <p:xfrm>
          <a:off x="2123728" y="1844824"/>
          <a:ext cx="3554412" cy="606425"/>
        </p:xfrm>
        <a:graphic>
          <a:graphicData uri="http://schemas.openxmlformats.org/presentationml/2006/ole">
            <mc:AlternateContent xmlns:mc="http://schemas.openxmlformats.org/markup-compatibility/2006">
              <mc:Choice xmlns:v="urn:schemas-microsoft-com:vml" Requires="v">
                <p:oleObj spid="_x0000_s77559" name="公式" r:id="rId9" imgW="1955800" imgH="330200" progId="Equation.3">
                  <p:embed/>
                </p:oleObj>
              </mc:Choice>
              <mc:Fallback>
                <p:oleObj name="公式" r:id="rId9" imgW="1955800" imgH="330200" progId="Equation.3">
                  <p:embed/>
                  <p:pic>
                    <p:nvPicPr>
                      <p:cNvPr id="0" name="Picture 54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3728" y="1844824"/>
                        <a:ext cx="3554412"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100803339"/>
              </p:ext>
            </p:extLst>
          </p:nvPr>
        </p:nvGraphicFramePr>
        <p:xfrm>
          <a:off x="5724178" y="1754336"/>
          <a:ext cx="1574800" cy="777875"/>
        </p:xfrm>
        <a:graphic>
          <a:graphicData uri="http://schemas.openxmlformats.org/presentationml/2006/ole">
            <mc:AlternateContent xmlns:mc="http://schemas.openxmlformats.org/markup-compatibility/2006">
              <mc:Choice xmlns:v="urn:schemas-microsoft-com:vml" Requires="v">
                <p:oleObj spid="_x0000_s77560" name="公式" r:id="rId11" imgW="787058" imgH="393529" progId="Equation.3">
                  <p:embed/>
                </p:oleObj>
              </mc:Choice>
              <mc:Fallback>
                <p:oleObj name="公式" r:id="rId11" imgW="787058" imgH="393529" progId="Equation.3">
                  <p:embed/>
                  <p:pic>
                    <p:nvPicPr>
                      <p:cNvPr id="0" name="Picture 5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4178" y="1754336"/>
                        <a:ext cx="1574800"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3667">
                                            <p:txEl>
                                              <p:pRg st="2" end="2"/>
                                            </p:txEl>
                                          </p:spTgt>
                                        </p:tgtEl>
                                        <p:attrNameLst>
                                          <p:attrName>style.visibility</p:attrName>
                                        </p:attrNameLst>
                                      </p:cBhvr>
                                      <p:to>
                                        <p:strVal val="visible"/>
                                      </p:to>
                                    </p:set>
                                    <p:anim calcmode="lin" valueType="num">
                                      <p:cBhvr additive="base">
                                        <p:cTn id="7" dur="500" fill="hold"/>
                                        <p:tgtEl>
                                          <p:spTgt spid="11366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366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3667">
                                            <p:txEl>
                                              <p:pRg st="5" end="5"/>
                                            </p:txEl>
                                          </p:spTgt>
                                        </p:tgtEl>
                                        <p:attrNameLst>
                                          <p:attrName>style.visibility</p:attrName>
                                        </p:attrNameLst>
                                      </p:cBhvr>
                                      <p:to>
                                        <p:strVal val="visible"/>
                                      </p:to>
                                    </p:set>
                                    <p:anim calcmode="lin" valueType="num">
                                      <p:cBhvr additive="base">
                                        <p:cTn id="17" dur="500" fill="hold"/>
                                        <p:tgtEl>
                                          <p:spTgt spid="113667">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3667">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3673"/>
                                        </p:tgtEl>
                                        <p:attrNameLst>
                                          <p:attrName>style.visibility</p:attrName>
                                        </p:attrNameLst>
                                      </p:cBhvr>
                                      <p:to>
                                        <p:strVal val="visible"/>
                                      </p:to>
                                    </p:set>
                                    <p:anim calcmode="lin" valueType="num">
                                      <p:cBhvr additive="base">
                                        <p:cTn id="21" dur="500" fill="hold"/>
                                        <p:tgtEl>
                                          <p:spTgt spid="113673"/>
                                        </p:tgtEl>
                                        <p:attrNameLst>
                                          <p:attrName>ppt_x</p:attrName>
                                        </p:attrNameLst>
                                      </p:cBhvr>
                                      <p:tavLst>
                                        <p:tav tm="0">
                                          <p:val>
                                            <p:strVal val="#ppt_x"/>
                                          </p:val>
                                        </p:tav>
                                        <p:tav tm="100000">
                                          <p:val>
                                            <p:strVal val="#ppt_x"/>
                                          </p:val>
                                        </p:tav>
                                      </p:tavLst>
                                    </p:anim>
                                    <p:anim calcmode="lin" valueType="num">
                                      <p:cBhvr additive="base">
                                        <p:cTn id="22" dur="500" fill="hold"/>
                                        <p:tgtEl>
                                          <p:spTgt spid="1136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zh-CN" altLang="en-US" dirty="0" smtClean="0"/>
              <a:t>非相干解调过程的时间波形 </a:t>
            </a:r>
            <a:endParaRPr lang="zh-CN" altLang="en-US" dirty="0"/>
          </a:p>
        </p:txBody>
      </p:sp>
      <p:sp>
        <p:nvSpPr>
          <p:cNvPr id="30723" name="Rectangle 3"/>
          <p:cNvSpPr>
            <a:spLocks noGrp="1" noChangeArrowheads="1"/>
          </p:cNvSpPr>
          <p:nvPr>
            <p:ph type="body" idx="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403AC31-8A37-41E4-BA6B-B4D19A3A1884}" type="slidenum">
              <a:rPr lang="en-US" altLang="zh-CN" smtClean="0"/>
              <a:pPr/>
              <a:t>12</a:t>
            </a:fld>
            <a:endParaRPr lang="en-US" altLang="zh-CN"/>
          </a:p>
        </p:txBody>
      </p:sp>
      <p:sp>
        <p:nvSpPr>
          <p:cNvPr id="30725" name="Rectangle 5"/>
          <p:cNvSpPr>
            <a:spLocks noChangeArrowheads="1"/>
          </p:cNvSpPr>
          <p:nvPr/>
        </p:nvSpPr>
        <p:spPr bwMode="auto">
          <a:xfrm>
            <a:off x="0" y="2047875"/>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30724" name="Object 4"/>
          <p:cNvGraphicFramePr>
            <a:graphicFrameLocks noChangeAspect="1"/>
          </p:cNvGraphicFramePr>
          <p:nvPr/>
        </p:nvGraphicFramePr>
        <p:xfrm>
          <a:off x="755576" y="1268760"/>
          <a:ext cx="7419031" cy="4895984"/>
        </p:xfrm>
        <a:graphic>
          <a:graphicData uri="http://schemas.openxmlformats.org/presentationml/2006/ole">
            <mc:AlternateContent xmlns:mc="http://schemas.openxmlformats.org/markup-compatibility/2006">
              <mc:Choice xmlns:v="urn:schemas-microsoft-com:vml" Requires="v">
                <p:oleObj spid="_x0000_s6333" name="Visio" r:id="rId3" imgW="3976421" imgH="2845003" progId="Visio.Drawing.11">
                  <p:embed/>
                </p:oleObj>
              </mc:Choice>
              <mc:Fallback>
                <p:oleObj name="Visio" r:id="rId3" imgW="3976421" imgH="2845003" progId="Visio.Drawing.11">
                  <p:embed/>
                  <p:pic>
                    <p:nvPicPr>
                      <p:cNvPr id="0" name="Picture 1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268760"/>
                        <a:ext cx="7419031" cy="48959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107504" y="2911902"/>
            <a:ext cx="1467068" cy="400110"/>
          </a:xfrm>
          <a:prstGeom prst="rect">
            <a:avLst/>
          </a:prstGeom>
        </p:spPr>
        <p:txBody>
          <a:bodyPr wrap="none">
            <a:spAutoFit/>
          </a:bodyPr>
          <a:lstStyle/>
          <a:p>
            <a:r>
              <a:rPr lang="zh-CN" altLang="en-US" sz="2000" b="1" dirty="0" smtClean="0">
                <a:solidFill>
                  <a:srgbClr val="0000FF"/>
                </a:solidFill>
                <a:latin typeface="+mj-ea"/>
                <a:ea typeface="+mj-ea"/>
              </a:rPr>
              <a:t>全波整流后</a:t>
            </a:r>
            <a:endParaRPr lang="zh-CN" altLang="en-US" sz="2000" b="1" dirty="0">
              <a:solidFill>
                <a:srgbClr val="0000FF"/>
              </a:solidFill>
              <a:latin typeface="+mj-ea"/>
              <a:ea typeface="+mj-ea"/>
            </a:endParaRPr>
          </a:p>
        </p:txBody>
      </p:sp>
      <p:sp>
        <p:nvSpPr>
          <p:cNvPr id="8" name="矩形 7"/>
          <p:cNvSpPr/>
          <p:nvPr/>
        </p:nvSpPr>
        <p:spPr>
          <a:xfrm>
            <a:off x="0" y="3941226"/>
            <a:ext cx="1467068" cy="400110"/>
          </a:xfrm>
          <a:prstGeom prst="rect">
            <a:avLst/>
          </a:prstGeom>
        </p:spPr>
        <p:txBody>
          <a:bodyPr wrap="none">
            <a:spAutoFit/>
          </a:bodyPr>
          <a:lstStyle/>
          <a:p>
            <a:r>
              <a:rPr lang="zh-CN" altLang="en-US" sz="2000" b="1" dirty="0" smtClean="0">
                <a:solidFill>
                  <a:srgbClr val="0000FF"/>
                </a:solidFill>
                <a:latin typeface="+mj-ea"/>
                <a:ea typeface="+mj-ea"/>
              </a:rPr>
              <a:t>低通滤波后</a:t>
            </a:r>
            <a:endParaRPr lang="zh-CN" altLang="en-US" sz="2000" b="1" dirty="0">
              <a:solidFill>
                <a:srgbClr val="0000FF"/>
              </a:solidFill>
              <a:latin typeface="+mj-ea"/>
              <a:ea typeface="+mj-ea"/>
            </a:endParaRPr>
          </a:p>
        </p:txBody>
      </p:sp>
      <p:sp>
        <p:nvSpPr>
          <p:cNvPr id="9" name="矩形 8"/>
          <p:cNvSpPr/>
          <p:nvPr/>
        </p:nvSpPr>
        <p:spPr>
          <a:xfrm>
            <a:off x="107504" y="4941168"/>
            <a:ext cx="1467068" cy="400110"/>
          </a:xfrm>
          <a:prstGeom prst="rect">
            <a:avLst/>
          </a:prstGeom>
        </p:spPr>
        <p:txBody>
          <a:bodyPr wrap="none">
            <a:spAutoFit/>
          </a:bodyPr>
          <a:lstStyle/>
          <a:p>
            <a:r>
              <a:rPr lang="zh-CN" altLang="en-US" sz="2000" b="1" dirty="0" smtClean="0">
                <a:solidFill>
                  <a:srgbClr val="0000FF"/>
                </a:solidFill>
                <a:latin typeface="+mj-ea"/>
                <a:ea typeface="+mj-ea"/>
              </a:rPr>
              <a:t>抽样判决后</a:t>
            </a:r>
            <a:endParaRPr lang="zh-CN" altLang="en-US" sz="2000" b="1" dirty="0">
              <a:solidFill>
                <a:srgbClr val="0000FF"/>
              </a:solidFill>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zh-CN" dirty="0" smtClean="0">
                <a:solidFill>
                  <a:srgbClr val="0000FF"/>
                </a:solidFill>
              </a:rPr>
              <a:t>2DPSK</a:t>
            </a:r>
            <a:r>
              <a:rPr lang="zh-CN" altLang="en-US" dirty="0" smtClean="0">
                <a:solidFill>
                  <a:srgbClr val="0000FF"/>
                </a:solidFill>
              </a:rPr>
              <a:t>信号相干解调系统性能 </a:t>
            </a:r>
          </a:p>
        </p:txBody>
      </p:sp>
      <p:sp>
        <p:nvSpPr>
          <p:cNvPr id="114691" name="Rectangle 3"/>
          <p:cNvSpPr>
            <a:spLocks noGrp="1" noChangeArrowheads="1"/>
          </p:cNvSpPr>
          <p:nvPr>
            <p:ph type="body" idx="1"/>
          </p:nvPr>
        </p:nvSpPr>
        <p:spPr/>
        <p:txBody>
          <a:bodyPr>
            <a:normAutofit/>
          </a:bodyPr>
          <a:lstStyle/>
          <a:p>
            <a:r>
              <a:rPr lang="zh-CN" altLang="en-US" dirty="0" smtClean="0">
                <a:solidFill>
                  <a:srgbClr val="0000FF"/>
                </a:solidFill>
              </a:rPr>
              <a:t>分析模型：</a:t>
            </a:r>
            <a:endParaRPr lang="zh-CN" altLang="en-US" dirty="0" smtClean="0"/>
          </a:p>
          <a:p>
            <a:r>
              <a:rPr lang="en-US" altLang="zh-CN" dirty="0" smtClean="0">
                <a:solidFill>
                  <a:srgbClr val="0000FF"/>
                </a:solidFill>
              </a:rPr>
              <a:t>2DPSK</a:t>
            </a:r>
            <a:r>
              <a:rPr lang="zh-CN" altLang="en-US" dirty="0" smtClean="0">
                <a:solidFill>
                  <a:srgbClr val="0000FF"/>
                </a:solidFill>
              </a:rPr>
              <a:t>的相干解调法</a:t>
            </a:r>
            <a:r>
              <a:rPr lang="zh-CN" altLang="en-US" dirty="0" smtClean="0"/>
              <a:t>：又称</a:t>
            </a:r>
            <a:r>
              <a:rPr lang="zh-CN" altLang="en-US" dirty="0" smtClean="0">
                <a:solidFill>
                  <a:srgbClr val="0000FF"/>
                </a:solidFill>
              </a:rPr>
              <a:t>极性比较</a:t>
            </a:r>
            <a:r>
              <a:rPr lang="en-US" altLang="zh-CN" dirty="0" smtClean="0">
                <a:solidFill>
                  <a:srgbClr val="0000FF"/>
                </a:solidFill>
              </a:rPr>
              <a:t>-</a:t>
            </a:r>
            <a:r>
              <a:rPr lang="zh-CN" altLang="en-US" dirty="0" smtClean="0">
                <a:solidFill>
                  <a:srgbClr val="0000FF"/>
                </a:solidFill>
              </a:rPr>
              <a:t>码反变换</a:t>
            </a:r>
            <a:r>
              <a:rPr lang="zh-CN" altLang="en-US" dirty="0" smtClean="0"/>
              <a:t>法，其模型如上。</a:t>
            </a:r>
            <a:endParaRPr lang="en-US" altLang="zh-CN" dirty="0" smtClean="0"/>
          </a:p>
          <a:p>
            <a:endParaRPr lang="en-US" altLang="zh-CN" dirty="0" smtClean="0"/>
          </a:p>
          <a:p>
            <a:endParaRPr lang="en-US" altLang="zh-CN" dirty="0"/>
          </a:p>
          <a:p>
            <a:r>
              <a:rPr lang="zh-CN" altLang="en-US" dirty="0" smtClean="0">
                <a:solidFill>
                  <a:srgbClr val="0000FF"/>
                </a:solidFill>
              </a:rPr>
              <a:t>原理是</a:t>
            </a:r>
            <a:r>
              <a:rPr lang="zh-CN" altLang="en-US" dirty="0" smtClean="0"/>
              <a:t>：</a:t>
            </a:r>
            <a:endParaRPr lang="en-US" altLang="zh-CN" dirty="0" smtClean="0"/>
          </a:p>
          <a:p>
            <a:pPr lvl="1"/>
            <a:r>
              <a:rPr lang="zh-CN" altLang="en-US" dirty="0" smtClean="0"/>
              <a:t>对</a:t>
            </a:r>
            <a:r>
              <a:rPr lang="en-US" altLang="zh-CN" dirty="0" smtClean="0"/>
              <a:t>2DPSK</a:t>
            </a:r>
            <a:r>
              <a:rPr lang="zh-CN" altLang="en-US" dirty="0" smtClean="0"/>
              <a:t>信号进行相干解调，恢复出相对码序列</a:t>
            </a:r>
            <a:endParaRPr lang="en-US" altLang="zh-CN" dirty="0" smtClean="0"/>
          </a:p>
          <a:p>
            <a:pPr lvl="1"/>
            <a:r>
              <a:rPr lang="zh-CN" altLang="en-US" dirty="0" smtClean="0"/>
              <a:t>再通过码反变换器变换为绝对码序列，从而恢复出发送的二进制数字信息。</a:t>
            </a:r>
            <a:endParaRPr lang="zh-CN" altLang="en-US" dirty="0"/>
          </a:p>
        </p:txBody>
      </p:sp>
      <p:sp>
        <p:nvSpPr>
          <p:cNvPr id="6" name="灯片编号占位符 5"/>
          <p:cNvSpPr>
            <a:spLocks noGrp="1"/>
          </p:cNvSpPr>
          <p:nvPr>
            <p:ph type="sldNum" sz="quarter" idx="12"/>
          </p:nvPr>
        </p:nvSpPr>
        <p:spPr/>
        <p:txBody>
          <a:bodyPr/>
          <a:lstStyle/>
          <a:p>
            <a:fld id="{31B6CB9A-A0FF-4925-AEBF-3FA7024451E2}" type="slidenum">
              <a:rPr lang="en-US" altLang="zh-CN" smtClean="0"/>
              <a:pPr/>
              <a:t>120</a:t>
            </a:fld>
            <a:endParaRPr lang="en-US" altLang="zh-CN"/>
          </a:p>
        </p:txBody>
      </p:sp>
      <p:sp>
        <p:nvSpPr>
          <p:cNvPr id="114693" name="Rectangle 5"/>
          <p:cNvSpPr>
            <a:spLocks noChangeArrowheads="1"/>
          </p:cNvSpPr>
          <p:nvPr/>
        </p:nvSpPr>
        <p:spPr bwMode="auto">
          <a:xfrm>
            <a:off x="0" y="2809875"/>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14692" name="Object 4"/>
          <p:cNvGraphicFramePr>
            <a:graphicFrameLocks noChangeAspect="1"/>
          </p:cNvGraphicFramePr>
          <p:nvPr>
            <p:extLst>
              <p:ext uri="{D42A27DB-BD31-4B8C-83A1-F6EECF244321}">
                <p14:modId xmlns:p14="http://schemas.microsoft.com/office/powerpoint/2010/main" val="119390720"/>
              </p:ext>
            </p:extLst>
          </p:nvPr>
        </p:nvGraphicFramePr>
        <p:xfrm>
          <a:off x="499268" y="2813748"/>
          <a:ext cx="8145463" cy="1530350"/>
        </p:xfrm>
        <a:graphic>
          <a:graphicData uri="http://schemas.openxmlformats.org/presentationml/2006/ole">
            <mc:AlternateContent xmlns:mc="http://schemas.openxmlformats.org/markup-compatibility/2006">
              <mc:Choice xmlns:v="urn:schemas-microsoft-com:vml" Requires="v">
                <p:oleObj spid="_x0000_s296034" name="Visio" r:id="rId3" imgW="5973405" imgH="1463265" progId="Visio.Drawing.11">
                  <p:embed/>
                </p:oleObj>
              </mc:Choice>
              <mc:Fallback>
                <p:oleObj name="Visio" r:id="rId3" imgW="5973405" imgH="1463265" progId="Visio.Drawing.11">
                  <p:embed/>
                  <p:pic>
                    <p:nvPicPr>
                      <p:cNvPr id="0" name="Picture 55"/>
                      <p:cNvPicPr>
                        <a:picLocks noChangeAspect="1" noChangeArrowheads="1"/>
                      </p:cNvPicPr>
                      <p:nvPr/>
                    </p:nvPicPr>
                    <p:blipFill>
                      <a:blip r:embed="rId4">
                        <a:extLst>
                          <a:ext uri="{28A0092B-C50C-407E-A947-70E740481C1C}">
                            <a14:useLocalDpi xmlns:a14="http://schemas.microsoft.com/office/drawing/2010/main" val="0"/>
                          </a:ext>
                        </a:extLst>
                      </a:blip>
                      <a:srcRect l="1630" t="10269" b="13229"/>
                      <a:stretch>
                        <a:fillRect/>
                      </a:stretch>
                    </p:blipFill>
                    <p:spPr bwMode="auto">
                      <a:xfrm>
                        <a:off x="499268" y="2813748"/>
                        <a:ext cx="8145463" cy="1530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6648327" y="4163888"/>
            <a:ext cx="1898277"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zh-CN" altLang="en-US" sz="2400" b="1" dirty="0" smtClean="0">
                <a:solidFill>
                  <a:srgbClr val="0000FF"/>
                </a:solidFill>
                <a:latin typeface="+mj-ea"/>
                <a:ea typeface="+mj-ea"/>
              </a:rPr>
              <a:t>与</a:t>
            </a:r>
            <a:r>
              <a:rPr lang="en-US" altLang="zh-CN" sz="2400" b="1" dirty="0" smtClean="0">
                <a:solidFill>
                  <a:srgbClr val="0000FF"/>
                </a:solidFill>
                <a:latin typeface="+mj-ea"/>
                <a:ea typeface="+mj-ea"/>
              </a:rPr>
              <a:t>2PSK</a:t>
            </a:r>
            <a:r>
              <a:rPr lang="zh-CN" altLang="en-US" sz="2400" b="1" dirty="0" smtClean="0">
                <a:solidFill>
                  <a:srgbClr val="0000FF"/>
                </a:solidFill>
                <a:latin typeface="+mj-ea"/>
                <a:ea typeface="+mj-ea"/>
              </a:rPr>
              <a:t>比较</a:t>
            </a:r>
            <a:endParaRPr lang="en-US" altLang="zh-CN" sz="2400" b="1" dirty="0">
              <a:solidFill>
                <a:srgbClr val="0000FF"/>
              </a:solidFill>
              <a:latin typeface="+mj-ea"/>
              <a:ea typeface="+mj-ea"/>
            </a:endParaRPr>
          </a:p>
        </p:txBody>
      </p:sp>
      <p:sp>
        <p:nvSpPr>
          <p:cNvPr id="3" name="矩形 2"/>
          <p:cNvSpPr/>
          <p:nvPr/>
        </p:nvSpPr>
        <p:spPr>
          <a:xfrm>
            <a:off x="7020272" y="2809875"/>
            <a:ext cx="1152128" cy="9791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8032780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4691">
                                            <p:txEl>
                                              <p:pRg st="1" end="1"/>
                                            </p:txEl>
                                          </p:spTgt>
                                        </p:tgtEl>
                                        <p:attrNameLst>
                                          <p:attrName>style.visibility</p:attrName>
                                        </p:attrNameLst>
                                      </p:cBhvr>
                                      <p:to>
                                        <p:strVal val="visible"/>
                                      </p:to>
                                    </p:set>
                                    <p:anim calcmode="lin" valueType="num">
                                      <p:cBhvr additive="base">
                                        <p:cTn id="7" dur="500" fill="hold"/>
                                        <p:tgtEl>
                                          <p:spTgt spid="11469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46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4691">
                                            <p:txEl>
                                              <p:pRg st="4" end="4"/>
                                            </p:txEl>
                                          </p:spTgt>
                                        </p:tgtEl>
                                        <p:attrNameLst>
                                          <p:attrName>style.visibility</p:attrName>
                                        </p:attrNameLst>
                                      </p:cBhvr>
                                      <p:to>
                                        <p:strVal val="visible"/>
                                      </p:to>
                                    </p:set>
                                    <p:anim calcmode="lin" valueType="num">
                                      <p:cBhvr additive="base">
                                        <p:cTn id="13" dur="500" fill="hold"/>
                                        <p:tgtEl>
                                          <p:spTgt spid="114691">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4691">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4691">
                                            <p:txEl>
                                              <p:pRg st="5" end="5"/>
                                            </p:txEl>
                                          </p:spTgt>
                                        </p:tgtEl>
                                        <p:attrNameLst>
                                          <p:attrName>style.visibility</p:attrName>
                                        </p:attrNameLst>
                                      </p:cBhvr>
                                      <p:to>
                                        <p:strVal val="visible"/>
                                      </p:to>
                                    </p:set>
                                    <p:anim calcmode="lin" valueType="num">
                                      <p:cBhvr additive="base">
                                        <p:cTn id="17" dur="500" fill="hold"/>
                                        <p:tgtEl>
                                          <p:spTgt spid="114691">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469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4691">
                                            <p:txEl>
                                              <p:pRg st="6" end="6"/>
                                            </p:txEl>
                                          </p:spTgt>
                                        </p:tgtEl>
                                        <p:attrNameLst>
                                          <p:attrName>style.visibility</p:attrName>
                                        </p:attrNameLst>
                                      </p:cBhvr>
                                      <p:to>
                                        <p:strVal val="visible"/>
                                      </p:to>
                                    </p:set>
                                    <p:anim calcmode="lin" valueType="num">
                                      <p:cBhvr additive="base">
                                        <p:cTn id="23" dur="500" fill="hold"/>
                                        <p:tgtEl>
                                          <p:spTgt spid="114691">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469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zh-CN" dirty="0" smtClean="0"/>
              <a:t>2DPSK</a:t>
            </a:r>
            <a:r>
              <a:rPr lang="zh-CN" altLang="en-US" dirty="0" smtClean="0"/>
              <a:t>误码率</a:t>
            </a:r>
            <a:endParaRPr lang="zh-CN" altLang="en-US" dirty="0" smtClean="0">
              <a:solidFill>
                <a:srgbClr val="0000FF"/>
              </a:solidFill>
            </a:endParaRPr>
          </a:p>
        </p:txBody>
      </p:sp>
      <p:sp>
        <p:nvSpPr>
          <p:cNvPr id="114691" name="Rectangle 3"/>
          <p:cNvSpPr>
            <a:spLocks noGrp="1" noChangeArrowheads="1"/>
          </p:cNvSpPr>
          <p:nvPr>
            <p:ph type="body" idx="1"/>
          </p:nvPr>
        </p:nvSpPr>
        <p:spPr/>
        <p:txBody>
          <a:bodyPr>
            <a:normAutofit/>
          </a:bodyPr>
          <a:lstStyle/>
          <a:p>
            <a:r>
              <a:rPr lang="en-US" altLang="zh-CN" dirty="0" smtClean="0"/>
              <a:t>2DPSK</a:t>
            </a:r>
            <a:r>
              <a:rPr lang="zh-CN" altLang="en-US" dirty="0" smtClean="0"/>
              <a:t>信号：采用</a:t>
            </a:r>
            <a:r>
              <a:rPr lang="zh-CN" altLang="en-US" dirty="0" smtClean="0">
                <a:solidFill>
                  <a:srgbClr val="0000FF"/>
                </a:solidFill>
              </a:rPr>
              <a:t>极性比较</a:t>
            </a:r>
            <a:r>
              <a:rPr lang="en-US" altLang="zh-CN" dirty="0" smtClean="0">
                <a:solidFill>
                  <a:srgbClr val="0000FF"/>
                </a:solidFill>
              </a:rPr>
              <a:t>-</a:t>
            </a:r>
            <a:r>
              <a:rPr lang="zh-CN" altLang="en-US" dirty="0" smtClean="0">
                <a:solidFill>
                  <a:srgbClr val="0000FF"/>
                </a:solidFill>
              </a:rPr>
              <a:t>码反变换</a:t>
            </a:r>
            <a:r>
              <a:rPr lang="zh-CN" altLang="en-US" dirty="0" smtClean="0"/>
              <a:t>法的系统误码率：</a:t>
            </a:r>
            <a:endParaRPr lang="en-US" altLang="zh-CN" dirty="0" smtClean="0"/>
          </a:p>
          <a:p>
            <a:pPr lvl="1"/>
            <a:r>
              <a:rPr lang="zh-CN" altLang="en-US" dirty="0">
                <a:solidFill>
                  <a:srgbClr val="0000FF"/>
                </a:solidFill>
              </a:rPr>
              <a:t>码反变换器输入端的误码率</a:t>
            </a:r>
            <a:r>
              <a:rPr lang="zh-CN" altLang="en-US" dirty="0"/>
              <a:t>基础</a:t>
            </a:r>
            <a:r>
              <a:rPr lang="zh-CN" altLang="en-US" dirty="0" smtClean="0"/>
              <a:t>上</a:t>
            </a:r>
            <a:endParaRPr lang="en-US" altLang="zh-CN" dirty="0" smtClean="0"/>
          </a:p>
          <a:p>
            <a:pPr lvl="1"/>
            <a:r>
              <a:rPr lang="en-US" altLang="zh-CN" dirty="0" smtClean="0"/>
              <a:t>                   </a:t>
            </a:r>
            <a:r>
              <a:rPr lang="en-US" altLang="zh-CN" sz="2800" dirty="0" smtClean="0">
                <a:solidFill>
                  <a:srgbClr val="0000FF"/>
                </a:solidFill>
                <a:latin typeface="Rockwell Extra Bold" pitchFamily="18" charset="0"/>
              </a:rPr>
              <a:t>+</a:t>
            </a:r>
            <a:endParaRPr lang="en-US" altLang="zh-CN" dirty="0" smtClean="0">
              <a:solidFill>
                <a:srgbClr val="0000FF"/>
              </a:solidFill>
              <a:latin typeface="Rockwell Extra Bold" pitchFamily="18" charset="0"/>
            </a:endParaRPr>
          </a:p>
          <a:p>
            <a:pPr lvl="1"/>
            <a:r>
              <a:rPr lang="zh-CN" altLang="en-US" dirty="0" smtClean="0"/>
              <a:t>考虑</a:t>
            </a:r>
            <a:r>
              <a:rPr lang="zh-CN" altLang="en-US" dirty="0" smtClean="0">
                <a:solidFill>
                  <a:srgbClr val="0000FF"/>
                </a:solidFill>
              </a:rPr>
              <a:t>码反变换器对误码率的影响</a:t>
            </a:r>
            <a:r>
              <a:rPr lang="zh-CN" altLang="en-US" dirty="0" smtClean="0"/>
              <a:t>。</a:t>
            </a:r>
            <a:endParaRPr lang="en-US" altLang="zh-CN" dirty="0" smtClean="0"/>
          </a:p>
          <a:p>
            <a:endParaRPr lang="en-US" altLang="zh-CN" dirty="0"/>
          </a:p>
          <a:p>
            <a:r>
              <a:rPr lang="zh-CN" altLang="en-US" dirty="0" smtClean="0"/>
              <a:t>码</a:t>
            </a:r>
            <a:r>
              <a:rPr lang="zh-CN" altLang="en-US" dirty="0"/>
              <a:t>反变换器输入端的</a:t>
            </a:r>
            <a:r>
              <a:rPr lang="zh-CN" altLang="en-US" dirty="0" smtClean="0"/>
              <a:t>误码率：可</a:t>
            </a:r>
            <a:r>
              <a:rPr lang="zh-CN" altLang="en-US" dirty="0"/>
              <a:t>由</a:t>
            </a:r>
            <a:r>
              <a:rPr lang="en-US" altLang="zh-CN" dirty="0">
                <a:solidFill>
                  <a:srgbClr val="0000FF"/>
                </a:solidFill>
              </a:rPr>
              <a:t>2PSK</a:t>
            </a:r>
            <a:r>
              <a:rPr lang="zh-CN" altLang="en-US" dirty="0">
                <a:solidFill>
                  <a:srgbClr val="0000FF"/>
                </a:solidFill>
              </a:rPr>
              <a:t>信号采用相干解调时的误码率</a:t>
            </a:r>
            <a:r>
              <a:rPr lang="zh-CN" altLang="en-US" dirty="0"/>
              <a:t>公式来确定。</a:t>
            </a:r>
            <a:endParaRPr lang="en-US" altLang="zh-CN" dirty="0"/>
          </a:p>
          <a:p>
            <a:endParaRPr lang="zh-CN" altLang="en-US" dirty="0"/>
          </a:p>
        </p:txBody>
      </p:sp>
      <p:sp>
        <p:nvSpPr>
          <p:cNvPr id="6" name="灯片编号占位符 5"/>
          <p:cNvSpPr>
            <a:spLocks noGrp="1"/>
          </p:cNvSpPr>
          <p:nvPr>
            <p:ph type="sldNum" sz="quarter" idx="12"/>
          </p:nvPr>
        </p:nvSpPr>
        <p:spPr/>
        <p:txBody>
          <a:bodyPr/>
          <a:lstStyle/>
          <a:p>
            <a:fld id="{31B6CB9A-A0FF-4925-AEBF-3FA7024451E2}" type="slidenum">
              <a:rPr lang="en-US" altLang="zh-CN" smtClean="0"/>
              <a:pPr/>
              <a:t>121</a:t>
            </a:fld>
            <a:endParaRPr lang="en-US" altLang="zh-CN"/>
          </a:p>
        </p:txBody>
      </p:sp>
      <p:sp>
        <p:nvSpPr>
          <p:cNvPr id="114693" name="Rectangle 5"/>
          <p:cNvSpPr>
            <a:spLocks noChangeArrowheads="1"/>
          </p:cNvSpPr>
          <p:nvPr/>
        </p:nvSpPr>
        <p:spPr bwMode="auto">
          <a:xfrm>
            <a:off x="0" y="2809875"/>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2" name="矩形 1"/>
          <p:cNvSpPr/>
          <p:nvPr/>
        </p:nvSpPr>
        <p:spPr>
          <a:xfrm>
            <a:off x="1043608" y="2060848"/>
            <a:ext cx="4896544"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下箭头 2"/>
          <p:cNvSpPr/>
          <p:nvPr/>
        </p:nvSpPr>
        <p:spPr>
          <a:xfrm>
            <a:off x="3491880" y="2809875"/>
            <a:ext cx="504056" cy="1483221"/>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114691">
                                            <p:txEl>
                                              <p:pRg st="5" end="5"/>
                                            </p:txEl>
                                          </p:spTgt>
                                        </p:tgtEl>
                                        <p:attrNameLst>
                                          <p:attrName>style.visibility</p:attrName>
                                        </p:attrNameLst>
                                      </p:cBhvr>
                                      <p:to>
                                        <p:strVal val="visible"/>
                                      </p:to>
                                    </p:set>
                                    <p:anim calcmode="lin" valueType="num">
                                      <p:cBhvr additive="base">
                                        <p:cTn id="16" dur="500" fill="hold"/>
                                        <p:tgtEl>
                                          <p:spTgt spid="114691">
                                            <p:txEl>
                                              <p:pRg st="5" end="5"/>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1469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tLang="zh-CN" dirty="0" smtClean="0">
                <a:solidFill>
                  <a:srgbClr val="0000FF"/>
                </a:solidFill>
              </a:rPr>
              <a:t>2DPSK</a:t>
            </a:r>
            <a:r>
              <a:rPr lang="zh-CN" altLang="en-US" dirty="0" smtClean="0">
                <a:solidFill>
                  <a:srgbClr val="0000FF"/>
                </a:solidFill>
              </a:rPr>
              <a:t>模型简化</a:t>
            </a:r>
            <a:endParaRPr lang="zh-CN" altLang="en-US" dirty="0">
              <a:solidFill>
                <a:srgbClr val="0000FF"/>
              </a:solidFill>
            </a:endParaRPr>
          </a:p>
        </p:txBody>
      </p:sp>
      <p:sp>
        <p:nvSpPr>
          <p:cNvPr id="115715" name="Rectangle 3"/>
          <p:cNvSpPr>
            <a:spLocks noGrp="1" noChangeArrowheads="1"/>
          </p:cNvSpPr>
          <p:nvPr>
            <p:ph type="body" idx="1"/>
          </p:nvPr>
        </p:nvSpPr>
        <p:spPr/>
        <p:txBody>
          <a:bodyPr/>
          <a:lstStyle/>
          <a:p>
            <a:r>
              <a:rPr lang="zh-CN" altLang="en-US" dirty="0" smtClean="0">
                <a:solidFill>
                  <a:srgbClr val="0000FF"/>
                </a:solidFill>
              </a:rPr>
              <a:t>简化模型：</a:t>
            </a:r>
          </a:p>
          <a:p>
            <a:pPr lvl="3"/>
            <a:endParaRPr lang="zh-CN" altLang="en-US" dirty="0" smtClean="0"/>
          </a:p>
          <a:p>
            <a:r>
              <a:rPr lang="zh-CN" altLang="en-US" dirty="0" smtClean="0">
                <a:solidFill>
                  <a:srgbClr val="0000FF"/>
                </a:solidFill>
              </a:rPr>
              <a:t>码反变换器对误码的影响 </a:t>
            </a:r>
            <a:endParaRPr lang="zh-CN" altLang="en-US" dirty="0">
              <a:solidFill>
                <a:srgbClr val="0000FF"/>
              </a:solidFill>
            </a:endParaRPr>
          </a:p>
        </p:txBody>
      </p:sp>
      <p:sp>
        <p:nvSpPr>
          <p:cNvPr id="20" name="灯片编号占位符 5"/>
          <p:cNvSpPr>
            <a:spLocks noGrp="1"/>
          </p:cNvSpPr>
          <p:nvPr>
            <p:ph type="sldNum" sz="quarter" idx="12"/>
          </p:nvPr>
        </p:nvSpPr>
        <p:spPr/>
        <p:txBody>
          <a:bodyPr/>
          <a:lstStyle/>
          <a:p>
            <a:fld id="{A053F267-527D-46F6-80EA-EE17207A963A}" type="slidenum">
              <a:rPr lang="en-US" altLang="zh-CN" smtClean="0"/>
              <a:pPr/>
              <a:t>122</a:t>
            </a:fld>
            <a:endParaRPr lang="en-US" altLang="zh-CN"/>
          </a:p>
        </p:txBody>
      </p:sp>
      <p:sp>
        <p:nvSpPr>
          <p:cNvPr id="115717"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15716" name="Object 4"/>
          <p:cNvGraphicFramePr>
            <a:graphicFrameLocks noChangeAspect="1"/>
          </p:cNvGraphicFramePr>
          <p:nvPr>
            <p:extLst>
              <p:ext uri="{D42A27DB-BD31-4B8C-83A1-F6EECF244321}">
                <p14:modId xmlns:p14="http://schemas.microsoft.com/office/powerpoint/2010/main" val="377529868"/>
              </p:ext>
            </p:extLst>
          </p:nvPr>
        </p:nvGraphicFramePr>
        <p:xfrm>
          <a:off x="2772173" y="1268760"/>
          <a:ext cx="5040560" cy="1008112"/>
        </p:xfrm>
        <a:graphic>
          <a:graphicData uri="http://schemas.openxmlformats.org/presentationml/2006/ole">
            <mc:AlternateContent xmlns:mc="http://schemas.openxmlformats.org/markup-compatibility/2006">
              <mc:Choice xmlns:v="urn:schemas-microsoft-com:vml" Requires="v">
                <p:oleObj spid="_x0000_s79781" name="Visio" r:id="rId3" imgW="5973405" imgH="1463265" progId="Visio.Drawing.11">
                  <p:embed/>
                </p:oleObj>
              </mc:Choice>
              <mc:Fallback>
                <p:oleObj name="Visio" r:id="rId3" imgW="5973405" imgH="1463265" progId="Visio.Drawing.11">
                  <p:embed/>
                  <p:pic>
                    <p:nvPicPr>
                      <p:cNvPr id="0" name="Picture 718"/>
                      <p:cNvPicPr>
                        <a:picLocks noChangeAspect="1" noChangeArrowheads="1"/>
                      </p:cNvPicPr>
                      <p:nvPr/>
                    </p:nvPicPr>
                    <p:blipFill>
                      <a:blip r:embed="rId4">
                        <a:extLst>
                          <a:ext uri="{28A0092B-C50C-407E-A947-70E740481C1C}">
                            <a14:useLocalDpi xmlns:a14="http://schemas.microsoft.com/office/drawing/2010/main" val="0"/>
                          </a:ext>
                        </a:extLst>
                      </a:blip>
                      <a:srcRect l="16148" t="21255" r="27936" b="33005"/>
                      <a:stretch>
                        <a:fillRect/>
                      </a:stretch>
                    </p:blipFill>
                    <p:spPr bwMode="auto">
                      <a:xfrm>
                        <a:off x="2772173" y="1268760"/>
                        <a:ext cx="5040560" cy="1008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19" name="Rectangle 7"/>
          <p:cNvSpPr>
            <a:spLocks noChangeArrowheads="1"/>
          </p:cNvSpPr>
          <p:nvPr/>
        </p:nvSpPr>
        <p:spPr bwMode="auto">
          <a:xfrm>
            <a:off x="0" y="320040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15721" name="Rectangle 9"/>
          <p:cNvSpPr>
            <a:spLocks noChangeArrowheads="1"/>
          </p:cNvSpPr>
          <p:nvPr/>
        </p:nvSpPr>
        <p:spPr bwMode="auto">
          <a:xfrm>
            <a:off x="0" y="320040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15723" name="Rectangle 11"/>
          <p:cNvSpPr>
            <a:spLocks noChangeArrowheads="1"/>
          </p:cNvSpPr>
          <p:nvPr/>
        </p:nvSpPr>
        <p:spPr bwMode="auto">
          <a:xfrm>
            <a:off x="0" y="320040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15725" name="Rectangle 13"/>
          <p:cNvSpPr>
            <a:spLocks noChangeArrowheads="1"/>
          </p:cNvSpPr>
          <p:nvPr/>
        </p:nvSpPr>
        <p:spPr bwMode="auto">
          <a:xfrm>
            <a:off x="0" y="3200400"/>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2" name="Group 19"/>
          <p:cNvGrpSpPr>
            <a:grpSpLocks/>
          </p:cNvGrpSpPr>
          <p:nvPr/>
        </p:nvGrpSpPr>
        <p:grpSpPr bwMode="auto">
          <a:xfrm>
            <a:off x="899592" y="2924944"/>
            <a:ext cx="7128792" cy="3600400"/>
            <a:chOff x="1264" y="1678"/>
            <a:chExt cx="3884" cy="1882"/>
          </a:xfrm>
        </p:grpSpPr>
        <p:grpSp>
          <p:nvGrpSpPr>
            <p:cNvPr id="3" name="Group 14"/>
            <p:cNvGrpSpPr>
              <a:grpSpLocks/>
            </p:cNvGrpSpPr>
            <p:nvPr/>
          </p:nvGrpSpPr>
          <p:grpSpPr bwMode="auto">
            <a:xfrm>
              <a:off x="1264" y="1678"/>
              <a:ext cx="2466" cy="1882"/>
              <a:chOff x="1264" y="1678"/>
              <a:chExt cx="2466" cy="1882"/>
            </a:xfrm>
          </p:grpSpPr>
          <p:graphicFrame>
            <p:nvGraphicFramePr>
              <p:cNvPr id="115718" name="Object 6"/>
              <p:cNvGraphicFramePr>
                <a:graphicFrameLocks noChangeAspect="1"/>
              </p:cNvGraphicFramePr>
              <p:nvPr/>
            </p:nvGraphicFramePr>
            <p:xfrm>
              <a:off x="1292" y="1678"/>
              <a:ext cx="2382" cy="410"/>
            </p:xfrm>
            <a:graphic>
              <a:graphicData uri="http://schemas.openxmlformats.org/presentationml/2006/ole">
                <mc:AlternateContent xmlns:mc="http://schemas.openxmlformats.org/markup-compatibility/2006">
                  <mc:Choice xmlns:v="urn:schemas-microsoft-com:vml" Requires="v">
                    <p:oleObj spid="_x0000_s79782" name="公式" r:id="rId5" imgW="2590800" imgH="457200" progId="Equation.3">
                      <p:embed/>
                    </p:oleObj>
                  </mc:Choice>
                  <mc:Fallback>
                    <p:oleObj name="公式" r:id="rId5" imgW="2590800" imgH="457200" progId="Equation.3">
                      <p:embed/>
                      <p:pic>
                        <p:nvPicPr>
                          <p:cNvPr id="0" name="Picture 7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2" y="1678"/>
                            <a:ext cx="2382" cy="4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20" name="Object 8"/>
              <p:cNvGraphicFramePr>
                <a:graphicFrameLocks noChangeAspect="1"/>
              </p:cNvGraphicFramePr>
              <p:nvPr/>
            </p:nvGraphicFramePr>
            <p:xfrm>
              <a:off x="1264" y="2132"/>
              <a:ext cx="2438" cy="435"/>
            </p:xfrm>
            <a:graphic>
              <a:graphicData uri="http://schemas.openxmlformats.org/presentationml/2006/ole">
                <mc:AlternateContent xmlns:mc="http://schemas.openxmlformats.org/markup-compatibility/2006">
                  <mc:Choice xmlns:v="urn:schemas-microsoft-com:vml" Requires="v">
                    <p:oleObj spid="_x0000_s79783" name="公式" r:id="rId7" imgW="2616200" imgH="457200" progId="Equation.3">
                      <p:embed/>
                    </p:oleObj>
                  </mc:Choice>
                  <mc:Fallback>
                    <p:oleObj name="公式" r:id="rId7" imgW="2616200" imgH="457200" progId="Equation.3">
                      <p:embed/>
                      <p:pic>
                        <p:nvPicPr>
                          <p:cNvPr id="0" name="Picture 7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64" y="2132"/>
                            <a:ext cx="2438" cy="4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22" name="Object 10"/>
              <p:cNvGraphicFramePr>
                <a:graphicFrameLocks noChangeAspect="1"/>
              </p:cNvGraphicFramePr>
              <p:nvPr/>
            </p:nvGraphicFramePr>
            <p:xfrm>
              <a:off x="1264" y="2614"/>
              <a:ext cx="2466" cy="431"/>
            </p:xfrm>
            <a:graphic>
              <a:graphicData uri="http://schemas.openxmlformats.org/presentationml/2006/ole">
                <mc:AlternateContent xmlns:mc="http://schemas.openxmlformats.org/markup-compatibility/2006">
                  <mc:Choice xmlns:v="urn:schemas-microsoft-com:vml" Requires="v">
                    <p:oleObj spid="_x0000_s79784" name="公式" r:id="rId9" imgW="2616200" imgH="457200" progId="Equation.3">
                      <p:embed/>
                    </p:oleObj>
                  </mc:Choice>
                  <mc:Fallback>
                    <p:oleObj name="公式" r:id="rId9" imgW="2616200" imgH="457200" progId="Equation.3">
                      <p:embed/>
                      <p:pic>
                        <p:nvPicPr>
                          <p:cNvPr id="0" name="Picture 7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4" y="2614"/>
                            <a:ext cx="2466" cy="4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24" name="Object 12"/>
              <p:cNvGraphicFramePr>
                <a:graphicFrameLocks noChangeAspect="1"/>
              </p:cNvGraphicFramePr>
              <p:nvPr/>
            </p:nvGraphicFramePr>
            <p:xfrm>
              <a:off x="1264" y="3096"/>
              <a:ext cx="2466" cy="464"/>
            </p:xfrm>
            <a:graphic>
              <a:graphicData uri="http://schemas.openxmlformats.org/presentationml/2006/ole">
                <mc:AlternateContent xmlns:mc="http://schemas.openxmlformats.org/markup-compatibility/2006">
                  <mc:Choice xmlns:v="urn:schemas-microsoft-com:vml" Requires="v">
                    <p:oleObj spid="_x0000_s79785" name="公式" r:id="rId11" imgW="2743200" imgH="457200" progId="Equation.3">
                      <p:embed/>
                    </p:oleObj>
                  </mc:Choice>
                  <mc:Fallback>
                    <p:oleObj name="公式" r:id="rId11" imgW="2743200" imgH="457200" progId="Equation.3">
                      <p:embed/>
                      <p:pic>
                        <p:nvPicPr>
                          <p:cNvPr id="0" name="Picture 7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4" y="3096"/>
                            <a:ext cx="2466" cy="4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5727" name="Text Box 15"/>
            <p:cNvSpPr txBox="1">
              <a:spLocks noChangeArrowheads="1"/>
            </p:cNvSpPr>
            <p:nvPr/>
          </p:nvSpPr>
          <p:spPr bwMode="auto">
            <a:xfrm>
              <a:off x="3816" y="1735"/>
              <a:ext cx="1077" cy="231"/>
            </a:xfrm>
            <a:prstGeom prst="rect">
              <a:avLst/>
            </a:prstGeom>
            <a:noFill/>
            <a:ln w="9525">
              <a:noFill/>
              <a:miter lim="800000"/>
              <a:headEnd/>
              <a:tailEnd/>
            </a:ln>
            <a:effectLst/>
          </p:spPr>
          <p:txBody>
            <a:bodyPr>
              <a:spAutoFit/>
            </a:bodyPr>
            <a:lstStyle/>
            <a:p>
              <a:pPr>
                <a:spcBef>
                  <a:spcPct val="50000"/>
                </a:spcBef>
              </a:pPr>
              <a:r>
                <a:rPr lang="zh-CN" altLang="en-US"/>
                <a:t>（无误码时）</a:t>
              </a:r>
              <a:r>
                <a:rPr lang="zh-CN" altLang="en-US" sz="1600"/>
                <a:t> </a:t>
              </a:r>
            </a:p>
          </p:txBody>
        </p:sp>
        <p:sp>
          <p:nvSpPr>
            <p:cNvPr id="115728" name="Text Box 16"/>
            <p:cNvSpPr txBox="1">
              <a:spLocks noChangeArrowheads="1"/>
            </p:cNvSpPr>
            <p:nvPr/>
          </p:nvSpPr>
          <p:spPr bwMode="auto">
            <a:xfrm>
              <a:off x="3759" y="2217"/>
              <a:ext cx="1162" cy="231"/>
            </a:xfrm>
            <a:prstGeom prst="rect">
              <a:avLst/>
            </a:prstGeom>
            <a:noFill/>
            <a:ln w="9525">
              <a:noFill/>
              <a:miter lim="800000"/>
              <a:headEnd/>
              <a:tailEnd/>
            </a:ln>
            <a:effectLst/>
          </p:spPr>
          <p:txBody>
            <a:bodyPr>
              <a:spAutoFit/>
            </a:bodyPr>
            <a:lstStyle/>
            <a:p>
              <a:pPr>
                <a:spcBef>
                  <a:spcPct val="50000"/>
                </a:spcBef>
              </a:pPr>
              <a:r>
                <a:rPr lang="zh-CN" altLang="en-US"/>
                <a:t>（</a:t>
              </a:r>
              <a:r>
                <a:rPr lang="en-US" altLang="zh-CN"/>
                <a:t>1</a:t>
              </a:r>
              <a:r>
                <a:rPr lang="zh-CN" altLang="en-US"/>
                <a:t>个错码时） </a:t>
              </a:r>
            </a:p>
          </p:txBody>
        </p:sp>
        <p:sp>
          <p:nvSpPr>
            <p:cNvPr id="115729" name="Text Box 17"/>
            <p:cNvSpPr txBox="1">
              <a:spLocks noChangeArrowheads="1"/>
            </p:cNvSpPr>
            <p:nvPr/>
          </p:nvSpPr>
          <p:spPr bwMode="auto">
            <a:xfrm>
              <a:off x="3674" y="2699"/>
              <a:ext cx="1474" cy="231"/>
            </a:xfrm>
            <a:prstGeom prst="rect">
              <a:avLst/>
            </a:prstGeom>
            <a:noFill/>
            <a:ln w="9525">
              <a:noFill/>
              <a:miter lim="800000"/>
              <a:headEnd/>
              <a:tailEnd/>
            </a:ln>
            <a:effectLst/>
          </p:spPr>
          <p:txBody>
            <a:bodyPr>
              <a:spAutoFit/>
            </a:bodyPr>
            <a:lstStyle/>
            <a:p>
              <a:pPr>
                <a:spcBef>
                  <a:spcPct val="50000"/>
                </a:spcBef>
              </a:pPr>
              <a:r>
                <a:rPr lang="zh-CN" altLang="en-US"/>
                <a:t>（连续</a:t>
              </a:r>
              <a:r>
                <a:rPr lang="en-US" altLang="zh-CN"/>
                <a:t>2</a:t>
              </a:r>
              <a:r>
                <a:rPr lang="zh-CN" altLang="en-US"/>
                <a:t>个错码时） </a:t>
              </a:r>
            </a:p>
          </p:txBody>
        </p:sp>
        <p:sp>
          <p:nvSpPr>
            <p:cNvPr id="115730" name="Text Box 18"/>
            <p:cNvSpPr txBox="1">
              <a:spLocks noChangeArrowheads="1"/>
            </p:cNvSpPr>
            <p:nvPr/>
          </p:nvSpPr>
          <p:spPr bwMode="auto">
            <a:xfrm>
              <a:off x="3674" y="3181"/>
              <a:ext cx="1417" cy="231"/>
            </a:xfrm>
            <a:prstGeom prst="rect">
              <a:avLst/>
            </a:prstGeom>
            <a:noFill/>
            <a:ln w="9525">
              <a:noFill/>
              <a:miter lim="800000"/>
              <a:headEnd/>
              <a:tailEnd/>
            </a:ln>
            <a:effectLst/>
          </p:spPr>
          <p:txBody>
            <a:bodyPr>
              <a:spAutoFit/>
            </a:bodyPr>
            <a:lstStyle/>
            <a:p>
              <a:pPr>
                <a:spcBef>
                  <a:spcPct val="50000"/>
                </a:spcBef>
              </a:pPr>
              <a:r>
                <a:rPr lang="zh-CN" altLang="en-US"/>
                <a:t>（连续</a:t>
              </a:r>
              <a:r>
                <a:rPr lang="en-US" altLang="zh-CN" i="1"/>
                <a:t>n</a:t>
              </a:r>
              <a:r>
                <a:rPr lang="zh-CN" altLang="en-US"/>
                <a:t>个错码时） </a:t>
              </a:r>
            </a:p>
          </p:txBody>
        </p:sp>
      </p:grpSp>
      <p:cxnSp>
        <p:nvCxnSpPr>
          <p:cNvPr id="5" name="直接连接符 4"/>
          <p:cNvCxnSpPr/>
          <p:nvPr/>
        </p:nvCxnSpPr>
        <p:spPr>
          <a:xfrm>
            <a:off x="827584" y="3717032"/>
            <a:ext cx="72008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3" name="直接连接符 22"/>
          <p:cNvCxnSpPr/>
          <p:nvPr/>
        </p:nvCxnSpPr>
        <p:spPr>
          <a:xfrm>
            <a:off x="899592" y="4653136"/>
            <a:ext cx="720080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4" name="直接连接符 23"/>
          <p:cNvCxnSpPr/>
          <p:nvPr/>
        </p:nvCxnSpPr>
        <p:spPr>
          <a:xfrm>
            <a:off x="899592" y="5589240"/>
            <a:ext cx="7200800" cy="0"/>
          </a:xfrm>
          <a:prstGeom prst="line">
            <a:avLst/>
          </a:prstGeom>
        </p:spPr>
        <p:style>
          <a:lnRef idx="3">
            <a:schemeClr val="accent5"/>
          </a:lnRef>
          <a:fillRef idx="0">
            <a:schemeClr val="accent5"/>
          </a:fillRef>
          <a:effectRef idx="2">
            <a:schemeClr val="accent5"/>
          </a:effectRef>
          <a:fontRef idx="minor">
            <a:schemeClr val="tx1"/>
          </a:fontRef>
        </p:style>
      </p:cxnSp>
      <p:sp>
        <p:nvSpPr>
          <p:cNvPr id="6" name="矩形 5"/>
          <p:cNvSpPr/>
          <p:nvPr/>
        </p:nvSpPr>
        <p:spPr>
          <a:xfrm>
            <a:off x="2699792" y="4177048"/>
            <a:ext cx="792088" cy="47608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699792" y="5095683"/>
            <a:ext cx="396044" cy="47608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491880" y="5113152"/>
            <a:ext cx="396044" cy="47608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699792" y="6031787"/>
            <a:ext cx="396044" cy="47608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896036" y="6049256"/>
            <a:ext cx="396044" cy="47608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699792" y="3717032"/>
            <a:ext cx="396044" cy="46001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699792" y="4642136"/>
            <a:ext cx="792087" cy="46001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699791" y="5614828"/>
            <a:ext cx="2196245" cy="460016"/>
          </a:xfrm>
          <a:prstGeom prst="ellipse">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331640" y="3861048"/>
            <a:ext cx="6120680"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800" b="1" dirty="0" smtClean="0">
                <a:solidFill>
                  <a:srgbClr val="0000FF"/>
                </a:solidFill>
                <a:latin typeface="+mj-ea"/>
                <a:ea typeface="+mj-ea"/>
              </a:rPr>
              <a:t>发现：</a:t>
            </a:r>
            <a:endParaRPr lang="en-US" altLang="zh-CN" sz="2800" b="1" dirty="0" smtClean="0">
              <a:solidFill>
                <a:srgbClr val="0000FF"/>
              </a:solidFill>
              <a:latin typeface="+mj-ea"/>
              <a:ea typeface="+mj-ea"/>
            </a:endParaRPr>
          </a:p>
          <a:p>
            <a:r>
              <a:rPr lang="en-US" altLang="zh-CN" sz="2800" b="1" dirty="0" smtClean="0">
                <a:solidFill>
                  <a:srgbClr val="0000FF"/>
                </a:solidFill>
                <a:latin typeface="+mj-ea"/>
                <a:ea typeface="+mj-ea"/>
              </a:rPr>
              <a:t>     </a:t>
            </a:r>
            <a:r>
              <a:rPr lang="zh-CN" altLang="en-US" sz="2800" b="1" dirty="0" smtClean="0">
                <a:solidFill>
                  <a:srgbClr val="0000FF"/>
                </a:solidFill>
                <a:latin typeface="+mj-ea"/>
                <a:ea typeface="+mj-ea"/>
              </a:rPr>
              <a:t>不管原来传输误码几个，码反变换后错两个</a:t>
            </a:r>
            <a:endParaRPr lang="zh-CN" altLang="en-US" sz="2800" b="1" dirty="0">
              <a:solidFill>
                <a:srgbClr val="0000FF"/>
              </a:solidFill>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5715">
                                            <p:txEl>
                                              <p:pRg st="2" end="2"/>
                                            </p:txEl>
                                          </p:spTgt>
                                        </p:tgtEl>
                                        <p:attrNameLst>
                                          <p:attrName>style.visibility</p:attrName>
                                        </p:attrNameLst>
                                      </p:cBhvr>
                                      <p:to>
                                        <p:strVal val="visible"/>
                                      </p:to>
                                    </p:set>
                                    <p:anim calcmode="lin" valueType="num">
                                      <p:cBhvr additive="base">
                                        <p:cTn id="7" dur="500" fill="hold"/>
                                        <p:tgtEl>
                                          <p:spTgt spid="11571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571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arn(inVertic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arn(inVertical)">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1000"/>
                                        <p:tgtEl>
                                          <p:spTgt spid="31"/>
                                        </p:tgtEl>
                                      </p:cBhvr>
                                    </p:animEffect>
                                    <p:anim calcmode="lin" valueType="num">
                                      <p:cBhvr>
                                        <p:cTn id="46" dur="1000" fill="hold"/>
                                        <p:tgtEl>
                                          <p:spTgt spid="31"/>
                                        </p:tgtEl>
                                        <p:attrNameLst>
                                          <p:attrName>ppt_x</p:attrName>
                                        </p:attrNameLst>
                                      </p:cBhvr>
                                      <p:tavLst>
                                        <p:tav tm="0">
                                          <p:val>
                                            <p:strVal val="#ppt_x"/>
                                          </p:val>
                                        </p:tav>
                                        <p:tav tm="100000">
                                          <p:val>
                                            <p:strVal val="#ppt_x"/>
                                          </p:val>
                                        </p:tav>
                                      </p:tavLst>
                                    </p:anim>
                                    <p:anim calcmode="lin" valueType="num">
                                      <p:cBhvr>
                                        <p:cTn id="4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1000"/>
                                        <p:tgtEl>
                                          <p:spTgt spid="27"/>
                                        </p:tgtEl>
                                      </p:cBhvr>
                                    </p:animEffect>
                                    <p:anim calcmode="lin" valueType="num">
                                      <p:cBhvr>
                                        <p:cTn id="58" dur="1000" fill="hold"/>
                                        <p:tgtEl>
                                          <p:spTgt spid="27"/>
                                        </p:tgtEl>
                                        <p:attrNameLst>
                                          <p:attrName>ppt_x</p:attrName>
                                        </p:attrNameLst>
                                      </p:cBhvr>
                                      <p:tavLst>
                                        <p:tav tm="0">
                                          <p:val>
                                            <p:strVal val="#ppt_x"/>
                                          </p:val>
                                        </p:tav>
                                        <p:tav tm="100000">
                                          <p:val>
                                            <p:strVal val="#ppt_x"/>
                                          </p:val>
                                        </p:tav>
                                      </p:tavLst>
                                    </p:anim>
                                    <p:anim calcmode="lin" valueType="num">
                                      <p:cBhvr>
                                        <p:cTn id="5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1000"/>
                                        <p:tgtEl>
                                          <p:spTgt spid="32"/>
                                        </p:tgtEl>
                                      </p:cBhvr>
                                    </p:animEffect>
                                    <p:anim calcmode="lin" valueType="num">
                                      <p:cBhvr>
                                        <p:cTn id="65" dur="1000" fill="hold"/>
                                        <p:tgtEl>
                                          <p:spTgt spid="32"/>
                                        </p:tgtEl>
                                        <p:attrNameLst>
                                          <p:attrName>ppt_x</p:attrName>
                                        </p:attrNameLst>
                                      </p:cBhvr>
                                      <p:tavLst>
                                        <p:tav tm="0">
                                          <p:val>
                                            <p:strVal val="#ppt_x"/>
                                          </p:val>
                                        </p:tav>
                                        <p:tav tm="100000">
                                          <p:val>
                                            <p:strVal val="#ppt_x"/>
                                          </p:val>
                                        </p:tav>
                                      </p:tavLst>
                                    </p:anim>
                                    <p:anim calcmode="lin" valueType="num">
                                      <p:cBhvr>
                                        <p:cTn id="6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1000"/>
                                        <p:tgtEl>
                                          <p:spTgt spid="28"/>
                                        </p:tgtEl>
                                      </p:cBhvr>
                                    </p:animEffect>
                                    <p:anim calcmode="lin" valueType="num">
                                      <p:cBhvr>
                                        <p:cTn id="72" dur="1000" fill="hold"/>
                                        <p:tgtEl>
                                          <p:spTgt spid="28"/>
                                        </p:tgtEl>
                                        <p:attrNameLst>
                                          <p:attrName>ppt_x</p:attrName>
                                        </p:attrNameLst>
                                      </p:cBhvr>
                                      <p:tavLst>
                                        <p:tav tm="0">
                                          <p:val>
                                            <p:strVal val="#ppt_x"/>
                                          </p:val>
                                        </p:tav>
                                        <p:tav tm="100000">
                                          <p:val>
                                            <p:strVal val="#ppt_x"/>
                                          </p:val>
                                        </p:tav>
                                      </p:tavLst>
                                    </p:anim>
                                    <p:anim calcmode="lin" valueType="num">
                                      <p:cBhvr>
                                        <p:cTn id="73" dur="1000" fill="hold"/>
                                        <p:tgtEl>
                                          <p:spTgt spid="28"/>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1000"/>
                                        <p:tgtEl>
                                          <p:spTgt spid="29"/>
                                        </p:tgtEl>
                                      </p:cBhvr>
                                    </p:animEffect>
                                    <p:anim calcmode="lin" valueType="num">
                                      <p:cBhvr>
                                        <p:cTn id="77" dur="1000" fill="hold"/>
                                        <p:tgtEl>
                                          <p:spTgt spid="29"/>
                                        </p:tgtEl>
                                        <p:attrNameLst>
                                          <p:attrName>ppt_x</p:attrName>
                                        </p:attrNameLst>
                                      </p:cBhvr>
                                      <p:tavLst>
                                        <p:tav tm="0">
                                          <p:val>
                                            <p:strVal val="#ppt_x"/>
                                          </p:val>
                                        </p:tav>
                                        <p:tav tm="100000">
                                          <p:val>
                                            <p:strVal val="#ppt_x"/>
                                          </p:val>
                                        </p:tav>
                                      </p:tavLst>
                                    </p:anim>
                                    <p:anim calcmode="lin" valueType="num">
                                      <p:cBhvr>
                                        <p:cTn id="7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fill="hold"/>
                                        <p:tgtEl>
                                          <p:spTgt spid="33"/>
                                        </p:tgtEl>
                                        <p:attrNameLst>
                                          <p:attrName>ppt_x</p:attrName>
                                        </p:attrNameLst>
                                      </p:cBhvr>
                                      <p:tavLst>
                                        <p:tav tm="0">
                                          <p:val>
                                            <p:strVal val="#ppt_x"/>
                                          </p:val>
                                        </p:tav>
                                        <p:tav tm="100000">
                                          <p:val>
                                            <p:strVal val="#ppt_x"/>
                                          </p:val>
                                        </p:tav>
                                      </p:tavLst>
                                    </p:anim>
                                    <p:anim calcmode="lin" valueType="num">
                                      <p:cBhvr additive="base">
                                        <p:cTn id="8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27" grpId="0" animBg="1"/>
      <p:bldP spid="28" grpId="0" animBg="1"/>
      <p:bldP spid="29" grpId="0" animBg="1"/>
      <p:bldP spid="7" grpId="0" animBg="1"/>
      <p:bldP spid="31" grpId="0" animBg="1"/>
      <p:bldP spid="32" grpId="0" animBg="1"/>
      <p:bldP spid="33"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zh-CN" altLang="en-US" dirty="0" smtClean="0">
                <a:solidFill>
                  <a:srgbClr val="0000FF"/>
                </a:solidFill>
              </a:rPr>
              <a:t>误码率计算</a:t>
            </a:r>
            <a:endParaRPr lang="zh-CN" altLang="en-US" dirty="0">
              <a:solidFill>
                <a:srgbClr val="0000FF"/>
              </a:solidFill>
            </a:endParaRPr>
          </a:p>
        </p:txBody>
      </p:sp>
      <p:sp>
        <p:nvSpPr>
          <p:cNvPr id="116739" name="Rectangle 3"/>
          <p:cNvSpPr>
            <a:spLocks noGrp="1" noChangeArrowheads="1"/>
          </p:cNvSpPr>
          <p:nvPr>
            <p:ph type="body" idx="1"/>
          </p:nvPr>
        </p:nvSpPr>
        <p:spPr>
          <a:xfrm>
            <a:off x="539552" y="2564904"/>
            <a:ext cx="8064896" cy="3744416"/>
          </a:xfrm>
        </p:spPr>
        <p:txBody>
          <a:bodyPr>
            <a:normAutofit fontScale="85000" lnSpcReduction="20000"/>
          </a:bodyPr>
          <a:lstStyle/>
          <a:p>
            <a:r>
              <a:rPr lang="zh-CN" altLang="en-US" dirty="0" smtClean="0"/>
              <a:t>设</a:t>
            </a:r>
            <a:r>
              <a:rPr lang="zh-CN" altLang="en-US" dirty="0"/>
              <a:t>：</a:t>
            </a:r>
            <a:r>
              <a:rPr lang="en-US" altLang="zh-CN" i="1" dirty="0" err="1" smtClean="0">
                <a:solidFill>
                  <a:srgbClr val="0000FF"/>
                </a:solidFill>
              </a:rPr>
              <a:t>P</a:t>
            </a:r>
            <a:r>
              <a:rPr lang="en-US" altLang="zh-CN" i="1" baseline="-25000" dirty="0" err="1" smtClean="0">
                <a:solidFill>
                  <a:srgbClr val="0000FF"/>
                </a:solidFill>
              </a:rPr>
              <a:t>e</a:t>
            </a:r>
            <a:r>
              <a:rPr lang="zh-CN" altLang="en-US" dirty="0" smtClean="0"/>
              <a:t>为码反变换器输入端相对码序列</a:t>
            </a:r>
            <a:r>
              <a:rPr lang="en-US" altLang="zh-CN" dirty="0" smtClean="0"/>
              <a:t>{</a:t>
            </a:r>
            <a:r>
              <a:rPr lang="en-US" altLang="zh-CN" i="1" dirty="0" err="1" smtClean="0"/>
              <a:t>b</a:t>
            </a:r>
            <a:r>
              <a:rPr lang="en-US" altLang="zh-CN" i="1" baseline="-25000" dirty="0" err="1" smtClean="0"/>
              <a:t>n</a:t>
            </a:r>
            <a:r>
              <a:rPr lang="en-US" altLang="zh-CN" dirty="0" smtClean="0"/>
              <a:t>}</a:t>
            </a:r>
            <a:r>
              <a:rPr lang="zh-CN" altLang="en-US" dirty="0" smtClean="0"/>
              <a:t>的误码率，并假设每个码</a:t>
            </a:r>
            <a:r>
              <a:rPr lang="zh-CN" altLang="en-US" dirty="0" smtClean="0">
                <a:solidFill>
                  <a:srgbClr val="0000FF"/>
                </a:solidFill>
              </a:rPr>
              <a:t>出错概率相等且统计独立</a:t>
            </a:r>
            <a:endParaRPr lang="en-US" altLang="zh-CN" dirty="0" smtClean="0">
              <a:solidFill>
                <a:srgbClr val="0000FF"/>
              </a:solidFill>
            </a:endParaRPr>
          </a:p>
          <a:p>
            <a:r>
              <a:rPr lang="zh-CN" altLang="en-US" dirty="0" smtClean="0"/>
              <a:t> </a:t>
            </a:r>
            <a:r>
              <a:rPr lang="en-US" altLang="zh-CN" i="1" dirty="0" err="1" smtClean="0">
                <a:solidFill>
                  <a:srgbClr val="FF0000"/>
                </a:solidFill>
              </a:rPr>
              <a:t>P</a:t>
            </a:r>
            <a:r>
              <a:rPr lang="en-US" altLang="zh-CN" i="1" baseline="-25000" dirty="0" err="1" smtClean="0">
                <a:solidFill>
                  <a:srgbClr val="FF0000"/>
                </a:solidFill>
              </a:rPr>
              <a:t>e</a:t>
            </a:r>
            <a:r>
              <a:rPr lang="en-US" altLang="zh-CN" i="1" dirty="0" smtClean="0">
                <a:solidFill>
                  <a:srgbClr val="FF0000"/>
                </a:solidFill>
                <a:sym typeface="Symbol" pitchFamily="18" charset="2"/>
              </a:rPr>
              <a:t> </a:t>
            </a:r>
            <a:r>
              <a:rPr lang="zh-CN" altLang="en-US" i="1" dirty="0" smtClean="0">
                <a:solidFill>
                  <a:srgbClr val="FF0000"/>
                </a:solidFill>
                <a:sym typeface="Symbol" pitchFamily="18" charset="2"/>
              </a:rPr>
              <a:t>：</a:t>
            </a:r>
            <a:r>
              <a:rPr lang="zh-CN" altLang="en-US" dirty="0" smtClean="0"/>
              <a:t>为码反变换器输出端绝对码序列</a:t>
            </a:r>
            <a:r>
              <a:rPr lang="en-US" altLang="zh-CN" dirty="0" smtClean="0"/>
              <a:t>{</a:t>
            </a:r>
            <a:r>
              <a:rPr lang="en-US" altLang="zh-CN" i="1" dirty="0" smtClean="0"/>
              <a:t>a</a:t>
            </a:r>
            <a:r>
              <a:rPr lang="en-US" altLang="zh-CN" i="1" baseline="-25000" dirty="0" smtClean="0"/>
              <a:t>n</a:t>
            </a:r>
            <a:r>
              <a:rPr lang="en-US" altLang="zh-CN" dirty="0" smtClean="0"/>
              <a:t>}</a:t>
            </a:r>
            <a:r>
              <a:rPr lang="zh-CN" altLang="en-US" dirty="0" smtClean="0"/>
              <a:t>的误码率</a:t>
            </a:r>
            <a:endParaRPr lang="en-US" altLang="zh-CN" dirty="0" smtClean="0"/>
          </a:p>
          <a:p>
            <a:r>
              <a:rPr lang="zh-CN" altLang="en-US" dirty="0" smtClean="0"/>
              <a:t>由前分析可得：</a:t>
            </a:r>
          </a:p>
          <a:p>
            <a:pPr lvl="5"/>
            <a:endParaRPr lang="zh-CN" altLang="en-US" dirty="0" smtClean="0"/>
          </a:p>
          <a:p>
            <a:r>
              <a:rPr lang="zh-CN" altLang="en-US" dirty="0" smtClean="0"/>
              <a:t>式中，</a:t>
            </a:r>
            <a:r>
              <a:rPr lang="en-US" altLang="zh-CN" i="1" dirty="0" err="1" smtClean="0">
                <a:solidFill>
                  <a:srgbClr val="0000FF"/>
                </a:solidFill>
              </a:rPr>
              <a:t>P</a:t>
            </a:r>
            <a:r>
              <a:rPr lang="en-US" altLang="zh-CN" i="1" baseline="-25000" dirty="0" err="1" smtClean="0">
                <a:solidFill>
                  <a:srgbClr val="0000FF"/>
                </a:solidFill>
              </a:rPr>
              <a:t>n</a:t>
            </a:r>
            <a:r>
              <a:rPr lang="zh-CN" altLang="en-US" i="1" baseline="-25000" dirty="0" smtClean="0"/>
              <a:t>：</a:t>
            </a:r>
            <a:r>
              <a:rPr lang="zh-CN" altLang="en-US" dirty="0" smtClean="0"/>
              <a:t>为码反变换器输入端</a:t>
            </a:r>
            <a:r>
              <a:rPr lang="en-US" altLang="zh-CN" dirty="0" smtClean="0"/>
              <a:t>{</a:t>
            </a:r>
            <a:r>
              <a:rPr lang="en-US" altLang="zh-CN" i="1" dirty="0" err="1" smtClean="0"/>
              <a:t>b</a:t>
            </a:r>
            <a:r>
              <a:rPr lang="en-US" altLang="zh-CN" i="1" baseline="-25000" dirty="0" err="1" smtClean="0"/>
              <a:t>n</a:t>
            </a:r>
            <a:r>
              <a:rPr lang="en-US" altLang="zh-CN" dirty="0" smtClean="0"/>
              <a:t>}</a:t>
            </a:r>
            <a:r>
              <a:rPr lang="zh-CN" altLang="en-US" dirty="0" smtClean="0"/>
              <a:t>序列连续出现</a:t>
            </a:r>
            <a:r>
              <a:rPr lang="en-US" altLang="zh-CN" i="1" dirty="0" smtClean="0"/>
              <a:t>n</a:t>
            </a:r>
            <a:r>
              <a:rPr lang="zh-CN" altLang="en-US" dirty="0" smtClean="0"/>
              <a:t>个错码的概率。</a:t>
            </a:r>
            <a:endParaRPr lang="en-US" altLang="zh-CN" dirty="0" smtClean="0"/>
          </a:p>
          <a:p>
            <a:r>
              <a:rPr lang="zh-CN" altLang="en-US" dirty="0" smtClean="0"/>
              <a:t>进一步讲，它是“</a:t>
            </a:r>
            <a:r>
              <a:rPr lang="en-US" altLang="zh-CN" i="1" dirty="0" smtClean="0"/>
              <a:t>n</a:t>
            </a:r>
            <a:r>
              <a:rPr lang="zh-CN" altLang="en-US" dirty="0" smtClean="0"/>
              <a:t>个码元同时出错，而其两端都有</a:t>
            </a:r>
            <a:r>
              <a:rPr lang="en-US" altLang="zh-CN" dirty="0" smtClean="0"/>
              <a:t>1</a:t>
            </a:r>
            <a:r>
              <a:rPr lang="zh-CN" altLang="en-US" dirty="0" smtClean="0"/>
              <a:t>个码元不错”这一事件的概率。</a:t>
            </a:r>
          </a:p>
        </p:txBody>
      </p:sp>
      <p:sp>
        <p:nvSpPr>
          <p:cNvPr id="21" name="灯片编号占位符 5"/>
          <p:cNvSpPr>
            <a:spLocks noGrp="1"/>
          </p:cNvSpPr>
          <p:nvPr>
            <p:ph type="sldNum" sz="quarter" idx="12"/>
          </p:nvPr>
        </p:nvSpPr>
        <p:spPr/>
        <p:txBody>
          <a:bodyPr/>
          <a:lstStyle/>
          <a:p>
            <a:fld id="{B8C0C8AC-B414-4B73-BD25-E3B9A85F481D}" type="slidenum">
              <a:rPr lang="en-US" altLang="zh-CN" smtClean="0"/>
              <a:pPr/>
              <a:t>123</a:t>
            </a:fld>
            <a:endParaRPr lang="en-US" altLang="zh-CN"/>
          </a:p>
        </p:txBody>
      </p:sp>
      <p:graphicFrame>
        <p:nvGraphicFramePr>
          <p:cNvPr id="116740" name="Object 4"/>
          <p:cNvGraphicFramePr>
            <a:graphicFrameLocks noChangeAspect="1"/>
          </p:cNvGraphicFramePr>
          <p:nvPr>
            <p:extLst>
              <p:ext uri="{D42A27DB-BD31-4B8C-83A1-F6EECF244321}">
                <p14:modId xmlns:p14="http://schemas.microsoft.com/office/powerpoint/2010/main" val="2568132123"/>
              </p:ext>
            </p:extLst>
          </p:nvPr>
        </p:nvGraphicFramePr>
        <p:xfrm>
          <a:off x="3275856" y="3933056"/>
          <a:ext cx="3888432" cy="539161"/>
        </p:xfrm>
        <a:graphic>
          <a:graphicData uri="http://schemas.openxmlformats.org/presentationml/2006/ole">
            <mc:AlternateContent xmlns:mc="http://schemas.openxmlformats.org/markup-compatibility/2006">
              <mc:Choice xmlns:v="urn:schemas-microsoft-com:vml" Requires="v">
                <p:oleObj spid="_x0000_s297149" name="公式" r:id="rId3" imgW="1854200" imgH="292100" progId="Equation.3">
                  <p:embed/>
                </p:oleObj>
              </mc:Choice>
              <mc:Fallback>
                <p:oleObj name="公式" r:id="rId3" imgW="1854200" imgH="292100" progId="Equation.3">
                  <p:embed/>
                  <p:pic>
                    <p:nvPicPr>
                      <p:cNvPr id="0" name="Picture 1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3933056"/>
                        <a:ext cx="3888432" cy="5391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6744" name="Rectangle 8"/>
          <p:cNvSpPr>
            <a:spLocks noChangeArrowheads="1"/>
          </p:cNvSpPr>
          <p:nvPr/>
        </p:nvSpPr>
        <p:spPr bwMode="auto">
          <a:xfrm>
            <a:off x="0" y="3054350"/>
            <a:ext cx="1136650" cy="274638"/>
          </a:xfrm>
          <a:prstGeom prst="rect">
            <a:avLst/>
          </a:prstGeom>
          <a:noFill/>
          <a:ln w="9525">
            <a:noFill/>
            <a:miter lim="800000"/>
            <a:headEnd/>
            <a:tailEnd/>
          </a:ln>
          <a:effectLst/>
        </p:spPr>
        <p:txBody>
          <a:bodyPr wrap="none" anchor="ctr">
            <a:spAutoFit/>
          </a:bodyPr>
          <a:lstStyle/>
          <a:p>
            <a:r>
              <a:rPr lang="en-US" altLang="zh-CN" sz="1200">
                <a:latin typeface="Times New Roman" pitchFamily="18" charset="0"/>
                <a:cs typeface="Times New Roman" pitchFamily="18" charset="0"/>
              </a:rPr>
              <a:t> </a:t>
            </a:r>
            <a:endParaRPr lang="en-US" altLang="zh-CN">
              <a:latin typeface="Arial" charset="0"/>
            </a:endParaRPr>
          </a:p>
        </p:txBody>
      </p:sp>
      <p:sp>
        <p:nvSpPr>
          <p:cNvPr id="116747" name="Rectangle 11"/>
          <p:cNvSpPr>
            <a:spLocks noChangeArrowheads="1"/>
          </p:cNvSpPr>
          <p:nvPr/>
        </p:nvSpPr>
        <p:spPr bwMode="auto">
          <a:xfrm>
            <a:off x="0" y="330993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16754" name="Rectangle 18"/>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16756" name="Rectangle 20"/>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16758" name="Rectangle 22"/>
          <p:cNvSpPr>
            <a:spLocks noChangeArrowheads="1"/>
          </p:cNvSpPr>
          <p:nvPr/>
        </p:nvSpPr>
        <p:spPr bwMode="auto">
          <a:xfrm>
            <a:off x="0" y="33099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422562096"/>
              </p:ext>
            </p:extLst>
          </p:nvPr>
        </p:nvGraphicFramePr>
        <p:xfrm>
          <a:off x="1691680" y="1268760"/>
          <a:ext cx="5040313" cy="1008062"/>
        </p:xfrm>
        <a:graphic>
          <a:graphicData uri="http://schemas.openxmlformats.org/presentationml/2006/ole">
            <mc:AlternateContent xmlns:mc="http://schemas.openxmlformats.org/markup-compatibility/2006">
              <mc:Choice xmlns:v="urn:schemas-microsoft-com:vml" Requires="v">
                <p:oleObj spid="_x0000_s297150" name="Visio" r:id="rId5" imgW="5973405" imgH="1463265" progId="Visio.Drawing.11">
                  <p:embed/>
                </p:oleObj>
              </mc:Choice>
              <mc:Fallback>
                <p:oleObj name="Visio" r:id="rId5" imgW="5973405" imgH="1463265" progId="Visio.Drawing.11">
                  <p:embed/>
                  <p:pic>
                    <p:nvPicPr>
                      <p:cNvPr id="0" name="Picture 104"/>
                      <p:cNvPicPr>
                        <a:picLocks noChangeAspect="1" noChangeArrowheads="1"/>
                      </p:cNvPicPr>
                      <p:nvPr/>
                    </p:nvPicPr>
                    <p:blipFill>
                      <a:blip r:embed="rId6">
                        <a:extLst>
                          <a:ext uri="{28A0092B-C50C-407E-A947-70E740481C1C}">
                            <a14:useLocalDpi xmlns:a14="http://schemas.microsoft.com/office/drawing/2010/main" val="0"/>
                          </a:ext>
                        </a:extLst>
                      </a:blip>
                      <a:srcRect l="16148" t="21255" r="27936" b="33005"/>
                      <a:stretch>
                        <a:fillRect/>
                      </a:stretch>
                    </p:blipFill>
                    <p:spPr bwMode="auto">
                      <a:xfrm>
                        <a:off x="1691680" y="1268760"/>
                        <a:ext cx="5040313" cy="1008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959200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6739">
                                            <p:txEl>
                                              <p:pRg st="1" end="1"/>
                                            </p:txEl>
                                          </p:spTgt>
                                        </p:tgtEl>
                                        <p:attrNameLst>
                                          <p:attrName>style.visibility</p:attrName>
                                        </p:attrNameLst>
                                      </p:cBhvr>
                                      <p:to>
                                        <p:strVal val="visible"/>
                                      </p:to>
                                    </p:set>
                                    <p:anim calcmode="lin" valueType="num">
                                      <p:cBhvr additive="base">
                                        <p:cTn id="7" dur="500" fill="hold"/>
                                        <p:tgtEl>
                                          <p:spTgt spid="11673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67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6739">
                                            <p:txEl>
                                              <p:pRg st="2" end="2"/>
                                            </p:txEl>
                                          </p:spTgt>
                                        </p:tgtEl>
                                        <p:attrNameLst>
                                          <p:attrName>style.visibility</p:attrName>
                                        </p:attrNameLst>
                                      </p:cBhvr>
                                      <p:to>
                                        <p:strVal val="visible"/>
                                      </p:to>
                                    </p:set>
                                    <p:anim calcmode="lin" valueType="num">
                                      <p:cBhvr additive="base">
                                        <p:cTn id="13" dur="500" fill="hold"/>
                                        <p:tgtEl>
                                          <p:spTgt spid="11673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6739">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6740"/>
                                        </p:tgtEl>
                                        <p:attrNameLst>
                                          <p:attrName>style.visibility</p:attrName>
                                        </p:attrNameLst>
                                      </p:cBhvr>
                                      <p:to>
                                        <p:strVal val="visible"/>
                                      </p:to>
                                    </p:set>
                                    <p:anim calcmode="lin" valueType="num">
                                      <p:cBhvr additive="base">
                                        <p:cTn id="17" dur="500" fill="hold"/>
                                        <p:tgtEl>
                                          <p:spTgt spid="116740"/>
                                        </p:tgtEl>
                                        <p:attrNameLst>
                                          <p:attrName>ppt_x</p:attrName>
                                        </p:attrNameLst>
                                      </p:cBhvr>
                                      <p:tavLst>
                                        <p:tav tm="0">
                                          <p:val>
                                            <p:strVal val="#ppt_x"/>
                                          </p:val>
                                        </p:tav>
                                        <p:tav tm="100000">
                                          <p:val>
                                            <p:strVal val="#ppt_x"/>
                                          </p:val>
                                        </p:tav>
                                      </p:tavLst>
                                    </p:anim>
                                    <p:anim calcmode="lin" valueType="num">
                                      <p:cBhvr additive="base">
                                        <p:cTn id="18" dur="500" fill="hold"/>
                                        <p:tgtEl>
                                          <p:spTgt spid="11674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6739">
                                            <p:txEl>
                                              <p:pRg st="4" end="4"/>
                                            </p:txEl>
                                          </p:spTgt>
                                        </p:tgtEl>
                                        <p:attrNameLst>
                                          <p:attrName>style.visibility</p:attrName>
                                        </p:attrNameLst>
                                      </p:cBhvr>
                                      <p:to>
                                        <p:strVal val="visible"/>
                                      </p:to>
                                    </p:set>
                                    <p:anim calcmode="lin" valueType="num">
                                      <p:cBhvr additive="base">
                                        <p:cTn id="23" dur="500" fill="hold"/>
                                        <p:tgtEl>
                                          <p:spTgt spid="11673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67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6739">
                                            <p:txEl>
                                              <p:pRg st="5" end="5"/>
                                            </p:txEl>
                                          </p:spTgt>
                                        </p:tgtEl>
                                        <p:attrNameLst>
                                          <p:attrName>style.visibility</p:attrName>
                                        </p:attrNameLst>
                                      </p:cBhvr>
                                      <p:to>
                                        <p:strVal val="visible"/>
                                      </p:to>
                                    </p:set>
                                    <p:anim calcmode="lin" valueType="num">
                                      <p:cBhvr additive="base">
                                        <p:cTn id="29" dur="500" fill="hold"/>
                                        <p:tgtEl>
                                          <p:spTgt spid="11673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673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3"/>
          <p:cNvSpPr>
            <a:spLocks noGrp="1" noChangeArrowheads="1"/>
          </p:cNvSpPr>
          <p:nvPr>
            <p:ph type="body" idx="1"/>
          </p:nvPr>
        </p:nvSpPr>
        <p:spPr/>
        <p:txBody>
          <a:bodyPr>
            <a:normAutofit/>
          </a:bodyPr>
          <a:lstStyle/>
          <a:p>
            <a:r>
              <a:rPr lang="zh-CN" altLang="en-US" dirty="0" smtClean="0"/>
              <a:t>根据前面的分析</a:t>
            </a:r>
            <a:endParaRPr lang="en-US" altLang="zh-CN" dirty="0" smtClean="0"/>
          </a:p>
          <a:p>
            <a:endParaRPr lang="en-US" altLang="zh-CN" dirty="0"/>
          </a:p>
          <a:p>
            <a:endParaRPr lang="en-US" altLang="zh-CN" dirty="0" smtClean="0"/>
          </a:p>
          <a:p>
            <a:endParaRPr lang="en-US" altLang="zh-CN" dirty="0"/>
          </a:p>
          <a:p>
            <a:endParaRPr lang="en-US" altLang="zh-CN" dirty="0" smtClean="0"/>
          </a:p>
          <a:p>
            <a:pPr lvl="1"/>
            <a:endParaRPr lang="en-US" altLang="zh-CN" dirty="0"/>
          </a:p>
          <a:p>
            <a:pPr lvl="1"/>
            <a:r>
              <a:rPr lang="zh-CN" altLang="en-US" dirty="0"/>
              <a:t>因为误码率总小于</a:t>
            </a:r>
            <a:r>
              <a:rPr lang="en-US" altLang="zh-CN" dirty="0"/>
              <a:t>1</a:t>
            </a:r>
            <a:r>
              <a:rPr lang="zh-CN" altLang="en-US" dirty="0"/>
              <a:t>，所以下式必成立</a:t>
            </a:r>
          </a:p>
          <a:p>
            <a:endParaRPr lang="zh-CN" altLang="en-US" dirty="0" smtClean="0"/>
          </a:p>
          <a:p>
            <a:pPr lvl="1"/>
            <a:endParaRPr lang="zh-CN" altLang="en-US" dirty="0"/>
          </a:p>
        </p:txBody>
      </p:sp>
      <p:sp>
        <p:nvSpPr>
          <p:cNvPr id="21" name="灯片编号占位符 5"/>
          <p:cNvSpPr>
            <a:spLocks noGrp="1"/>
          </p:cNvSpPr>
          <p:nvPr>
            <p:ph type="sldNum" sz="quarter" idx="12"/>
          </p:nvPr>
        </p:nvSpPr>
        <p:spPr/>
        <p:txBody>
          <a:bodyPr/>
          <a:lstStyle/>
          <a:p>
            <a:fld id="{B8C0C8AC-B414-4B73-BD25-E3B9A85F481D}" type="slidenum">
              <a:rPr lang="en-US" altLang="zh-CN" smtClean="0"/>
              <a:pPr/>
              <a:t>124</a:t>
            </a:fld>
            <a:endParaRPr lang="en-US" altLang="zh-CN"/>
          </a:p>
        </p:txBody>
      </p:sp>
      <p:graphicFrame>
        <p:nvGraphicFramePr>
          <p:cNvPr id="116740" name="Object 4"/>
          <p:cNvGraphicFramePr>
            <a:graphicFrameLocks noChangeAspect="1"/>
          </p:cNvGraphicFramePr>
          <p:nvPr>
            <p:extLst>
              <p:ext uri="{D42A27DB-BD31-4B8C-83A1-F6EECF244321}">
                <p14:modId xmlns:p14="http://schemas.microsoft.com/office/powerpoint/2010/main" val="2701387753"/>
              </p:ext>
            </p:extLst>
          </p:nvPr>
        </p:nvGraphicFramePr>
        <p:xfrm>
          <a:off x="2123728" y="332656"/>
          <a:ext cx="4154578" cy="576064"/>
        </p:xfrm>
        <a:graphic>
          <a:graphicData uri="http://schemas.openxmlformats.org/presentationml/2006/ole">
            <mc:AlternateContent xmlns:mc="http://schemas.openxmlformats.org/markup-compatibility/2006">
              <mc:Choice xmlns:v="urn:schemas-microsoft-com:vml" Requires="v">
                <p:oleObj spid="_x0000_s216029" name="公式" r:id="rId3" imgW="1854200" imgH="292100" progId="Equation.3">
                  <p:embed/>
                </p:oleObj>
              </mc:Choice>
              <mc:Fallback>
                <p:oleObj name="公式" r:id="rId3" imgW="1854200" imgH="292100" progId="Equation.3">
                  <p:embed/>
                  <p:pic>
                    <p:nvPicPr>
                      <p:cNvPr id="0" name="Picture 6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332656"/>
                        <a:ext cx="4154578" cy="5760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743" name="Object 7"/>
          <p:cNvGraphicFramePr>
            <a:graphicFrameLocks noChangeAspect="1"/>
          </p:cNvGraphicFramePr>
          <p:nvPr>
            <p:extLst>
              <p:ext uri="{D42A27DB-BD31-4B8C-83A1-F6EECF244321}">
                <p14:modId xmlns:p14="http://schemas.microsoft.com/office/powerpoint/2010/main" val="2447856882"/>
              </p:ext>
            </p:extLst>
          </p:nvPr>
        </p:nvGraphicFramePr>
        <p:xfrm>
          <a:off x="1763688" y="1798191"/>
          <a:ext cx="3735388" cy="414338"/>
        </p:xfrm>
        <a:graphic>
          <a:graphicData uri="http://schemas.openxmlformats.org/presentationml/2006/ole">
            <mc:AlternateContent xmlns:mc="http://schemas.openxmlformats.org/markup-compatibility/2006">
              <mc:Choice xmlns:v="urn:schemas-microsoft-com:vml" Requires="v">
                <p:oleObj spid="_x0000_s216030" name="公式" r:id="rId5" imgW="2146300" imgH="241300" progId="Equation.3">
                  <p:embed/>
                </p:oleObj>
              </mc:Choice>
              <mc:Fallback>
                <p:oleObj name="公式" r:id="rId5" imgW="2146300" imgH="241300" progId="Equation.3">
                  <p:embed/>
                  <p:pic>
                    <p:nvPicPr>
                      <p:cNvPr id="0" name="Picture 6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688" y="1798191"/>
                        <a:ext cx="3735388" cy="414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742" name="Object 6"/>
          <p:cNvGraphicFramePr>
            <a:graphicFrameLocks noChangeAspect="1"/>
          </p:cNvGraphicFramePr>
          <p:nvPr>
            <p:extLst>
              <p:ext uri="{D42A27DB-BD31-4B8C-83A1-F6EECF244321}">
                <p14:modId xmlns:p14="http://schemas.microsoft.com/office/powerpoint/2010/main" val="372253824"/>
              </p:ext>
            </p:extLst>
          </p:nvPr>
        </p:nvGraphicFramePr>
        <p:xfrm>
          <a:off x="1763688" y="2497485"/>
          <a:ext cx="3735388" cy="403225"/>
        </p:xfrm>
        <a:graphic>
          <a:graphicData uri="http://schemas.openxmlformats.org/presentationml/2006/ole">
            <mc:AlternateContent xmlns:mc="http://schemas.openxmlformats.org/markup-compatibility/2006">
              <mc:Choice xmlns:v="urn:schemas-microsoft-com:vml" Requires="v">
                <p:oleObj spid="_x0000_s216031" name="公式" r:id="rId7" imgW="2260600" imgH="241300" progId="Equation.3">
                  <p:embed/>
                </p:oleObj>
              </mc:Choice>
              <mc:Fallback>
                <p:oleObj name="公式" r:id="rId7" imgW="2260600" imgH="241300" progId="Equation.3">
                  <p:embed/>
                  <p:pic>
                    <p:nvPicPr>
                      <p:cNvPr id="0" name="Picture 6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688" y="2497485"/>
                        <a:ext cx="3735388"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6747" name="Rectangle 11"/>
          <p:cNvSpPr>
            <a:spLocks noChangeArrowheads="1"/>
          </p:cNvSpPr>
          <p:nvPr/>
        </p:nvSpPr>
        <p:spPr bwMode="auto">
          <a:xfrm>
            <a:off x="0" y="1132186"/>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16746" name="Object 10"/>
          <p:cNvGraphicFramePr>
            <a:graphicFrameLocks noChangeAspect="1"/>
          </p:cNvGraphicFramePr>
          <p:nvPr>
            <p:extLst>
              <p:ext uri="{D42A27DB-BD31-4B8C-83A1-F6EECF244321}">
                <p14:modId xmlns:p14="http://schemas.microsoft.com/office/powerpoint/2010/main" val="768496668"/>
              </p:ext>
            </p:extLst>
          </p:nvPr>
        </p:nvGraphicFramePr>
        <p:xfrm>
          <a:off x="1835696" y="3283298"/>
          <a:ext cx="3735388" cy="376237"/>
        </p:xfrm>
        <a:graphic>
          <a:graphicData uri="http://schemas.openxmlformats.org/presentationml/2006/ole">
            <mc:AlternateContent xmlns:mc="http://schemas.openxmlformats.org/markup-compatibility/2006">
              <mc:Choice xmlns:v="urn:schemas-microsoft-com:vml" Requires="v">
                <p:oleObj spid="_x0000_s216032" name="公式" r:id="rId9" imgW="2273300" imgH="241300" progId="Equation.3">
                  <p:embed/>
                </p:oleObj>
              </mc:Choice>
              <mc:Fallback>
                <p:oleObj name="公式" r:id="rId9" imgW="2273300" imgH="241300" progId="Equation.3">
                  <p:embed/>
                  <p:pic>
                    <p:nvPicPr>
                      <p:cNvPr id="0" name="Picture 69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5696" y="3283298"/>
                        <a:ext cx="3735388" cy="376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6748" name="Text Box 12"/>
          <p:cNvSpPr txBox="1">
            <a:spLocks noChangeArrowheads="1"/>
          </p:cNvSpPr>
          <p:nvPr/>
        </p:nvSpPr>
        <p:spPr bwMode="auto">
          <a:xfrm>
            <a:off x="2663801" y="2968973"/>
            <a:ext cx="1935162" cy="366712"/>
          </a:xfrm>
          <a:prstGeom prst="rect">
            <a:avLst/>
          </a:prstGeom>
          <a:noFill/>
          <a:ln w="9525">
            <a:noFill/>
            <a:miter lim="800000"/>
            <a:headEnd/>
            <a:tailEnd/>
          </a:ln>
          <a:effectLst/>
        </p:spPr>
        <p:txBody>
          <a:bodyPr>
            <a:spAutoFit/>
          </a:bodyPr>
          <a:lstStyle/>
          <a:p>
            <a:pPr>
              <a:spcBef>
                <a:spcPct val="50000"/>
              </a:spcBef>
            </a:pPr>
            <a:r>
              <a:rPr lang="en-US" altLang="zh-CN">
                <a:latin typeface="Arial"/>
              </a:rPr>
              <a:t>……</a:t>
            </a:r>
            <a:r>
              <a:rPr lang="en-US" altLang="zh-CN"/>
              <a:t> </a:t>
            </a:r>
            <a:r>
              <a:rPr lang="en-US" altLang="zh-CN">
                <a:latin typeface="Arial"/>
              </a:rPr>
              <a:t>……</a:t>
            </a:r>
            <a:r>
              <a:rPr lang="en-US" altLang="zh-CN"/>
              <a:t> </a:t>
            </a:r>
            <a:r>
              <a:rPr lang="en-US" altLang="zh-CN">
                <a:latin typeface="Arial"/>
              </a:rPr>
              <a:t>……</a:t>
            </a:r>
            <a:endParaRPr lang="en-US" altLang="zh-CN"/>
          </a:p>
        </p:txBody>
      </p:sp>
      <p:grpSp>
        <p:nvGrpSpPr>
          <p:cNvPr id="2" name="Group 16"/>
          <p:cNvGrpSpPr>
            <a:grpSpLocks/>
          </p:cNvGrpSpPr>
          <p:nvPr/>
        </p:nvGrpSpPr>
        <p:grpSpPr bwMode="auto">
          <a:xfrm>
            <a:off x="6227764" y="260648"/>
            <a:ext cx="2692401" cy="3313113"/>
            <a:chOff x="3923" y="1536"/>
            <a:chExt cx="1696" cy="2087"/>
          </a:xfrm>
        </p:grpSpPr>
        <p:sp>
          <p:nvSpPr>
            <p:cNvPr id="116749" name="AutoShape 13"/>
            <p:cNvSpPr>
              <a:spLocks/>
            </p:cNvSpPr>
            <p:nvPr/>
          </p:nvSpPr>
          <p:spPr bwMode="auto">
            <a:xfrm>
              <a:off x="3923" y="2500"/>
              <a:ext cx="261" cy="1123"/>
            </a:xfrm>
            <a:prstGeom prst="rightBrace">
              <a:avLst>
                <a:gd name="adj1" fmla="val 48239"/>
                <a:gd name="adj2" fmla="val 50000"/>
              </a:avLst>
            </a:prstGeom>
            <a:noFill/>
            <a:ln w="38100">
              <a:solidFill>
                <a:schemeClr val="tx1"/>
              </a:solidFill>
              <a:round/>
              <a:headEnd/>
              <a:tailEnd/>
            </a:ln>
            <a:effectLst/>
          </p:spPr>
          <p:txBody>
            <a:bodyPr wrap="none" anchor="ctr"/>
            <a:lstStyle/>
            <a:p>
              <a:endParaRPr lang="zh-CN" altLang="en-US"/>
            </a:p>
          </p:txBody>
        </p:sp>
        <p:sp>
          <p:nvSpPr>
            <p:cNvPr id="116750" name="AutoShape 14"/>
            <p:cNvSpPr>
              <a:spLocks noChangeArrowheads="1"/>
            </p:cNvSpPr>
            <p:nvPr/>
          </p:nvSpPr>
          <p:spPr bwMode="auto">
            <a:xfrm flipV="1">
              <a:off x="4241" y="1536"/>
              <a:ext cx="483" cy="1815"/>
            </a:xfrm>
            <a:prstGeom prst="curvedLeftArrow">
              <a:avLst>
                <a:gd name="adj1" fmla="val 60046"/>
                <a:gd name="adj2" fmla="val 150311"/>
                <a:gd name="adj3" fmla="val 33333"/>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endParaRPr lang="zh-CN" altLang="en-US"/>
            </a:p>
          </p:txBody>
        </p:sp>
        <p:sp>
          <p:nvSpPr>
            <p:cNvPr id="116751" name="Text Box 15"/>
            <p:cNvSpPr txBox="1">
              <a:spLocks noChangeArrowheads="1"/>
            </p:cNvSpPr>
            <p:nvPr/>
          </p:nvSpPr>
          <p:spPr bwMode="auto">
            <a:xfrm>
              <a:off x="4723" y="2500"/>
              <a:ext cx="896" cy="291"/>
            </a:xfrm>
            <a:prstGeom prst="rect">
              <a:avLst/>
            </a:prstGeom>
            <a:noFill/>
            <a:ln w="9525">
              <a:noFill/>
              <a:miter lim="800000"/>
              <a:headEnd/>
              <a:tailEnd/>
            </a:ln>
            <a:effectLst/>
          </p:spPr>
          <p:txBody>
            <a:bodyPr>
              <a:spAutoFit/>
            </a:bodyPr>
            <a:lstStyle/>
            <a:p>
              <a:pPr>
                <a:spcBef>
                  <a:spcPct val="50000"/>
                </a:spcBef>
              </a:pPr>
              <a:r>
                <a:rPr lang="zh-CN" altLang="en-US" sz="2400" b="1" dirty="0">
                  <a:solidFill>
                    <a:schemeClr val="hlink"/>
                  </a:solidFill>
                  <a:latin typeface="+mj-ea"/>
                  <a:ea typeface="+mj-ea"/>
                </a:rPr>
                <a:t>代入上式</a:t>
              </a:r>
            </a:p>
          </p:txBody>
        </p:sp>
      </p:grpSp>
      <p:sp>
        <p:nvSpPr>
          <p:cNvPr id="116754" name="Rectangle 18"/>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16756" name="Rectangle 20"/>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16758" name="Rectangle 22"/>
          <p:cNvSpPr>
            <a:spLocks noChangeArrowheads="1"/>
          </p:cNvSpPr>
          <p:nvPr/>
        </p:nvSpPr>
        <p:spPr bwMode="auto">
          <a:xfrm>
            <a:off x="0" y="1132186"/>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3" name="Group 23"/>
          <p:cNvGrpSpPr>
            <a:grpSpLocks/>
          </p:cNvGrpSpPr>
          <p:nvPr/>
        </p:nvGrpSpPr>
        <p:grpSpPr bwMode="auto">
          <a:xfrm>
            <a:off x="1790006" y="3813919"/>
            <a:ext cx="4365625" cy="911225"/>
            <a:chOff x="1576" y="3606"/>
            <a:chExt cx="2750" cy="574"/>
          </a:xfrm>
        </p:grpSpPr>
        <p:graphicFrame>
          <p:nvGraphicFramePr>
            <p:cNvPr id="116753" name="Object 17"/>
            <p:cNvGraphicFramePr>
              <a:graphicFrameLocks noChangeAspect="1"/>
            </p:cNvGraphicFramePr>
            <p:nvPr/>
          </p:nvGraphicFramePr>
          <p:xfrm>
            <a:off x="1576" y="3606"/>
            <a:ext cx="2608" cy="318"/>
          </p:xfrm>
          <a:graphic>
            <a:graphicData uri="http://schemas.openxmlformats.org/presentationml/2006/ole">
              <mc:AlternateContent xmlns:mc="http://schemas.openxmlformats.org/markup-compatibility/2006">
                <mc:Choice xmlns:v="urn:schemas-microsoft-com:vml" Requires="v">
                  <p:oleObj spid="_x0000_s216033" name="公式" r:id="rId11" imgW="2425700" imgH="292100" progId="Equation.3">
                    <p:embed/>
                  </p:oleObj>
                </mc:Choice>
                <mc:Fallback>
                  <p:oleObj name="公式" r:id="rId11" imgW="2425700" imgH="292100" progId="Equation.3">
                    <p:embed/>
                    <p:pic>
                      <p:nvPicPr>
                        <p:cNvPr id="0" name="Picture 69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76" y="3606"/>
                          <a:ext cx="2608" cy="3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757" name="Object 21"/>
            <p:cNvGraphicFramePr>
              <a:graphicFrameLocks noChangeAspect="1"/>
            </p:cNvGraphicFramePr>
            <p:nvPr/>
          </p:nvGraphicFramePr>
          <p:xfrm>
            <a:off x="1803" y="3946"/>
            <a:ext cx="2523" cy="234"/>
          </p:xfrm>
          <a:graphic>
            <a:graphicData uri="http://schemas.openxmlformats.org/presentationml/2006/ole">
              <mc:AlternateContent xmlns:mc="http://schemas.openxmlformats.org/markup-compatibility/2006">
                <mc:Choice xmlns:v="urn:schemas-microsoft-com:vml" Requires="v">
                  <p:oleObj spid="_x0000_s216034" name="公式" r:id="rId13" imgW="2565400" imgH="241300" progId="Equation.3">
                    <p:embed/>
                  </p:oleObj>
                </mc:Choice>
                <mc:Fallback>
                  <p:oleObj name="公式" r:id="rId13" imgW="2565400" imgH="241300" progId="Equation.3">
                    <p:embed/>
                    <p:pic>
                      <p:nvPicPr>
                        <p:cNvPr id="0" name="Picture 69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03" y="3946"/>
                          <a:ext cx="2523" cy="2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 name="对象 3"/>
          <p:cNvGraphicFramePr>
            <a:graphicFrameLocks noChangeAspect="1"/>
          </p:cNvGraphicFramePr>
          <p:nvPr>
            <p:extLst>
              <p:ext uri="{D42A27DB-BD31-4B8C-83A1-F6EECF244321}">
                <p14:modId xmlns:p14="http://schemas.microsoft.com/office/powerpoint/2010/main" val="1494823354"/>
              </p:ext>
            </p:extLst>
          </p:nvPr>
        </p:nvGraphicFramePr>
        <p:xfrm>
          <a:off x="1719238" y="5445224"/>
          <a:ext cx="3824287" cy="741362"/>
        </p:xfrm>
        <a:graphic>
          <a:graphicData uri="http://schemas.openxmlformats.org/presentationml/2006/ole">
            <mc:AlternateContent xmlns:mc="http://schemas.openxmlformats.org/markup-compatibility/2006">
              <mc:Choice xmlns:v="urn:schemas-microsoft-com:vml" Requires="v">
                <p:oleObj spid="_x0000_s216035" name="公式" r:id="rId15" imgW="2209800" imgH="431800" progId="Equation.3">
                  <p:embed/>
                </p:oleObj>
              </mc:Choice>
              <mc:Fallback>
                <p:oleObj name="公式" r:id="rId15" imgW="2209800" imgH="431800" progId="Equation.3">
                  <p:embed/>
                  <p:pic>
                    <p:nvPicPr>
                      <p:cNvPr id="0" name="Picture 69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19238" y="5445224"/>
                        <a:ext cx="3824287" cy="741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AutoShape 14"/>
          <p:cNvSpPr>
            <a:spLocks noChangeArrowheads="1"/>
          </p:cNvSpPr>
          <p:nvPr/>
        </p:nvSpPr>
        <p:spPr bwMode="auto">
          <a:xfrm flipH="1" flipV="1">
            <a:off x="899592" y="4221088"/>
            <a:ext cx="792087" cy="1440160"/>
          </a:xfrm>
          <a:prstGeom prst="curvedLeftArrow">
            <a:avLst>
              <a:gd name="adj1" fmla="val 28058"/>
              <a:gd name="adj2" fmla="val 140033"/>
              <a:gd name="adj3" fmla="val 30542"/>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6739">
                                            <p:txEl>
                                              <p:pRg st="6" end="6"/>
                                            </p:txEl>
                                          </p:spTgt>
                                        </p:tgtEl>
                                        <p:attrNameLst>
                                          <p:attrName>style.visibility</p:attrName>
                                        </p:attrNameLst>
                                      </p:cBhvr>
                                      <p:to>
                                        <p:strVal val="visible"/>
                                      </p:to>
                                    </p:set>
                                    <p:anim calcmode="lin" valueType="num">
                                      <p:cBhvr additive="base">
                                        <p:cTn id="19" dur="500" fill="hold"/>
                                        <p:tgtEl>
                                          <p:spTgt spid="116739">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6739">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endParaRPr lang="zh-CN" altLang="en-US" dirty="0"/>
          </a:p>
        </p:txBody>
      </p:sp>
      <p:sp>
        <p:nvSpPr>
          <p:cNvPr id="117763" name="Rectangle 3"/>
          <p:cNvSpPr>
            <a:spLocks noGrp="1" noChangeArrowheads="1"/>
          </p:cNvSpPr>
          <p:nvPr>
            <p:ph type="body" idx="1"/>
          </p:nvPr>
        </p:nvSpPr>
        <p:spPr/>
        <p:txBody>
          <a:bodyPr>
            <a:normAutofit/>
          </a:bodyPr>
          <a:lstStyle/>
          <a:p>
            <a:r>
              <a:rPr lang="zh-CN" altLang="en-US" dirty="0" smtClean="0"/>
              <a:t>可得</a:t>
            </a:r>
          </a:p>
          <a:p>
            <a:pPr marL="1005840" lvl="3" indent="0">
              <a:buNone/>
            </a:pPr>
            <a:endParaRPr lang="en-US" altLang="zh-CN" dirty="0" smtClean="0"/>
          </a:p>
          <a:p>
            <a:r>
              <a:rPr lang="zh-CN" altLang="en-US" dirty="0" smtClean="0">
                <a:solidFill>
                  <a:srgbClr val="0000FF"/>
                </a:solidFill>
              </a:rPr>
              <a:t>分析：</a:t>
            </a:r>
            <a:endParaRPr lang="en-US" altLang="zh-CN" dirty="0" smtClean="0">
              <a:solidFill>
                <a:srgbClr val="0000FF"/>
              </a:solidFill>
            </a:endParaRPr>
          </a:p>
          <a:p>
            <a:pPr lvl="1"/>
            <a:r>
              <a:rPr lang="zh-CN" altLang="en-US" dirty="0" smtClean="0"/>
              <a:t>若</a:t>
            </a:r>
            <a:r>
              <a:rPr lang="en-US" altLang="zh-CN" i="1" dirty="0" err="1" smtClean="0"/>
              <a:t>P</a:t>
            </a:r>
            <a:r>
              <a:rPr lang="en-US" altLang="zh-CN" i="1" baseline="-25000" dirty="0" err="1" smtClean="0"/>
              <a:t>e</a:t>
            </a:r>
            <a:r>
              <a:rPr lang="zh-CN" altLang="en-US" dirty="0" smtClean="0"/>
              <a:t>很小，则有</a:t>
            </a:r>
            <a:r>
              <a:rPr lang="en-US" altLang="zh-CN" i="1" dirty="0" err="1" smtClean="0"/>
              <a:t>P</a:t>
            </a:r>
            <a:r>
              <a:rPr lang="en-US" altLang="zh-CN" i="1" baseline="-25000" dirty="0" err="1" smtClean="0"/>
              <a:t>e</a:t>
            </a:r>
            <a:r>
              <a:rPr lang="en-US" altLang="zh-CN" i="1" baseline="-25000" dirty="0" smtClean="0"/>
              <a:t> </a:t>
            </a:r>
            <a:r>
              <a:rPr lang="en-US" altLang="zh-CN" dirty="0" smtClean="0">
                <a:sym typeface="Symbol" pitchFamily="18" charset="2"/>
              </a:rPr>
              <a:t> / </a:t>
            </a:r>
            <a:r>
              <a:rPr lang="en-US" altLang="zh-CN" i="1" dirty="0" err="1" smtClean="0"/>
              <a:t>P</a:t>
            </a:r>
            <a:r>
              <a:rPr lang="en-US" altLang="zh-CN" i="1" baseline="-25000" dirty="0" err="1" smtClean="0"/>
              <a:t>e</a:t>
            </a:r>
            <a:r>
              <a:rPr lang="en-US" altLang="zh-CN" dirty="0" smtClean="0">
                <a:sym typeface="Symbol" pitchFamily="18" charset="2"/>
              </a:rPr>
              <a:t>  2</a:t>
            </a:r>
          </a:p>
          <a:p>
            <a:pPr lvl="1"/>
            <a:r>
              <a:rPr lang="zh-CN" altLang="en-US" dirty="0" smtClean="0"/>
              <a:t>若</a:t>
            </a:r>
            <a:r>
              <a:rPr lang="en-US" altLang="zh-CN" i="1" dirty="0" err="1" smtClean="0"/>
              <a:t>P</a:t>
            </a:r>
            <a:r>
              <a:rPr lang="en-US" altLang="zh-CN" i="1" baseline="-25000" dirty="0" err="1" smtClean="0"/>
              <a:t>e</a:t>
            </a:r>
            <a:r>
              <a:rPr lang="zh-CN" altLang="en-US" dirty="0" smtClean="0"/>
              <a:t>很大，即</a:t>
            </a:r>
            <a:r>
              <a:rPr lang="en-US" altLang="zh-CN" i="1" dirty="0" err="1" smtClean="0"/>
              <a:t>P</a:t>
            </a:r>
            <a:r>
              <a:rPr lang="en-US" altLang="zh-CN" i="1" baseline="-25000" dirty="0" err="1" smtClean="0"/>
              <a:t>e</a:t>
            </a:r>
            <a:r>
              <a:rPr lang="en-US" altLang="zh-CN" dirty="0" smtClean="0"/>
              <a:t> </a:t>
            </a:r>
            <a:r>
              <a:rPr lang="en-US" altLang="zh-CN" dirty="0" smtClean="0">
                <a:sym typeface="Symbol" pitchFamily="18" charset="2"/>
              </a:rPr>
              <a:t>1/2</a:t>
            </a:r>
            <a:r>
              <a:rPr lang="zh-CN" altLang="en-US" dirty="0" smtClean="0"/>
              <a:t>，则有</a:t>
            </a:r>
            <a:r>
              <a:rPr lang="en-US" altLang="zh-CN" i="1" dirty="0" err="1" smtClean="0"/>
              <a:t>P</a:t>
            </a:r>
            <a:r>
              <a:rPr lang="en-US" altLang="zh-CN" i="1" baseline="-25000" dirty="0" err="1" smtClean="0"/>
              <a:t>e</a:t>
            </a:r>
            <a:r>
              <a:rPr lang="en-US" altLang="zh-CN" i="1" baseline="-25000" dirty="0" smtClean="0"/>
              <a:t> </a:t>
            </a:r>
            <a:r>
              <a:rPr lang="en-US" altLang="zh-CN" dirty="0" smtClean="0">
                <a:sym typeface="Symbol" pitchFamily="18" charset="2"/>
              </a:rPr>
              <a:t> / </a:t>
            </a:r>
            <a:r>
              <a:rPr lang="en-US" altLang="zh-CN" i="1" dirty="0" err="1" smtClean="0"/>
              <a:t>P</a:t>
            </a:r>
            <a:r>
              <a:rPr lang="en-US" altLang="zh-CN" i="1" baseline="-25000" dirty="0" err="1" smtClean="0"/>
              <a:t>e</a:t>
            </a:r>
            <a:r>
              <a:rPr lang="en-US" altLang="zh-CN" i="1" baseline="-25000" dirty="0" smtClean="0"/>
              <a:t> </a:t>
            </a:r>
            <a:r>
              <a:rPr lang="en-US" altLang="zh-CN" dirty="0" smtClean="0">
                <a:sym typeface="Symbol" pitchFamily="18" charset="2"/>
              </a:rPr>
              <a:t> 1</a:t>
            </a:r>
          </a:p>
          <a:p>
            <a:r>
              <a:rPr lang="zh-CN" altLang="en-US" dirty="0" smtClean="0">
                <a:sym typeface="Symbol" pitchFamily="18" charset="2"/>
              </a:rPr>
              <a:t>这意味着：</a:t>
            </a:r>
            <a:r>
              <a:rPr lang="en-US" altLang="zh-CN" i="1" dirty="0" err="1" smtClean="0">
                <a:solidFill>
                  <a:srgbClr val="0000FF"/>
                </a:solidFill>
              </a:rPr>
              <a:t>P</a:t>
            </a:r>
            <a:r>
              <a:rPr lang="en-US" altLang="zh-CN" i="1" baseline="-25000" dirty="0" err="1" smtClean="0">
                <a:solidFill>
                  <a:srgbClr val="0000FF"/>
                </a:solidFill>
              </a:rPr>
              <a:t>e</a:t>
            </a:r>
            <a:r>
              <a:rPr lang="en-US" altLang="zh-CN" i="1" baseline="-25000" dirty="0" smtClean="0">
                <a:solidFill>
                  <a:srgbClr val="0000FF"/>
                </a:solidFill>
              </a:rPr>
              <a:t> </a:t>
            </a:r>
            <a:r>
              <a:rPr lang="en-US" altLang="zh-CN" dirty="0" smtClean="0">
                <a:solidFill>
                  <a:srgbClr val="0000FF"/>
                </a:solidFill>
                <a:sym typeface="Symbol" pitchFamily="18" charset="2"/>
              </a:rPr>
              <a:t></a:t>
            </a:r>
            <a:r>
              <a:rPr lang="zh-CN" altLang="en-US" dirty="0" smtClean="0">
                <a:solidFill>
                  <a:srgbClr val="0000FF"/>
                </a:solidFill>
                <a:sym typeface="Symbol" pitchFamily="18" charset="2"/>
              </a:rPr>
              <a:t>总是大于</a:t>
            </a:r>
            <a:r>
              <a:rPr lang="en-US" altLang="zh-CN" i="1" dirty="0" err="1" smtClean="0">
                <a:solidFill>
                  <a:srgbClr val="0000FF"/>
                </a:solidFill>
              </a:rPr>
              <a:t>P</a:t>
            </a:r>
            <a:r>
              <a:rPr lang="en-US" altLang="zh-CN" i="1" baseline="-25000" dirty="0" err="1" smtClean="0">
                <a:solidFill>
                  <a:srgbClr val="0000FF"/>
                </a:solidFill>
              </a:rPr>
              <a:t>e</a:t>
            </a:r>
            <a:r>
              <a:rPr lang="en-US" altLang="zh-CN" i="1" baseline="-25000" dirty="0" smtClean="0">
                <a:solidFill>
                  <a:srgbClr val="0000FF"/>
                </a:solidFill>
              </a:rPr>
              <a:t> </a:t>
            </a:r>
            <a:r>
              <a:rPr lang="zh-CN" altLang="en-US" dirty="0" smtClean="0">
                <a:sym typeface="Symbol" pitchFamily="18" charset="2"/>
              </a:rPr>
              <a:t>。</a:t>
            </a:r>
            <a:endParaRPr lang="en-US" altLang="zh-CN" dirty="0" smtClean="0">
              <a:sym typeface="Symbol" pitchFamily="18" charset="2"/>
            </a:endParaRPr>
          </a:p>
          <a:p>
            <a:r>
              <a:rPr lang="zh-CN" altLang="en-US" dirty="0" smtClean="0">
                <a:sym typeface="Symbol" pitchFamily="18" charset="2"/>
              </a:rPr>
              <a:t>也就是说，</a:t>
            </a:r>
            <a:r>
              <a:rPr lang="zh-CN" altLang="en-US" dirty="0" smtClean="0">
                <a:solidFill>
                  <a:srgbClr val="0000FF"/>
                </a:solidFill>
                <a:sym typeface="Symbol" pitchFamily="18" charset="2"/>
              </a:rPr>
              <a:t>反变换器总是使误码率增加，增加的系数在</a:t>
            </a:r>
            <a:r>
              <a:rPr lang="en-US" altLang="zh-CN" dirty="0" smtClean="0">
                <a:solidFill>
                  <a:srgbClr val="0000FF"/>
                </a:solidFill>
                <a:sym typeface="Symbol" pitchFamily="18" charset="2"/>
              </a:rPr>
              <a:t>1~2</a:t>
            </a:r>
            <a:r>
              <a:rPr lang="zh-CN" altLang="en-US" dirty="0" smtClean="0">
                <a:solidFill>
                  <a:srgbClr val="0000FF"/>
                </a:solidFill>
                <a:sym typeface="Symbol" pitchFamily="18" charset="2"/>
              </a:rPr>
              <a:t>之间变化</a:t>
            </a:r>
            <a:r>
              <a:rPr lang="zh-CN" altLang="en-US" dirty="0" smtClean="0">
                <a:sym typeface="Symbol" pitchFamily="18" charset="2"/>
              </a:rPr>
              <a:t>。</a:t>
            </a:r>
            <a:endParaRPr lang="zh-CN" altLang="en-US" dirty="0">
              <a:sym typeface="Symbol" pitchFamily="18" charset="2"/>
            </a:endParaRPr>
          </a:p>
        </p:txBody>
      </p:sp>
      <p:sp>
        <p:nvSpPr>
          <p:cNvPr id="9" name="灯片编号占位符 5"/>
          <p:cNvSpPr>
            <a:spLocks noGrp="1"/>
          </p:cNvSpPr>
          <p:nvPr>
            <p:ph type="sldNum" sz="quarter" idx="12"/>
          </p:nvPr>
        </p:nvSpPr>
        <p:spPr/>
        <p:txBody>
          <a:bodyPr/>
          <a:lstStyle/>
          <a:p>
            <a:fld id="{D05E7A2B-092F-435A-9984-6C8C073D2427}" type="slidenum">
              <a:rPr lang="en-US" altLang="zh-CN" smtClean="0"/>
              <a:pPr/>
              <a:t>125</a:t>
            </a:fld>
            <a:endParaRPr lang="en-US" altLang="zh-CN"/>
          </a:p>
        </p:txBody>
      </p:sp>
      <p:sp>
        <p:nvSpPr>
          <p:cNvPr id="117765" name="Rectangle 5"/>
          <p:cNvSpPr>
            <a:spLocks noChangeArrowheads="1"/>
          </p:cNvSpPr>
          <p:nvPr/>
        </p:nvSpPr>
        <p:spPr bwMode="auto">
          <a:xfrm>
            <a:off x="0" y="321468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17770" name="Rectangle 10"/>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17769" name="Object 9"/>
          <p:cNvGraphicFramePr>
            <a:graphicFrameLocks noChangeAspect="1"/>
          </p:cNvGraphicFramePr>
          <p:nvPr>
            <p:extLst>
              <p:ext uri="{D42A27DB-BD31-4B8C-83A1-F6EECF244321}">
                <p14:modId xmlns:p14="http://schemas.microsoft.com/office/powerpoint/2010/main" val="4046760773"/>
              </p:ext>
            </p:extLst>
          </p:nvPr>
        </p:nvGraphicFramePr>
        <p:xfrm>
          <a:off x="2195736" y="1124744"/>
          <a:ext cx="2261271" cy="648072"/>
        </p:xfrm>
        <a:graphic>
          <a:graphicData uri="http://schemas.openxmlformats.org/presentationml/2006/ole">
            <mc:AlternateContent xmlns:mc="http://schemas.openxmlformats.org/markup-compatibility/2006">
              <mc:Choice xmlns:v="urn:schemas-microsoft-com:vml" Requires="v">
                <p:oleObj spid="_x0000_s216329" name="公式" r:id="rId3" imgW="1028254" imgH="291973" progId="Equation.3">
                  <p:embed/>
                </p:oleObj>
              </mc:Choice>
              <mc:Fallback>
                <p:oleObj name="公式" r:id="rId3" imgW="1028254" imgH="291973" progId="Equation.3">
                  <p:embed/>
                  <p:pic>
                    <p:nvPicPr>
                      <p:cNvPr id="0" name="Picture 2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1124744"/>
                        <a:ext cx="2261271" cy="6480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7763">
                                            <p:txEl>
                                              <p:pRg st="2" end="2"/>
                                            </p:txEl>
                                          </p:spTgt>
                                        </p:tgtEl>
                                        <p:attrNameLst>
                                          <p:attrName>style.visibility</p:attrName>
                                        </p:attrNameLst>
                                      </p:cBhvr>
                                      <p:to>
                                        <p:strVal val="visible"/>
                                      </p:to>
                                    </p:set>
                                    <p:anim calcmode="lin" valueType="num">
                                      <p:cBhvr additive="base">
                                        <p:cTn id="7" dur="500" fill="hold"/>
                                        <p:tgtEl>
                                          <p:spTgt spid="11776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776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7763">
                                            <p:txEl>
                                              <p:pRg st="3" end="3"/>
                                            </p:txEl>
                                          </p:spTgt>
                                        </p:tgtEl>
                                        <p:attrNameLst>
                                          <p:attrName>style.visibility</p:attrName>
                                        </p:attrNameLst>
                                      </p:cBhvr>
                                      <p:to>
                                        <p:strVal val="visible"/>
                                      </p:to>
                                    </p:set>
                                    <p:anim calcmode="lin" valueType="num">
                                      <p:cBhvr additive="base">
                                        <p:cTn id="11" dur="500" fill="hold"/>
                                        <p:tgtEl>
                                          <p:spTgt spid="11776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77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7763">
                                            <p:txEl>
                                              <p:pRg st="4" end="4"/>
                                            </p:txEl>
                                          </p:spTgt>
                                        </p:tgtEl>
                                        <p:attrNameLst>
                                          <p:attrName>style.visibility</p:attrName>
                                        </p:attrNameLst>
                                      </p:cBhvr>
                                      <p:to>
                                        <p:strVal val="visible"/>
                                      </p:to>
                                    </p:set>
                                    <p:anim calcmode="lin" valueType="num">
                                      <p:cBhvr additive="base">
                                        <p:cTn id="17" dur="500" fill="hold"/>
                                        <p:tgtEl>
                                          <p:spTgt spid="11776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77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7763">
                                            <p:txEl>
                                              <p:pRg st="5" end="5"/>
                                            </p:txEl>
                                          </p:spTgt>
                                        </p:tgtEl>
                                        <p:attrNameLst>
                                          <p:attrName>style.visibility</p:attrName>
                                        </p:attrNameLst>
                                      </p:cBhvr>
                                      <p:to>
                                        <p:strVal val="visible"/>
                                      </p:to>
                                    </p:set>
                                    <p:anim calcmode="lin" valueType="num">
                                      <p:cBhvr additive="base">
                                        <p:cTn id="23" dur="500" fill="hold"/>
                                        <p:tgtEl>
                                          <p:spTgt spid="11776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776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7763">
                                            <p:txEl>
                                              <p:pRg st="6" end="6"/>
                                            </p:txEl>
                                          </p:spTgt>
                                        </p:tgtEl>
                                        <p:attrNameLst>
                                          <p:attrName>style.visibility</p:attrName>
                                        </p:attrNameLst>
                                      </p:cBhvr>
                                      <p:to>
                                        <p:strVal val="visible"/>
                                      </p:to>
                                    </p:set>
                                    <p:anim calcmode="lin" valueType="num">
                                      <p:cBhvr additive="base">
                                        <p:cTn id="29" dur="500" fill="hold"/>
                                        <p:tgtEl>
                                          <p:spTgt spid="11776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776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ltLang="zh-CN" dirty="0" smtClean="0"/>
              <a:t>2DPSK</a:t>
            </a:r>
            <a:r>
              <a:rPr lang="zh-CN" altLang="en-US" dirty="0" smtClean="0"/>
              <a:t>误码率计算</a:t>
            </a:r>
            <a:endParaRPr lang="zh-CN" altLang="en-US" dirty="0"/>
          </a:p>
        </p:txBody>
      </p:sp>
      <p:sp>
        <p:nvSpPr>
          <p:cNvPr id="119811" name="Rectangle 3"/>
          <p:cNvSpPr>
            <a:spLocks noGrp="1" noChangeArrowheads="1"/>
          </p:cNvSpPr>
          <p:nvPr>
            <p:ph type="body" idx="1"/>
          </p:nvPr>
        </p:nvSpPr>
        <p:spPr/>
        <p:txBody>
          <a:bodyPr>
            <a:normAutofit/>
          </a:bodyPr>
          <a:lstStyle/>
          <a:p>
            <a:r>
              <a:rPr lang="zh-CN" altLang="en-US" dirty="0" smtClean="0">
                <a:solidFill>
                  <a:srgbClr val="0000FF"/>
                </a:solidFill>
                <a:sym typeface="Symbol" pitchFamily="18" charset="2"/>
              </a:rPr>
              <a:t>已知</a:t>
            </a:r>
            <a:r>
              <a:rPr lang="zh-CN" altLang="en-US" dirty="0" smtClean="0">
                <a:sym typeface="Symbol" pitchFamily="18" charset="2"/>
              </a:rPr>
              <a:t>：</a:t>
            </a:r>
            <a:r>
              <a:rPr lang="en-US" altLang="zh-CN" dirty="0" smtClean="0">
                <a:solidFill>
                  <a:srgbClr val="0000FF"/>
                </a:solidFill>
                <a:sym typeface="Symbol" pitchFamily="18" charset="2"/>
              </a:rPr>
              <a:t>2PSK</a:t>
            </a:r>
            <a:r>
              <a:rPr lang="zh-CN" altLang="en-US" dirty="0" smtClean="0">
                <a:sym typeface="Symbol" pitchFamily="18" charset="2"/>
              </a:rPr>
              <a:t>信号相干解调时系统的总误码率</a:t>
            </a:r>
          </a:p>
          <a:p>
            <a:pPr lvl="2"/>
            <a:endParaRPr lang="zh-CN" altLang="en-US" dirty="0" smtClean="0">
              <a:sym typeface="Symbol" pitchFamily="18" charset="2"/>
            </a:endParaRPr>
          </a:p>
          <a:p>
            <a:r>
              <a:rPr lang="zh-CN" altLang="en-US" dirty="0" smtClean="0">
                <a:sym typeface="Symbol" pitchFamily="18" charset="2"/>
              </a:rPr>
              <a:t>代入可得到</a:t>
            </a:r>
            <a:r>
              <a:rPr lang="en-US" altLang="zh-CN" dirty="0" smtClean="0">
                <a:solidFill>
                  <a:srgbClr val="0000FF"/>
                </a:solidFill>
                <a:sym typeface="Symbol" pitchFamily="18" charset="2"/>
              </a:rPr>
              <a:t>2DPSK</a:t>
            </a:r>
            <a:r>
              <a:rPr lang="zh-CN" altLang="en-US" dirty="0" smtClean="0">
                <a:sym typeface="Symbol" pitchFamily="18" charset="2"/>
              </a:rPr>
              <a:t>信号采用相干解调，加码反变换器方式时的</a:t>
            </a:r>
            <a:r>
              <a:rPr lang="zh-CN" altLang="en-US" dirty="0" smtClean="0">
                <a:solidFill>
                  <a:srgbClr val="0000FF"/>
                </a:solidFill>
                <a:sym typeface="Symbol" pitchFamily="18" charset="2"/>
              </a:rPr>
              <a:t>系统误码率</a:t>
            </a:r>
            <a:r>
              <a:rPr lang="zh-CN" altLang="en-US" dirty="0" smtClean="0">
                <a:sym typeface="Symbol" pitchFamily="18" charset="2"/>
              </a:rPr>
              <a:t>为：</a:t>
            </a:r>
          </a:p>
          <a:p>
            <a:pPr lvl="2"/>
            <a:endParaRPr lang="en-US" altLang="zh-CN" dirty="0" smtClean="0">
              <a:sym typeface="Symbol" pitchFamily="18" charset="2"/>
            </a:endParaRPr>
          </a:p>
          <a:p>
            <a:pPr lvl="2"/>
            <a:endParaRPr lang="zh-CN" altLang="en-US" dirty="0" smtClean="0">
              <a:sym typeface="Symbol" pitchFamily="18" charset="2"/>
            </a:endParaRPr>
          </a:p>
          <a:p>
            <a:r>
              <a:rPr lang="zh-CN" altLang="en-US" dirty="0" smtClean="0">
                <a:sym typeface="Symbol" pitchFamily="18" charset="2"/>
              </a:rPr>
              <a:t>当</a:t>
            </a:r>
            <a:r>
              <a:rPr lang="en-US" altLang="zh-CN" i="1" dirty="0" err="1" smtClean="0"/>
              <a:t>P</a:t>
            </a:r>
            <a:r>
              <a:rPr lang="en-US" altLang="zh-CN" i="1" baseline="-25000" dirty="0" err="1" smtClean="0"/>
              <a:t>e</a:t>
            </a:r>
            <a:r>
              <a:rPr lang="en-US" altLang="zh-CN" i="1" baseline="-25000" dirty="0" smtClean="0"/>
              <a:t> </a:t>
            </a:r>
            <a:r>
              <a:rPr lang="en-US" altLang="zh-CN" dirty="0" smtClean="0">
                <a:sym typeface="Symbol" pitchFamily="18" charset="2"/>
              </a:rPr>
              <a:t>&lt;&lt; 1</a:t>
            </a:r>
            <a:r>
              <a:rPr lang="zh-CN" altLang="en-US" dirty="0" smtClean="0">
                <a:sym typeface="Symbol" pitchFamily="18" charset="2"/>
              </a:rPr>
              <a:t>时，可有近似</a:t>
            </a:r>
            <a:endParaRPr lang="en-US" altLang="zh-CN" dirty="0"/>
          </a:p>
        </p:txBody>
      </p:sp>
      <p:sp>
        <p:nvSpPr>
          <p:cNvPr id="12" name="灯片编号占位符 5"/>
          <p:cNvSpPr>
            <a:spLocks noGrp="1"/>
          </p:cNvSpPr>
          <p:nvPr>
            <p:ph type="sldNum" sz="quarter" idx="12"/>
          </p:nvPr>
        </p:nvSpPr>
        <p:spPr/>
        <p:txBody>
          <a:bodyPr/>
          <a:lstStyle/>
          <a:p>
            <a:fld id="{01F1B487-3404-47CB-A40E-D0A81241918E}" type="slidenum">
              <a:rPr lang="en-US" altLang="zh-CN" smtClean="0"/>
              <a:pPr/>
              <a:t>126</a:t>
            </a:fld>
            <a:endParaRPr lang="en-US" altLang="zh-CN"/>
          </a:p>
        </p:txBody>
      </p:sp>
      <p:sp>
        <p:nvSpPr>
          <p:cNvPr id="119813"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19812" name="Object 4"/>
          <p:cNvGraphicFramePr>
            <a:graphicFrameLocks noChangeAspect="1"/>
          </p:cNvGraphicFramePr>
          <p:nvPr/>
        </p:nvGraphicFramePr>
        <p:xfrm>
          <a:off x="2987824" y="1556792"/>
          <a:ext cx="1619250" cy="661988"/>
        </p:xfrm>
        <a:graphic>
          <a:graphicData uri="http://schemas.openxmlformats.org/presentationml/2006/ole">
            <mc:AlternateContent xmlns:mc="http://schemas.openxmlformats.org/markup-compatibility/2006">
              <mc:Choice xmlns:v="urn:schemas-microsoft-com:vml" Requires="v">
                <p:oleObj spid="_x0000_s82852" name="公式" r:id="rId3" imgW="952087" imgH="393529" progId="Equation.3">
                  <p:embed/>
                </p:oleObj>
              </mc:Choice>
              <mc:Fallback>
                <p:oleObj name="公式" r:id="rId3" imgW="952087" imgH="393529" progId="Equation.3">
                  <p:embed/>
                  <p:pic>
                    <p:nvPicPr>
                      <p:cNvPr id="0" name="Picture 7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1556792"/>
                        <a:ext cx="1619250" cy="661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9814" name="Object 6"/>
          <p:cNvGraphicFramePr>
            <a:graphicFrameLocks noChangeAspect="1"/>
          </p:cNvGraphicFramePr>
          <p:nvPr>
            <p:extLst>
              <p:ext uri="{D42A27DB-BD31-4B8C-83A1-F6EECF244321}">
                <p14:modId xmlns:p14="http://schemas.microsoft.com/office/powerpoint/2010/main" val="2564102216"/>
              </p:ext>
            </p:extLst>
          </p:nvPr>
        </p:nvGraphicFramePr>
        <p:xfrm>
          <a:off x="1259632" y="3281363"/>
          <a:ext cx="2064112" cy="591567"/>
        </p:xfrm>
        <a:graphic>
          <a:graphicData uri="http://schemas.openxmlformats.org/presentationml/2006/ole">
            <mc:AlternateContent xmlns:mc="http://schemas.openxmlformats.org/markup-compatibility/2006">
              <mc:Choice xmlns:v="urn:schemas-microsoft-com:vml" Requires="v">
                <p:oleObj spid="_x0000_s82853" name="公式" r:id="rId5" imgW="1028254" imgH="291973" progId="Equation.3">
                  <p:embed/>
                </p:oleObj>
              </mc:Choice>
              <mc:Fallback>
                <p:oleObj name="公式" r:id="rId5" imgW="1028254" imgH="291973" progId="Equation.3">
                  <p:embed/>
                  <p:pic>
                    <p:nvPicPr>
                      <p:cNvPr id="0" name="Picture 7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632" y="3281363"/>
                        <a:ext cx="2064112" cy="591567"/>
                      </a:xfrm>
                      <a:prstGeom prst="rect">
                        <a:avLst/>
                      </a:prstGeom>
                      <a:noFill/>
                      <a:extLst/>
                    </p:spPr>
                  </p:pic>
                </p:oleObj>
              </mc:Fallback>
            </mc:AlternateContent>
          </a:graphicData>
        </a:graphic>
      </p:graphicFrame>
      <p:sp>
        <p:nvSpPr>
          <p:cNvPr id="119816" name="Rectangle 8"/>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19815" name="Object 7"/>
          <p:cNvGraphicFramePr>
            <a:graphicFrameLocks noChangeAspect="1"/>
          </p:cNvGraphicFramePr>
          <p:nvPr>
            <p:extLst>
              <p:ext uri="{D42A27DB-BD31-4B8C-83A1-F6EECF244321}">
                <p14:modId xmlns:p14="http://schemas.microsoft.com/office/powerpoint/2010/main" val="3107263116"/>
              </p:ext>
            </p:extLst>
          </p:nvPr>
        </p:nvGraphicFramePr>
        <p:xfrm>
          <a:off x="4283968" y="3263772"/>
          <a:ext cx="2664296" cy="784845"/>
        </p:xfrm>
        <a:graphic>
          <a:graphicData uri="http://schemas.openxmlformats.org/presentationml/2006/ole">
            <mc:AlternateContent xmlns:mc="http://schemas.openxmlformats.org/markup-compatibility/2006">
              <mc:Choice xmlns:v="urn:schemas-microsoft-com:vml" Requires="v">
                <p:oleObj spid="_x0000_s82854" name="公式" r:id="rId7" imgW="1320227" imgH="393529" progId="Equation.3">
                  <p:embed/>
                </p:oleObj>
              </mc:Choice>
              <mc:Fallback>
                <p:oleObj name="公式" r:id="rId7" imgW="1320227" imgH="393529" progId="Equation.3">
                  <p:embed/>
                  <p:pic>
                    <p:nvPicPr>
                      <p:cNvPr id="0" name="Picture 7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3968" y="3263772"/>
                        <a:ext cx="2664296" cy="784845"/>
                      </a:xfrm>
                      <a:prstGeom prst="rect">
                        <a:avLst/>
                      </a:prstGeom>
                      <a:noFill/>
                      <a:extLst/>
                    </p:spPr>
                  </p:pic>
                </p:oleObj>
              </mc:Fallback>
            </mc:AlternateContent>
          </a:graphicData>
        </a:graphic>
      </p:graphicFrame>
      <p:sp>
        <p:nvSpPr>
          <p:cNvPr id="119818" name="Rectangle 10"/>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19817" name="Object 9"/>
          <p:cNvGraphicFramePr>
            <a:graphicFrameLocks noChangeAspect="1"/>
          </p:cNvGraphicFramePr>
          <p:nvPr>
            <p:extLst>
              <p:ext uri="{D42A27DB-BD31-4B8C-83A1-F6EECF244321}">
                <p14:modId xmlns:p14="http://schemas.microsoft.com/office/powerpoint/2010/main" val="167112208"/>
              </p:ext>
            </p:extLst>
          </p:nvPr>
        </p:nvGraphicFramePr>
        <p:xfrm>
          <a:off x="4716016" y="4977172"/>
          <a:ext cx="1472891" cy="648072"/>
        </p:xfrm>
        <a:graphic>
          <a:graphicData uri="http://schemas.openxmlformats.org/presentationml/2006/ole">
            <mc:AlternateContent xmlns:mc="http://schemas.openxmlformats.org/markup-compatibility/2006">
              <mc:Choice xmlns:v="urn:schemas-microsoft-com:vml" Requires="v">
                <p:oleObj spid="_x0000_s82855" name="公式" r:id="rId9" imgW="583947" imgH="291973" progId="Equation.3">
                  <p:embed/>
                </p:oleObj>
              </mc:Choice>
              <mc:Fallback>
                <p:oleObj name="公式" r:id="rId9" imgW="583947" imgH="291973" progId="Equation.3">
                  <p:embed/>
                  <p:pic>
                    <p:nvPicPr>
                      <p:cNvPr id="0" name="Picture 7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6016" y="4977172"/>
                        <a:ext cx="1472891" cy="648072"/>
                      </a:xfrm>
                      <a:prstGeom prst="rect">
                        <a:avLst/>
                      </a:prstGeom>
                      <a:noFill/>
                      <a:extLst/>
                    </p:spPr>
                  </p:pic>
                </p:oleObj>
              </mc:Fallback>
            </mc:AlternateContent>
          </a:graphicData>
        </a:graphic>
      </p:graphicFrame>
      <p:graphicFrame>
        <p:nvGraphicFramePr>
          <p:cNvPr id="119819" name="Object 11"/>
          <p:cNvGraphicFramePr>
            <a:graphicFrameLocks noChangeAspect="1"/>
          </p:cNvGraphicFramePr>
          <p:nvPr/>
        </p:nvGraphicFramePr>
        <p:xfrm>
          <a:off x="1475656" y="4941168"/>
          <a:ext cx="2302731" cy="659953"/>
        </p:xfrm>
        <a:graphic>
          <a:graphicData uri="http://schemas.openxmlformats.org/presentationml/2006/ole">
            <mc:AlternateContent xmlns:mc="http://schemas.openxmlformats.org/markup-compatibility/2006">
              <mc:Choice xmlns:v="urn:schemas-microsoft-com:vml" Requires="v">
                <p:oleObj spid="_x0000_s82856" name="公式" r:id="rId11" imgW="1028254" imgH="291973" progId="Equation.3">
                  <p:embed/>
                </p:oleObj>
              </mc:Choice>
              <mc:Fallback>
                <p:oleObj name="公式" r:id="rId11" imgW="1028254" imgH="291973" progId="Equation.3">
                  <p:embed/>
                  <p:pic>
                    <p:nvPicPr>
                      <p:cNvPr id="0" name="Picture 7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5656" y="4941168"/>
                        <a:ext cx="2302731" cy="6599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4" name="直接箭头连接符 13"/>
          <p:cNvCxnSpPr/>
          <p:nvPr/>
        </p:nvCxnSpPr>
        <p:spPr>
          <a:xfrm flipH="1">
            <a:off x="2987824" y="2132856"/>
            <a:ext cx="72008" cy="136815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7" name="右箭头 16"/>
          <p:cNvSpPr/>
          <p:nvPr/>
        </p:nvSpPr>
        <p:spPr>
          <a:xfrm>
            <a:off x="3563888" y="3425379"/>
            <a:ext cx="576064" cy="50767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8" name="右箭头 17"/>
          <p:cNvSpPr/>
          <p:nvPr/>
        </p:nvSpPr>
        <p:spPr>
          <a:xfrm>
            <a:off x="3995936" y="5085184"/>
            <a:ext cx="576064" cy="43204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9811">
                                            <p:txEl>
                                              <p:pRg st="2" end="2"/>
                                            </p:txEl>
                                          </p:spTgt>
                                        </p:tgtEl>
                                        <p:attrNameLst>
                                          <p:attrName>style.visibility</p:attrName>
                                        </p:attrNameLst>
                                      </p:cBhvr>
                                      <p:to>
                                        <p:strVal val="visible"/>
                                      </p:to>
                                    </p:set>
                                    <p:anim calcmode="lin" valueType="num">
                                      <p:cBhvr additive="base">
                                        <p:cTn id="7" dur="500" fill="hold"/>
                                        <p:tgtEl>
                                          <p:spTgt spid="11981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9811">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9814"/>
                                        </p:tgtEl>
                                        <p:attrNameLst>
                                          <p:attrName>style.visibility</p:attrName>
                                        </p:attrNameLst>
                                      </p:cBhvr>
                                      <p:to>
                                        <p:strVal val="visible"/>
                                      </p:to>
                                    </p:set>
                                    <p:anim calcmode="lin" valueType="num">
                                      <p:cBhvr additive="base">
                                        <p:cTn id="11" dur="500" fill="hold"/>
                                        <p:tgtEl>
                                          <p:spTgt spid="119814"/>
                                        </p:tgtEl>
                                        <p:attrNameLst>
                                          <p:attrName>ppt_x</p:attrName>
                                        </p:attrNameLst>
                                      </p:cBhvr>
                                      <p:tavLst>
                                        <p:tav tm="0">
                                          <p:val>
                                            <p:strVal val="#ppt_x"/>
                                          </p:val>
                                        </p:tav>
                                        <p:tav tm="100000">
                                          <p:val>
                                            <p:strVal val="#ppt_x"/>
                                          </p:val>
                                        </p:tav>
                                      </p:tavLst>
                                    </p:anim>
                                    <p:anim calcmode="lin" valueType="num">
                                      <p:cBhvr additive="base">
                                        <p:cTn id="12" dur="500" fill="hold"/>
                                        <p:tgtEl>
                                          <p:spTgt spid="1198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4" fill="hold" nodeType="afterEffect">
                                  <p:stCondLst>
                                    <p:cond delay="0"/>
                                  </p:stCondLst>
                                  <p:childTnLst>
                                    <p:set>
                                      <p:cBhvr>
                                        <p:cTn id="24" dur="1" fill="hold">
                                          <p:stCondLst>
                                            <p:cond delay="0"/>
                                          </p:stCondLst>
                                        </p:cTn>
                                        <p:tgtEl>
                                          <p:spTgt spid="119815"/>
                                        </p:tgtEl>
                                        <p:attrNameLst>
                                          <p:attrName>style.visibility</p:attrName>
                                        </p:attrNameLst>
                                      </p:cBhvr>
                                      <p:to>
                                        <p:strVal val="visible"/>
                                      </p:to>
                                    </p:set>
                                    <p:anim calcmode="lin" valueType="num">
                                      <p:cBhvr additive="base">
                                        <p:cTn id="25" dur="500" fill="hold"/>
                                        <p:tgtEl>
                                          <p:spTgt spid="119815"/>
                                        </p:tgtEl>
                                        <p:attrNameLst>
                                          <p:attrName>ppt_x</p:attrName>
                                        </p:attrNameLst>
                                      </p:cBhvr>
                                      <p:tavLst>
                                        <p:tav tm="0">
                                          <p:val>
                                            <p:strVal val="#ppt_x"/>
                                          </p:val>
                                        </p:tav>
                                        <p:tav tm="100000">
                                          <p:val>
                                            <p:strVal val="#ppt_x"/>
                                          </p:val>
                                        </p:tav>
                                      </p:tavLst>
                                    </p:anim>
                                    <p:anim calcmode="lin" valueType="num">
                                      <p:cBhvr additive="base">
                                        <p:cTn id="26" dur="500" fill="hold"/>
                                        <p:tgtEl>
                                          <p:spTgt spid="1198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9811">
                                            <p:txEl>
                                              <p:pRg st="5" end="5"/>
                                            </p:txEl>
                                          </p:spTgt>
                                        </p:tgtEl>
                                        <p:attrNameLst>
                                          <p:attrName>style.visibility</p:attrName>
                                        </p:attrNameLst>
                                      </p:cBhvr>
                                      <p:to>
                                        <p:strVal val="visible"/>
                                      </p:to>
                                    </p:set>
                                    <p:anim calcmode="lin" valueType="num">
                                      <p:cBhvr additive="base">
                                        <p:cTn id="31" dur="500" fill="hold"/>
                                        <p:tgtEl>
                                          <p:spTgt spid="11981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9811">
                                            <p:txEl>
                                              <p:pRg st="5" end="5"/>
                                            </p:txEl>
                                          </p:spTgt>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2" presetClass="entr" presetSubtype="4" fill="hold" nodeType="afterEffect">
                                  <p:stCondLst>
                                    <p:cond delay="0"/>
                                  </p:stCondLst>
                                  <p:childTnLst>
                                    <p:set>
                                      <p:cBhvr>
                                        <p:cTn id="35" dur="1" fill="hold">
                                          <p:stCondLst>
                                            <p:cond delay="0"/>
                                          </p:stCondLst>
                                        </p:cTn>
                                        <p:tgtEl>
                                          <p:spTgt spid="119819"/>
                                        </p:tgtEl>
                                        <p:attrNameLst>
                                          <p:attrName>style.visibility</p:attrName>
                                        </p:attrNameLst>
                                      </p:cBhvr>
                                      <p:to>
                                        <p:strVal val="visible"/>
                                      </p:to>
                                    </p:set>
                                    <p:anim calcmode="lin" valueType="num">
                                      <p:cBhvr additive="base">
                                        <p:cTn id="36" dur="500" fill="hold"/>
                                        <p:tgtEl>
                                          <p:spTgt spid="119819"/>
                                        </p:tgtEl>
                                        <p:attrNameLst>
                                          <p:attrName>ppt_x</p:attrName>
                                        </p:attrNameLst>
                                      </p:cBhvr>
                                      <p:tavLst>
                                        <p:tav tm="0">
                                          <p:val>
                                            <p:strVal val="#ppt_x"/>
                                          </p:val>
                                        </p:tav>
                                        <p:tav tm="100000">
                                          <p:val>
                                            <p:strVal val="#ppt_x"/>
                                          </p:val>
                                        </p:tav>
                                      </p:tavLst>
                                    </p:anim>
                                    <p:anim calcmode="lin" valueType="num">
                                      <p:cBhvr additive="base">
                                        <p:cTn id="37" dur="500" fill="hold"/>
                                        <p:tgtEl>
                                          <p:spTgt spid="119819"/>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2" presetClass="entr" presetSubtype="4"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childTnLst>
                          </p:cTn>
                        </p:par>
                        <p:par>
                          <p:cTn id="43" fill="hold">
                            <p:stCondLst>
                              <p:cond delay="1500"/>
                            </p:stCondLst>
                            <p:childTnLst>
                              <p:par>
                                <p:cTn id="44" presetID="2" presetClass="entr" presetSubtype="4" fill="hold" nodeType="afterEffect">
                                  <p:stCondLst>
                                    <p:cond delay="0"/>
                                  </p:stCondLst>
                                  <p:childTnLst>
                                    <p:set>
                                      <p:cBhvr>
                                        <p:cTn id="45" dur="1" fill="hold">
                                          <p:stCondLst>
                                            <p:cond delay="0"/>
                                          </p:stCondLst>
                                        </p:cTn>
                                        <p:tgtEl>
                                          <p:spTgt spid="119817"/>
                                        </p:tgtEl>
                                        <p:attrNameLst>
                                          <p:attrName>style.visibility</p:attrName>
                                        </p:attrNameLst>
                                      </p:cBhvr>
                                      <p:to>
                                        <p:strVal val="visible"/>
                                      </p:to>
                                    </p:set>
                                    <p:anim calcmode="lin" valueType="num">
                                      <p:cBhvr additive="base">
                                        <p:cTn id="46" dur="500" fill="hold"/>
                                        <p:tgtEl>
                                          <p:spTgt spid="119817"/>
                                        </p:tgtEl>
                                        <p:attrNameLst>
                                          <p:attrName>ppt_x</p:attrName>
                                        </p:attrNameLst>
                                      </p:cBhvr>
                                      <p:tavLst>
                                        <p:tav tm="0">
                                          <p:val>
                                            <p:strVal val="#ppt_x"/>
                                          </p:val>
                                        </p:tav>
                                        <p:tav tm="100000">
                                          <p:val>
                                            <p:strVal val="#ppt_x"/>
                                          </p:val>
                                        </p:tav>
                                      </p:tavLst>
                                    </p:anim>
                                    <p:anim calcmode="lin" valueType="num">
                                      <p:cBhvr additive="base">
                                        <p:cTn id="47" dur="500" fill="hold"/>
                                        <p:tgtEl>
                                          <p:spTgt spid="1198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altLang="zh-CN" dirty="0" smtClean="0"/>
              <a:t>2DPSK</a:t>
            </a:r>
            <a:r>
              <a:rPr lang="zh-CN" altLang="en-US" dirty="0" smtClean="0"/>
              <a:t>信号</a:t>
            </a:r>
            <a:r>
              <a:rPr lang="zh-CN" altLang="en-US" dirty="0" smtClean="0">
                <a:solidFill>
                  <a:srgbClr val="0000FF"/>
                </a:solidFill>
              </a:rPr>
              <a:t>差分相干解调</a:t>
            </a:r>
            <a:r>
              <a:rPr lang="zh-CN" altLang="en-US" dirty="0" smtClean="0"/>
              <a:t>系统性能</a:t>
            </a:r>
            <a:endParaRPr lang="zh-CN" altLang="en-US" dirty="0"/>
          </a:p>
        </p:txBody>
      </p:sp>
      <p:sp>
        <p:nvSpPr>
          <p:cNvPr id="118787" name="Rectangle 3"/>
          <p:cNvSpPr>
            <a:spLocks noGrp="1" noChangeArrowheads="1"/>
          </p:cNvSpPr>
          <p:nvPr>
            <p:ph type="body" idx="1"/>
          </p:nvPr>
        </p:nvSpPr>
        <p:spPr/>
        <p:txBody>
          <a:bodyPr/>
          <a:lstStyle/>
          <a:p>
            <a:r>
              <a:rPr lang="zh-CN" altLang="en-US" dirty="0" smtClean="0">
                <a:solidFill>
                  <a:srgbClr val="0000FF"/>
                </a:solidFill>
              </a:rPr>
              <a:t>分析模型 </a:t>
            </a:r>
            <a:endParaRPr lang="zh-CN" altLang="en-US" dirty="0">
              <a:solidFill>
                <a:srgbClr val="0000FF"/>
              </a:solidFill>
            </a:endParaRPr>
          </a:p>
        </p:txBody>
      </p:sp>
      <p:sp>
        <p:nvSpPr>
          <p:cNvPr id="6" name="灯片编号占位符 5"/>
          <p:cNvSpPr>
            <a:spLocks noGrp="1"/>
          </p:cNvSpPr>
          <p:nvPr>
            <p:ph type="sldNum" sz="quarter" idx="12"/>
          </p:nvPr>
        </p:nvSpPr>
        <p:spPr/>
        <p:txBody>
          <a:bodyPr/>
          <a:lstStyle/>
          <a:p>
            <a:fld id="{4AB9BADB-1988-4C56-B976-4EAA21D1C2D1}" type="slidenum">
              <a:rPr lang="en-US" altLang="zh-CN" smtClean="0"/>
              <a:pPr/>
              <a:t>127</a:t>
            </a:fld>
            <a:endParaRPr lang="en-US" altLang="zh-CN"/>
          </a:p>
        </p:txBody>
      </p:sp>
      <p:sp>
        <p:nvSpPr>
          <p:cNvPr id="118789" name="Rectangle 5"/>
          <p:cNvSpPr>
            <a:spLocks noChangeArrowheads="1"/>
          </p:cNvSpPr>
          <p:nvPr/>
        </p:nvSpPr>
        <p:spPr bwMode="auto">
          <a:xfrm>
            <a:off x="0" y="2771775"/>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18788" name="Object 4"/>
          <p:cNvGraphicFramePr>
            <a:graphicFrameLocks noChangeAspect="1"/>
          </p:cNvGraphicFramePr>
          <p:nvPr/>
        </p:nvGraphicFramePr>
        <p:xfrm>
          <a:off x="539552" y="1844824"/>
          <a:ext cx="8281988" cy="2251075"/>
        </p:xfrm>
        <a:graphic>
          <a:graphicData uri="http://schemas.openxmlformats.org/presentationml/2006/ole">
            <mc:AlternateContent xmlns:mc="http://schemas.openxmlformats.org/markup-compatibility/2006">
              <mc:Choice xmlns:v="urn:schemas-microsoft-com:vml" Requires="v">
                <p:oleObj spid="_x0000_s83132" name="Visio" r:id="rId3" imgW="5058156" imgH="1239012" progId="Visio.Drawing.11">
                  <p:embed/>
                </p:oleObj>
              </mc:Choice>
              <mc:Fallback>
                <p:oleObj name="Visio" r:id="rId3" imgW="5058156" imgH="1239012" progId="Visio.Drawing.11">
                  <p:embed/>
                  <p:pic>
                    <p:nvPicPr>
                      <p:cNvPr id="0" name="Picture 1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844824"/>
                        <a:ext cx="8281988" cy="2251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矩形 6"/>
          <p:cNvSpPr/>
          <p:nvPr/>
        </p:nvSpPr>
        <p:spPr>
          <a:xfrm>
            <a:off x="2771800" y="1700808"/>
            <a:ext cx="4248472" cy="2448272"/>
          </a:xfrm>
          <a:prstGeom prst="rect">
            <a:avLst/>
          </a:prstGeom>
          <a:noFill/>
          <a:ln>
            <a:solidFill>
              <a:srgbClr val="00CC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71600" y="4437112"/>
            <a:ext cx="7548226" cy="9541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800" b="1" dirty="0" smtClean="0">
                <a:latin typeface="+mj-ea"/>
                <a:ea typeface="+mj-ea"/>
              </a:rPr>
              <a:t>显然，解调过程与</a:t>
            </a:r>
            <a:r>
              <a:rPr lang="en-US" altLang="zh-CN" sz="2800" b="1" dirty="0" smtClean="0">
                <a:latin typeface="+mj-ea"/>
                <a:ea typeface="+mj-ea"/>
              </a:rPr>
              <a:t>2PSK</a:t>
            </a:r>
            <a:r>
              <a:rPr lang="zh-CN" altLang="en-US" sz="2800" b="1" dirty="0" smtClean="0">
                <a:latin typeface="+mj-ea"/>
                <a:ea typeface="+mj-ea"/>
              </a:rPr>
              <a:t>不一样，需要重新讨论</a:t>
            </a:r>
            <a:r>
              <a:rPr lang="zh-CN" altLang="en-US" sz="2800" b="1" dirty="0" smtClean="0">
                <a:solidFill>
                  <a:srgbClr val="0000FF"/>
                </a:solidFill>
                <a:latin typeface="+mj-ea"/>
                <a:ea typeface="+mj-ea"/>
              </a:rPr>
              <a:t>解调过程中，波形发生的变化</a:t>
            </a:r>
            <a:endParaRPr lang="zh-CN" altLang="en-US" sz="2800" b="1" dirty="0">
              <a:solidFill>
                <a:srgbClr val="0000FF"/>
              </a:solidFill>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00FF"/>
                </a:solidFill>
              </a:rPr>
              <a:t>分析计算</a:t>
            </a:r>
            <a:endParaRPr lang="zh-CN" altLang="en-US" dirty="0">
              <a:solidFill>
                <a:srgbClr val="0000FF"/>
              </a:solidFill>
            </a:endParaRPr>
          </a:p>
        </p:txBody>
      </p:sp>
      <p:sp>
        <p:nvSpPr>
          <p:cNvPr id="3" name="内容占位符 2"/>
          <p:cNvSpPr>
            <a:spLocks noGrp="1"/>
          </p:cNvSpPr>
          <p:nvPr>
            <p:ph idx="1"/>
          </p:nvPr>
        </p:nvSpPr>
        <p:spPr>
          <a:xfrm>
            <a:off x="539552" y="3284984"/>
            <a:ext cx="8064896" cy="2808312"/>
          </a:xfrm>
        </p:spPr>
        <p:txBody>
          <a:bodyPr/>
          <a:lstStyle/>
          <a:p>
            <a:r>
              <a:rPr lang="zh-CN" altLang="en-US" dirty="0" smtClean="0">
                <a:solidFill>
                  <a:srgbClr val="0000FF"/>
                </a:solidFill>
              </a:rPr>
              <a:t>假设</a:t>
            </a:r>
            <a:r>
              <a:rPr lang="en-US" altLang="zh-CN" dirty="0" smtClean="0"/>
              <a:t>: </a:t>
            </a:r>
            <a:r>
              <a:rPr lang="zh-CN" altLang="en-US" dirty="0" smtClean="0"/>
              <a:t>当前发送的是</a:t>
            </a:r>
            <a:r>
              <a:rPr lang="zh-CN" altLang="en-US" dirty="0" smtClean="0">
                <a:solidFill>
                  <a:srgbClr val="0000FF"/>
                </a:solidFill>
              </a:rPr>
              <a:t>“</a:t>
            </a:r>
            <a:r>
              <a:rPr lang="en-US" altLang="zh-CN" dirty="0" smtClean="0">
                <a:solidFill>
                  <a:srgbClr val="0000FF"/>
                </a:solidFill>
              </a:rPr>
              <a:t>1”</a:t>
            </a:r>
            <a:r>
              <a:rPr lang="zh-CN" altLang="en-US" dirty="0" smtClean="0"/>
              <a:t>，且令前一个码元也是</a:t>
            </a:r>
            <a:r>
              <a:rPr lang="zh-CN" altLang="en-US" dirty="0" smtClean="0">
                <a:solidFill>
                  <a:srgbClr val="0000FF"/>
                </a:solidFill>
              </a:rPr>
              <a:t>“</a:t>
            </a:r>
            <a:r>
              <a:rPr lang="en-US" altLang="zh-CN" dirty="0" smtClean="0">
                <a:solidFill>
                  <a:srgbClr val="0000FF"/>
                </a:solidFill>
              </a:rPr>
              <a:t>1”</a:t>
            </a:r>
            <a:r>
              <a:rPr lang="zh-CN" altLang="en-US" dirty="0" smtClean="0"/>
              <a:t>（也可以令其为“</a:t>
            </a:r>
            <a:r>
              <a:rPr lang="en-US" altLang="zh-CN" dirty="0" smtClean="0"/>
              <a:t>0”</a:t>
            </a:r>
            <a:r>
              <a:rPr lang="zh-CN" altLang="en-US" dirty="0" smtClean="0"/>
              <a:t>）</a:t>
            </a:r>
            <a:r>
              <a:rPr lang="en-US" altLang="zh-CN" dirty="0" smtClean="0"/>
              <a:t>.</a:t>
            </a:r>
          </a:p>
          <a:p>
            <a:r>
              <a:rPr lang="zh-CN" altLang="en-US" dirty="0" smtClean="0"/>
              <a:t>则</a:t>
            </a:r>
            <a:r>
              <a:rPr lang="en-US" altLang="zh-CN" dirty="0" smtClean="0"/>
              <a:t>, </a:t>
            </a:r>
            <a:r>
              <a:rPr lang="zh-CN" altLang="en-US" dirty="0" smtClean="0"/>
              <a:t>送入相乘器的两个信号</a:t>
            </a:r>
            <a:r>
              <a:rPr lang="en-US" altLang="zh-CN" i="1" dirty="0" smtClean="0"/>
              <a:t>y</a:t>
            </a:r>
            <a:r>
              <a:rPr lang="en-US" altLang="zh-CN" baseline="-25000" dirty="0" smtClean="0"/>
              <a:t>1</a:t>
            </a:r>
            <a:r>
              <a:rPr lang="en-US" altLang="zh-CN" dirty="0" smtClean="0"/>
              <a:t>(</a:t>
            </a:r>
            <a:r>
              <a:rPr lang="en-US" altLang="zh-CN" i="1" dirty="0" smtClean="0"/>
              <a:t>t</a:t>
            </a:r>
            <a:r>
              <a:rPr lang="en-US" altLang="zh-CN" dirty="0" smtClean="0"/>
              <a:t>)</a:t>
            </a:r>
            <a:r>
              <a:rPr lang="zh-CN" altLang="en-US" dirty="0" smtClean="0"/>
              <a:t>和</a:t>
            </a:r>
            <a:r>
              <a:rPr lang="en-US" altLang="zh-CN" i="1" dirty="0" smtClean="0"/>
              <a:t>y</a:t>
            </a:r>
            <a:r>
              <a:rPr lang="en-US" altLang="zh-CN" baseline="-25000" dirty="0" smtClean="0"/>
              <a:t>2</a:t>
            </a:r>
            <a:r>
              <a:rPr lang="en-US" altLang="zh-CN" dirty="0" smtClean="0"/>
              <a:t>(</a:t>
            </a:r>
            <a:r>
              <a:rPr lang="en-US" altLang="zh-CN" i="1" dirty="0" smtClean="0"/>
              <a:t>t</a:t>
            </a:r>
            <a:r>
              <a:rPr lang="en-US" altLang="zh-CN" dirty="0" smtClean="0"/>
              <a:t>) </a:t>
            </a:r>
            <a:r>
              <a:rPr lang="zh-CN" altLang="en-US" dirty="0" smtClean="0"/>
              <a:t>（延迟器输出）可表示为</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128</a:t>
            </a:fld>
            <a:endParaRPr lang="en-US"/>
          </a:p>
        </p:txBody>
      </p:sp>
      <p:graphicFrame>
        <p:nvGraphicFramePr>
          <p:cNvPr id="348162" name="Object 2"/>
          <p:cNvGraphicFramePr>
            <a:graphicFrameLocks noChangeAspect="1"/>
          </p:cNvGraphicFramePr>
          <p:nvPr/>
        </p:nvGraphicFramePr>
        <p:xfrm>
          <a:off x="539552" y="1105917"/>
          <a:ext cx="8281988" cy="2251075"/>
        </p:xfrm>
        <a:graphic>
          <a:graphicData uri="http://schemas.openxmlformats.org/presentationml/2006/ole">
            <mc:AlternateContent xmlns:mc="http://schemas.openxmlformats.org/markup-compatibility/2006">
              <mc:Choice xmlns:v="urn:schemas-microsoft-com:vml" Requires="v">
                <p:oleObj spid="_x0000_s348607" name="Visio" r:id="rId3" imgW="5058156" imgH="1239012" progId="Visio.Drawing.11">
                  <p:embed/>
                </p:oleObj>
              </mc:Choice>
              <mc:Fallback>
                <p:oleObj name="Visio" r:id="rId3" imgW="5058156" imgH="1239012" progId="Visio.Drawing.11">
                  <p:embed/>
                  <p:pic>
                    <p:nvPicPr>
                      <p:cNvPr id="0" name="Picture 2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105917"/>
                        <a:ext cx="8281988" cy="2251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组合 9"/>
          <p:cNvGrpSpPr/>
          <p:nvPr/>
        </p:nvGrpSpPr>
        <p:grpSpPr>
          <a:xfrm>
            <a:off x="1115616" y="5420072"/>
            <a:ext cx="7137400" cy="457200"/>
            <a:chOff x="1257300" y="5077296"/>
            <a:chExt cx="7137400" cy="457200"/>
          </a:xfrm>
        </p:grpSpPr>
        <p:graphicFrame>
          <p:nvGraphicFramePr>
            <p:cNvPr id="348163" name="Object 3"/>
            <p:cNvGraphicFramePr>
              <a:graphicFrameLocks noChangeAspect="1"/>
            </p:cNvGraphicFramePr>
            <p:nvPr/>
          </p:nvGraphicFramePr>
          <p:xfrm>
            <a:off x="1257300" y="5077296"/>
            <a:ext cx="2832100" cy="431800"/>
          </p:xfrm>
          <a:graphic>
            <a:graphicData uri="http://schemas.openxmlformats.org/presentationml/2006/ole">
              <mc:AlternateContent xmlns:mc="http://schemas.openxmlformats.org/markup-compatibility/2006">
                <mc:Choice xmlns:v="urn:schemas-microsoft-com:vml" Requires="v">
                  <p:oleObj spid="_x0000_s348608" name="公式" r:id="rId5" imgW="1473200" imgH="228600" progId="Equation.3">
                    <p:embed/>
                  </p:oleObj>
                </mc:Choice>
                <mc:Fallback>
                  <p:oleObj name="公式" r:id="rId5" imgW="1473200" imgH="228600" progId="Equation.3">
                    <p:embed/>
                    <p:pic>
                      <p:nvPicPr>
                        <p:cNvPr id="0" name="Picture 2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7300" y="5077296"/>
                          <a:ext cx="28321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64" name="Object 4"/>
            <p:cNvGraphicFramePr>
              <a:graphicFrameLocks noChangeAspect="1"/>
            </p:cNvGraphicFramePr>
            <p:nvPr/>
          </p:nvGraphicFramePr>
          <p:xfrm>
            <a:off x="4038600" y="5077296"/>
            <a:ext cx="4356100" cy="457200"/>
          </p:xfrm>
          <a:graphic>
            <a:graphicData uri="http://schemas.openxmlformats.org/presentationml/2006/ole">
              <mc:AlternateContent xmlns:mc="http://schemas.openxmlformats.org/markup-compatibility/2006">
                <mc:Choice xmlns:v="urn:schemas-microsoft-com:vml" Requires="v">
                  <p:oleObj spid="_x0000_s348609" name="公式" r:id="rId7" imgW="2159000" imgH="228600" progId="Equation.3">
                    <p:embed/>
                  </p:oleObj>
                </mc:Choice>
                <mc:Fallback>
                  <p:oleObj name="公式" r:id="rId7" imgW="2159000" imgH="228600" progId="Equation.3">
                    <p:embed/>
                    <p:pic>
                      <p:nvPicPr>
                        <p:cNvPr id="0" name="Picture 2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5077296"/>
                          <a:ext cx="43561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1" name="组合 10"/>
          <p:cNvGrpSpPr/>
          <p:nvPr/>
        </p:nvGrpSpPr>
        <p:grpSpPr>
          <a:xfrm>
            <a:off x="1231900" y="6068144"/>
            <a:ext cx="7112000" cy="457200"/>
            <a:chOff x="1231900" y="5636096"/>
            <a:chExt cx="7112000" cy="457200"/>
          </a:xfrm>
        </p:grpSpPr>
        <p:graphicFrame>
          <p:nvGraphicFramePr>
            <p:cNvPr id="348165" name="Object 5"/>
            <p:cNvGraphicFramePr>
              <a:graphicFrameLocks noChangeAspect="1"/>
            </p:cNvGraphicFramePr>
            <p:nvPr/>
          </p:nvGraphicFramePr>
          <p:xfrm>
            <a:off x="1231900" y="5636096"/>
            <a:ext cx="2743200" cy="419100"/>
          </p:xfrm>
          <a:graphic>
            <a:graphicData uri="http://schemas.openxmlformats.org/presentationml/2006/ole">
              <mc:AlternateContent xmlns:mc="http://schemas.openxmlformats.org/markup-compatibility/2006">
                <mc:Choice xmlns:v="urn:schemas-microsoft-com:vml" Requires="v">
                  <p:oleObj spid="_x0000_s348610" name="公式" r:id="rId9" imgW="1498600" imgH="228600" progId="Equation.3">
                    <p:embed/>
                  </p:oleObj>
                </mc:Choice>
                <mc:Fallback>
                  <p:oleObj name="公式" r:id="rId9" imgW="1498600" imgH="228600" progId="Equation.3">
                    <p:embed/>
                    <p:pic>
                      <p:nvPicPr>
                        <p:cNvPr id="0" name="Picture 2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31900" y="5636096"/>
                          <a:ext cx="27432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66" name="Object 6"/>
            <p:cNvGraphicFramePr>
              <a:graphicFrameLocks noChangeAspect="1"/>
            </p:cNvGraphicFramePr>
            <p:nvPr/>
          </p:nvGraphicFramePr>
          <p:xfrm>
            <a:off x="3937000" y="5636096"/>
            <a:ext cx="4406900" cy="457200"/>
          </p:xfrm>
          <a:graphic>
            <a:graphicData uri="http://schemas.openxmlformats.org/presentationml/2006/ole">
              <mc:AlternateContent xmlns:mc="http://schemas.openxmlformats.org/markup-compatibility/2006">
                <mc:Choice xmlns:v="urn:schemas-microsoft-com:vml" Requires="v">
                  <p:oleObj spid="_x0000_s348611" name="公式" r:id="rId11" imgW="2184400" imgH="228600" progId="Equation.3">
                    <p:embed/>
                  </p:oleObj>
                </mc:Choice>
                <mc:Fallback>
                  <p:oleObj name="公式" r:id="rId11" imgW="2184400" imgH="228600" progId="Equation.3">
                    <p:embed/>
                    <p:pic>
                      <p:nvPicPr>
                        <p:cNvPr id="0" name="Picture 2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7000" y="5636096"/>
                          <a:ext cx="44069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矩形 11"/>
          <p:cNvSpPr/>
          <p:nvPr/>
        </p:nvSpPr>
        <p:spPr>
          <a:xfrm>
            <a:off x="3779912" y="980728"/>
            <a:ext cx="648072"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932040" y="2420888"/>
            <a:ext cx="648072"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p:cNvCxnSpPr/>
          <p:nvPr/>
        </p:nvCxnSpPr>
        <p:spPr>
          <a:xfrm flipH="1">
            <a:off x="1763688" y="3573016"/>
            <a:ext cx="2376264" cy="194421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7" name="直接箭头连接符 16"/>
          <p:cNvCxnSpPr/>
          <p:nvPr/>
        </p:nvCxnSpPr>
        <p:spPr>
          <a:xfrm>
            <a:off x="1187624" y="4221088"/>
            <a:ext cx="288032" cy="187220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ppt_x"/>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endParaRPr lang="zh-CN" altLang="en-US" dirty="0"/>
          </a:p>
        </p:txBody>
      </p:sp>
      <p:sp>
        <p:nvSpPr>
          <p:cNvPr id="120835" name="Rectangle 3"/>
          <p:cNvSpPr>
            <a:spLocks noGrp="1" noChangeArrowheads="1"/>
          </p:cNvSpPr>
          <p:nvPr>
            <p:ph type="body" idx="1"/>
          </p:nvPr>
        </p:nvSpPr>
        <p:spPr/>
        <p:txBody>
          <a:bodyPr>
            <a:normAutofit/>
          </a:bodyPr>
          <a:lstStyle/>
          <a:p>
            <a:pPr lvl="3"/>
            <a:endParaRPr lang="zh-CN" altLang="en-US" dirty="0" smtClean="0"/>
          </a:p>
          <a:p>
            <a:pPr lvl="3"/>
            <a:endParaRPr lang="zh-CN" altLang="en-US" dirty="0" smtClean="0"/>
          </a:p>
          <a:p>
            <a:pPr lvl="3"/>
            <a:endParaRPr lang="en-US" altLang="zh-CN" dirty="0" smtClean="0"/>
          </a:p>
          <a:p>
            <a:pPr lvl="3"/>
            <a:endParaRPr lang="zh-CN" altLang="en-US" dirty="0" smtClean="0"/>
          </a:p>
          <a:p>
            <a:r>
              <a:rPr lang="zh-CN" altLang="en-US" dirty="0" smtClean="0"/>
              <a:t>式中：</a:t>
            </a:r>
            <a:endParaRPr lang="en-US" altLang="zh-CN" dirty="0" smtClean="0"/>
          </a:p>
          <a:p>
            <a:pPr lvl="1"/>
            <a:r>
              <a:rPr lang="en-US" altLang="zh-CN" i="1" dirty="0" smtClean="0"/>
              <a:t>a</a:t>
            </a:r>
            <a:r>
              <a:rPr lang="zh-CN" altLang="en-US" dirty="0" smtClean="0"/>
              <a:t>为信号振幅；</a:t>
            </a:r>
            <a:endParaRPr lang="en-US" altLang="zh-CN" dirty="0" smtClean="0"/>
          </a:p>
          <a:p>
            <a:pPr lvl="1"/>
            <a:r>
              <a:rPr lang="en-US" altLang="zh-CN" i="1" dirty="0" smtClean="0"/>
              <a:t> n</a:t>
            </a:r>
            <a:r>
              <a:rPr lang="en-US" altLang="zh-CN" baseline="-25000" dirty="0" smtClean="0"/>
              <a:t>1</a:t>
            </a:r>
            <a:r>
              <a:rPr lang="en-US" altLang="zh-CN" dirty="0" smtClean="0"/>
              <a:t>(</a:t>
            </a:r>
            <a:r>
              <a:rPr lang="en-US" altLang="zh-CN" i="1" dirty="0" smtClean="0"/>
              <a:t>t</a:t>
            </a:r>
            <a:r>
              <a:rPr lang="en-US" altLang="zh-CN" dirty="0" smtClean="0"/>
              <a:t>)</a:t>
            </a:r>
            <a:r>
              <a:rPr lang="zh-CN" altLang="en-US" dirty="0" smtClean="0"/>
              <a:t>为叠加在前一码元上的窄带高斯噪声，</a:t>
            </a:r>
            <a:endParaRPr lang="en-US" altLang="zh-CN" dirty="0" smtClean="0"/>
          </a:p>
          <a:p>
            <a:pPr lvl="1"/>
            <a:r>
              <a:rPr lang="zh-CN" altLang="en-US" dirty="0" smtClean="0"/>
              <a:t> </a:t>
            </a:r>
            <a:r>
              <a:rPr lang="en-US" altLang="zh-CN" i="1" dirty="0" smtClean="0"/>
              <a:t>n</a:t>
            </a:r>
            <a:r>
              <a:rPr lang="en-US" altLang="zh-CN" baseline="-25000" dirty="0" smtClean="0"/>
              <a:t>2</a:t>
            </a:r>
            <a:r>
              <a:rPr lang="en-US" altLang="zh-CN" dirty="0" smtClean="0"/>
              <a:t>(</a:t>
            </a:r>
            <a:r>
              <a:rPr lang="en-US" altLang="zh-CN" i="1" dirty="0" smtClean="0"/>
              <a:t>t</a:t>
            </a:r>
            <a:r>
              <a:rPr lang="en-US" altLang="zh-CN" dirty="0" smtClean="0"/>
              <a:t>)</a:t>
            </a:r>
            <a:r>
              <a:rPr lang="zh-CN" altLang="en-US" dirty="0" smtClean="0"/>
              <a:t>为叠加在后一码元上的窄带高斯噪声</a:t>
            </a:r>
            <a:endParaRPr lang="en-US" altLang="zh-CN" dirty="0" smtClean="0"/>
          </a:p>
          <a:p>
            <a:pPr lvl="1"/>
            <a:r>
              <a:rPr lang="zh-CN" altLang="en-US" dirty="0" smtClean="0"/>
              <a:t>并且</a:t>
            </a:r>
            <a:r>
              <a:rPr lang="en-US" altLang="zh-CN" i="1" dirty="0" smtClean="0"/>
              <a:t>n</a:t>
            </a:r>
            <a:r>
              <a:rPr lang="en-US" altLang="zh-CN" baseline="-25000" dirty="0" smtClean="0"/>
              <a:t>1</a:t>
            </a:r>
            <a:r>
              <a:rPr lang="en-US" altLang="zh-CN" dirty="0" smtClean="0"/>
              <a:t>(</a:t>
            </a:r>
            <a:r>
              <a:rPr lang="en-US" altLang="zh-CN" i="1" dirty="0" smtClean="0"/>
              <a:t>t</a:t>
            </a:r>
            <a:r>
              <a:rPr lang="en-US" altLang="zh-CN" dirty="0" smtClean="0"/>
              <a:t>)</a:t>
            </a:r>
            <a:r>
              <a:rPr lang="zh-CN" altLang="en-US" dirty="0" smtClean="0"/>
              <a:t>和</a:t>
            </a:r>
            <a:r>
              <a:rPr lang="en-US" altLang="zh-CN" i="1" dirty="0" smtClean="0"/>
              <a:t>n</a:t>
            </a:r>
            <a:r>
              <a:rPr lang="en-US" altLang="zh-CN" baseline="-25000" dirty="0" smtClean="0"/>
              <a:t>2</a:t>
            </a:r>
            <a:r>
              <a:rPr lang="en-US" altLang="zh-CN" dirty="0" smtClean="0"/>
              <a:t>(</a:t>
            </a:r>
            <a:r>
              <a:rPr lang="en-US" altLang="zh-CN" i="1" dirty="0" smtClean="0"/>
              <a:t>t</a:t>
            </a:r>
            <a:r>
              <a:rPr lang="en-US" altLang="zh-CN" dirty="0" smtClean="0"/>
              <a:t>)</a:t>
            </a:r>
            <a:r>
              <a:rPr lang="zh-CN" altLang="en-US" dirty="0" smtClean="0"/>
              <a:t>相互独立。</a:t>
            </a:r>
          </a:p>
        </p:txBody>
      </p:sp>
      <p:sp>
        <p:nvSpPr>
          <p:cNvPr id="18" name="灯片编号占位符 5"/>
          <p:cNvSpPr>
            <a:spLocks noGrp="1"/>
          </p:cNvSpPr>
          <p:nvPr>
            <p:ph type="sldNum" sz="quarter" idx="12"/>
          </p:nvPr>
        </p:nvSpPr>
        <p:spPr/>
        <p:txBody>
          <a:bodyPr/>
          <a:lstStyle/>
          <a:p>
            <a:fld id="{513E718A-03BA-4C34-BE53-F45028BEAFF0}" type="slidenum">
              <a:rPr lang="en-US" altLang="zh-CN" smtClean="0"/>
              <a:pPr/>
              <a:t>129</a:t>
            </a:fld>
            <a:endParaRPr lang="en-US" altLang="zh-CN"/>
          </a:p>
        </p:txBody>
      </p:sp>
      <p:sp>
        <p:nvSpPr>
          <p:cNvPr id="120837" name="Rectangle 5"/>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20839" name="Rectangle 7"/>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2" name="Group 8"/>
          <p:cNvGrpSpPr>
            <a:grpSpLocks/>
          </p:cNvGrpSpPr>
          <p:nvPr/>
        </p:nvGrpSpPr>
        <p:grpSpPr bwMode="auto">
          <a:xfrm>
            <a:off x="1187624" y="1310853"/>
            <a:ext cx="7154863" cy="461963"/>
            <a:chOff x="754" y="1508"/>
            <a:chExt cx="4507" cy="291"/>
          </a:xfrm>
        </p:grpSpPr>
        <p:graphicFrame>
          <p:nvGraphicFramePr>
            <p:cNvPr id="120836" name="Object 4"/>
            <p:cNvGraphicFramePr>
              <a:graphicFrameLocks noChangeAspect="1"/>
            </p:cNvGraphicFramePr>
            <p:nvPr/>
          </p:nvGraphicFramePr>
          <p:xfrm>
            <a:off x="754" y="1508"/>
            <a:ext cx="1786" cy="277"/>
          </p:xfrm>
          <a:graphic>
            <a:graphicData uri="http://schemas.openxmlformats.org/presentationml/2006/ole">
              <mc:AlternateContent xmlns:mc="http://schemas.openxmlformats.org/markup-compatibility/2006">
                <mc:Choice xmlns:v="urn:schemas-microsoft-com:vml" Requires="v">
                  <p:oleObj spid="_x0000_s217800" name="公式" r:id="rId3" imgW="1473200" imgH="228600" progId="Equation.3">
                    <p:embed/>
                  </p:oleObj>
                </mc:Choice>
                <mc:Fallback>
                  <p:oleObj name="公式" r:id="rId3" imgW="1473200" imgH="228600" progId="Equation.3">
                    <p:embed/>
                    <p:pic>
                      <p:nvPicPr>
                        <p:cNvPr id="0" name="Picture 5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 y="1508"/>
                          <a:ext cx="1786" cy="2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38" name="Object 6"/>
            <p:cNvGraphicFramePr>
              <a:graphicFrameLocks noChangeAspect="1"/>
            </p:cNvGraphicFramePr>
            <p:nvPr/>
          </p:nvGraphicFramePr>
          <p:xfrm>
            <a:off x="2511" y="1508"/>
            <a:ext cx="2750" cy="291"/>
          </p:xfrm>
          <a:graphic>
            <a:graphicData uri="http://schemas.openxmlformats.org/presentationml/2006/ole">
              <mc:AlternateContent xmlns:mc="http://schemas.openxmlformats.org/markup-compatibility/2006">
                <mc:Choice xmlns:v="urn:schemas-microsoft-com:vml" Requires="v">
                  <p:oleObj spid="_x0000_s217801" name="公式" r:id="rId5" imgW="2159000" imgH="228600" progId="Equation.3">
                    <p:embed/>
                  </p:oleObj>
                </mc:Choice>
                <mc:Fallback>
                  <p:oleObj name="公式" r:id="rId5" imgW="2159000" imgH="228600" progId="Equation.3">
                    <p:embed/>
                    <p:pic>
                      <p:nvPicPr>
                        <p:cNvPr id="0" name="Picture 5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1" y="1508"/>
                          <a:ext cx="2750" cy="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0842" name="Rectangle 10"/>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20844" name="Rectangle 12"/>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3" name="Group 13"/>
          <p:cNvGrpSpPr>
            <a:grpSpLocks/>
          </p:cNvGrpSpPr>
          <p:nvPr/>
        </p:nvGrpSpPr>
        <p:grpSpPr bwMode="auto">
          <a:xfrm>
            <a:off x="1241425" y="2102942"/>
            <a:ext cx="7112000" cy="461962"/>
            <a:chOff x="782" y="1848"/>
            <a:chExt cx="4480" cy="291"/>
          </a:xfrm>
        </p:grpSpPr>
        <p:graphicFrame>
          <p:nvGraphicFramePr>
            <p:cNvPr id="120841" name="Object 9"/>
            <p:cNvGraphicFramePr>
              <a:graphicFrameLocks noChangeAspect="1"/>
            </p:cNvGraphicFramePr>
            <p:nvPr/>
          </p:nvGraphicFramePr>
          <p:xfrm>
            <a:off x="782" y="1848"/>
            <a:ext cx="1729" cy="264"/>
          </p:xfrm>
          <a:graphic>
            <a:graphicData uri="http://schemas.openxmlformats.org/presentationml/2006/ole">
              <mc:AlternateContent xmlns:mc="http://schemas.openxmlformats.org/markup-compatibility/2006">
                <mc:Choice xmlns:v="urn:schemas-microsoft-com:vml" Requires="v">
                  <p:oleObj spid="_x0000_s217802" name="公式" r:id="rId7" imgW="1498600" imgH="228600" progId="Equation.3">
                    <p:embed/>
                  </p:oleObj>
                </mc:Choice>
                <mc:Fallback>
                  <p:oleObj name="公式" r:id="rId7" imgW="1498600" imgH="228600" progId="Equation.3">
                    <p:embed/>
                    <p:pic>
                      <p:nvPicPr>
                        <p:cNvPr id="0" name="Picture 5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2" y="1848"/>
                          <a:ext cx="1729"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43" name="Object 11"/>
            <p:cNvGraphicFramePr>
              <a:graphicFrameLocks noChangeAspect="1"/>
            </p:cNvGraphicFramePr>
            <p:nvPr/>
          </p:nvGraphicFramePr>
          <p:xfrm>
            <a:off x="2483" y="1848"/>
            <a:ext cx="2779" cy="291"/>
          </p:xfrm>
          <a:graphic>
            <a:graphicData uri="http://schemas.openxmlformats.org/presentationml/2006/ole">
              <mc:AlternateContent xmlns:mc="http://schemas.openxmlformats.org/markup-compatibility/2006">
                <mc:Choice xmlns:v="urn:schemas-microsoft-com:vml" Requires="v">
                  <p:oleObj spid="_x0000_s217803" name="公式" r:id="rId9" imgW="2184400" imgH="228600" progId="Equation.3">
                    <p:embed/>
                  </p:oleObj>
                </mc:Choice>
                <mc:Fallback>
                  <p:oleObj name="公式" r:id="rId9" imgW="2184400" imgH="228600" progId="Equation.3">
                    <p:embed/>
                    <p:pic>
                      <p:nvPicPr>
                        <p:cNvPr id="0" name="Picture 5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3" y="1848"/>
                          <a:ext cx="2779" cy="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0847" name="Rectangle 15"/>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20849" name="Rectangle 17"/>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9" name="矩形 18"/>
          <p:cNvSpPr/>
          <p:nvPr/>
        </p:nvSpPr>
        <p:spPr>
          <a:xfrm>
            <a:off x="3275856" y="3356992"/>
            <a:ext cx="4059125" cy="461665"/>
          </a:xfrm>
          <a:prstGeom prst="rect">
            <a:avLst/>
          </a:prstGeom>
        </p:spPr>
        <p:txBody>
          <a:bodyPr wrap="none">
            <a:spAutoFit/>
          </a:bodyPr>
          <a:lstStyle/>
          <a:p>
            <a:r>
              <a:rPr lang="zh-CN" altLang="en-US" sz="2400" b="1" dirty="0" smtClean="0">
                <a:solidFill>
                  <a:srgbClr val="0000FF"/>
                </a:solidFill>
                <a:latin typeface="+mj-ea"/>
                <a:ea typeface="+mj-ea"/>
              </a:rPr>
              <a:t>假设前后两个信号均为“</a:t>
            </a:r>
            <a:r>
              <a:rPr lang="en-US" altLang="zh-CN" sz="2400" b="1" dirty="0" smtClean="0">
                <a:solidFill>
                  <a:srgbClr val="0000FF"/>
                </a:solidFill>
                <a:latin typeface="+mj-ea"/>
                <a:ea typeface="+mj-ea"/>
              </a:rPr>
              <a:t>1</a:t>
            </a:r>
            <a:r>
              <a:rPr lang="zh-CN" altLang="en-US" sz="2400" b="1" dirty="0" smtClean="0">
                <a:solidFill>
                  <a:srgbClr val="0000FF"/>
                </a:solidFill>
                <a:latin typeface="+mj-ea"/>
                <a:ea typeface="+mj-ea"/>
              </a:rPr>
              <a:t>”</a:t>
            </a:r>
            <a:endParaRPr lang="zh-CN" altLang="en-US" sz="2400" b="1" dirty="0">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0835">
                                            <p:txEl>
                                              <p:pRg st="6" end="6"/>
                                            </p:txEl>
                                          </p:spTgt>
                                        </p:tgtEl>
                                        <p:attrNameLst>
                                          <p:attrName>style.visibility</p:attrName>
                                        </p:attrNameLst>
                                      </p:cBhvr>
                                      <p:to>
                                        <p:strVal val="visible"/>
                                      </p:to>
                                    </p:set>
                                    <p:anim calcmode="lin" valueType="num">
                                      <p:cBhvr additive="base">
                                        <p:cTn id="13" dur="500" fill="hold"/>
                                        <p:tgtEl>
                                          <p:spTgt spid="120835">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083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0835">
                                            <p:txEl>
                                              <p:pRg st="7" end="7"/>
                                            </p:txEl>
                                          </p:spTgt>
                                        </p:tgtEl>
                                        <p:attrNameLst>
                                          <p:attrName>style.visibility</p:attrName>
                                        </p:attrNameLst>
                                      </p:cBhvr>
                                      <p:to>
                                        <p:strVal val="visible"/>
                                      </p:to>
                                    </p:set>
                                    <p:anim calcmode="lin" valueType="num">
                                      <p:cBhvr additive="base">
                                        <p:cTn id="19" dur="500" fill="hold"/>
                                        <p:tgtEl>
                                          <p:spTgt spid="120835">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083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0835">
                                            <p:txEl>
                                              <p:pRg st="8" end="8"/>
                                            </p:txEl>
                                          </p:spTgt>
                                        </p:tgtEl>
                                        <p:attrNameLst>
                                          <p:attrName>style.visibility</p:attrName>
                                        </p:attrNameLst>
                                      </p:cBhvr>
                                      <p:to>
                                        <p:strVal val="visible"/>
                                      </p:to>
                                    </p:set>
                                    <p:anim calcmode="lin" valueType="num">
                                      <p:cBhvr additive="base">
                                        <p:cTn id="25" dur="500" fill="hold"/>
                                        <p:tgtEl>
                                          <p:spTgt spid="120835">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083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dirty="0" smtClean="0">
                <a:solidFill>
                  <a:srgbClr val="0000FF"/>
                </a:solidFill>
              </a:rPr>
              <a:t>2. 2ASK</a:t>
            </a:r>
            <a:r>
              <a:rPr lang="zh-CN" altLang="en-US" dirty="0" smtClean="0">
                <a:solidFill>
                  <a:srgbClr val="0000FF"/>
                </a:solidFill>
              </a:rPr>
              <a:t>信号功率谱密度</a:t>
            </a:r>
          </a:p>
        </p:txBody>
      </p:sp>
      <p:sp>
        <p:nvSpPr>
          <p:cNvPr id="31747" name="Rectangle 3"/>
          <p:cNvSpPr>
            <a:spLocks noGrp="1" noChangeArrowheads="1"/>
          </p:cNvSpPr>
          <p:nvPr>
            <p:ph type="body" idx="1"/>
          </p:nvPr>
        </p:nvSpPr>
        <p:spPr/>
        <p:txBody>
          <a:bodyPr>
            <a:normAutofit fontScale="92500" lnSpcReduction="10000"/>
          </a:bodyPr>
          <a:lstStyle/>
          <a:p>
            <a:r>
              <a:rPr lang="en-US" altLang="zh-CN" dirty="0" smtClean="0"/>
              <a:t>2ASK</a:t>
            </a:r>
            <a:r>
              <a:rPr lang="zh-CN" altLang="en-US" dirty="0" smtClean="0"/>
              <a:t>信号可以表示成 </a:t>
            </a:r>
          </a:p>
          <a:p>
            <a:pPr lvl="1"/>
            <a:r>
              <a:rPr lang="zh-CN" altLang="en-US" dirty="0" smtClean="0"/>
              <a:t>式中 </a:t>
            </a:r>
            <a:r>
              <a:rPr lang="en-US" altLang="zh-CN" i="1" dirty="0" smtClean="0"/>
              <a:t>s</a:t>
            </a:r>
            <a:r>
              <a:rPr lang="en-US" altLang="zh-CN" dirty="0" smtClean="0"/>
              <a:t>(</a:t>
            </a:r>
            <a:r>
              <a:rPr lang="en-US" altLang="zh-CN" i="1" dirty="0" smtClean="0"/>
              <a:t>t</a:t>
            </a:r>
            <a:r>
              <a:rPr lang="en-US" altLang="zh-CN" dirty="0" smtClean="0"/>
              <a:t>) </a:t>
            </a:r>
            <a:r>
              <a:rPr lang="zh-CN" altLang="en-US" dirty="0" smtClean="0"/>
              <a:t>－二进制单极性随机矩形脉冲序列</a:t>
            </a:r>
          </a:p>
          <a:p>
            <a:r>
              <a:rPr lang="zh-CN" altLang="en-US" dirty="0" smtClean="0"/>
              <a:t>设：</a:t>
            </a:r>
            <a:r>
              <a:rPr lang="en-US" altLang="zh-CN" i="1" dirty="0" smtClean="0"/>
              <a:t> P</a:t>
            </a:r>
            <a:r>
              <a:rPr lang="en-US" altLang="zh-CN" i="1" baseline="-25000" dirty="0" smtClean="0"/>
              <a:t>s</a:t>
            </a:r>
            <a:r>
              <a:rPr lang="en-US" altLang="zh-CN" dirty="0" smtClean="0"/>
              <a:t> (</a:t>
            </a:r>
            <a:r>
              <a:rPr lang="en-US" altLang="zh-CN" i="1" dirty="0" smtClean="0"/>
              <a:t>f</a:t>
            </a:r>
            <a:r>
              <a:rPr lang="en-US" altLang="zh-CN" dirty="0" smtClean="0"/>
              <a:t>) </a:t>
            </a:r>
            <a:r>
              <a:rPr lang="zh-CN" altLang="en-US" dirty="0" smtClean="0"/>
              <a:t>－ </a:t>
            </a:r>
            <a:r>
              <a:rPr lang="en-US" altLang="zh-CN" i="1" dirty="0" smtClean="0"/>
              <a:t>s</a:t>
            </a:r>
            <a:r>
              <a:rPr lang="en-US" altLang="zh-CN" dirty="0" smtClean="0"/>
              <a:t>(</a:t>
            </a:r>
            <a:r>
              <a:rPr lang="en-US" altLang="zh-CN" i="1" dirty="0" smtClean="0"/>
              <a:t>t</a:t>
            </a:r>
            <a:r>
              <a:rPr lang="en-US" altLang="zh-CN" dirty="0" smtClean="0"/>
              <a:t>)</a:t>
            </a:r>
            <a:r>
              <a:rPr lang="zh-CN" altLang="en-US" dirty="0" smtClean="0"/>
              <a:t>的功率谱密度</a:t>
            </a:r>
          </a:p>
          <a:p>
            <a:r>
              <a:rPr lang="zh-CN" altLang="en-US" dirty="0" smtClean="0"/>
              <a:t>	 </a:t>
            </a:r>
            <a:r>
              <a:rPr lang="en-US" altLang="zh-CN" i="1" dirty="0" smtClean="0"/>
              <a:t>P</a:t>
            </a:r>
            <a:r>
              <a:rPr lang="en-US" altLang="zh-CN" baseline="-25000" dirty="0" smtClean="0"/>
              <a:t>2ASK</a:t>
            </a:r>
            <a:r>
              <a:rPr lang="en-US" altLang="zh-CN" dirty="0" smtClean="0"/>
              <a:t> (</a:t>
            </a:r>
            <a:r>
              <a:rPr lang="en-US" altLang="zh-CN" i="1" dirty="0" smtClean="0"/>
              <a:t>f</a:t>
            </a:r>
            <a:r>
              <a:rPr lang="en-US" altLang="zh-CN" dirty="0" smtClean="0"/>
              <a:t>) </a:t>
            </a:r>
            <a:r>
              <a:rPr lang="zh-CN" altLang="en-US" dirty="0" smtClean="0"/>
              <a:t>－ </a:t>
            </a:r>
            <a:r>
              <a:rPr lang="en-US" altLang="zh-CN" dirty="0" smtClean="0"/>
              <a:t>2ASK</a:t>
            </a:r>
            <a:r>
              <a:rPr lang="zh-CN" altLang="en-US" dirty="0" smtClean="0"/>
              <a:t>信号的功率谱密度</a:t>
            </a:r>
          </a:p>
          <a:p>
            <a:r>
              <a:rPr lang="zh-CN" altLang="en-US" dirty="0" smtClean="0"/>
              <a:t>则由上式可得</a:t>
            </a:r>
          </a:p>
          <a:p>
            <a:pPr lvl="2"/>
            <a:endParaRPr lang="en-US" altLang="zh-CN" dirty="0" smtClean="0"/>
          </a:p>
          <a:p>
            <a:pPr lvl="2"/>
            <a:endParaRPr lang="zh-CN" altLang="en-US" dirty="0" smtClean="0"/>
          </a:p>
          <a:p>
            <a:r>
              <a:rPr lang="zh-CN" altLang="en-US" dirty="0" smtClean="0">
                <a:solidFill>
                  <a:srgbClr val="0000FF"/>
                </a:solidFill>
              </a:rPr>
              <a:t>可见</a:t>
            </a:r>
            <a:r>
              <a:rPr lang="en-US" altLang="zh-CN" dirty="0" smtClean="0">
                <a:solidFill>
                  <a:srgbClr val="0000FF"/>
                </a:solidFill>
              </a:rPr>
              <a:t>:</a:t>
            </a:r>
            <a:r>
              <a:rPr lang="en-US" altLang="zh-CN" dirty="0" smtClean="0"/>
              <a:t>  2ASK</a:t>
            </a:r>
            <a:r>
              <a:rPr lang="zh-CN" altLang="en-US" dirty="0" smtClean="0"/>
              <a:t>信号的功率谱是基带信号功率谱</a:t>
            </a:r>
            <a:r>
              <a:rPr lang="en-US" altLang="zh-CN" i="1" dirty="0" smtClean="0"/>
              <a:t>P</a:t>
            </a:r>
            <a:r>
              <a:rPr lang="en-US" altLang="zh-CN" i="1" baseline="-25000" dirty="0" smtClean="0"/>
              <a:t>s</a:t>
            </a:r>
            <a:r>
              <a:rPr lang="en-US" altLang="zh-CN" dirty="0" smtClean="0"/>
              <a:t> (</a:t>
            </a:r>
            <a:r>
              <a:rPr lang="en-US" altLang="zh-CN" i="1" dirty="0" smtClean="0"/>
              <a:t>f</a:t>
            </a:r>
            <a:r>
              <a:rPr lang="en-US" altLang="zh-CN" dirty="0" smtClean="0"/>
              <a:t>)</a:t>
            </a:r>
            <a:r>
              <a:rPr lang="zh-CN" altLang="en-US" dirty="0" smtClean="0"/>
              <a:t>的</a:t>
            </a:r>
            <a:r>
              <a:rPr lang="zh-CN" altLang="en-US" dirty="0" smtClean="0">
                <a:solidFill>
                  <a:srgbClr val="FF0000"/>
                </a:solidFill>
              </a:rPr>
              <a:t>线性搬移</a:t>
            </a:r>
            <a:r>
              <a:rPr lang="zh-CN" altLang="en-US" dirty="0" smtClean="0"/>
              <a:t>（属</a:t>
            </a:r>
            <a:r>
              <a:rPr lang="zh-CN" altLang="en-US" dirty="0" smtClean="0">
                <a:solidFill>
                  <a:srgbClr val="FF0000"/>
                </a:solidFill>
              </a:rPr>
              <a:t>线性调制</a:t>
            </a:r>
            <a:r>
              <a:rPr lang="zh-CN" altLang="en-US" dirty="0" smtClean="0"/>
              <a:t>）。</a:t>
            </a:r>
          </a:p>
          <a:p>
            <a:r>
              <a:rPr lang="zh-CN" altLang="en-US" dirty="0" smtClean="0"/>
              <a:t> </a:t>
            </a:r>
            <a:r>
              <a:rPr lang="zh-CN" altLang="en-US" dirty="0" smtClean="0">
                <a:solidFill>
                  <a:srgbClr val="0000FF"/>
                </a:solidFill>
              </a:rPr>
              <a:t>知道了</a:t>
            </a:r>
            <a:r>
              <a:rPr lang="en-US" altLang="zh-CN" i="1" dirty="0" smtClean="0">
                <a:solidFill>
                  <a:srgbClr val="0000FF"/>
                </a:solidFill>
              </a:rPr>
              <a:t>P</a:t>
            </a:r>
            <a:r>
              <a:rPr lang="en-US" altLang="zh-CN" i="1" baseline="-25000" dirty="0" smtClean="0">
                <a:solidFill>
                  <a:srgbClr val="0000FF"/>
                </a:solidFill>
              </a:rPr>
              <a:t>s</a:t>
            </a:r>
            <a:r>
              <a:rPr lang="en-US" altLang="zh-CN" dirty="0" smtClean="0">
                <a:solidFill>
                  <a:srgbClr val="0000FF"/>
                </a:solidFill>
              </a:rPr>
              <a:t> (</a:t>
            </a:r>
            <a:r>
              <a:rPr lang="en-US" altLang="zh-CN" i="1" dirty="0" smtClean="0">
                <a:solidFill>
                  <a:srgbClr val="0000FF"/>
                </a:solidFill>
              </a:rPr>
              <a:t>f</a:t>
            </a:r>
            <a:r>
              <a:rPr lang="en-US" altLang="zh-CN" dirty="0" smtClean="0">
                <a:solidFill>
                  <a:srgbClr val="0000FF"/>
                </a:solidFill>
              </a:rPr>
              <a:t>)</a:t>
            </a:r>
            <a:r>
              <a:rPr lang="zh-CN" altLang="en-US" dirty="0" smtClean="0">
                <a:solidFill>
                  <a:srgbClr val="0000FF"/>
                </a:solidFill>
              </a:rPr>
              <a:t>即可确定</a:t>
            </a:r>
            <a:r>
              <a:rPr lang="en-US" altLang="zh-CN" i="1" dirty="0" smtClean="0">
                <a:solidFill>
                  <a:srgbClr val="0000FF"/>
                </a:solidFill>
              </a:rPr>
              <a:t>P</a:t>
            </a:r>
            <a:r>
              <a:rPr lang="en-US" altLang="zh-CN" baseline="-25000" dirty="0" smtClean="0">
                <a:solidFill>
                  <a:srgbClr val="0000FF"/>
                </a:solidFill>
              </a:rPr>
              <a:t>2ASK</a:t>
            </a:r>
            <a:r>
              <a:rPr lang="en-US" altLang="zh-CN" dirty="0" smtClean="0">
                <a:solidFill>
                  <a:srgbClr val="0000FF"/>
                </a:solidFill>
              </a:rPr>
              <a:t> (</a:t>
            </a:r>
            <a:r>
              <a:rPr lang="en-US" altLang="zh-CN" i="1" dirty="0" smtClean="0">
                <a:solidFill>
                  <a:srgbClr val="0000FF"/>
                </a:solidFill>
              </a:rPr>
              <a:t>f</a:t>
            </a:r>
            <a:r>
              <a:rPr lang="en-US" altLang="zh-CN" dirty="0" smtClean="0">
                <a:solidFill>
                  <a:srgbClr val="0000FF"/>
                </a:solidFill>
              </a:rPr>
              <a:t>) </a:t>
            </a:r>
            <a:r>
              <a:rPr lang="zh-CN" altLang="en-US" dirty="0" smtClean="0"/>
              <a:t>。</a:t>
            </a:r>
            <a:endParaRPr lang="zh-CN" altLang="en-US" dirty="0"/>
          </a:p>
        </p:txBody>
      </p:sp>
      <p:sp>
        <p:nvSpPr>
          <p:cNvPr id="8" name="灯片编号占位符 5"/>
          <p:cNvSpPr>
            <a:spLocks noGrp="1"/>
          </p:cNvSpPr>
          <p:nvPr>
            <p:ph type="sldNum" sz="quarter" idx="12"/>
          </p:nvPr>
        </p:nvSpPr>
        <p:spPr/>
        <p:txBody>
          <a:bodyPr/>
          <a:lstStyle/>
          <a:p>
            <a:fld id="{84BF85FF-590F-42B1-A2C2-80E62070A9B6}" type="slidenum">
              <a:rPr lang="en-US" altLang="zh-CN" smtClean="0"/>
              <a:pPr/>
              <a:t>13</a:t>
            </a:fld>
            <a:endParaRPr lang="en-US" altLang="zh-CN"/>
          </a:p>
        </p:txBody>
      </p:sp>
      <p:sp>
        <p:nvSpPr>
          <p:cNvPr id="31749" name="Rectangle 5"/>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31748" name="Object 4"/>
          <p:cNvGraphicFramePr>
            <a:graphicFrameLocks noChangeAspect="1"/>
          </p:cNvGraphicFramePr>
          <p:nvPr/>
        </p:nvGraphicFramePr>
        <p:xfrm>
          <a:off x="4283968" y="1196752"/>
          <a:ext cx="2881312" cy="495300"/>
        </p:xfrm>
        <a:graphic>
          <a:graphicData uri="http://schemas.openxmlformats.org/presentationml/2006/ole">
            <mc:AlternateContent xmlns:mc="http://schemas.openxmlformats.org/markup-compatibility/2006">
              <mc:Choice xmlns:v="urn:schemas-microsoft-com:vml" Requires="v">
                <p:oleObj spid="_x0000_s120184" name="公式" r:id="rId3" imgW="1333500" imgH="228600" progId="Equation.3">
                  <p:embed/>
                </p:oleObj>
              </mc:Choice>
              <mc:Fallback>
                <p:oleObj name="公式" r:id="rId3" imgW="1333500" imgH="228600" progId="Equation.3">
                  <p:embed/>
                  <p:pic>
                    <p:nvPicPr>
                      <p:cNvPr id="0" name="Picture 2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1196752"/>
                        <a:ext cx="2881312"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1" name="Rectangle 7"/>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31750" name="Object 6"/>
          <p:cNvGraphicFramePr>
            <a:graphicFrameLocks noChangeAspect="1"/>
          </p:cNvGraphicFramePr>
          <p:nvPr/>
        </p:nvGraphicFramePr>
        <p:xfrm>
          <a:off x="2267744" y="3861048"/>
          <a:ext cx="4688815" cy="766748"/>
        </p:xfrm>
        <a:graphic>
          <a:graphicData uri="http://schemas.openxmlformats.org/presentationml/2006/ole">
            <mc:AlternateContent xmlns:mc="http://schemas.openxmlformats.org/markup-compatibility/2006">
              <mc:Choice xmlns:v="urn:schemas-microsoft-com:vml" Requires="v">
                <p:oleObj spid="_x0000_s120185" name="公式" r:id="rId5" imgW="2387600" imgH="393700" progId="Equation.3">
                  <p:embed/>
                </p:oleObj>
              </mc:Choice>
              <mc:Fallback>
                <p:oleObj name="公式" r:id="rId5" imgW="2387600" imgH="393700" progId="Equation.3">
                  <p:embed/>
                  <p:pic>
                    <p:nvPicPr>
                      <p:cNvPr id="0" name="Picture 2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7744" y="3861048"/>
                        <a:ext cx="4688815" cy="766748"/>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7">
                                            <p:txEl>
                                              <p:pRg st="2" end="2"/>
                                            </p:txEl>
                                          </p:spTgt>
                                        </p:tgtEl>
                                        <p:attrNameLst>
                                          <p:attrName>style.visibility</p:attrName>
                                        </p:attrNameLst>
                                      </p:cBhvr>
                                      <p:to>
                                        <p:strVal val="visible"/>
                                      </p:to>
                                    </p:set>
                                    <p:anim calcmode="lin" valueType="num">
                                      <p:cBhvr additive="base">
                                        <p:cTn id="7" dur="500" fill="hold"/>
                                        <p:tgtEl>
                                          <p:spTgt spid="3174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747">
                                            <p:txEl>
                                              <p:pRg st="3" end="3"/>
                                            </p:txEl>
                                          </p:spTgt>
                                        </p:tgtEl>
                                        <p:attrNameLst>
                                          <p:attrName>style.visibility</p:attrName>
                                        </p:attrNameLst>
                                      </p:cBhvr>
                                      <p:to>
                                        <p:strVal val="visible"/>
                                      </p:to>
                                    </p:set>
                                    <p:anim calcmode="lin" valueType="num">
                                      <p:cBhvr additive="base">
                                        <p:cTn id="11" dur="500" fill="hold"/>
                                        <p:tgtEl>
                                          <p:spTgt spid="3174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17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1747">
                                            <p:txEl>
                                              <p:pRg st="4" end="4"/>
                                            </p:txEl>
                                          </p:spTgt>
                                        </p:tgtEl>
                                        <p:attrNameLst>
                                          <p:attrName>style.visibility</p:attrName>
                                        </p:attrNameLst>
                                      </p:cBhvr>
                                      <p:to>
                                        <p:strVal val="visible"/>
                                      </p:to>
                                    </p:set>
                                    <p:anim calcmode="lin" valueType="num">
                                      <p:cBhvr additive="base">
                                        <p:cTn id="17" dur="500" fill="hold"/>
                                        <p:tgtEl>
                                          <p:spTgt spid="31747">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1747">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1750"/>
                                        </p:tgtEl>
                                        <p:attrNameLst>
                                          <p:attrName>style.visibility</p:attrName>
                                        </p:attrNameLst>
                                      </p:cBhvr>
                                      <p:to>
                                        <p:strVal val="visible"/>
                                      </p:to>
                                    </p:set>
                                    <p:anim calcmode="lin" valueType="num">
                                      <p:cBhvr additive="base">
                                        <p:cTn id="21" dur="500" fill="hold"/>
                                        <p:tgtEl>
                                          <p:spTgt spid="31750"/>
                                        </p:tgtEl>
                                        <p:attrNameLst>
                                          <p:attrName>ppt_x</p:attrName>
                                        </p:attrNameLst>
                                      </p:cBhvr>
                                      <p:tavLst>
                                        <p:tav tm="0">
                                          <p:val>
                                            <p:strVal val="#ppt_x"/>
                                          </p:val>
                                        </p:tav>
                                        <p:tav tm="100000">
                                          <p:val>
                                            <p:strVal val="#ppt_x"/>
                                          </p:val>
                                        </p:tav>
                                      </p:tavLst>
                                    </p:anim>
                                    <p:anim calcmode="lin" valueType="num">
                                      <p:cBhvr additive="base">
                                        <p:cTn id="22" dur="500" fill="hold"/>
                                        <p:tgtEl>
                                          <p:spTgt spid="3175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1747">
                                            <p:txEl>
                                              <p:pRg st="7" end="7"/>
                                            </p:txEl>
                                          </p:spTgt>
                                        </p:tgtEl>
                                        <p:attrNameLst>
                                          <p:attrName>style.visibility</p:attrName>
                                        </p:attrNameLst>
                                      </p:cBhvr>
                                      <p:to>
                                        <p:strVal val="visible"/>
                                      </p:to>
                                    </p:set>
                                    <p:anim calcmode="lin" valueType="num">
                                      <p:cBhvr additive="base">
                                        <p:cTn id="27" dur="500" fill="hold"/>
                                        <p:tgtEl>
                                          <p:spTgt spid="31747">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174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1747">
                                            <p:txEl>
                                              <p:pRg st="8" end="8"/>
                                            </p:txEl>
                                          </p:spTgt>
                                        </p:tgtEl>
                                        <p:attrNameLst>
                                          <p:attrName>style.visibility</p:attrName>
                                        </p:attrNameLst>
                                      </p:cBhvr>
                                      <p:to>
                                        <p:strVal val="visible"/>
                                      </p:to>
                                    </p:set>
                                    <p:anim calcmode="lin" valueType="num">
                                      <p:cBhvr additive="base">
                                        <p:cTn id="33" dur="500" fill="hold"/>
                                        <p:tgtEl>
                                          <p:spTgt spid="31747">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174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3284984"/>
            <a:ext cx="8064896" cy="2952328"/>
          </a:xfrm>
        </p:spPr>
        <p:txBody>
          <a:bodyPr/>
          <a:lstStyle/>
          <a:p>
            <a:r>
              <a:rPr lang="zh-CN" altLang="en-US" dirty="0" smtClean="0"/>
              <a:t>则低通滤波器的输出为</a:t>
            </a:r>
          </a:p>
          <a:p>
            <a:endParaRPr lang="zh-CN" altLang="en-US" dirty="0" smtClean="0"/>
          </a:p>
          <a:p>
            <a:r>
              <a:rPr lang="zh-CN" altLang="en-US" dirty="0" smtClean="0"/>
              <a:t>经抽样后的样值为</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130</a:t>
            </a:fld>
            <a:endParaRPr lang="en-US"/>
          </a:p>
        </p:txBody>
      </p:sp>
      <p:graphicFrame>
        <p:nvGraphicFramePr>
          <p:cNvPr id="349186" name="Object 2"/>
          <p:cNvGraphicFramePr>
            <a:graphicFrameLocks noChangeAspect="1"/>
          </p:cNvGraphicFramePr>
          <p:nvPr/>
        </p:nvGraphicFramePr>
        <p:xfrm>
          <a:off x="539750" y="1106488"/>
          <a:ext cx="8281988" cy="2251075"/>
        </p:xfrm>
        <a:graphic>
          <a:graphicData uri="http://schemas.openxmlformats.org/presentationml/2006/ole">
            <mc:AlternateContent xmlns:mc="http://schemas.openxmlformats.org/markup-compatibility/2006">
              <mc:Choice xmlns:v="urn:schemas-microsoft-com:vml" Requires="v">
                <p:oleObj spid="_x0000_s349633" name="Visio" r:id="rId3" imgW="5057910" imgH="1238160" progId="Visio.Drawing.11">
                  <p:embed/>
                </p:oleObj>
              </mc:Choice>
              <mc:Fallback>
                <p:oleObj name="Visio" r:id="rId3" imgW="5057910" imgH="1238160" progId="Visio.Drawing.11">
                  <p:embed/>
                  <p:pic>
                    <p:nvPicPr>
                      <p:cNvPr id="0" name="Picture 2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106488"/>
                        <a:ext cx="8281988" cy="2251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9187" name="Object 3"/>
          <p:cNvGraphicFramePr>
            <a:graphicFrameLocks noChangeAspect="1"/>
          </p:cNvGraphicFramePr>
          <p:nvPr>
            <p:extLst>
              <p:ext uri="{D42A27DB-BD31-4B8C-83A1-F6EECF244321}">
                <p14:modId xmlns:p14="http://schemas.microsoft.com/office/powerpoint/2010/main" val="536551822"/>
              </p:ext>
            </p:extLst>
          </p:nvPr>
        </p:nvGraphicFramePr>
        <p:xfrm>
          <a:off x="1691680" y="3789040"/>
          <a:ext cx="5893672" cy="792088"/>
        </p:xfrm>
        <a:graphic>
          <a:graphicData uri="http://schemas.openxmlformats.org/presentationml/2006/ole">
            <mc:AlternateContent xmlns:mc="http://schemas.openxmlformats.org/markup-compatibility/2006">
              <mc:Choice xmlns:v="urn:schemas-microsoft-com:vml" Requires="v">
                <p:oleObj spid="_x0000_s349634" name="公式" r:id="rId5" imgW="2870200" imgH="393700" progId="Equation.3">
                  <p:embed/>
                </p:oleObj>
              </mc:Choice>
              <mc:Fallback>
                <p:oleObj name="公式" r:id="rId5" imgW="2870200" imgH="393700" progId="Equation.3">
                  <p:embed/>
                  <p:pic>
                    <p:nvPicPr>
                      <p:cNvPr id="0" name="Picture 2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680" y="3789040"/>
                        <a:ext cx="5893672" cy="792088"/>
                      </a:xfrm>
                      <a:prstGeom prst="rect">
                        <a:avLst/>
                      </a:prstGeom>
                      <a:noFill/>
                      <a:extLst/>
                    </p:spPr>
                  </p:pic>
                </p:oleObj>
              </mc:Fallback>
            </mc:AlternateContent>
          </a:graphicData>
        </a:graphic>
      </p:graphicFrame>
      <p:graphicFrame>
        <p:nvGraphicFramePr>
          <p:cNvPr id="349188" name="Object 4"/>
          <p:cNvGraphicFramePr>
            <a:graphicFrameLocks noChangeAspect="1"/>
          </p:cNvGraphicFramePr>
          <p:nvPr>
            <p:extLst>
              <p:ext uri="{D42A27DB-BD31-4B8C-83A1-F6EECF244321}">
                <p14:modId xmlns:p14="http://schemas.microsoft.com/office/powerpoint/2010/main" val="1955939405"/>
              </p:ext>
            </p:extLst>
          </p:nvPr>
        </p:nvGraphicFramePr>
        <p:xfrm>
          <a:off x="1835696" y="5157192"/>
          <a:ext cx="4585284" cy="864096"/>
        </p:xfrm>
        <a:graphic>
          <a:graphicData uri="http://schemas.openxmlformats.org/presentationml/2006/ole">
            <mc:AlternateContent xmlns:mc="http://schemas.openxmlformats.org/markup-compatibility/2006">
              <mc:Choice xmlns:v="urn:schemas-microsoft-com:vml" Requires="v">
                <p:oleObj spid="_x0000_s349635" name="公式" r:id="rId7" imgW="2057400" imgH="393700" progId="Equation.3">
                  <p:embed/>
                </p:oleObj>
              </mc:Choice>
              <mc:Fallback>
                <p:oleObj name="公式" r:id="rId7" imgW="2057400" imgH="393700" progId="Equation.3">
                  <p:embed/>
                  <p:pic>
                    <p:nvPicPr>
                      <p:cNvPr id="0" name="Picture 2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696" y="5157192"/>
                        <a:ext cx="4585284" cy="864096"/>
                      </a:xfrm>
                      <a:prstGeom prst="rect">
                        <a:avLst/>
                      </a:prstGeom>
                      <a:noFill/>
                      <a:extLst/>
                    </p:spPr>
                  </p:pic>
                </p:oleObj>
              </mc:Fallback>
            </mc:AlternateContent>
          </a:graphicData>
        </a:graphic>
      </p:graphicFrame>
      <p:sp>
        <p:nvSpPr>
          <p:cNvPr id="8" name="矩形 7"/>
          <p:cNvSpPr/>
          <p:nvPr/>
        </p:nvSpPr>
        <p:spPr>
          <a:xfrm>
            <a:off x="6660232" y="2204864"/>
            <a:ext cx="57606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49190" name="Object 6"/>
          <p:cNvGraphicFramePr>
            <a:graphicFrameLocks noChangeAspect="1"/>
          </p:cNvGraphicFramePr>
          <p:nvPr>
            <p:extLst>
              <p:ext uri="{D42A27DB-BD31-4B8C-83A1-F6EECF244321}">
                <p14:modId xmlns:p14="http://schemas.microsoft.com/office/powerpoint/2010/main" val="4069534881"/>
              </p:ext>
            </p:extLst>
          </p:nvPr>
        </p:nvGraphicFramePr>
        <p:xfrm>
          <a:off x="2358853" y="620688"/>
          <a:ext cx="4589411" cy="391096"/>
        </p:xfrm>
        <a:graphic>
          <a:graphicData uri="http://schemas.openxmlformats.org/presentationml/2006/ole">
            <mc:AlternateContent xmlns:mc="http://schemas.openxmlformats.org/markup-compatibility/2006">
              <mc:Choice xmlns:v="urn:schemas-microsoft-com:vml" Requires="v">
                <p:oleObj spid="_x0000_s349636" name="Equation" r:id="rId9" imgW="2514600" imgH="228600" progId="Equation.DSMT4">
                  <p:embed/>
                </p:oleObj>
              </mc:Choice>
              <mc:Fallback>
                <p:oleObj name="Equation" r:id="rId9" imgW="2514600" imgH="228600" progId="Equation.DSMT4">
                  <p:embed/>
                  <p:pic>
                    <p:nvPicPr>
                      <p:cNvPr id="0" name="Picture 2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8853" y="620688"/>
                        <a:ext cx="4589411" cy="391096"/>
                      </a:xfrm>
                      <a:prstGeom prst="rect">
                        <a:avLst/>
                      </a:prstGeom>
                      <a:noFill/>
                      <a:ln w="28575">
                        <a:solidFill>
                          <a:srgbClr val="00FF00"/>
                        </a:solidFill>
                        <a:miter lim="800000"/>
                        <a:headEnd/>
                        <a:tailEnd/>
                      </a:ln>
                      <a:extLst/>
                    </p:spPr>
                  </p:pic>
                </p:oleObj>
              </mc:Fallback>
            </mc:AlternateContent>
          </a:graphicData>
        </a:graphic>
      </p:graphicFrame>
      <p:graphicFrame>
        <p:nvGraphicFramePr>
          <p:cNvPr id="349192" name="Object 8"/>
          <p:cNvGraphicFramePr>
            <a:graphicFrameLocks noChangeAspect="1"/>
          </p:cNvGraphicFramePr>
          <p:nvPr>
            <p:extLst>
              <p:ext uri="{D42A27DB-BD31-4B8C-83A1-F6EECF244321}">
                <p14:modId xmlns:p14="http://schemas.microsoft.com/office/powerpoint/2010/main" val="3001731975"/>
              </p:ext>
            </p:extLst>
          </p:nvPr>
        </p:nvGraphicFramePr>
        <p:xfrm>
          <a:off x="4283967" y="2996952"/>
          <a:ext cx="4874333" cy="432048"/>
        </p:xfrm>
        <a:graphic>
          <a:graphicData uri="http://schemas.openxmlformats.org/presentationml/2006/ole">
            <mc:AlternateContent xmlns:mc="http://schemas.openxmlformats.org/markup-compatibility/2006">
              <mc:Choice xmlns:v="urn:schemas-microsoft-com:vml" Requires="v">
                <p:oleObj spid="_x0000_s349637" name="Equation" r:id="rId11" imgW="2540000" imgH="228600" progId="Equation.DSMT4">
                  <p:embed/>
                </p:oleObj>
              </mc:Choice>
              <mc:Fallback>
                <p:oleObj name="Equation" r:id="rId11" imgW="2540000" imgH="228600" progId="Equation.DSMT4">
                  <p:embed/>
                  <p:pic>
                    <p:nvPicPr>
                      <p:cNvPr id="0" name="Picture 2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3967" y="2996952"/>
                        <a:ext cx="4874333" cy="432048"/>
                      </a:xfrm>
                      <a:prstGeom prst="rect">
                        <a:avLst/>
                      </a:prstGeom>
                      <a:noFill/>
                      <a:ln w="22225">
                        <a:solidFill>
                          <a:srgbClr val="00FF00"/>
                        </a:solidFill>
                        <a:miter lim="800000"/>
                        <a:headEnd/>
                        <a:tailEnd/>
                      </a:ln>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49187"/>
                                        </p:tgtEl>
                                        <p:attrNameLst>
                                          <p:attrName>style.visibility</p:attrName>
                                        </p:attrNameLst>
                                      </p:cBhvr>
                                      <p:to>
                                        <p:strVal val="visible"/>
                                      </p:to>
                                    </p:set>
                                    <p:anim calcmode="lin" valueType="num">
                                      <p:cBhvr additive="base">
                                        <p:cTn id="17" dur="500" fill="hold"/>
                                        <p:tgtEl>
                                          <p:spTgt spid="349187"/>
                                        </p:tgtEl>
                                        <p:attrNameLst>
                                          <p:attrName>ppt_x</p:attrName>
                                        </p:attrNameLst>
                                      </p:cBhvr>
                                      <p:tavLst>
                                        <p:tav tm="0">
                                          <p:val>
                                            <p:strVal val="#ppt_x"/>
                                          </p:val>
                                        </p:tav>
                                        <p:tav tm="100000">
                                          <p:val>
                                            <p:strVal val="#ppt_x"/>
                                          </p:val>
                                        </p:tav>
                                      </p:tavLst>
                                    </p:anim>
                                    <p:anim calcmode="lin" valueType="num">
                                      <p:cBhvr additive="base">
                                        <p:cTn id="18" dur="500" fill="hold"/>
                                        <p:tgtEl>
                                          <p:spTgt spid="34918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49188"/>
                                        </p:tgtEl>
                                        <p:attrNameLst>
                                          <p:attrName>style.visibility</p:attrName>
                                        </p:attrNameLst>
                                      </p:cBhvr>
                                      <p:to>
                                        <p:strVal val="visible"/>
                                      </p:to>
                                    </p:set>
                                    <p:anim calcmode="lin" valueType="num">
                                      <p:cBhvr additive="base">
                                        <p:cTn id="23" dur="500" fill="hold"/>
                                        <p:tgtEl>
                                          <p:spTgt spid="349188"/>
                                        </p:tgtEl>
                                        <p:attrNameLst>
                                          <p:attrName>ppt_x</p:attrName>
                                        </p:attrNameLst>
                                      </p:cBhvr>
                                      <p:tavLst>
                                        <p:tav tm="0">
                                          <p:val>
                                            <p:strVal val="#ppt_x"/>
                                          </p:val>
                                        </p:tav>
                                        <p:tav tm="100000">
                                          <p:val>
                                            <p:strVal val="#ppt_x"/>
                                          </p:val>
                                        </p:tav>
                                      </p:tavLst>
                                    </p:anim>
                                    <p:anim calcmode="lin" valueType="num">
                                      <p:cBhvr additive="base">
                                        <p:cTn id="24" dur="500" fill="hold"/>
                                        <p:tgtEl>
                                          <p:spTgt spid="349188"/>
                                        </p:tgtEl>
                                        <p:attrNameLst>
                                          <p:attrName>ppt_y</p:attrName>
                                        </p:attrNameLst>
                                      </p:cBhvr>
                                      <p:tavLst>
                                        <p:tav tm="0">
                                          <p:val>
                                            <p:strVal val="1+#ppt_h/2"/>
                                          </p:val>
                                        </p:tav>
                                        <p:tav tm="100000">
                                          <p:val>
                                            <p:strVal val="#ppt_y"/>
                                          </p:val>
                                        </p:tav>
                                      </p:tavLst>
                                    </p:anim>
                                  </p:childTnLst>
                                </p:cTn>
                              </p:par>
                              <p:par>
                                <p:cTn id="25" presetID="3" presetClass="entr" presetSubtype="1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blinds(horizontal)">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zh-CN" altLang="en-US" dirty="0" smtClean="0">
                <a:solidFill>
                  <a:srgbClr val="0000FF"/>
                </a:solidFill>
              </a:rPr>
              <a:t>判决</a:t>
            </a:r>
            <a:endParaRPr lang="zh-CN" altLang="en-US" dirty="0">
              <a:solidFill>
                <a:srgbClr val="0000FF"/>
              </a:solidFill>
            </a:endParaRPr>
          </a:p>
        </p:txBody>
      </p:sp>
      <p:sp>
        <p:nvSpPr>
          <p:cNvPr id="121859" name="Rectangle 3"/>
          <p:cNvSpPr>
            <a:spLocks noGrp="1" noChangeArrowheads="1"/>
          </p:cNvSpPr>
          <p:nvPr>
            <p:ph type="body" idx="1"/>
          </p:nvPr>
        </p:nvSpPr>
        <p:spPr/>
        <p:txBody>
          <a:bodyPr>
            <a:normAutofit/>
          </a:bodyPr>
          <a:lstStyle/>
          <a:p>
            <a:r>
              <a:rPr lang="zh-CN" altLang="en-US" dirty="0" smtClean="0">
                <a:solidFill>
                  <a:srgbClr val="0000FF"/>
                </a:solidFill>
              </a:rPr>
              <a:t>判决规则：</a:t>
            </a:r>
          </a:p>
          <a:p>
            <a:pPr lvl="1"/>
            <a:r>
              <a:rPr lang="zh-CN" altLang="en-US" dirty="0" smtClean="0"/>
              <a:t>若</a:t>
            </a:r>
            <a:r>
              <a:rPr lang="en-US" altLang="zh-CN" dirty="0" smtClean="0"/>
              <a:t>x &gt; 0</a:t>
            </a:r>
            <a:r>
              <a:rPr lang="zh-CN" altLang="en-US" dirty="0" smtClean="0"/>
              <a:t>，则判为“</a:t>
            </a:r>
            <a:r>
              <a:rPr lang="en-US" altLang="zh-CN" dirty="0" smtClean="0"/>
              <a:t>1”——</a:t>
            </a:r>
            <a:r>
              <a:rPr lang="zh-CN" altLang="en-US" dirty="0" smtClean="0">
                <a:solidFill>
                  <a:srgbClr val="0000FF"/>
                </a:solidFill>
              </a:rPr>
              <a:t>正确接收</a:t>
            </a:r>
          </a:p>
          <a:p>
            <a:pPr lvl="1"/>
            <a:r>
              <a:rPr lang="zh-CN" altLang="en-US" dirty="0" smtClean="0"/>
              <a:t>若</a:t>
            </a:r>
            <a:r>
              <a:rPr lang="en-US" altLang="zh-CN" dirty="0" smtClean="0"/>
              <a:t>x &lt; 0 </a:t>
            </a:r>
            <a:r>
              <a:rPr lang="zh-CN" altLang="en-US" dirty="0" smtClean="0"/>
              <a:t>，则判为“</a:t>
            </a:r>
            <a:r>
              <a:rPr lang="en-US" altLang="zh-CN" dirty="0" smtClean="0"/>
              <a:t>0”——</a:t>
            </a:r>
            <a:r>
              <a:rPr lang="zh-CN" altLang="en-US" dirty="0" smtClean="0">
                <a:solidFill>
                  <a:srgbClr val="0000FF"/>
                </a:solidFill>
              </a:rPr>
              <a:t>错误接收</a:t>
            </a:r>
          </a:p>
          <a:p>
            <a:r>
              <a:rPr lang="zh-CN" altLang="en-US" dirty="0" smtClean="0"/>
              <a:t>这时将</a:t>
            </a:r>
            <a:r>
              <a:rPr lang="zh-CN" altLang="en-US" dirty="0" smtClean="0">
                <a:solidFill>
                  <a:srgbClr val="0000FF"/>
                </a:solidFill>
              </a:rPr>
              <a:t>“</a:t>
            </a:r>
            <a:r>
              <a:rPr lang="en-US" altLang="zh-CN" dirty="0" smtClean="0">
                <a:solidFill>
                  <a:srgbClr val="0000FF"/>
                </a:solidFill>
              </a:rPr>
              <a:t>1”</a:t>
            </a:r>
            <a:r>
              <a:rPr lang="zh-CN" altLang="en-US" dirty="0" smtClean="0">
                <a:solidFill>
                  <a:srgbClr val="0000FF"/>
                </a:solidFill>
              </a:rPr>
              <a:t>错判为“</a:t>
            </a:r>
            <a:r>
              <a:rPr lang="en-US" altLang="zh-CN" dirty="0" smtClean="0">
                <a:solidFill>
                  <a:srgbClr val="0000FF"/>
                </a:solidFill>
              </a:rPr>
              <a:t>0”</a:t>
            </a:r>
            <a:r>
              <a:rPr lang="zh-CN" altLang="en-US" dirty="0" smtClean="0">
                <a:solidFill>
                  <a:srgbClr val="0000FF"/>
                </a:solidFill>
              </a:rPr>
              <a:t>的错误概率</a:t>
            </a:r>
            <a:r>
              <a:rPr lang="zh-CN" altLang="en-US" dirty="0" smtClean="0"/>
              <a:t>为</a:t>
            </a:r>
          </a:p>
          <a:p>
            <a:pPr lvl="1"/>
            <a:endParaRPr lang="zh-CN" altLang="en-US" dirty="0" smtClean="0"/>
          </a:p>
          <a:p>
            <a:r>
              <a:rPr lang="zh-CN" altLang="en-US" dirty="0" smtClean="0"/>
              <a:t>令</a:t>
            </a:r>
            <a:endParaRPr lang="en-US" altLang="zh-CN" dirty="0" smtClean="0"/>
          </a:p>
          <a:p>
            <a:endParaRPr lang="zh-CN" altLang="en-US" dirty="0" smtClean="0"/>
          </a:p>
          <a:p>
            <a:r>
              <a:rPr lang="zh-CN" altLang="en-US" dirty="0" smtClean="0"/>
              <a:t>上误码率可以改写为</a:t>
            </a:r>
            <a:endParaRPr lang="zh-CN" altLang="en-US" dirty="0"/>
          </a:p>
        </p:txBody>
      </p:sp>
      <p:sp>
        <p:nvSpPr>
          <p:cNvPr id="18" name="灯片编号占位符 5"/>
          <p:cNvSpPr>
            <a:spLocks noGrp="1"/>
          </p:cNvSpPr>
          <p:nvPr>
            <p:ph type="sldNum" sz="quarter" idx="12"/>
          </p:nvPr>
        </p:nvSpPr>
        <p:spPr/>
        <p:txBody>
          <a:bodyPr/>
          <a:lstStyle/>
          <a:p>
            <a:fld id="{8BE80E79-6AB1-41B0-AE92-FE0546D827F6}" type="slidenum">
              <a:rPr lang="en-US" altLang="zh-CN" smtClean="0"/>
              <a:pPr/>
              <a:t>131</a:t>
            </a:fld>
            <a:endParaRPr lang="en-US" altLang="zh-CN"/>
          </a:p>
        </p:txBody>
      </p:sp>
      <p:sp>
        <p:nvSpPr>
          <p:cNvPr id="121861" name="Rectangle 5"/>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21860" name="Object 4"/>
          <p:cNvGraphicFramePr>
            <a:graphicFrameLocks noChangeAspect="1"/>
          </p:cNvGraphicFramePr>
          <p:nvPr/>
        </p:nvGraphicFramePr>
        <p:xfrm>
          <a:off x="1187624" y="3284984"/>
          <a:ext cx="6661150" cy="742950"/>
        </p:xfrm>
        <a:graphic>
          <a:graphicData uri="http://schemas.openxmlformats.org/presentationml/2006/ole">
            <mc:AlternateContent xmlns:mc="http://schemas.openxmlformats.org/markup-compatibility/2006">
              <mc:Choice xmlns:v="urn:schemas-microsoft-com:vml" Requires="v">
                <p:oleObj spid="_x0000_s394954" name="公式" r:id="rId3" imgW="3505200" imgH="393700" progId="Equation.3">
                  <p:embed/>
                </p:oleObj>
              </mc:Choice>
              <mc:Fallback>
                <p:oleObj name="公式" r:id="rId3" imgW="3505200" imgH="393700" progId="Equation.3">
                  <p:embed/>
                  <p:pic>
                    <p:nvPicPr>
                      <p:cNvPr id="0" name="Picture 3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3284984"/>
                        <a:ext cx="6661150" cy="74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1863" name="Rectangle 7"/>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21862" name="Object 6"/>
          <p:cNvGraphicFramePr>
            <a:graphicFrameLocks noChangeAspect="1"/>
          </p:cNvGraphicFramePr>
          <p:nvPr/>
        </p:nvGraphicFramePr>
        <p:xfrm>
          <a:off x="4247456" y="4221088"/>
          <a:ext cx="4896544" cy="929776"/>
        </p:xfrm>
        <a:graphic>
          <a:graphicData uri="http://schemas.openxmlformats.org/presentationml/2006/ole">
            <mc:AlternateContent xmlns:mc="http://schemas.openxmlformats.org/markup-compatibility/2006">
              <mc:Choice xmlns:v="urn:schemas-microsoft-com:vml" Requires="v">
                <p:oleObj spid="_x0000_s394955" name="Equation" r:id="rId5" imgW="3530600" imgH="635000" progId="Equation.DSMT4">
                  <p:embed/>
                </p:oleObj>
              </mc:Choice>
              <mc:Fallback>
                <p:oleObj name="Equation" r:id="rId5" imgW="3530600" imgH="635000" progId="Equation.DSMT4">
                  <p:embed/>
                  <p:pic>
                    <p:nvPicPr>
                      <p:cNvPr id="0" name="Picture 3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7456" y="4221088"/>
                        <a:ext cx="4896544" cy="929776"/>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6"/>
          <p:cNvGrpSpPr>
            <a:grpSpLocks/>
          </p:cNvGrpSpPr>
          <p:nvPr/>
        </p:nvGrpSpPr>
        <p:grpSpPr bwMode="auto">
          <a:xfrm>
            <a:off x="1115616" y="4202534"/>
            <a:ext cx="2952749" cy="882650"/>
            <a:chOff x="1588" y="2784"/>
            <a:chExt cx="1860" cy="556"/>
          </a:xfrm>
        </p:grpSpPr>
        <p:graphicFrame>
          <p:nvGraphicFramePr>
            <p:cNvPr id="121867" name="Object 11"/>
            <p:cNvGraphicFramePr>
              <a:graphicFrameLocks noChangeAspect="1"/>
            </p:cNvGraphicFramePr>
            <p:nvPr/>
          </p:nvGraphicFramePr>
          <p:xfrm>
            <a:off x="1588" y="2784"/>
            <a:ext cx="850" cy="264"/>
          </p:xfrm>
          <a:graphic>
            <a:graphicData uri="http://schemas.openxmlformats.org/presentationml/2006/ole">
              <mc:AlternateContent xmlns:mc="http://schemas.openxmlformats.org/markup-compatibility/2006">
                <mc:Choice xmlns:v="urn:schemas-microsoft-com:vml" Requires="v">
                  <p:oleObj spid="_x0000_s394956" name="公式" r:id="rId7" imgW="736600" imgH="228600" progId="Equation.3">
                    <p:embed/>
                  </p:oleObj>
                </mc:Choice>
                <mc:Fallback>
                  <p:oleObj name="公式" r:id="rId7" imgW="736600" imgH="228600" progId="Equation.3">
                    <p:embed/>
                    <p:pic>
                      <p:nvPicPr>
                        <p:cNvPr id="0" name="Picture 3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2784"/>
                          <a:ext cx="850"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1866" name="Object 10"/>
            <p:cNvGraphicFramePr>
              <a:graphicFrameLocks noChangeAspect="1"/>
            </p:cNvGraphicFramePr>
            <p:nvPr/>
          </p:nvGraphicFramePr>
          <p:xfrm>
            <a:off x="2597" y="2812"/>
            <a:ext cx="851" cy="238"/>
          </p:xfrm>
          <a:graphic>
            <a:graphicData uri="http://schemas.openxmlformats.org/presentationml/2006/ole">
              <mc:AlternateContent xmlns:mc="http://schemas.openxmlformats.org/markup-compatibility/2006">
                <mc:Choice xmlns:v="urn:schemas-microsoft-com:vml" Requires="v">
                  <p:oleObj spid="_x0000_s394957" name="公式" r:id="rId9" imgW="761669" imgH="228501" progId="Equation.3">
                    <p:embed/>
                  </p:oleObj>
                </mc:Choice>
                <mc:Fallback>
                  <p:oleObj name="公式" r:id="rId9" imgW="761669" imgH="228501" progId="Equation.3">
                    <p:embed/>
                    <p:pic>
                      <p:nvPicPr>
                        <p:cNvPr id="0" name="Picture 37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7" y="2812"/>
                          <a:ext cx="851" cy="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1865" name="Object 9"/>
            <p:cNvGraphicFramePr>
              <a:graphicFrameLocks noChangeAspect="1"/>
            </p:cNvGraphicFramePr>
            <p:nvPr>
              <p:extLst>
                <p:ext uri="{D42A27DB-BD31-4B8C-83A1-F6EECF244321}">
                  <p14:modId xmlns:p14="http://schemas.microsoft.com/office/powerpoint/2010/main" val="4094327209"/>
                </p:ext>
              </p:extLst>
            </p:nvPr>
          </p:nvGraphicFramePr>
          <p:xfrm>
            <a:off x="1614" y="3102"/>
            <a:ext cx="712" cy="238"/>
          </p:xfrm>
          <a:graphic>
            <a:graphicData uri="http://schemas.openxmlformats.org/presentationml/2006/ole">
              <mc:AlternateContent xmlns:mc="http://schemas.openxmlformats.org/markup-compatibility/2006">
                <mc:Choice xmlns:v="urn:schemas-microsoft-com:vml" Requires="v">
                  <p:oleObj spid="_x0000_s394958" name="Equation" r:id="rId11" imgW="685800" imgH="228600" progId="Equation.DSMT4">
                    <p:embed/>
                  </p:oleObj>
                </mc:Choice>
                <mc:Fallback>
                  <p:oleObj name="Equation" r:id="rId11" imgW="685800" imgH="228600" progId="Equation.DSMT4">
                    <p:embed/>
                    <p:pic>
                      <p:nvPicPr>
                        <p:cNvPr id="0" name="Picture 374"/>
                        <p:cNvPicPr>
                          <a:picLocks noChangeAspect="1" noChangeArrowheads="1"/>
                        </p:cNvPicPr>
                        <p:nvPr/>
                      </p:nvPicPr>
                      <p:blipFill>
                        <a:blip r:embed="rId12"/>
                        <a:srcRect/>
                        <a:stretch>
                          <a:fillRect/>
                        </a:stretch>
                      </p:blipFill>
                      <p:spPr bwMode="auto">
                        <a:xfrm>
                          <a:off x="1614" y="3102"/>
                          <a:ext cx="712" cy="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1864" name="Object 8"/>
            <p:cNvGraphicFramePr>
              <a:graphicFrameLocks noChangeAspect="1"/>
            </p:cNvGraphicFramePr>
            <p:nvPr>
              <p:extLst>
                <p:ext uri="{D42A27DB-BD31-4B8C-83A1-F6EECF244321}">
                  <p14:modId xmlns:p14="http://schemas.microsoft.com/office/powerpoint/2010/main" val="3324338968"/>
                </p:ext>
              </p:extLst>
            </p:nvPr>
          </p:nvGraphicFramePr>
          <p:xfrm>
            <a:off x="2605" y="3102"/>
            <a:ext cx="728" cy="230"/>
          </p:xfrm>
          <a:graphic>
            <a:graphicData uri="http://schemas.openxmlformats.org/presentationml/2006/ole">
              <mc:AlternateContent xmlns:mc="http://schemas.openxmlformats.org/markup-compatibility/2006">
                <mc:Choice xmlns:v="urn:schemas-microsoft-com:vml" Requires="v">
                  <p:oleObj spid="_x0000_s394959" name="Equation" r:id="rId13" imgW="723600" imgH="228600" progId="Equation.DSMT4">
                    <p:embed/>
                  </p:oleObj>
                </mc:Choice>
                <mc:Fallback>
                  <p:oleObj name="Equation" r:id="rId13" imgW="723600" imgH="228600" progId="Equation.DSMT4">
                    <p:embed/>
                    <p:pic>
                      <p:nvPicPr>
                        <p:cNvPr id="0" name="Picture 375"/>
                        <p:cNvPicPr>
                          <a:picLocks noChangeAspect="1" noChangeArrowheads="1"/>
                        </p:cNvPicPr>
                        <p:nvPr/>
                      </p:nvPicPr>
                      <p:blipFill>
                        <a:blip r:embed="rId14"/>
                        <a:srcRect/>
                        <a:stretch>
                          <a:fillRect/>
                        </a:stretch>
                      </p:blipFill>
                      <p:spPr bwMode="auto">
                        <a:xfrm>
                          <a:off x="2605" y="3102"/>
                          <a:ext cx="728" cy="2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1868" name="Rectangle 12"/>
          <p:cNvSpPr>
            <a:spLocks noChangeArrowheads="1"/>
          </p:cNvSpPr>
          <p:nvPr/>
        </p:nvSpPr>
        <p:spPr bwMode="auto">
          <a:xfrm>
            <a:off x="0" y="256063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21874" name="Rectangle 18"/>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21873" name="Object 17"/>
          <p:cNvGraphicFramePr>
            <a:graphicFrameLocks noChangeAspect="1"/>
          </p:cNvGraphicFramePr>
          <p:nvPr/>
        </p:nvGraphicFramePr>
        <p:xfrm>
          <a:off x="755576" y="5949280"/>
          <a:ext cx="8064896" cy="450850"/>
        </p:xfrm>
        <a:graphic>
          <a:graphicData uri="http://schemas.openxmlformats.org/presentationml/2006/ole">
            <mc:AlternateContent xmlns:mc="http://schemas.openxmlformats.org/markup-compatibility/2006">
              <mc:Choice xmlns:v="urn:schemas-microsoft-com:vml" Requires="v">
                <p:oleObj spid="_x0000_s394960" name="公式" r:id="rId15" imgW="4406900" imgH="241300" progId="Equation.3">
                  <p:embed/>
                </p:oleObj>
              </mc:Choice>
              <mc:Fallback>
                <p:oleObj name="公式" r:id="rId15" imgW="4406900" imgH="241300" progId="Equation.3">
                  <p:embed/>
                  <p:pic>
                    <p:nvPicPr>
                      <p:cNvPr id="0" name="Picture 37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5576" y="5949280"/>
                        <a:ext cx="8064896" cy="45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5680" name="Object 688"/>
          <p:cNvGraphicFramePr>
            <a:graphicFrameLocks noChangeAspect="1"/>
          </p:cNvGraphicFramePr>
          <p:nvPr/>
        </p:nvGraphicFramePr>
        <p:xfrm>
          <a:off x="2267744" y="287788"/>
          <a:ext cx="4034284" cy="760260"/>
        </p:xfrm>
        <a:graphic>
          <a:graphicData uri="http://schemas.openxmlformats.org/presentationml/2006/ole">
            <mc:AlternateContent xmlns:mc="http://schemas.openxmlformats.org/markup-compatibility/2006">
              <mc:Choice xmlns:v="urn:schemas-microsoft-com:vml" Requires="v">
                <p:oleObj spid="_x0000_s394961" name="公式" r:id="rId17" imgW="2057400" imgH="393700" progId="Equation.3">
                  <p:embed/>
                </p:oleObj>
              </mc:Choice>
              <mc:Fallback>
                <p:oleObj name="公式" r:id="rId17" imgW="2057400" imgH="393700" progId="Equation.3">
                  <p:embed/>
                  <p:pic>
                    <p:nvPicPr>
                      <p:cNvPr id="0" name="Picture 37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67744" y="287788"/>
                        <a:ext cx="4034284" cy="7602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矩形 19"/>
          <p:cNvSpPr/>
          <p:nvPr/>
        </p:nvSpPr>
        <p:spPr>
          <a:xfrm>
            <a:off x="5724128" y="4221088"/>
            <a:ext cx="1723549" cy="461665"/>
          </a:xfrm>
          <a:prstGeom prst="rect">
            <a:avLst/>
          </a:prstGeom>
        </p:spPr>
        <p:txBody>
          <a:bodyPr wrap="none">
            <a:spAutoFit/>
          </a:bodyPr>
          <a:lstStyle/>
          <a:p>
            <a:r>
              <a:rPr lang="zh-CN" altLang="en-US" sz="2400" b="1" dirty="0" smtClean="0">
                <a:solidFill>
                  <a:srgbClr val="0000FF"/>
                </a:solidFill>
                <a:latin typeface="+mj-ea"/>
                <a:ea typeface="+mj-ea"/>
              </a:rPr>
              <a:t>利用恒等式</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1859">
                                            <p:txEl>
                                              <p:pRg st="3" end="3"/>
                                            </p:txEl>
                                          </p:spTgt>
                                        </p:tgtEl>
                                        <p:attrNameLst>
                                          <p:attrName>style.visibility</p:attrName>
                                        </p:attrNameLst>
                                      </p:cBhvr>
                                      <p:to>
                                        <p:strVal val="visible"/>
                                      </p:to>
                                    </p:set>
                                    <p:anim calcmode="lin" valueType="num">
                                      <p:cBhvr additive="base">
                                        <p:cTn id="7" dur="500" fill="hold"/>
                                        <p:tgtEl>
                                          <p:spTgt spid="121859">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1859">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1860"/>
                                        </p:tgtEl>
                                        <p:attrNameLst>
                                          <p:attrName>style.visibility</p:attrName>
                                        </p:attrNameLst>
                                      </p:cBhvr>
                                      <p:to>
                                        <p:strVal val="visible"/>
                                      </p:to>
                                    </p:set>
                                    <p:anim calcmode="lin" valueType="num">
                                      <p:cBhvr additive="base">
                                        <p:cTn id="11" dur="500" fill="hold"/>
                                        <p:tgtEl>
                                          <p:spTgt spid="121860"/>
                                        </p:tgtEl>
                                        <p:attrNameLst>
                                          <p:attrName>ppt_x</p:attrName>
                                        </p:attrNameLst>
                                      </p:cBhvr>
                                      <p:tavLst>
                                        <p:tav tm="0">
                                          <p:val>
                                            <p:strVal val="#ppt_x"/>
                                          </p:val>
                                        </p:tav>
                                        <p:tav tm="100000">
                                          <p:val>
                                            <p:strVal val="#ppt_x"/>
                                          </p:val>
                                        </p:tav>
                                      </p:tavLst>
                                    </p:anim>
                                    <p:anim calcmode="lin" valueType="num">
                                      <p:cBhvr additive="base">
                                        <p:cTn id="12" dur="500" fill="hold"/>
                                        <p:tgtEl>
                                          <p:spTgt spid="12186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1859">
                                            <p:txEl>
                                              <p:pRg st="5" end="5"/>
                                            </p:txEl>
                                          </p:spTgt>
                                        </p:tgtEl>
                                        <p:attrNameLst>
                                          <p:attrName>style.visibility</p:attrName>
                                        </p:attrNameLst>
                                      </p:cBhvr>
                                      <p:to>
                                        <p:strVal val="visible"/>
                                      </p:to>
                                    </p:set>
                                    <p:anim calcmode="lin" valueType="num">
                                      <p:cBhvr additive="base">
                                        <p:cTn id="17" dur="500" fill="hold"/>
                                        <p:tgtEl>
                                          <p:spTgt spid="121859">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1859">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1862"/>
                                        </p:tgtEl>
                                        <p:attrNameLst>
                                          <p:attrName>style.visibility</p:attrName>
                                        </p:attrNameLst>
                                      </p:cBhvr>
                                      <p:to>
                                        <p:strVal val="visible"/>
                                      </p:to>
                                    </p:set>
                                    <p:anim calcmode="lin" valueType="num">
                                      <p:cBhvr additive="base">
                                        <p:cTn id="31" dur="500" fill="hold"/>
                                        <p:tgtEl>
                                          <p:spTgt spid="121862"/>
                                        </p:tgtEl>
                                        <p:attrNameLst>
                                          <p:attrName>ppt_x</p:attrName>
                                        </p:attrNameLst>
                                      </p:cBhvr>
                                      <p:tavLst>
                                        <p:tav tm="0">
                                          <p:val>
                                            <p:strVal val="#ppt_x"/>
                                          </p:val>
                                        </p:tav>
                                        <p:tav tm="100000">
                                          <p:val>
                                            <p:strVal val="#ppt_x"/>
                                          </p:val>
                                        </p:tav>
                                      </p:tavLst>
                                    </p:anim>
                                    <p:anim calcmode="lin" valueType="num">
                                      <p:cBhvr additive="base">
                                        <p:cTn id="32" dur="500" fill="hold"/>
                                        <p:tgtEl>
                                          <p:spTgt spid="12186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1859">
                                            <p:txEl>
                                              <p:pRg st="7" end="7"/>
                                            </p:txEl>
                                          </p:spTgt>
                                        </p:tgtEl>
                                        <p:attrNameLst>
                                          <p:attrName>style.visibility</p:attrName>
                                        </p:attrNameLst>
                                      </p:cBhvr>
                                      <p:to>
                                        <p:strVal val="visible"/>
                                      </p:to>
                                    </p:set>
                                    <p:anim calcmode="lin" valueType="num">
                                      <p:cBhvr additive="base">
                                        <p:cTn id="37" dur="500" fill="hold"/>
                                        <p:tgtEl>
                                          <p:spTgt spid="12185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1859">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1873"/>
                                        </p:tgtEl>
                                        <p:attrNameLst>
                                          <p:attrName>style.visibility</p:attrName>
                                        </p:attrNameLst>
                                      </p:cBhvr>
                                      <p:to>
                                        <p:strVal val="visible"/>
                                      </p:to>
                                    </p:set>
                                    <p:anim calcmode="lin" valueType="num">
                                      <p:cBhvr additive="base">
                                        <p:cTn id="41" dur="500" fill="hold"/>
                                        <p:tgtEl>
                                          <p:spTgt spid="121873"/>
                                        </p:tgtEl>
                                        <p:attrNameLst>
                                          <p:attrName>ppt_x</p:attrName>
                                        </p:attrNameLst>
                                      </p:cBhvr>
                                      <p:tavLst>
                                        <p:tav tm="0">
                                          <p:val>
                                            <p:strVal val="#ppt_x"/>
                                          </p:val>
                                        </p:tav>
                                        <p:tav tm="100000">
                                          <p:val>
                                            <p:strVal val="#ppt_x"/>
                                          </p:val>
                                        </p:tav>
                                      </p:tavLst>
                                    </p:anim>
                                    <p:anim calcmode="lin" valueType="num">
                                      <p:cBhvr additive="base">
                                        <p:cTn id="42" dur="500" fill="hold"/>
                                        <p:tgtEl>
                                          <p:spTgt spid="1218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p:cNvSpPr>
            <a:spLocks noGrp="1" noChangeArrowheads="1"/>
          </p:cNvSpPr>
          <p:nvPr>
            <p:ph type="body" idx="1"/>
          </p:nvPr>
        </p:nvSpPr>
        <p:spPr/>
        <p:txBody>
          <a:bodyPr>
            <a:normAutofit fontScale="92500" lnSpcReduction="10000"/>
          </a:bodyPr>
          <a:lstStyle/>
          <a:p>
            <a:r>
              <a:rPr lang="zh-CN" altLang="en-US" dirty="0" smtClean="0"/>
              <a:t>令</a:t>
            </a:r>
          </a:p>
          <a:p>
            <a:pPr lvl="3"/>
            <a:endParaRPr lang="zh-CN" altLang="en-US" dirty="0" smtClean="0"/>
          </a:p>
          <a:p>
            <a:pPr lvl="3"/>
            <a:endParaRPr lang="zh-CN" altLang="en-US" dirty="0" smtClean="0"/>
          </a:p>
          <a:p>
            <a:r>
              <a:rPr lang="zh-CN" altLang="en-US" dirty="0" smtClean="0">
                <a:solidFill>
                  <a:srgbClr val="0000FF"/>
                </a:solidFill>
              </a:rPr>
              <a:t>已知</a:t>
            </a:r>
            <a:r>
              <a:rPr lang="zh-CN" altLang="en-US" dirty="0" smtClean="0"/>
              <a:t>：</a:t>
            </a:r>
            <a:r>
              <a:rPr lang="en-US" altLang="zh-CN" i="1" dirty="0" smtClean="0"/>
              <a:t>n</a:t>
            </a:r>
            <a:r>
              <a:rPr lang="en-US" altLang="zh-CN" baseline="-25000" dirty="0" smtClean="0"/>
              <a:t>1c</a:t>
            </a:r>
            <a:r>
              <a:rPr lang="zh-CN" altLang="en-US" dirty="0" smtClean="0"/>
              <a:t>、</a:t>
            </a:r>
            <a:r>
              <a:rPr lang="en-US" altLang="zh-CN" i="1" dirty="0" smtClean="0"/>
              <a:t>n</a:t>
            </a:r>
            <a:r>
              <a:rPr lang="en-US" altLang="zh-CN" baseline="-25000" dirty="0" smtClean="0"/>
              <a:t>2c</a:t>
            </a:r>
            <a:r>
              <a:rPr lang="zh-CN" altLang="en-US" dirty="0" smtClean="0"/>
              <a:t>、</a:t>
            </a:r>
            <a:r>
              <a:rPr lang="en-US" altLang="zh-CN" i="1" dirty="0" smtClean="0"/>
              <a:t>n</a:t>
            </a:r>
            <a:r>
              <a:rPr lang="en-US" altLang="zh-CN" baseline="-25000" dirty="0" smtClean="0"/>
              <a:t>1s</a:t>
            </a:r>
            <a:r>
              <a:rPr lang="zh-CN" altLang="en-US" dirty="0" smtClean="0"/>
              <a:t>、</a:t>
            </a:r>
            <a:r>
              <a:rPr lang="en-US" altLang="zh-CN" i="1" dirty="0" smtClean="0"/>
              <a:t>n</a:t>
            </a:r>
            <a:r>
              <a:rPr lang="en-US" altLang="zh-CN" baseline="-25000" dirty="0" smtClean="0"/>
              <a:t>2s</a:t>
            </a:r>
            <a:r>
              <a:rPr lang="zh-CN" altLang="en-US" dirty="0" smtClean="0"/>
              <a:t>是相互</a:t>
            </a:r>
            <a:r>
              <a:rPr lang="zh-CN" altLang="en-US" dirty="0" smtClean="0">
                <a:solidFill>
                  <a:srgbClr val="0000FF"/>
                </a:solidFill>
              </a:rPr>
              <a:t>独立</a:t>
            </a:r>
            <a:r>
              <a:rPr lang="zh-CN" altLang="en-US" dirty="0" smtClean="0"/>
              <a:t>的</a:t>
            </a:r>
            <a:r>
              <a:rPr lang="zh-CN" altLang="en-US" dirty="0" smtClean="0">
                <a:solidFill>
                  <a:srgbClr val="0000FF"/>
                </a:solidFill>
              </a:rPr>
              <a:t>高斯</a:t>
            </a:r>
            <a:r>
              <a:rPr lang="zh-CN" altLang="en-US" dirty="0" smtClean="0"/>
              <a:t>随机变量，且均值为</a:t>
            </a:r>
            <a:r>
              <a:rPr lang="en-US" altLang="zh-CN" dirty="0" smtClean="0"/>
              <a:t>0</a:t>
            </a:r>
            <a:r>
              <a:rPr lang="zh-CN" altLang="en-US" dirty="0" smtClean="0"/>
              <a:t>，方差相等为</a:t>
            </a:r>
            <a:r>
              <a:rPr lang="zh-CN" altLang="en-US" i="1" dirty="0" smtClean="0">
                <a:sym typeface="Symbol" pitchFamily="18" charset="2"/>
              </a:rPr>
              <a:t></a:t>
            </a:r>
            <a:r>
              <a:rPr lang="en-US" altLang="zh-CN" i="1" baseline="-25000" dirty="0" smtClean="0">
                <a:sym typeface="Symbol" pitchFamily="18" charset="2"/>
              </a:rPr>
              <a:t>n</a:t>
            </a:r>
            <a:r>
              <a:rPr lang="en-US" altLang="zh-CN" baseline="30000" dirty="0" smtClean="0">
                <a:sym typeface="Symbol" pitchFamily="18" charset="2"/>
              </a:rPr>
              <a:t>2</a:t>
            </a:r>
            <a:r>
              <a:rPr lang="zh-CN" altLang="en-US" dirty="0" smtClean="0"/>
              <a:t>。</a:t>
            </a:r>
            <a:endParaRPr lang="en-US" altLang="zh-CN" dirty="0" smtClean="0"/>
          </a:p>
          <a:p>
            <a:r>
              <a:rPr lang="zh-CN" altLang="en-US" dirty="0" smtClean="0"/>
              <a:t>且，高斯随机变量的</a:t>
            </a:r>
            <a:r>
              <a:rPr lang="zh-CN" altLang="en-US" dirty="0" smtClean="0">
                <a:solidFill>
                  <a:srgbClr val="0000FF"/>
                </a:solidFill>
              </a:rPr>
              <a:t>代数和仍为高斯随机变量</a:t>
            </a:r>
            <a:r>
              <a:rPr lang="zh-CN" altLang="en-US" dirty="0" smtClean="0"/>
              <a:t>，且均值为各随机变量的</a:t>
            </a:r>
            <a:r>
              <a:rPr lang="zh-CN" altLang="en-US" dirty="0" smtClean="0">
                <a:solidFill>
                  <a:srgbClr val="0000FF"/>
                </a:solidFill>
              </a:rPr>
              <a:t>均值的代数和</a:t>
            </a:r>
            <a:r>
              <a:rPr lang="zh-CN" altLang="en-US" dirty="0" smtClean="0"/>
              <a:t>，方差为各随机变量</a:t>
            </a:r>
            <a:r>
              <a:rPr lang="zh-CN" altLang="en-US" dirty="0" smtClean="0">
                <a:solidFill>
                  <a:srgbClr val="0000FF"/>
                </a:solidFill>
              </a:rPr>
              <a:t>方差之和</a:t>
            </a:r>
            <a:r>
              <a:rPr lang="zh-CN" altLang="en-US" dirty="0" smtClean="0"/>
              <a:t>的性质</a:t>
            </a:r>
            <a:endParaRPr lang="en-US" altLang="zh-CN" dirty="0" smtClean="0"/>
          </a:p>
          <a:p>
            <a:r>
              <a:rPr lang="zh-CN" altLang="en-US" dirty="0" smtClean="0"/>
              <a:t>故：</a:t>
            </a:r>
            <a:r>
              <a:rPr lang="en-US" altLang="zh-CN" i="1" dirty="0" smtClean="0"/>
              <a:t>n</a:t>
            </a:r>
            <a:r>
              <a:rPr lang="en-US" altLang="zh-CN" baseline="-25000" dirty="0" smtClean="0"/>
              <a:t>1c</a:t>
            </a:r>
            <a:r>
              <a:rPr lang="en-US" altLang="zh-CN" dirty="0" smtClean="0"/>
              <a:t>+</a:t>
            </a:r>
            <a:r>
              <a:rPr lang="en-US" altLang="zh-CN" i="1" dirty="0" smtClean="0"/>
              <a:t>n</a:t>
            </a:r>
            <a:r>
              <a:rPr lang="en-US" altLang="zh-CN" baseline="-25000" dirty="0" smtClean="0"/>
              <a:t>2c</a:t>
            </a:r>
            <a:r>
              <a:rPr lang="zh-CN" altLang="en-US" dirty="0" smtClean="0"/>
              <a:t>是零均值，方差为</a:t>
            </a:r>
            <a:r>
              <a:rPr lang="en-US" altLang="zh-CN" dirty="0" smtClean="0"/>
              <a:t>2</a:t>
            </a:r>
            <a:r>
              <a:rPr lang="en-US" altLang="zh-CN" i="1" dirty="0" smtClean="0">
                <a:sym typeface="Symbol" pitchFamily="18" charset="2"/>
              </a:rPr>
              <a:t></a:t>
            </a:r>
            <a:r>
              <a:rPr lang="en-US" altLang="zh-CN" i="1" baseline="-25000" dirty="0" smtClean="0">
                <a:sym typeface="Symbol" pitchFamily="18" charset="2"/>
              </a:rPr>
              <a:t>n</a:t>
            </a:r>
            <a:r>
              <a:rPr lang="en-US" altLang="zh-CN" baseline="30000" dirty="0" smtClean="0">
                <a:sym typeface="Symbol" pitchFamily="18" charset="2"/>
              </a:rPr>
              <a:t>2</a:t>
            </a:r>
            <a:r>
              <a:rPr lang="zh-CN" altLang="en-US" dirty="0" smtClean="0"/>
              <a:t>的高斯随机变量。 </a:t>
            </a:r>
            <a:r>
              <a:rPr lang="en-US" altLang="zh-CN" i="1" dirty="0" smtClean="0"/>
              <a:t>n</a:t>
            </a:r>
            <a:r>
              <a:rPr lang="en-US" altLang="zh-CN" baseline="-25000" dirty="0" smtClean="0"/>
              <a:t>1s</a:t>
            </a:r>
            <a:r>
              <a:rPr lang="en-US" altLang="zh-CN" dirty="0" smtClean="0"/>
              <a:t>+</a:t>
            </a:r>
            <a:r>
              <a:rPr lang="en-US" altLang="zh-CN" i="1" dirty="0" smtClean="0"/>
              <a:t>n</a:t>
            </a:r>
            <a:r>
              <a:rPr lang="en-US" altLang="zh-CN" baseline="-25000" dirty="0" smtClean="0"/>
              <a:t>2s</a:t>
            </a:r>
            <a:r>
              <a:rPr lang="en-US" altLang="zh-CN" dirty="0" smtClean="0"/>
              <a:t> </a:t>
            </a:r>
            <a:r>
              <a:rPr lang="zh-CN" altLang="en-US" dirty="0" smtClean="0"/>
              <a:t>、 </a:t>
            </a:r>
            <a:r>
              <a:rPr lang="en-US" altLang="zh-CN" i="1" dirty="0" smtClean="0"/>
              <a:t>n</a:t>
            </a:r>
            <a:r>
              <a:rPr lang="en-US" altLang="zh-CN" baseline="-25000" dirty="0" smtClean="0"/>
              <a:t>1c</a:t>
            </a:r>
            <a:r>
              <a:rPr lang="en-US" altLang="zh-CN" dirty="0" smtClean="0"/>
              <a:t>-</a:t>
            </a:r>
            <a:r>
              <a:rPr lang="en-US" altLang="zh-CN" i="1" dirty="0" smtClean="0"/>
              <a:t>n</a:t>
            </a:r>
            <a:r>
              <a:rPr lang="en-US" altLang="zh-CN" baseline="-25000" dirty="0" smtClean="0"/>
              <a:t>2c</a:t>
            </a:r>
            <a:r>
              <a:rPr lang="en-US" altLang="zh-CN" dirty="0" smtClean="0"/>
              <a:t> </a:t>
            </a:r>
            <a:r>
              <a:rPr lang="zh-CN" altLang="en-US" dirty="0" smtClean="0"/>
              <a:t>、 </a:t>
            </a:r>
            <a:r>
              <a:rPr lang="en-US" altLang="zh-CN" i="1" dirty="0" smtClean="0"/>
              <a:t>n</a:t>
            </a:r>
            <a:r>
              <a:rPr lang="en-US" altLang="zh-CN" baseline="-25000" dirty="0" smtClean="0"/>
              <a:t>1s</a:t>
            </a:r>
            <a:r>
              <a:rPr lang="en-US" altLang="zh-CN" dirty="0" smtClean="0"/>
              <a:t>-</a:t>
            </a:r>
            <a:r>
              <a:rPr lang="en-US" altLang="zh-CN" i="1" dirty="0" smtClean="0"/>
              <a:t>n</a:t>
            </a:r>
            <a:r>
              <a:rPr lang="en-US" altLang="zh-CN" baseline="-25000" dirty="0" smtClean="0"/>
              <a:t>2s</a:t>
            </a:r>
            <a:r>
              <a:rPr lang="zh-CN" altLang="en-US" dirty="0" smtClean="0"/>
              <a:t>都是零均值，方差为</a:t>
            </a:r>
            <a:r>
              <a:rPr lang="en-US" altLang="zh-CN" dirty="0" smtClean="0"/>
              <a:t>2</a:t>
            </a:r>
            <a:r>
              <a:rPr lang="en-US" altLang="zh-CN" i="1" dirty="0" smtClean="0">
                <a:sym typeface="Symbol" pitchFamily="18" charset="2"/>
              </a:rPr>
              <a:t></a:t>
            </a:r>
            <a:r>
              <a:rPr lang="en-US" altLang="zh-CN" i="1" baseline="-25000" dirty="0" smtClean="0">
                <a:sym typeface="Symbol" pitchFamily="18" charset="2"/>
              </a:rPr>
              <a:t>n</a:t>
            </a:r>
            <a:r>
              <a:rPr lang="en-US" altLang="zh-CN" baseline="30000" dirty="0" smtClean="0">
                <a:sym typeface="Symbol" pitchFamily="18" charset="2"/>
              </a:rPr>
              <a:t>2</a:t>
            </a:r>
            <a:r>
              <a:rPr lang="zh-CN" altLang="en-US" dirty="0" smtClean="0"/>
              <a:t>的高斯随机变量。 </a:t>
            </a:r>
            <a:endParaRPr lang="zh-CN" altLang="en-US" dirty="0"/>
          </a:p>
        </p:txBody>
      </p:sp>
      <p:sp>
        <p:nvSpPr>
          <p:cNvPr id="10" name="灯片编号占位符 5"/>
          <p:cNvSpPr>
            <a:spLocks noGrp="1"/>
          </p:cNvSpPr>
          <p:nvPr>
            <p:ph type="sldNum" sz="quarter" idx="12"/>
          </p:nvPr>
        </p:nvSpPr>
        <p:spPr/>
        <p:txBody>
          <a:bodyPr/>
          <a:lstStyle/>
          <a:p>
            <a:fld id="{D5F9C132-A188-4930-B2BC-63119F882E86}" type="slidenum">
              <a:rPr lang="en-US" altLang="zh-CN" smtClean="0"/>
              <a:pPr/>
              <a:t>132</a:t>
            </a:fld>
            <a:endParaRPr lang="en-US" altLang="zh-CN"/>
          </a:p>
        </p:txBody>
      </p:sp>
      <p:sp>
        <p:nvSpPr>
          <p:cNvPr id="122885" name="Rectangle 5"/>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22884" name="Object 4"/>
          <p:cNvGraphicFramePr>
            <a:graphicFrameLocks noChangeAspect="1"/>
          </p:cNvGraphicFramePr>
          <p:nvPr/>
        </p:nvGraphicFramePr>
        <p:xfrm>
          <a:off x="1259632" y="1124744"/>
          <a:ext cx="3914775" cy="500062"/>
        </p:xfrm>
        <a:graphic>
          <a:graphicData uri="http://schemas.openxmlformats.org/presentationml/2006/ole">
            <mc:AlternateContent xmlns:mc="http://schemas.openxmlformats.org/markup-compatibility/2006">
              <mc:Choice xmlns:v="urn:schemas-microsoft-com:vml" Requires="v">
                <p:oleObj spid="_x0000_s395622" name="公式" r:id="rId3" imgW="2311400" imgH="292100" progId="Equation.3">
                  <p:embed/>
                </p:oleObj>
              </mc:Choice>
              <mc:Fallback>
                <p:oleObj name="公式" r:id="rId3" imgW="2311400" imgH="292100" progId="Equation.3">
                  <p:embed/>
                  <p:pic>
                    <p:nvPicPr>
                      <p:cNvPr id="0" name="Picture 1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124744"/>
                        <a:ext cx="3914775"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887" name="Rectangle 7"/>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22886" name="Object 6"/>
          <p:cNvGraphicFramePr>
            <a:graphicFrameLocks noChangeAspect="1"/>
          </p:cNvGraphicFramePr>
          <p:nvPr/>
        </p:nvGraphicFramePr>
        <p:xfrm>
          <a:off x="1259632" y="1700808"/>
          <a:ext cx="3690937" cy="539750"/>
        </p:xfrm>
        <a:graphic>
          <a:graphicData uri="http://schemas.openxmlformats.org/presentationml/2006/ole">
            <mc:AlternateContent xmlns:mc="http://schemas.openxmlformats.org/markup-compatibility/2006">
              <mc:Choice xmlns:v="urn:schemas-microsoft-com:vml" Requires="v">
                <p:oleObj spid="_x0000_s395623" name="公式" r:id="rId5" imgW="2019300" imgH="292100" progId="Equation.3">
                  <p:embed/>
                </p:oleObj>
              </mc:Choice>
              <mc:Fallback>
                <p:oleObj name="公式" r:id="rId5" imgW="2019300" imgH="292100" progId="Equation.3">
                  <p:embed/>
                  <p:pic>
                    <p:nvPicPr>
                      <p:cNvPr id="0" name="Picture 1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632" y="1700808"/>
                        <a:ext cx="3690937"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888" name="Object 8"/>
          <p:cNvGraphicFramePr>
            <a:graphicFrameLocks noChangeAspect="1"/>
          </p:cNvGraphicFramePr>
          <p:nvPr/>
        </p:nvGraphicFramePr>
        <p:xfrm>
          <a:off x="6156176" y="1484784"/>
          <a:ext cx="2430463" cy="401637"/>
        </p:xfrm>
        <a:graphic>
          <a:graphicData uri="http://schemas.openxmlformats.org/presentationml/2006/ole">
            <mc:AlternateContent xmlns:mc="http://schemas.openxmlformats.org/markup-compatibility/2006">
              <mc:Choice xmlns:v="urn:schemas-microsoft-com:vml" Requires="v">
                <p:oleObj spid="_x0000_s395624" name="公式" r:id="rId7" imgW="1320227" imgH="215806" progId="Equation.3">
                  <p:embed/>
                </p:oleObj>
              </mc:Choice>
              <mc:Fallback>
                <p:oleObj name="公式" r:id="rId7" imgW="1320227" imgH="215806" progId="Equation.3">
                  <p:embed/>
                  <p:pic>
                    <p:nvPicPr>
                      <p:cNvPr id="0" name="Picture 18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6176" y="1484784"/>
                        <a:ext cx="2430463" cy="401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890" name="Object 10"/>
          <p:cNvGraphicFramePr>
            <a:graphicFrameLocks noChangeAspect="1"/>
          </p:cNvGraphicFramePr>
          <p:nvPr/>
        </p:nvGraphicFramePr>
        <p:xfrm>
          <a:off x="683568" y="404664"/>
          <a:ext cx="7562850" cy="450850"/>
        </p:xfrm>
        <a:graphic>
          <a:graphicData uri="http://schemas.openxmlformats.org/presentationml/2006/ole">
            <mc:AlternateContent xmlns:mc="http://schemas.openxmlformats.org/markup-compatibility/2006">
              <mc:Choice xmlns:v="urn:schemas-microsoft-com:vml" Requires="v">
                <p:oleObj spid="_x0000_s395625" name="公式" r:id="rId9" imgW="4406900" imgH="241300" progId="Equation.3">
                  <p:embed/>
                </p:oleObj>
              </mc:Choice>
              <mc:Fallback>
                <p:oleObj name="公式" r:id="rId9" imgW="4406900" imgH="241300" progId="Equation.3">
                  <p:embed/>
                  <p:pic>
                    <p:nvPicPr>
                      <p:cNvPr id="0" name="Picture 18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3568" y="404664"/>
                        <a:ext cx="7562850" cy="45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下箭头 10"/>
          <p:cNvSpPr/>
          <p:nvPr/>
        </p:nvSpPr>
        <p:spPr>
          <a:xfrm rot="16200000">
            <a:off x="5328084" y="1340768"/>
            <a:ext cx="648072" cy="72008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2" name="椭圆 11"/>
          <p:cNvSpPr/>
          <p:nvPr/>
        </p:nvSpPr>
        <p:spPr>
          <a:xfrm>
            <a:off x="2483768" y="1124744"/>
            <a:ext cx="1080120"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851920" y="1052736"/>
            <a:ext cx="1080120"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051720" y="1700808"/>
            <a:ext cx="1080120"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635896" y="1700808"/>
            <a:ext cx="1080120"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888"/>
                                        </p:tgtEl>
                                        <p:attrNameLst>
                                          <p:attrName>style.visibility</p:attrName>
                                        </p:attrNameLst>
                                      </p:cBhvr>
                                      <p:to>
                                        <p:strVal val="visible"/>
                                      </p:to>
                                    </p:set>
                                    <p:anim calcmode="lin" valueType="num">
                                      <p:cBhvr additive="base">
                                        <p:cTn id="7" dur="500" fill="hold"/>
                                        <p:tgtEl>
                                          <p:spTgt spid="122888"/>
                                        </p:tgtEl>
                                        <p:attrNameLst>
                                          <p:attrName>ppt_x</p:attrName>
                                        </p:attrNameLst>
                                      </p:cBhvr>
                                      <p:tavLst>
                                        <p:tav tm="0">
                                          <p:val>
                                            <p:strVal val="#ppt_x"/>
                                          </p:val>
                                        </p:tav>
                                        <p:tav tm="100000">
                                          <p:val>
                                            <p:strVal val="#ppt_x"/>
                                          </p:val>
                                        </p:tav>
                                      </p:tavLst>
                                    </p:anim>
                                    <p:anim calcmode="lin" valueType="num">
                                      <p:cBhvr additive="base">
                                        <p:cTn id="8" dur="500" fill="hold"/>
                                        <p:tgtEl>
                                          <p:spTgt spid="12288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2883">
                                            <p:txEl>
                                              <p:pRg st="3" end="3"/>
                                            </p:txEl>
                                          </p:spTgt>
                                        </p:tgtEl>
                                        <p:attrNameLst>
                                          <p:attrName>style.visibility</p:attrName>
                                        </p:attrNameLst>
                                      </p:cBhvr>
                                      <p:to>
                                        <p:strVal val="visible"/>
                                      </p:to>
                                    </p:set>
                                    <p:anim calcmode="lin" valueType="num">
                                      <p:cBhvr additive="base">
                                        <p:cTn id="17" dur="500" fill="hold"/>
                                        <p:tgtEl>
                                          <p:spTgt spid="12288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28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2883">
                                            <p:txEl>
                                              <p:pRg st="4" end="4"/>
                                            </p:txEl>
                                          </p:spTgt>
                                        </p:tgtEl>
                                        <p:attrNameLst>
                                          <p:attrName>style.visibility</p:attrName>
                                        </p:attrNameLst>
                                      </p:cBhvr>
                                      <p:to>
                                        <p:strVal val="visible"/>
                                      </p:to>
                                    </p:set>
                                    <p:anim calcmode="lin" valueType="num">
                                      <p:cBhvr additive="base">
                                        <p:cTn id="23" dur="500" fill="hold"/>
                                        <p:tgtEl>
                                          <p:spTgt spid="12288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28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2883">
                                            <p:txEl>
                                              <p:pRg st="5" end="5"/>
                                            </p:txEl>
                                          </p:spTgt>
                                        </p:tgtEl>
                                        <p:attrNameLst>
                                          <p:attrName>style.visibility</p:attrName>
                                        </p:attrNameLst>
                                      </p:cBhvr>
                                      <p:to>
                                        <p:strVal val="visible"/>
                                      </p:to>
                                    </p:set>
                                    <p:anim calcmode="lin" valueType="num">
                                      <p:cBhvr additive="base">
                                        <p:cTn id="29" dur="500" fill="hold"/>
                                        <p:tgtEl>
                                          <p:spTgt spid="12288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288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endParaRPr lang="zh-CN" altLang="en-US" dirty="0"/>
          </a:p>
        </p:txBody>
      </p:sp>
      <p:sp>
        <p:nvSpPr>
          <p:cNvPr id="123907" name="Rectangle 3"/>
          <p:cNvSpPr>
            <a:spLocks noGrp="1" noChangeArrowheads="1"/>
          </p:cNvSpPr>
          <p:nvPr>
            <p:ph type="body" idx="1"/>
          </p:nvPr>
        </p:nvSpPr>
        <p:spPr/>
        <p:txBody>
          <a:bodyPr/>
          <a:lstStyle/>
          <a:p>
            <a:r>
              <a:rPr lang="zh-CN" altLang="en-US" dirty="0" smtClean="0"/>
              <a:t>由随机信号分析理论可知，</a:t>
            </a:r>
            <a:r>
              <a:rPr lang="en-US" altLang="zh-CN" i="1" dirty="0" smtClean="0"/>
              <a:t> R</a:t>
            </a:r>
            <a:r>
              <a:rPr lang="en-US" altLang="zh-CN" baseline="-25000" dirty="0" smtClean="0"/>
              <a:t>1</a:t>
            </a:r>
            <a:r>
              <a:rPr lang="zh-CN" altLang="en-US" dirty="0" smtClean="0"/>
              <a:t>服从广义瑞利分布， </a:t>
            </a:r>
            <a:r>
              <a:rPr lang="en-US" altLang="zh-CN" i="1" dirty="0" smtClean="0"/>
              <a:t>R</a:t>
            </a:r>
            <a:r>
              <a:rPr lang="en-US" altLang="zh-CN" baseline="-25000" dirty="0" smtClean="0"/>
              <a:t>2</a:t>
            </a:r>
            <a:r>
              <a:rPr lang="zh-CN" altLang="en-US" dirty="0" smtClean="0"/>
              <a:t>服从瑞利分布，其一维概率密度函数分别为</a:t>
            </a:r>
          </a:p>
          <a:p>
            <a:pPr lvl="3"/>
            <a:endParaRPr lang="zh-CN" altLang="en-US" dirty="0" smtClean="0"/>
          </a:p>
          <a:p>
            <a:pPr lvl="3"/>
            <a:endParaRPr lang="zh-CN" altLang="en-US" dirty="0" smtClean="0"/>
          </a:p>
          <a:p>
            <a:pPr lvl="3"/>
            <a:endParaRPr lang="en-US" altLang="zh-CN" dirty="0" smtClean="0"/>
          </a:p>
          <a:p>
            <a:r>
              <a:rPr lang="zh-CN" altLang="en-US" dirty="0" smtClean="0"/>
              <a:t>可以得到</a:t>
            </a:r>
            <a:endParaRPr lang="zh-CN" altLang="en-US" dirty="0"/>
          </a:p>
        </p:txBody>
      </p:sp>
      <p:sp>
        <p:nvSpPr>
          <p:cNvPr id="11" name="灯片编号占位符 5"/>
          <p:cNvSpPr>
            <a:spLocks noGrp="1"/>
          </p:cNvSpPr>
          <p:nvPr>
            <p:ph type="sldNum" sz="quarter" idx="12"/>
          </p:nvPr>
        </p:nvSpPr>
        <p:spPr/>
        <p:txBody>
          <a:bodyPr/>
          <a:lstStyle/>
          <a:p>
            <a:fld id="{2D9F45F4-037A-4A7C-BAEF-F398E7121821}" type="slidenum">
              <a:rPr lang="en-US" altLang="zh-CN" smtClean="0"/>
              <a:pPr/>
              <a:t>133</a:t>
            </a:fld>
            <a:endParaRPr lang="en-US" altLang="zh-CN"/>
          </a:p>
        </p:txBody>
      </p:sp>
      <p:sp>
        <p:nvSpPr>
          <p:cNvPr id="123909" name="Rectangle 5"/>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23908" name="Object 4"/>
          <p:cNvGraphicFramePr>
            <a:graphicFrameLocks noChangeAspect="1"/>
          </p:cNvGraphicFramePr>
          <p:nvPr/>
        </p:nvGraphicFramePr>
        <p:xfrm>
          <a:off x="971600" y="2204864"/>
          <a:ext cx="3644900" cy="844550"/>
        </p:xfrm>
        <a:graphic>
          <a:graphicData uri="http://schemas.openxmlformats.org/presentationml/2006/ole">
            <mc:AlternateContent xmlns:mc="http://schemas.openxmlformats.org/markup-compatibility/2006">
              <mc:Choice xmlns:v="urn:schemas-microsoft-com:vml" Requires="v">
                <p:oleObj spid="_x0000_s87884" name="公式" r:id="rId3" imgW="2095500" imgH="482600" progId="Equation.3">
                  <p:embed/>
                </p:oleObj>
              </mc:Choice>
              <mc:Fallback>
                <p:oleObj name="公式" r:id="rId3" imgW="2095500" imgH="482600" progId="Equation.3">
                  <p:embed/>
                  <p:pic>
                    <p:nvPicPr>
                      <p:cNvPr id="0" name="Picture 6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2204864"/>
                        <a:ext cx="3644900"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911" name="Rectangle 7"/>
          <p:cNvSpPr>
            <a:spLocks noChangeArrowheads="1"/>
          </p:cNvSpPr>
          <p:nvPr/>
        </p:nvSpPr>
        <p:spPr bwMode="auto">
          <a:xfrm>
            <a:off x="0" y="32146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23910" name="Object 6"/>
          <p:cNvGraphicFramePr>
            <a:graphicFrameLocks noChangeAspect="1"/>
          </p:cNvGraphicFramePr>
          <p:nvPr/>
        </p:nvGraphicFramePr>
        <p:xfrm>
          <a:off x="5076056" y="2204864"/>
          <a:ext cx="2474913" cy="795338"/>
        </p:xfrm>
        <a:graphic>
          <a:graphicData uri="http://schemas.openxmlformats.org/presentationml/2006/ole">
            <mc:AlternateContent xmlns:mc="http://schemas.openxmlformats.org/markup-compatibility/2006">
              <mc:Choice xmlns:v="urn:schemas-microsoft-com:vml" Requires="v">
                <p:oleObj spid="_x0000_s87885" name="公式" r:id="rId5" imgW="1333500" imgH="431800" progId="Equation.3">
                  <p:embed/>
                </p:oleObj>
              </mc:Choice>
              <mc:Fallback>
                <p:oleObj name="公式" r:id="rId5" imgW="1333500" imgH="431800" progId="Equation.3">
                  <p:embed/>
                  <p:pic>
                    <p:nvPicPr>
                      <p:cNvPr id="0" name="Picture 6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056" y="2204864"/>
                        <a:ext cx="2474913" cy="795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912" name="Object 8"/>
          <p:cNvGraphicFramePr>
            <a:graphicFrameLocks noChangeAspect="1"/>
          </p:cNvGraphicFramePr>
          <p:nvPr/>
        </p:nvGraphicFramePr>
        <p:xfrm>
          <a:off x="2483768" y="3573016"/>
          <a:ext cx="5937250" cy="701675"/>
        </p:xfrm>
        <a:graphic>
          <a:graphicData uri="http://schemas.openxmlformats.org/presentationml/2006/ole">
            <mc:AlternateContent xmlns:mc="http://schemas.openxmlformats.org/markup-compatibility/2006">
              <mc:Choice xmlns:v="urn:schemas-microsoft-com:vml" Requires="v">
                <p:oleObj spid="_x0000_s87886" name="公式" r:id="rId7" imgW="3225800" imgH="381000" progId="Equation.3">
                  <p:embed/>
                </p:oleObj>
              </mc:Choice>
              <mc:Fallback>
                <p:oleObj name="公式" r:id="rId7" imgW="3225800" imgH="381000" progId="Equation.3">
                  <p:embed/>
                  <p:pic>
                    <p:nvPicPr>
                      <p:cNvPr id="0" name="Picture 6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3768" y="3573016"/>
                        <a:ext cx="5937250" cy="701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915" name="Object 11"/>
          <p:cNvGraphicFramePr>
            <a:graphicFrameLocks noChangeAspect="1"/>
          </p:cNvGraphicFramePr>
          <p:nvPr/>
        </p:nvGraphicFramePr>
        <p:xfrm>
          <a:off x="3275856" y="4653136"/>
          <a:ext cx="4933950" cy="922338"/>
        </p:xfrm>
        <a:graphic>
          <a:graphicData uri="http://schemas.openxmlformats.org/presentationml/2006/ole">
            <mc:AlternateContent xmlns:mc="http://schemas.openxmlformats.org/markup-compatibility/2006">
              <mc:Choice xmlns:v="urn:schemas-microsoft-com:vml" Requires="v">
                <p:oleObj spid="_x0000_s87887" name="公式" r:id="rId9" imgW="2603500" imgH="482600" progId="Equation.3">
                  <p:embed/>
                </p:oleObj>
              </mc:Choice>
              <mc:Fallback>
                <p:oleObj name="公式" r:id="rId9" imgW="2603500" imgH="482600" progId="Equation.3">
                  <p:embed/>
                  <p:pic>
                    <p:nvPicPr>
                      <p:cNvPr id="0" name="Picture 6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5856" y="4653136"/>
                        <a:ext cx="4933950" cy="922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3907">
                                            <p:txEl>
                                              <p:pRg st="4" end="4"/>
                                            </p:txEl>
                                          </p:spTgt>
                                        </p:tgtEl>
                                        <p:attrNameLst>
                                          <p:attrName>style.visibility</p:attrName>
                                        </p:attrNameLst>
                                      </p:cBhvr>
                                      <p:to>
                                        <p:strVal val="visible"/>
                                      </p:to>
                                    </p:set>
                                    <p:anim calcmode="lin" valueType="num">
                                      <p:cBhvr additive="base">
                                        <p:cTn id="7" dur="500" fill="hold"/>
                                        <p:tgtEl>
                                          <p:spTgt spid="12390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3907">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3912"/>
                                        </p:tgtEl>
                                        <p:attrNameLst>
                                          <p:attrName>style.visibility</p:attrName>
                                        </p:attrNameLst>
                                      </p:cBhvr>
                                      <p:to>
                                        <p:strVal val="visible"/>
                                      </p:to>
                                    </p:set>
                                    <p:anim calcmode="lin" valueType="num">
                                      <p:cBhvr additive="base">
                                        <p:cTn id="11" dur="500" fill="hold"/>
                                        <p:tgtEl>
                                          <p:spTgt spid="123912"/>
                                        </p:tgtEl>
                                        <p:attrNameLst>
                                          <p:attrName>ppt_x</p:attrName>
                                        </p:attrNameLst>
                                      </p:cBhvr>
                                      <p:tavLst>
                                        <p:tav tm="0">
                                          <p:val>
                                            <p:strVal val="#ppt_x"/>
                                          </p:val>
                                        </p:tav>
                                        <p:tav tm="100000">
                                          <p:val>
                                            <p:strVal val="#ppt_x"/>
                                          </p:val>
                                        </p:tav>
                                      </p:tavLst>
                                    </p:anim>
                                    <p:anim calcmode="lin" valueType="num">
                                      <p:cBhvr additive="base">
                                        <p:cTn id="12" dur="500" fill="hold"/>
                                        <p:tgtEl>
                                          <p:spTgt spid="12391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123915"/>
                                        </p:tgtEl>
                                        <p:attrNameLst>
                                          <p:attrName>style.visibility</p:attrName>
                                        </p:attrNameLst>
                                      </p:cBhvr>
                                      <p:to>
                                        <p:strVal val="visible"/>
                                      </p:to>
                                    </p:set>
                                    <p:anim calcmode="lin" valueType="num">
                                      <p:cBhvr additive="base">
                                        <p:cTn id="16" dur="500" fill="hold"/>
                                        <p:tgtEl>
                                          <p:spTgt spid="123915"/>
                                        </p:tgtEl>
                                        <p:attrNameLst>
                                          <p:attrName>ppt_x</p:attrName>
                                        </p:attrNameLst>
                                      </p:cBhvr>
                                      <p:tavLst>
                                        <p:tav tm="0">
                                          <p:val>
                                            <p:strVal val="#ppt_x"/>
                                          </p:val>
                                        </p:tav>
                                        <p:tav tm="100000">
                                          <p:val>
                                            <p:strVal val="#ppt_x"/>
                                          </p:val>
                                        </p:tav>
                                      </p:tavLst>
                                    </p:anim>
                                    <p:anim calcmode="lin" valueType="num">
                                      <p:cBhvr additive="base">
                                        <p:cTn id="17" dur="500" fill="hold"/>
                                        <p:tgtEl>
                                          <p:spTgt spid="1239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endParaRPr lang="zh-CN" altLang="en-US" dirty="0"/>
          </a:p>
        </p:txBody>
      </p:sp>
      <p:sp>
        <p:nvSpPr>
          <p:cNvPr id="124931" name="Rectangle 3"/>
          <p:cNvSpPr>
            <a:spLocks noGrp="1" noChangeArrowheads="1"/>
          </p:cNvSpPr>
          <p:nvPr>
            <p:ph type="body" idx="1"/>
          </p:nvPr>
        </p:nvSpPr>
        <p:spPr/>
        <p:txBody>
          <a:bodyPr/>
          <a:lstStyle/>
          <a:p>
            <a:r>
              <a:rPr lang="zh-CN" altLang="en-US" dirty="0" smtClean="0"/>
              <a:t>同理，可以求得</a:t>
            </a:r>
            <a:r>
              <a:rPr lang="zh-CN" altLang="en-US" dirty="0" smtClean="0">
                <a:solidFill>
                  <a:srgbClr val="0000FF"/>
                </a:solidFill>
              </a:rPr>
              <a:t>将“</a:t>
            </a:r>
            <a:r>
              <a:rPr lang="en-US" altLang="zh-CN" dirty="0" smtClean="0">
                <a:solidFill>
                  <a:srgbClr val="0000FF"/>
                </a:solidFill>
              </a:rPr>
              <a:t>0”</a:t>
            </a:r>
            <a:r>
              <a:rPr lang="zh-CN" altLang="en-US" dirty="0" smtClean="0">
                <a:solidFill>
                  <a:srgbClr val="0000FF"/>
                </a:solidFill>
              </a:rPr>
              <a:t>错判为“</a:t>
            </a:r>
            <a:r>
              <a:rPr lang="en-US" altLang="zh-CN" dirty="0" smtClean="0">
                <a:solidFill>
                  <a:srgbClr val="0000FF"/>
                </a:solidFill>
              </a:rPr>
              <a:t>1”</a:t>
            </a:r>
            <a:r>
              <a:rPr lang="zh-CN" altLang="en-US" dirty="0" smtClean="0">
                <a:solidFill>
                  <a:srgbClr val="0000FF"/>
                </a:solidFill>
              </a:rPr>
              <a:t>的概</a:t>
            </a:r>
            <a:r>
              <a:rPr lang="zh-CN" altLang="en-US" dirty="0" smtClean="0"/>
              <a:t>率，即</a:t>
            </a:r>
          </a:p>
          <a:p>
            <a:pPr lvl="3"/>
            <a:endParaRPr lang="zh-CN" altLang="en-US" dirty="0" smtClean="0"/>
          </a:p>
          <a:p>
            <a:pPr lvl="3"/>
            <a:endParaRPr lang="zh-CN" altLang="en-US" dirty="0" smtClean="0"/>
          </a:p>
          <a:p>
            <a:r>
              <a:rPr lang="zh-CN" altLang="en-US" dirty="0" smtClean="0"/>
              <a:t>因此，</a:t>
            </a:r>
            <a:r>
              <a:rPr lang="en-US" altLang="zh-CN" dirty="0" smtClean="0"/>
              <a:t>2DPSK</a:t>
            </a:r>
            <a:r>
              <a:rPr lang="zh-CN" altLang="en-US" dirty="0" smtClean="0"/>
              <a:t>信号差分相干解调系统的</a:t>
            </a:r>
            <a:r>
              <a:rPr lang="zh-CN" altLang="en-US" dirty="0" smtClean="0">
                <a:solidFill>
                  <a:srgbClr val="0000FF"/>
                </a:solidFill>
              </a:rPr>
              <a:t>总误码率</a:t>
            </a:r>
            <a:r>
              <a:rPr lang="zh-CN" altLang="en-US" dirty="0" smtClean="0"/>
              <a:t>为 </a:t>
            </a:r>
            <a:endParaRPr lang="zh-CN" altLang="en-US" dirty="0"/>
          </a:p>
        </p:txBody>
      </p:sp>
      <p:sp>
        <p:nvSpPr>
          <p:cNvPr id="8" name="灯片编号占位符 5"/>
          <p:cNvSpPr>
            <a:spLocks noGrp="1"/>
          </p:cNvSpPr>
          <p:nvPr>
            <p:ph type="sldNum" sz="quarter" idx="12"/>
          </p:nvPr>
        </p:nvSpPr>
        <p:spPr/>
        <p:txBody>
          <a:bodyPr/>
          <a:lstStyle/>
          <a:p>
            <a:fld id="{57994BBA-E8C9-4F4F-B38A-812A93F4197D}" type="slidenum">
              <a:rPr lang="en-US" altLang="zh-CN" smtClean="0"/>
              <a:pPr/>
              <a:t>134</a:t>
            </a:fld>
            <a:endParaRPr lang="en-US" altLang="zh-CN"/>
          </a:p>
        </p:txBody>
      </p:sp>
      <p:sp>
        <p:nvSpPr>
          <p:cNvPr id="124933" name="Rectangle 5"/>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24932" name="Object 4"/>
          <p:cNvGraphicFramePr>
            <a:graphicFrameLocks noChangeAspect="1"/>
          </p:cNvGraphicFramePr>
          <p:nvPr/>
        </p:nvGraphicFramePr>
        <p:xfrm>
          <a:off x="2727325" y="1763713"/>
          <a:ext cx="2846388" cy="754062"/>
        </p:xfrm>
        <a:graphic>
          <a:graphicData uri="http://schemas.openxmlformats.org/presentationml/2006/ole">
            <mc:AlternateContent xmlns:mc="http://schemas.openxmlformats.org/markup-compatibility/2006">
              <mc:Choice xmlns:v="urn:schemas-microsoft-com:vml" Requires="v">
                <p:oleObj spid="_x0000_s88438" name="公式" r:id="rId3" imgW="1485900" imgH="393700" progId="Equation.3">
                  <p:embed/>
                </p:oleObj>
              </mc:Choice>
              <mc:Fallback>
                <p:oleObj name="公式" r:id="rId3" imgW="1485900" imgH="393700" progId="Equation.3">
                  <p:embed/>
                  <p:pic>
                    <p:nvPicPr>
                      <p:cNvPr id="0" name="Picture 2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7325" y="1763713"/>
                        <a:ext cx="2846388" cy="754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4935" name="Rectangle 7"/>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24934" name="Object 6"/>
          <p:cNvGraphicFramePr>
            <a:graphicFrameLocks noChangeAspect="1"/>
          </p:cNvGraphicFramePr>
          <p:nvPr>
            <p:extLst>
              <p:ext uri="{D42A27DB-BD31-4B8C-83A1-F6EECF244321}">
                <p14:modId xmlns:p14="http://schemas.microsoft.com/office/powerpoint/2010/main" val="288278045"/>
              </p:ext>
            </p:extLst>
          </p:nvPr>
        </p:nvGraphicFramePr>
        <p:xfrm>
          <a:off x="3347864" y="3634279"/>
          <a:ext cx="1440160" cy="881265"/>
        </p:xfrm>
        <a:graphic>
          <a:graphicData uri="http://schemas.openxmlformats.org/presentationml/2006/ole">
            <mc:AlternateContent xmlns:mc="http://schemas.openxmlformats.org/markup-compatibility/2006">
              <mc:Choice xmlns:v="urn:schemas-microsoft-com:vml" Requires="v">
                <p:oleObj spid="_x0000_s88439" name="公式" r:id="rId5" imgW="634725" imgH="393529" progId="Equation.3">
                  <p:embed/>
                </p:oleObj>
              </mc:Choice>
              <mc:Fallback>
                <p:oleObj name="公式" r:id="rId5" imgW="634725" imgH="393529" progId="Equation.3">
                  <p:embed/>
                  <p:pic>
                    <p:nvPicPr>
                      <p:cNvPr id="0" name="Picture 2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7864" y="3634279"/>
                        <a:ext cx="1440160" cy="881265"/>
                      </a:xfrm>
                      <a:prstGeom prst="rect">
                        <a:avLst/>
                      </a:prstGeom>
                      <a:noFill/>
                      <a:ln w="28575">
                        <a:solidFill>
                          <a:srgbClr val="00CC00"/>
                        </a:solidFill>
                      </a:ln>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931">
                                            <p:txEl>
                                              <p:pRg st="3" end="3"/>
                                            </p:txEl>
                                          </p:spTgt>
                                        </p:tgtEl>
                                        <p:attrNameLst>
                                          <p:attrName>style.visibility</p:attrName>
                                        </p:attrNameLst>
                                      </p:cBhvr>
                                      <p:to>
                                        <p:strVal val="visible"/>
                                      </p:to>
                                    </p:set>
                                    <p:anim calcmode="lin" valueType="num">
                                      <p:cBhvr additive="base">
                                        <p:cTn id="7" dur="500" fill="hold"/>
                                        <p:tgtEl>
                                          <p:spTgt spid="124931">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4931">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4934"/>
                                        </p:tgtEl>
                                        <p:attrNameLst>
                                          <p:attrName>style.visibility</p:attrName>
                                        </p:attrNameLst>
                                      </p:cBhvr>
                                      <p:to>
                                        <p:strVal val="visible"/>
                                      </p:to>
                                    </p:set>
                                    <p:anim calcmode="lin" valueType="num">
                                      <p:cBhvr additive="base">
                                        <p:cTn id="11" dur="500" fill="hold"/>
                                        <p:tgtEl>
                                          <p:spTgt spid="124934"/>
                                        </p:tgtEl>
                                        <p:attrNameLst>
                                          <p:attrName>ppt_x</p:attrName>
                                        </p:attrNameLst>
                                      </p:cBhvr>
                                      <p:tavLst>
                                        <p:tav tm="0">
                                          <p:val>
                                            <p:strVal val="#ppt_x"/>
                                          </p:val>
                                        </p:tav>
                                        <p:tav tm="100000">
                                          <p:val>
                                            <p:strVal val="#ppt_x"/>
                                          </p:val>
                                        </p:tav>
                                      </p:tavLst>
                                    </p:anim>
                                    <p:anim calcmode="lin" valueType="num">
                                      <p:cBhvr additive="base">
                                        <p:cTn id="12" dur="500" fill="hold"/>
                                        <p:tgtEl>
                                          <p:spTgt spid="1249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zh-CN" altLang="en-US" dirty="0" smtClean="0"/>
              <a:t>例</a:t>
            </a:r>
            <a:r>
              <a:rPr lang="en-US" altLang="zh-CN" dirty="0" smtClean="0"/>
              <a:t>7.2.3</a:t>
            </a:r>
            <a:endParaRPr lang="zh-CN" altLang="en-US" dirty="0"/>
          </a:p>
        </p:txBody>
      </p:sp>
      <p:sp>
        <p:nvSpPr>
          <p:cNvPr id="125955" name="Rectangle 3"/>
          <p:cNvSpPr>
            <a:spLocks noGrp="1" noChangeArrowheads="1"/>
          </p:cNvSpPr>
          <p:nvPr>
            <p:ph type="body" idx="1"/>
          </p:nvPr>
        </p:nvSpPr>
        <p:spPr/>
        <p:txBody>
          <a:bodyPr>
            <a:normAutofit/>
          </a:bodyPr>
          <a:lstStyle/>
          <a:p>
            <a:r>
              <a:rPr lang="zh-CN" altLang="en-US" dirty="0" smtClean="0"/>
              <a:t>假设采用</a:t>
            </a:r>
            <a:r>
              <a:rPr lang="en-US" altLang="zh-CN" dirty="0" smtClean="0"/>
              <a:t>2DPSK</a:t>
            </a:r>
            <a:r>
              <a:rPr lang="zh-CN" altLang="en-US" dirty="0" smtClean="0"/>
              <a:t>方式在微波线路上传送二进制数字信息。已知码元速率</a:t>
            </a:r>
            <a:r>
              <a:rPr lang="en-US" altLang="zh-CN" i="1" dirty="0" smtClean="0"/>
              <a:t>R</a:t>
            </a:r>
            <a:r>
              <a:rPr lang="en-US" altLang="zh-CN" baseline="-25000" dirty="0" smtClean="0"/>
              <a:t>B</a:t>
            </a:r>
            <a:r>
              <a:rPr lang="en-US" altLang="zh-CN" dirty="0" smtClean="0"/>
              <a:t> = 10</a:t>
            </a:r>
            <a:r>
              <a:rPr lang="en-US" altLang="zh-CN" baseline="30000" dirty="0" smtClean="0"/>
              <a:t>6</a:t>
            </a:r>
            <a:r>
              <a:rPr lang="en-US" altLang="zh-CN" dirty="0" smtClean="0"/>
              <a:t> B</a:t>
            </a:r>
            <a:r>
              <a:rPr lang="zh-CN" altLang="en-US" dirty="0" smtClean="0"/>
              <a:t>，信道中加性高斯白噪声的单边功率谱密度</a:t>
            </a:r>
            <a:r>
              <a:rPr lang="en-US" altLang="zh-CN" i="1" dirty="0" smtClean="0"/>
              <a:t>n</a:t>
            </a:r>
            <a:r>
              <a:rPr lang="en-US" altLang="zh-CN" baseline="-25000" dirty="0" smtClean="0"/>
              <a:t>0</a:t>
            </a:r>
            <a:r>
              <a:rPr lang="en-US" altLang="zh-CN" dirty="0" smtClean="0"/>
              <a:t> = 2 </a:t>
            </a:r>
            <a:r>
              <a:rPr lang="en-US" altLang="zh-CN" dirty="0" smtClean="0">
                <a:sym typeface="Symbol" pitchFamily="18" charset="2"/>
              </a:rPr>
              <a:t></a:t>
            </a:r>
            <a:r>
              <a:rPr lang="en-US" altLang="zh-CN" dirty="0" smtClean="0"/>
              <a:t> 10</a:t>
            </a:r>
            <a:r>
              <a:rPr lang="en-US" altLang="zh-CN" baseline="30000" dirty="0" smtClean="0"/>
              <a:t>-10</a:t>
            </a:r>
            <a:r>
              <a:rPr lang="en-US" altLang="zh-CN" dirty="0" smtClean="0"/>
              <a:t> W/Hz</a:t>
            </a:r>
            <a:r>
              <a:rPr lang="zh-CN" altLang="en-US" dirty="0" smtClean="0"/>
              <a:t>。今要求误码率不大于</a:t>
            </a:r>
            <a:r>
              <a:rPr lang="en-US" altLang="zh-CN" dirty="0" smtClean="0"/>
              <a:t>10</a:t>
            </a:r>
            <a:r>
              <a:rPr lang="en-US" altLang="zh-CN" baseline="30000" dirty="0" smtClean="0"/>
              <a:t>-4 </a:t>
            </a:r>
            <a:r>
              <a:rPr lang="zh-CN" altLang="en-US" dirty="0" smtClean="0"/>
              <a:t>。试求</a:t>
            </a:r>
          </a:p>
          <a:p>
            <a:pPr lvl="1"/>
            <a:r>
              <a:rPr lang="en-US" altLang="zh-CN" dirty="0" smtClean="0"/>
              <a:t>(1)</a:t>
            </a:r>
            <a:r>
              <a:rPr lang="zh-CN" altLang="en-US" dirty="0" smtClean="0"/>
              <a:t>采用差分相干解调时，接收机输入端所需的信号功率；</a:t>
            </a:r>
          </a:p>
          <a:p>
            <a:pPr lvl="1"/>
            <a:r>
              <a:rPr lang="en-US" altLang="zh-CN" dirty="0" smtClean="0"/>
              <a:t>(2)</a:t>
            </a:r>
            <a:r>
              <a:rPr lang="zh-CN" altLang="en-US" dirty="0" smtClean="0"/>
              <a:t>采用相干解调</a:t>
            </a:r>
            <a:r>
              <a:rPr lang="en-US" altLang="zh-CN" dirty="0" smtClean="0"/>
              <a:t>-</a:t>
            </a:r>
            <a:r>
              <a:rPr lang="zh-CN" altLang="en-US" dirty="0" smtClean="0"/>
              <a:t>码反变换时，接收机输入端所需的信号功率。</a:t>
            </a:r>
          </a:p>
          <a:p>
            <a:r>
              <a:rPr lang="zh-CN" altLang="en-US" dirty="0" smtClean="0">
                <a:solidFill>
                  <a:srgbClr val="0000FF"/>
                </a:solidFill>
              </a:rPr>
              <a:t>分析</a:t>
            </a:r>
            <a:r>
              <a:rPr lang="zh-CN" altLang="en-US" dirty="0" smtClean="0"/>
              <a:t>： 已知要求的误码率，求所需信号功率</a:t>
            </a:r>
            <a:endParaRPr lang="en-US" altLang="zh-CN" dirty="0" smtClean="0"/>
          </a:p>
          <a:p>
            <a:r>
              <a:rPr lang="zh-CN" altLang="en-US" dirty="0" smtClean="0"/>
              <a:t>误码率         信噪比</a:t>
            </a:r>
            <a:r>
              <a:rPr lang="en-US" altLang="zh-CN" i="1" dirty="0" smtClean="0"/>
              <a:t>r            </a:t>
            </a:r>
            <a:r>
              <a:rPr lang="zh-CN" altLang="en-US" dirty="0" smtClean="0"/>
              <a:t>信号功率</a:t>
            </a:r>
          </a:p>
        </p:txBody>
      </p:sp>
      <p:sp>
        <p:nvSpPr>
          <p:cNvPr id="10" name="灯片编号占位符 5"/>
          <p:cNvSpPr>
            <a:spLocks noGrp="1"/>
          </p:cNvSpPr>
          <p:nvPr>
            <p:ph type="sldNum" sz="quarter" idx="12"/>
          </p:nvPr>
        </p:nvSpPr>
        <p:spPr/>
        <p:txBody>
          <a:bodyPr/>
          <a:lstStyle/>
          <a:p>
            <a:fld id="{B07EACA0-F0D2-491B-AD89-1A6A32C3EE5C}" type="slidenum">
              <a:rPr lang="en-US" altLang="zh-CN" smtClean="0"/>
              <a:pPr/>
              <a:t>135</a:t>
            </a:fld>
            <a:endParaRPr lang="en-US" altLang="zh-CN"/>
          </a:p>
        </p:txBody>
      </p:sp>
      <p:sp>
        <p:nvSpPr>
          <p:cNvPr id="125957" name="Rectangle 5"/>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25959" name="Rectangle 7"/>
          <p:cNvSpPr>
            <a:spLocks noChangeArrowheads="1"/>
          </p:cNvSpPr>
          <p:nvPr/>
        </p:nvSpPr>
        <p:spPr bwMode="auto">
          <a:xfrm>
            <a:off x="0" y="330993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25961" name="Rectangle 9"/>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1" name="右箭头 10"/>
          <p:cNvSpPr/>
          <p:nvPr/>
        </p:nvSpPr>
        <p:spPr>
          <a:xfrm>
            <a:off x="2051720" y="5661248"/>
            <a:ext cx="648072" cy="28803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2" name="右箭头 11"/>
          <p:cNvSpPr/>
          <p:nvPr/>
        </p:nvSpPr>
        <p:spPr>
          <a:xfrm>
            <a:off x="4283968" y="5661248"/>
            <a:ext cx="648072" cy="28803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cxnSp>
        <p:nvCxnSpPr>
          <p:cNvPr id="14" name="直接连接符 13"/>
          <p:cNvCxnSpPr/>
          <p:nvPr/>
        </p:nvCxnSpPr>
        <p:spPr>
          <a:xfrm>
            <a:off x="539552" y="4797152"/>
            <a:ext cx="8064896" cy="0"/>
          </a:xfrm>
          <a:prstGeom prst="line">
            <a:avLst/>
          </a:prstGeom>
        </p:spPr>
        <p:style>
          <a:lnRef idx="3">
            <a:schemeClr val="accent5"/>
          </a:lnRef>
          <a:fillRef idx="0">
            <a:schemeClr val="accent5"/>
          </a:fillRef>
          <a:effectRef idx="2">
            <a:schemeClr val="accent5"/>
          </a:effectRef>
          <a:fontRef idx="minor">
            <a:schemeClr val="tx1"/>
          </a:fontRef>
        </p:style>
      </p:cxnSp>
      <p:sp>
        <p:nvSpPr>
          <p:cNvPr id="15" name="矩形 14"/>
          <p:cNvSpPr/>
          <p:nvPr/>
        </p:nvSpPr>
        <p:spPr>
          <a:xfrm>
            <a:off x="3923928" y="6021288"/>
            <a:ext cx="1415772" cy="461665"/>
          </a:xfrm>
          <a:prstGeom prst="rect">
            <a:avLst/>
          </a:prstGeom>
        </p:spPr>
        <p:txBody>
          <a:bodyPr wrap="none">
            <a:spAutoFit/>
          </a:bodyPr>
          <a:lstStyle/>
          <a:p>
            <a:r>
              <a:rPr lang="zh-CN" altLang="en-US" sz="2400" b="1" dirty="0" smtClean="0">
                <a:solidFill>
                  <a:srgbClr val="0000FF"/>
                </a:solidFill>
                <a:latin typeface="+mj-ea"/>
                <a:ea typeface="+mj-ea"/>
              </a:rPr>
              <a:t>噪声功率</a:t>
            </a:r>
            <a:endParaRPr lang="zh-CN" altLang="en-US" sz="2400" b="1" dirty="0">
              <a:solidFill>
                <a:srgbClr val="0000FF"/>
              </a:solidFill>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5955">
                                            <p:txEl>
                                              <p:pRg st="3" end="3"/>
                                            </p:txEl>
                                          </p:spTgt>
                                        </p:tgtEl>
                                        <p:attrNameLst>
                                          <p:attrName>style.visibility</p:attrName>
                                        </p:attrNameLst>
                                      </p:cBhvr>
                                      <p:to>
                                        <p:strVal val="visible"/>
                                      </p:to>
                                    </p:set>
                                    <p:anim calcmode="lin" valueType="num">
                                      <p:cBhvr additive="base">
                                        <p:cTn id="7" dur="500" fill="hold"/>
                                        <p:tgtEl>
                                          <p:spTgt spid="12595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5955">
                                            <p:txEl>
                                              <p:pRg st="3" end="3"/>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5955">
                                            <p:txEl>
                                              <p:pRg st="4" end="4"/>
                                            </p:txEl>
                                          </p:spTgt>
                                        </p:tgtEl>
                                        <p:attrNameLst>
                                          <p:attrName>style.visibility</p:attrName>
                                        </p:attrNameLst>
                                      </p:cBhvr>
                                      <p:to>
                                        <p:strVal val="visible"/>
                                      </p:to>
                                    </p:set>
                                    <p:anim calcmode="lin" valueType="num">
                                      <p:cBhvr additive="base">
                                        <p:cTn id="12" dur="500" fill="hold"/>
                                        <p:tgtEl>
                                          <p:spTgt spid="125955">
                                            <p:txEl>
                                              <p:pRg st="4" end="4"/>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5955">
                                            <p:txEl>
                                              <p:pRg st="4" end="4"/>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par>
                                <p:cTn id="22" presetID="3" presetClass="entr" presetSubtype="1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zh-CN" altLang="en-US" dirty="0" smtClean="0"/>
              <a:t>例</a:t>
            </a:r>
            <a:r>
              <a:rPr lang="en-US" altLang="zh-CN" dirty="0" smtClean="0"/>
              <a:t>7.2.3</a:t>
            </a:r>
            <a:endParaRPr lang="zh-CN" altLang="en-US" dirty="0"/>
          </a:p>
        </p:txBody>
      </p:sp>
      <p:sp>
        <p:nvSpPr>
          <p:cNvPr id="125955" name="Rectangle 3"/>
          <p:cNvSpPr>
            <a:spLocks noGrp="1" noChangeArrowheads="1"/>
          </p:cNvSpPr>
          <p:nvPr>
            <p:ph type="body" idx="1"/>
          </p:nvPr>
        </p:nvSpPr>
        <p:spPr/>
        <p:txBody>
          <a:bodyPr>
            <a:normAutofit/>
          </a:bodyPr>
          <a:lstStyle/>
          <a:p>
            <a:r>
              <a:rPr lang="zh-CN" altLang="en-US" dirty="0" smtClean="0"/>
              <a:t>解：先求噪声功率</a:t>
            </a:r>
            <a:endParaRPr lang="en-US" altLang="zh-CN" dirty="0" smtClean="0"/>
          </a:p>
          <a:p>
            <a:r>
              <a:rPr lang="zh-CN" altLang="en-US" dirty="0" smtClean="0"/>
              <a:t>接收端带通滤波器的</a:t>
            </a:r>
            <a:r>
              <a:rPr lang="zh-CN" altLang="en-US" dirty="0" smtClean="0">
                <a:solidFill>
                  <a:srgbClr val="0000FF"/>
                </a:solidFill>
              </a:rPr>
              <a:t>带宽</a:t>
            </a:r>
            <a:r>
              <a:rPr lang="zh-CN" altLang="en-US" dirty="0" smtClean="0"/>
              <a:t>为</a:t>
            </a:r>
          </a:p>
          <a:p>
            <a:pPr lvl="3"/>
            <a:endParaRPr lang="zh-CN" altLang="en-US" dirty="0" smtClean="0"/>
          </a:p>
          <a:p>
            <a:r>
              <a:rPr lang="zh-CN" altLang="en-US" dirty="0" smtClean="0"/>
              <a:t>其输出的</a:t>
            </a:r>
            <a:r>
              <a:rPr lang="zh-CN" altLang="en-US" dirty="0" smtClean="0">
                <a:solidFill>
                  <a:srgbClr val="0000FF"/>
                </a:solidFill>
              </a:rPr>
              <a:t>噪声功率</a:t>
            </a:r>
            <a:r>
              <a:rPr lang="zh-CN" altLang="en-US" dirty="0" smtClean="0"/>
              <a:t>为：</a:t>
            </a:r>
          </a:p>
          <a:p>
            <a:pPr lvl="1"/>
            <a:endParaRPr lang="zh-CN" altLang="en-US" dirty="0" smtClean="0"/>
          </a:p>
          <a:p>
            <a:r>
              <a:rPr lang="en-US" altLang="zh-CN" dirty="0" smtClean="0"/>
              <a:t>(1)</a:t>
            </a:r>
            <a:r>
              <a:rPr lang="zh-CN" altLang="en-US" dirty="0" smtClean="0"/>
              <a:t> </a:t>
            </a:r>
            <a:r>
              <a:rPr lang="en-US" altLang="zh-CN" dirty="0" smtClean="0"/>
              <a:t>2DPSK</a:t>
            </a:r>
            <a:r>
              <a:rPr lang="zh-CN" altLang="en-US" dirty="0" smtClean="0"/>
              <a:t>采用差分相干接收的误码率为</a:t>
            </a:r>
            <a:endParaRPr lang="en-US" altLang="zh-CN" dirty="0" smtClean="0"/>
          </a:p>
          <a:p>
            <a:endParaRPr lang="en-US" altLang="zh-CN" dirty="0" smtClean="0"/>
          </a:p>
          <a:p>
            <a:endParaRPr lang="zh-CN" altLang="en-US" dirty="0"/>
          </a:p>
        </p:txBody>
      </p:sp>
      <p:sp>
        <p:nvSpPr>
          <p:cNvPr id="10" name="灯片编号占位符 5"/>
          <p:cNvSpPr>
            <a:spLocks noGrp="1"/>
          </p:cNvSpPr>
          <p:nvPr>
            <p:ph type="sldNum" sz="quarter" idx="12"/>
          </p:nvPr>
        </p:nvSpPr>
        <p:spPr/>
        <p:txBody>
          <a:bodyPr/>
          <a:lstStyle/>
          <a:p>
            <a:fld id="{B07EACA0-F0D2-491B-AD89-1A6A32C3EE5C}" type="slidenum">
              <a:rPr lang="en-US" altLang="zh-CN" smtClean="0"/>
              <a:pPr/>
              <a:t>136</a:t>
            </a:fld>
            <a:endParaRPr lang="en-US" altLang="zh-CN"/>
          </a:p>
        </p:txBody>
      </p:sp>
      <p:sp>
        <p:nvSpPr>
          <p:cNvPr id="125957" name="Rectangle 5"/>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25956" name="Object 4"/>
          <p:cNvGraphicFramePr>
            <a:graphicFrameLocks noChangeAspect="1"/>
          </p:cNvGraphicFramePr>
          <p:nvPr/>
        </p:nvGraphicFramePr>
        <p:xfrm>
          <a:off x="2987824" y="2420888"/>
          <a:ext cx="2520950" cy="419100"/>
        </p:xfrm>
        <a:graphic>
          <a:graphicData uri="http://schemas.openxmlformats.org/presentationml/2006/ole">
            <mc:AlternateContent xmlns:mc="http://schemas.openxmlformats.org/markup-compatibility/2006">
              <mc:Choice xmlns:v="urn:schemas-microsoft-com:vml" Requires="v">
                <p:oleObj spid="_x0000_s396824" name="公式" r:id="rId3" imgW="1371600" imgH="228600" progId="Equation.3">
                  <p:embed/>
                </p:oleObj>
              </mc:Choice>
              <mc:Fallback>
                <p:oleObj name="公式" r:id="rId3" imgW="1371600" imgH="228600" progId="Equation.3">
                  <p:embed/>
                  <p:pic>
                    <p:nvPicPr>
                      <p:cNvPr id="0" name="Picture 2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2420888"/>
                        <a:ext cx="252095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5959" name="Rectangle 7"/>
          <p:cNvSpPr>
            <a:spLocks noChangeArrowheads="1"/>
          </p:cNvSpPr>
          <p:nvPr/>
        </p:nvSpPr>
        <p:spPr bwMode="auto">
          <a:xfrm>
            <a:off x="0" y="33099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25958" name="Object 6"/>
          <p:cNvGraphicFramePr>
            <a:graphicFrameLocks noChangeAspect="1"/>
          </p:cNvGraphicFramePr>
          <p:nvPr/>
        </p:nvGraphicFramePr>
        <p:xfrm>
          <a:off x="2267744" y="3356992"/>
          <a:ext cx="5170676" cy="489521"/>
        </p:xfrm>
        <a:graphic>
          <a:graphicData uri="http://schemas.openxmlformats.org/presentationml/2006/ole">
            <mc:AlternateContent xmlns:mc="http://schemas.openxmlformats.org/markup-compatibility/2006">
              <mc:Choice xmlns:v="urn:schemas-microsoft-com:vml" Requires="v">
                <p:oleObj spid="_x0000_s396825" r:id="rId5" imgW="2514600" imgH="241300" progId="Equation.DSMT4">
                  <p:embed/>
                </p:oleObj>
              </mc:Choice>
              <mc:Fallback>
                <p:oleObj r:id="rId5" imgW="2514600" imgH="241300" progId="Equation.DSMT4">
                  <p:embed/>
                  <p:pic>
                    <p:nvPicPr>
                      <p:cNvPr id="0" name="Picture 2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7744" y="3356992"/>
                        <a:ext cx="5170676" cy="4895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5961" name="Rectangle 9"/>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25960" name="Object 8"/>
          <p:cNvGraphicFramePr>
            <a:graphicFrameLocks noChangeAspect="1"/>
          </p:cNvGraphicFramePr>
          <p:nvPr>
            <p:extLst>
              <p:ext uri="{D42A27DB-BD31-4B8C-83A1-F6EECF244321}">
                <p14:modId xmlns:p14="http://schemas.microsoft.com/office/powerpoint/2010/main" val="2792794413"/>
              </p:ext>
            </p:extLst>
          </p:nvPr>
        </p:nvGraphicFramePr>
        <p:xfrm>
          <a:off x="1763688" y="4600444"/>
          <a:ext cx="2079179" cy="760717"/>
        </p:xfrm>
        <a:graphic>
          <a:graphicData uri="http://schemas.openxmlformats.org/presentationml/2006/ole">
            <mc:AlternateContent xmlns:mc="http://schemas.openxmlformats.org/markup-compatibility/2006">
              <mc:Choice xmlns:v="urn:schemas-microsoft-com:vml" Requires="v">
                <p:oleObj spid="_x0000_s396826" name="公式" r:id="rId7" imgW="1066337" imgH="393529" progId="Equation.3">
                  <p:embed/>
                </p:oleObj>
              </mc:Choice>
              <mc:Fallback>
                <p:oleObj name="公式" r:id="rId7" imgW="1066337" imgH="393529" progId="Equation.3">
                  <p:embed/>
                  <p:pic>
                    <p:nvPicPr>
                      <p:cNvPr id="0" name="Picture 2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688" y="4600444"/>
                        <a:ext cx="2079179" cy="760717"/>
                      </a:xfrm>
                      <a:prstGeom prst="rect">
                        <a:avLst/>
                      </a:prstGeom>
                      <a:noFill/>
                      <a:extLst/>
                    </p:spPr>
                  </p:pic>
                </p:oleObj>
              </mc:Fallback>
            </mc:AlternateContent>
          </a:graphicData>
        </a:graphic>
      </p:graphicFrame>
      <p:graphicFrame>
        <p:nvGraphicFramePr>
          <p:cNvPr id="396293" name="Object 5"/>
          <p:cNvGraphicFramePr>
            <a:graphicFrameLocks noChangeAspect="1"/>
          </p:cNvGraphicFramePr>
          <p:nvPr/>
        </p:nvGraphicFramePr>
        <p:xfrm>
          <a:off x="5796136" y="4797152"/>
          <a:ext cx="1152128" cy="384043"/>
        </p:xfrm>
        <a:graphic>
          <a:graphicData uri="http://schemas.openxmlformats.org/presentationml/2006/ole">
            <mc:AlternateContent xmlns:mc="http://schemas.openxmlformats.org/markup-compatibility/2006">
              <mc:Choice xmlns:v="urn:schemas-microsoft-com:vml" Requires="v">
                <p:oleObj spid="_x0000_s396827" name="公式" r:id="rId9" imgW="532937" imgH="177646" progId="Equation.3">
                  <p:embed/>
                </p:oleObj>
              </mc:Choice>
              <mc:Fallback>
                <p:oleObj name="公式" r:id="rId9" imgW="532937" imgH="177646" progId="Equation.3">
                  <p:embed/>
                  <p:pic>
                    <p:nvPicPr>
                      <p:cNvPr id="0" name="Picture 2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6136" y="4797152"/>
                        <a:ext cx="1152128" cy="3840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矩形 11"/>
          <p:cNvSpPr/>
          <p:nvPr/>
        </p:nvSpPr>
        <p:spPr>
          <a:xfrm>
            <a:off x="4427984" y="4509120"/>
            <a:ext cx="697627" cy="400110"/>
          </a:xfrm>
          <a:prstGeom prst="rect">
            <a:avLst/>
          </a:prstGeom>
        </p:spPr>
        <p:txBody>
          <a:bodyPr wrap="none">
            <a:spAutoFit/>
          </a:bodyPr>
          <a:lstStyle/>
          <a:p>
            <a:r>
              <a:rPr lang="zh-CN" altLang="en-US" sz="2000" b="1" dirty="0" smtClean="0">
                <a:solidFill>
                  <a:srgbClr val="0000FF"/>
                </a:solidFill>
                <a:latin typeface="+mj-ea"/>
                <a:ea typeface="+mj-ea"/>
              </a:rPr>
              <a:t>求解</a:t>
            </a:r>
            <a:endParaRPr lang="zh-CN" altLang="en-US" sz="2000" b="1" dirty="0">
              <a:solidFill>
                <a:srgbClr val="0000FF"/>
              </a:solidFill>
              <a:latin typeface="+mj-ea"/>
              <a:ea typeface="+mj-ea"/>
            </a:endParaRPr>
          </a:p>
        </p:txBody>
      </p:sp>
      <p:sp>
        <p:nvSpPr>
          <p:cNvPr id="13" name="右箭头 12"/>
          <p:cNvSpPr/>
          <p:nvPr/>
        </p:nvSpPr>
        <p:spPr>
          <a:xfrm>
            <a:off x="4427984" y="4869160"/>
            <a:ext cx="792088" cy="43204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396294" name="Object 6"/>
          <p:cNvGraphicFramePr>
            <a:graphicFrameLocks noChangeAspect="1"/>
          </p:cNvGraphicFramePr>
          <p:nvPr>
            <p:extLst>
              <p:ext uri="{D42A27DB-BD31-4B8C-83A1-F6EECF244321}">
                <p14:modId xmlns:p14="http://schemas.microsoft.com/office/powerpoint/2010/main" val="3010913752"/>
              </p:ext>
            </p:extLst>
          </p:nvPr>
        </p:nvGraphicFramePr>
        <p:xfrm>
          <a:off x="6516216" y="5733256"/>
          <a:ext cx="2077642" cy="648072"/>
        </p:xfrm>
        <a:graphic>
          <a:graphicData uri="http://schemas.openxmlformats.org/presentationml/2006/ole">
            <mc:AlternateContent xmlns:mc="http://schemas.openxmlformats.org/markup-compatibility/2006">
              <mc:Choice xmlns:v="urn:schemas-microsoft-com:vml" Requires="v">
                <p:oleObj spid="_x0000_s396828" name="公式" r:id="rId11" imgW="748975" imgH="241195" progId="Equation.3">
                  <p:embed/>
                </p:oleObj>
              </mc:Choice>
              <mc:Fallback>
                <p:oleObj name="公式" r:id="rId11" imgW="748975" imgH="241195" progId="Equation.3">
                  <p:embed/>
                  <p:pic>
                    <p:nvPicPr>
                      <p:cNvPr id="0" name="Picture 2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16216" y="5733256"/>
                        <a:ext cx="2077642" cy="648072"/>
                      </a:xfrm>
                      <a:prstGeom prst="rect">
                        <a:avLst/>
                      </a:prstGeom>
                      <a:noFill/>
                      <a:extLst/>
                    </p:spPr>
                  </p:pic>
                </p:oleObj>
              </mc:Fallback>
            </mc:AlternateContent>
          </a:graphicData>
        </a:graphic>
      </p:graphicFrame>
      <p:sp>
        <p:nvSpPr>
          <p:cNvPr id="15" name="下箭头 14"/>
          <p:cNvSpPr/>
          <p:nvPr/>
        </p:nvSpPr>
        <p:spPr>
          <a:xfrm>
            <a:off x="6372200" y="5301208"/>
            <a:ext cx="504056" cy="432048"/>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6" name="矩形 15"/>
          <p:cNvSpPr/>
          <p:nvPr/>
        </p:nvSpPr>
        <p:spPr>
          <a:xfrm>
            <a:off x="6948264" y="5301208"/>
            <a:ext cx="697627" cy="400110"/>
          </a:xfrm>
          <a:prstGeom prst="rect">
            <a:avLst/>
          </a:prstGeom>
        </p:spPr>
        <p:txBody>
          <a:bodyPr wrap="none">
            <a:spAutoFit/>
          </a:bodyPr>
          <a:lstStyle/>
          <a:p>
            <a:r>
              <a:rPr lang="zh-CN" altLang="en-US" sz="2000" b="1" dirty="0" smtClean="0">
                <a:solidFill>
                  <a:srgbClr val="0000FF"/>
                </a:solidFill>
                <a:latin typeface="+mj-ea"/>
                <a:ea typeface="+mj-ea"/>
              </a:rPr>
              <a:t>代入</a:t>
            </a:r>
            <a:endParaRPr lang="zh-CN" altLang="en-US" sz="2000" b="1" dirty="0">
              <a:solidFill>
                <a:srgbClr val="0000FF"/>
              </a:solidFill>
              <a:latin typeface="+mj-ea"/>
              <a:ea typeface="+mj-ea"/>
            </a:endParaRPr>
          </a:p>
        </p:txBody>
      </p:sp>
      <p:graphicFrame>
        <p:nvGraphicFramePr>
          <p:cNvPr id="396295" name="Object 7"/>
          <p:cNvGraphicFramePr>
            <a:graphicFrameLocks noChangeAspect="1"/>
          </p:cNvGraphicFramePr>
          <p:nvPr>
            <p:extLst>
              <p:ext uri="{D42A27DB-BD31-4B8C-83A1-F6EECF244321}">
                <p14:modId xmlns:p14="http://schemas.microsoft.com/office/powerpoint/2010/main" val="2416148704"/>
              </p:ext>
            </p:extLst>
          </p:nvPr>
        </p:nvGraphicFramePr>
        <p:xfrm>
          <a:off x="2167529" y="5501264"/>
          <a:ext cx="3196559" cy="1064550"/>
        </p:xfrm>
        <a:graphic>
          <a:graphicData uri="http://schemas.openxmlformats.org/presentationml/2006/ole">
            <mc:AlternateContent xmlns:mc="http://schemas.openxmlformats.org/markup-compatibility/2006">
              <mc:Choice xmlns:v="urn:schemas-microsoft-com:vml" Requires="v">
                <p:oleObj spid="_x0000_s396829" name="Equation" r:id="rId13" imgW="1904174" imgH="634725" progId="Equation.DSMT4">
                  <p:embed/>
                </p:oleObj>
              </mc:Choice>
              <mc:Fallback>
                <p:oleObj name="Equation" r:id="rId13" imgW="1904174" imgH="634725" progId="Equation.DSMT4">
                  <p:embed/>
                  <p:pic>
                    <p:nvPicPr>
                      <p:cNvPr id="0" name="Picture 28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67529" y="5501264"/>
                        <a:ext cx="3196559" cy="1064550"/>
                      </a:xfrm>
                      <a:prstGeom prst="rect">
                        <a:avLst/>
                      </a:prstGeom>
                      <a:noFill/>
                      <a:extLst/>
                    </p:spPr>
                  </p:pic>
                </p:oleObj>
              </mc:Fallback>
            </mc:AlternateContent>
          </a:graphicData>
        </a:graphic>
      </p:graphicFrame>
      <p:sp>
        <p:nvSpPr>
          <p:cNvPr id="18" name="右箭头 17"/>
          <p:cNvSpPr/>
          <p:nvPr/>
        </p:nvSpPr>
        <p:spPr>
          <a:xfrm rot="10800000">
            <a:off x="5436096" y="5949280"/>
            <a:ext cx="792088" cy="43204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9" name="矩形 18"/>
          <p:cNvSpPr/>
          <p:nvPr/>
        </p:nvSpPr>
        <p:spPr>
          <a:xfrm>
            <a:off x="107504" y="5661248"/>
            <a:ext cx="2088232" cy="830997"/>
          </a:xfrm>
          <a:prstGeom prst="rect">
            <a:avLst/>
          </a:prstGeom>
        </p:spPr>
        <p:txBody>
          <a:bodyPr wrap="square">
            <a:spAutoFit/>
          </a:bodyPr>
          <a:lstStyle/>
          <a:p>
            <a:r>
              <a:rPr lang="zh-CN" altLang="en-US" sz="2400" b="1" dirty="0" smtClean="0">
                <a:solidFill>
                  <a:srgbClr val="0000FF"/>
                </a:solidFill>
                <a:latin typeface="+mj-ea"/>
                <a:ea typeface="+mj-ea"/>
              </a:rPr>
              <a:t>接收机输入端所需信号功率</a:t>
            </a:r>
            <a:endParaRPr lang="zh-CN" altLang="en-US" sz="2400" b="1" dirty="0">
              <a:solidFill>
                <a:srgbClr val="0000FF"/>
              </a:solidFill>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5955">
                                            <p:txEl>
                                              <p:pRg st="1" end="1"/>
                                            </p:txEl>
                                          </p:spTgt>
                                        </p:tgtEl>
                                        <p:attrNameLst>
                                          <p:attrName>style.visibility</p:attrName>
                                        </p:attrNameLst>
                                      </p:cBhvr>
                                      <p:to>
                                        <p:strVal val="visible"/>
                                      </p:to>
                                    </p:set>
                                    <p:anim calcmode="lin" valueType="num">
                                      <p:cBhvr additive="base">
                                        <p:cTn id="7" dur="500" fill="hold"/>
                                        <p:tgtEl>
                                          <p:spTgt spid="1259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595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5956"/>
                                        </p:tgtEl>
                                        <p:attrNameLst>
                                          <p:attrName>style.visibility</p:attrName>
                                        </p:attrNameLst>
                                      </p:cBhvr>
                                      <p:to>
                                        <p:strVal val="visible"/>
                                      </p:to>
                                    </p:set>
                                    <p:anim calcmode="lin" valueType="num">
                                      <p:cBhvr additive="base">
                                        <p:cTn id="11" dur="500" fill="hold"/>
                                        <p:tgtEl>
                                          <p:spTgt spid="125956"/>
                                        </p:tgtEl>
                                        <p:attrNameLst>
                                          <p:attrName>ppt_x</p:attrName>
                                        </p:attrNameLst>
                                      </p:cBhvr>
                                      <p:tavLst>
                                        <p:tav tm="0">
                                          <p:val>
                                            <p:strVal val="#ppt_x"/>
                                          </p:val>
                                        </p:tav>
                                        <p:tav tm="100000">
                                          <p:val>
                                            <p:strVal val="#ppt_x"/>
                                          </p:val>
                                        </p:tav>
                                      </p:tavLst>
                                    </p:anim>
                                    <p:anim calcmode="lin" valueType="num">
                                      <p:cBhvr additive="base">
                                        <p:cTn id="12" dur="500" fill="hold"/>
                                        <p:tgtEl>
                                          <p:spTgt spid="12595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5955">
                                            <p:txEl>
                                              <p:pRg st="3" end="3"/>
                                            </p:txEl>
                                          </p:spTgt>
                                        </p:tgtEl>
                                        <p:attrNameLst>
                                          <p:attrName>style.visibility</p:attrName>
                                        </p:attrNameLst>
                                      </p:cBhvr>
                                      <p:to>
                                        <p:strVal val="visible"/>
                                      </p:to>
                                    </p:set>
                                    <p:anim calcmode="lin" valueType="num">
                                      <p:cBhvr additive="base">
                                        <p:cTn id="17" dur="500" fill="hold"/>
                                        <p:tgtEl>
                                          <p:spTgt spid="125955">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5955">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5958"/>
                                        </p:tgtEl>
                                        <p:attrNameLst>
                                          <p:attrName>style.visibility</p:attrName>
                                        </p:attrNameLst>
                                      </p:cBhvr>
                                      <p:to>
                                        <p:strVal val="visible"/>
                                      </p:to>
                                    </p:set>
                                    <p:anim calcmode="lin" valueType="num">
                                      <p:cBhvr additive="base">
                                        <p:cTn id="21" dur="500" fill="hold"/>
                                        <p:tgtEl>
                                          <p:spTgt spid="125958"/>
                                        </p:tgtEl>
                                        <p:attrNameLst>
                                          <p:attrName>ppt_x</p:attrName>
                                        </p:attrNameLst>
                                      </p:cBhvr>
                                      <p:tavLst>
                                        <p:tav tm="0">
                                          <p:val>
                                            <p:strVal val="#ppt_x"/>
                                          </p:val>
                                        </p:tav>
                                        <p:tav tm="100000">
                                          <p:val>
                                            <p:strVal val="#ppt_x"/>
                                          </p:val>
                                        </p:tav>
                                      </p:tavLst>
                                    </p:anim>
                                    <p:anim calcmode="lin" valueType="num">
                                      <p:cBhvr additive="base">
                                        <p:cTn id="22" dur="500" fill="hold"/>
                                        <p:tgtEl>
                                          <p:spTgt spid="12595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5955">
                                            <p:txEl>
                                              <p:pRg st="5" end="5"/>
                                            </p:txEl>
                                          </p:spTgt>
                                        </p:tgtEl>
                                        <p:attrNameLst>
                                          <p:attrName>style.visibility</p:attrName>
                                        </p:attrNameLst>
                                      </p:cBhvr>
                                      <p:to>
                                        <p:strVal val="visible"/>
                                      </p:to>
                                    </p:set>
                                    <p:anim calcmode="lin" valueType="num">
                                      <p:cBhvr additive="base">
                                        <p:cTn id="27" dur="500" fill="hold"/>
                                        <p:tgtEl>
                                          <p:spTgt spid="12595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5955">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5960"/>
                                        </p:tgtEl>
                                        <p:attrNameLst>
                                          <p:attrName>style.visibility</p:attrName>
                                        </p:attrNameLst>
                                      </p:cBhvr>
                                      <p:to>
                                        <p:strVal val="visible"/>
                                      </p:to>
                                    </p:set>
                                    <p:anim calcmode="lin" valueType="num">
                                      <p:cBhvr additive="base">
                                        <p:cTn id="31" dur="500" fill="hold"/>
                                        <p:tgtEl>
                                          <p:spTgt spid="125960"/>
                                        </p:tgtEl>
                                        <p:attrNameLst>
                                          <p:attrName>ppt_x</p:attrName>
                                        </p:attrNameLst>
                                      </p:cBhvr>
                                      <p:tavLst>
                                        <p:tav tm="0">
                                          <p:val>
                                            <p:strVal val="#ppt_x"/>
                                          </p:val>
                                        </p:tav>
                                        <p:tav tm="100000">
                                          <p:val>
                                            <p:strVal val="#ppt_x"/>
                                          </p:val>
                                        </p:tav>
                                      </p:tavLst>
                                    </p:anim>
                                    <p:anim calcmode="lin" valueType="num">
                                      <p:cBhvr additive="base">
                                        <p:cTn id="32" dur="500" fill="hold"/>
                                        <p:tgtEl>
                                          <p:spTgt spid="12596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96293"/>
                                        </p:tgtEl>
                                        <p:attrNameLst>
                                          <p:attrName>style.visibility</p:attrName>
                                        </p:attrNameLst>
                                      </p:cBhvr>
                                      <p:to>
                                        <p:strVal val="visible"/>
                                      </p:to>
                                    </p:set>
                                    <p:anim calcmode="lin" valueType="num">
                                      <p:cBhvr additive="base">
                                        <p:cTn id="37" dur="500" fill="hold"/>
                                        <p:tgtEl>
                                          <p:spTgt spid="396293"/>
                                        </p:tgtEl>
                                        <p:attrNameLst>
                                          <p:attrName>ppt_x</p:attrName>
                                        </p:attrNameLst>
                                      </p:cBhvr>
                                      <p:tavLst>
                                        <p:tav tm="0">
                                          <p:val>
                                            <p:strVal val="#ppt_x"/>
                                          </p:val>
                                        </p:tav>
                                        <p:tav tm="100000">
                                          <p:val>
                                            <p:strVal val="#ppt_x"/>
                                          </p:val>
                                        </p:tav>
                                      </p:tavLst>
                                    </p:anim>
                                    <p:anim calcmode="lin" valueType="num">
                                      <p:cBhvr additive="base">
                                        <p:cTn id="38" dur="500" fill="hold"/>
                                        <p:tgtEl>
                                          <p:spTgt spid="396293"/>
                                        </p:tgtEl>
                                        <p:attrNameLst>
                                          <p:attrName>ppt_y</p:attrName>
                                        </p:attrNameLst>
                                      </p:cBhvr>
                                      <p:tavLst>
                                        <p:tav tm="0">
                                          <p:val>
                                            <p:strVal val="1+#ppt_h/2"/>
                                          </p:val>
                                        </p:tav>
                                        <p:tav tm="100000">
                                          <p:val>
                                            <p:strVal val="#ppt_y"/>
                                          </p:val>
                                        </p:tav>
                                      </p:tavLst>
                                    </p:anim>
                                  </p:childTnLst>
                                </p:cTn>
                              </p:par>
                              <p:par>
                                <p:cTn id="39" presetID="3" presetClass="entr" presetSubtype="1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linds(horizontal)">
                                      <p:cBhvr>
                                        <p:cTn id="41" dur="500"/>
                                        <p:tgtEl>
                                          <p:spTgt spid="12"/>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linds(horizontal)">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96294"/>
                                        </p:tgtEl>
                                        <p:attrNameLst>
                                          <p:attrName>style.visibility</p:attrName>
                                        </p:attrNameLst>
                                      </p:cBhvr>
                                      <p:to>
                                        <p:strVal val="visible"/>
                                      </p:to>
                                    </p:set>
                                    <p:anim calcmode="lin" valueType="num">
                                      <p:cBhvr additive="base">
                                        <p:cTn id="49" dur="500" fill="hold"/>
                                        <p:tgtEl>
                                          <p:spTgt spid="396294"/>
                                        </p:tgtEl>
                                        <p:attrNameLst>
                                          <p:attrName>ppt_x</p:attrName>
                                        </p:attrNameLst>
                                      </p:cBhvr>
                                      <p:tavLst>
                                        <p:tav tm="0">
                                          <p:val>
                                            <p:strVal val="#ppt_x"/>
                                          </p:val>
                                        </p:tav>
                                        <p:tav tm="100000">
                                          <p:val>
                                            <p:strVal val="#ppt_x"/>
                                          </p:val>
                                        </p:tav>
                                      </p:tavLst>
                                    </p:anim>
                                    <p:anim calcmode="lin" valueType="num">
                                      <p:cBhvr additive="base">
                                        <p:cTn id="50" dur="500" fill="hold"/>
                                        <p:tgtEl>
                                          <p:spTgt spid="39629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3" presetClass="entr" presetSubtype="1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linds(horizontal)">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96295"/>
                                        </p:tgtEl>
                                        <p:attrNameLst>
                                          <p:attrName>style.visibility</p:attrName>
                                        </p:attrNameLst>
                                      </p:cBhvr>
                                      <p:to>
                                        <p:strVal val="visible"/>
                                      </p:to>
                                    </p:set>
                                    <p:anim calcmode="lin" valueType="num">
                                      <p:cBhvr additive="base">
                                        <p:cTn id="62" dur="500" fill="hold"/>
                                        <p:tgtEl>
                                          <p:spTgt spid="396295"/>
                                        </p:tgtEl>
                                        <p:attrNameLst>
                                          <p:attrName>ppt_x</p:attrName>
                                        </p:attrNameLst>
                                      </p:cBhvr>
                                      <p:tavLst>
                                        <p:tav tm="0">
                                          <p:val>
                                            <p:strVal val="#ppt_x"/>
                                          </p:val>
                                        </p:tav>
                                        <p:tav tm="100000">
                                          <p:val>
                                            <p:strVal val="#ppt_x"/>
                                          </p:val>
                                        </p:tav>
                                      </p:tavLst>
                                    </p:anim>
                                    <p:anim calcmode="lin" valueType="num">
                                      <p:cBhvr additive="base">
                                        <p:cTn id="63" dur="500" fill="hold"/>
                                        <p:tgtEl>
                                          <p:spTgt spid="396295"/>
                                        </p:tgtEl>
                                        <p:attrNameLst>
                                          <p:attrName>ppt_y</p:attrName>
                                        </p:attrNameLst>
                                      </p:cBhvr>
                                      <p:tavLst>
                                        <p:tav tm="0">
                                          <p:val>
                                            <p:strVal val="1+#ppt_h/2"/>
                                          </p:val>
                                        </p:tav>
                                        <p:tav tm="100000">
                                          <p:val>
                                            <p:strVal val="#ppt_y"/>
                                          </p:val>
                                        </p:tav>
                                      </p:tavLst>
                                    </p:anim>
                                  </p:childTnLst>
                                </p:cTn>
                              </p:par>
                              <p:par>
                                <p:cTn id="64" presetID="3" presetClass="entr" presetSubtype="1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blinds(horizontal)">
                                      <p:cBhvr>
                                        <p:cTn id="66" dur="500"/>
                                        <p:tgtEl>
                                          <p:spTgt spid="18"/>
                                        </p:tgtEl>
                                      </p:cBhvr>
                                    </p:animEffect>
                                  </p:childTnLst>
                                </p:cTn>
                              </p:par>
                              <p:par>
                                <p:cTn id="67" presetID="2" presetClass="entr" presetSubtype="4"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500" fill="hold"/>
                                        <p:tgtEl>
                                          <p:spTgt spid="19"/>
                                        </p:tgtEl>
                                        <p:attrNameLst>
                                          <p:attrName>ppt_x</p:attrName>
                                        </p:attrNameLst>
                                      </p:cBhvr>
                                      <p:tavLst>
                                        <p:tav tm="0">
                                          <p:val>
                                            <p:strVal val="#ppt_x"/>
                                          </p:val>
                                        </p:tav>
                                        <p:tav tm="100000">
                                          <p:val>
                                            <p:strVal val="#ppt_x"/>
                                          </p:val>
                                        </p:tav>
                                      </p:tavLst>
                                    </p:anim>
                                    <p:anim calcmode="lin" valueType="num">
                                      <p:cBhvr additive="base">
                                        <p:cTn id="7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5" grpId="0" animBg="1"/>
      <p:bldP spid="16" grpId="0"/>
      <p:bldP spid="18" grpId="0" animBg="1"/>
      <p:bldP spid="1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endParaRPr lang="zh-CN" altLang="en-US" dirty="0"/>
          </a:p>
        </p:txBody>
      </p:sp>
      <p:sp>
        <p:nvSpPr>
          <p:cNvPr id="126979" name="Rectangle 3"/>
          <p:cNvSpPr>
            <a:spLocks noGrp="1" noChangeArrowheads="1"/>
          </p:cNvSpPr>
          <p:nvPr>
            <p:ph type="body" idx="1"/>
          </p:nvPr>
        </p:nvSpPr>
        <p:spPr/>
        <p:txBody>
          <a:bodyPr>
            <a:normAutofit/>
          </a:bodyPr>
          <a:lstStyle/>
          <a:p>
            <a:r>
              <a:rPr lang="zh-CN" altLang="en-US" dirty="0" smtClean="0"/>
              <a:t>（</a:t>
            </a:r>
            <a:r>
              <a:rPr lang="en-US" altLang="zh-CN" dirty="0" smtClean="0"/>
              <a:t>2</a:t>
            </a:r>
            <a:r>
              <a:rPr lang="zh-CN" altLang="en-US" dirty="0" smtClean="0"/>
              <a:t>）对于相干解调</a:t>
            </a:r>
            <a:r>
              <a:rPr lang="en-US" altLang="zh-CN" dirty="0" smtClean="0"/>
              <a:t>-</a:t>
            </a:r>
            <a:r>
              <a:rPr lang="zh-CN" altLang="en-US" dirty="0" smtClean="0"/>
              <a:t>码反变换的</a:t>
            </a:r>
            <a:r>
              <a:rPr lang="en-US" altLang="zh-CN" dirty="0" smtClean="0"/>
              <a:t>2DPSK</a:t>
            </a:r>
            <a:r>
              <a:rPr lang="zh-CN" altLang="en-US" dirty="0" smtClean="0"/>
              <a:t>系统，</a:t>
            </a:r>
          </a:p>
          <a:p>
            <a:endParaRPr lang="zh-CN" altLang="en-US" dirty="0" smtClean="0"/>
          </a:p>
          <a:p>
            <a:r>
              <a:rPr lang="zh-CN" altLang="en-US" dirty="0" smtClean="0"/>
              <a:t>即</a:t>
            </a:r>
          </a:p>
          <a:p>
            <a:r>
              <a:rPr lang="zh-CN" altLang="en-US" dirty="0" smtClean="0"/>
              <a:t>查误差函数表，可得</a:t>
            </a:r>
          </a:p>
          <a:p>
            <a:r>
              <a:rPr lang="zh-CN" altLang="en-US" dirty="0" smtClean="0"/>
              <a:t>由</a:t>
            </a:r>
            <a:r>
              <a:rPr lang="en-US" altLang="zh-CN" i="1" dirty="0" smtClean="0"/>
              <a:t>r</a:t>
            </a:r>
            <a:r>
              <a:rPr lang="en-US" altLang="zh-CN" dirty="0" smtClean="0"/>
              <a:t> = </a:t>
            </a:r>
            <a:r>
              <a:rPr lang="en-US" altLang="zh-CN" i="1" dirty="0" smtClean="0"/>
              <a:t>a</a:t>
            </a:r>
            <a:r>
              <a:rPr lang="en-US" altLang="zh-CN" baseline="30000" dirty="0" smtClean="0"/>
              <a:t>2</a:t>
            </a:r>
            <a:r>
              <a:rPr lang="en-US" altLang="zh-CN" dirty="0" smtClean="0"/>
              <a:t> / 2</a:t>
            </a:r>
            <a:r>
              <a:rPr lang="en-US" altLang="zh-CN" i="1" dirty="0" smtClean="0">
                <a:sym typeface="Symbol" pitchFamily="18" charset="2"/>
              </a:rPr>
              <a:t></a:t>
            </a:r>
            <a:r>
              <a:rPr lang="en-US" altLang="zh-CN" baseline="-25000" dirty="0" smtClean="0">
                <a:sym typeface="Symbol" pitchFamily="18" charset="2"/>
              </a:rPr>
              <a:t>n</a:t>
            </a:r>
            <a:r>
              <a:rPr lang="en-US" altLang="zh-CN" baseline="30000" dirty="0" smtClean="0">
                <a:sym typeface="Symbol" pitchFamily="18" charset="2"/>
              </a:rPr>
              <a:t>2 </a:t>
            </a:r>
            <a:r>
              <a:rPr lang="zh-CN" altLang="en-US" dirty="0" smtClean="0"/>
              <a:t>，可得接收机输入端所需的信号功率为 </a:t>
            </a:r>
            <a:endParaRPr lang="zh-CN" altLang="en-US" dirty="0"/>
          </a:p>
        </p:txBody>
      </p:sp>
      <p:sp>
        <p:nvSpPr>
          <p:cNvPr id="23" name="灯片编号占位符 5"/>
          <p:cNvSpPr>
            <a:spLocks noGrp="1"/>
          </p:cNvSpPr>
          <p:nvPr>
            <p:ph type="sldNum" sz="quarter" idx="12"/>
          </p:nvPr>
        </p:nvSpPr>
        <p:spPr/>
        <p:txBody>
          <a:bodyPr/>
          <a:lstStyle/>
          <a:p>
            <a:fld id="{1BF27FF3-9040-49EB-A00F-A42E483F9A01}" type="slidenum">
              <a:rPr lang="en-US" altLang="zh-CN" smtClean="0"/>
              <a:pPr/>
              <a:t>137</a:t>
            </a:fld>
            <a:endParaRPr lang="en-US" altLang="zh-CN"/>
          </a:p>
        </p:txBody>
      </p:sp>
      <p:sp>
        <p:nvSpPr>
          <p:cNvPr id="126983" name="Rectangle 7"/>
          <p:cNvSpPr>
            <a:spLocks noChangeArrowheads="1"/>
          </p:cNvSpPr>
          <p:nvPr/>
        </p:nvSpPr>
        <p:spPr bwMode="auto">
          <a:xfrm>
            <a:off x="0" y="320040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26986" name="Rectangle 10"/>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26989" name="Rectangle 13"/>
          <p:cNvSpPr>
            <a:spLocks noChangeArrowheads="1"/>
          </p:cNvSpPr>
          <p:nvPr/>
        </p:nvSpPr>
        <p:spPr bwMode="auto">
          <a:xfrm>
            <a:off x="0" y="33004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26988" name="Object 12"/>
          <p:cNvGraphicFramePr>
            <a:graphicFrameLocks noChangeAspect="1"/>
          </p:cNvGraphicFramePr>
          <p:nvPr/>
        </p:nvGraphicFramePr>
        <p:xfrm>
          <a:off x="1259632" y="1916832"/>
          <a:ext cx="2700337" cy="490538"/>
        </p:xfrm>
        <a:graphic>
          <a:graphicData uri="http://schemas.openxmlformats.org/presentationml/2006/ole">
            <mc:AlternateContent xmlns:mc="http://schemas.openxmlformats.org/markup-compatibility/2006">
              <mc:Choice xmlns:v="urn:schemas-microsoft-com:vml" Requires="v">
                <p:oleObj spid="_x0000_s399934" name="公式" r:id="rId3" imgW="1422400" imgH="254000" progId="Equation.3">
                  <p:embed/>
                </p:oleObj>
              </mc:Choice>
              <mc:Fallback>
                <p:oleObj name="公式" r:id="rId3" imgW="1422400" imgH="254000" progId="Equation.3">
                  <p:embed/>
                  <p:pic>
                    <p:nvPicPr>
                      <p:cNvPr id="0" name="Picture 12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916832"/>
                        <a:ext cx="2700337"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6991" name="Rectangle 15"/>
          <p:cNvSpPr>
            <a:spLocks noChangeArrowheads="1"/>
          </p:cNvSpPr>
          <p:nvPr/>
        </p:nvSpPr>
        <p:spPr bwMode="auto">
          <a:xfrm>
            <a:off x="0" y="33099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26990" name="Object 14"/>
          <p:cNvGraphicFramePr>
            <a:graphicFrameLocks noChangeAspect="1"/>
          </p:cNvGraphicFramePr>
          <p:nvPr/>
        </p:nvGraphicFramePr>
        <p:xfrm>
          <a:off x="4139952" y="1700808"/>
          <a:ext cx="908430" cy="360040"/>
        </p:xfrm>
        <a:graphic>
          <a:graphicData uri="http://schemas.openxmlformats.org/presentationml/2006/ole">
            <mc:AlternateContent xmlns:mc="http://schemas.openxmlformats.org/markup-compatibility/2006">
              <mc:Choice xmlns:v="urn:schemas-microsoft-com:vml" Requires="v">
                <p:oleObj spid="_x0000_s399935" name="公式" r:id="rId5" imgW="596900" imgH="241300" progId="Equation.3">
                  <p:embed/>
                </p:oleObj>
              </mc:Choice>
              <mc:Fallback>
                <p:oleObj name="公式" r:id="rId5" imgW="596900" imgH="241300" progId="Equation.3">
                  <p:embed/>
                  <p:pic>
                    <p:nvPicPr>
                      <p:cNvPr id="0" name="Picture 129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9952" y="1700808"/>
                        <a:ext cx="908430"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6993" name="Rectangle 17"/>
          <p:cNvSpPr>
            <a:spLocks noChangeArrowheads="1"/>
          </p:cNvSpPr>
          <p:nvPr/>
        </p:nvSpPr>
        <p:spPr bwMode="auto">
          <a:xfrm>
            <a:off x="0" y="33099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26992" name="Object 16"/>
          <p:cNvGraphicFramePr>
            <a:graphicFrameLocks noChangeAspect="1"/>
          </p:cNvGraphicFramePr>
          <p:nvPr/>
        </p:nvGraphicFramePr>
        <p:xfrm>
          <a:off x="5292080" y="1988840"/>
          <a:ext cx="2114550" cy="442913"/>
        </p:xfrm>
        <a:graphic>
          <a:graphicData uri="http://schemas.openxmlformats.org/presentationml/2006/ole">
            <mc:AlternateContent xmlns:mc="http://schemas.openxmlformats.org/markup-compatibility/2006">
              <mc:Choice xmlns:v="urn:schemas-microsoft-com:vml" Requires="v">
                <p:oleObj spid="_x0000_s399936" name="公式" r:id="rId7" imgW="1129810" imgH="241195" progId="Equation.3">
                  <p:embed/>
                </p:oleObj>
              </mc:Choice>
              <mc:Fallback>
                <p:oleObj name="公式" r:id="rId7" imgW="1129810" imgH="241195" progId="Equation.3">
                  <p:embed/>
                  <p:pic>
                    <p:nvPicPr>
                      <p:cNvPr id="0" name="Picture 129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2080" y="1988840"/>
                        <a:ext cx="211455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6995" name="Rectangle 19"/>
          <p:cNvSpPr>
            <a:spLocks noChangeArrowheads="1"/>
          </p:cNvSpPr>
          <p:nvPr/>
        </p:nvSpPr>
        <p:spPr bwMode="auto">
          <a:xfrm>
            <a:off x="0" y="33099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26994" name="Object 18"/>
          <p:cNvGraphicFramePr>
            <a:graphicFrameLocks noChangeAspect="1"/>
          </p:cNvGraphicFramePr>
          <p:nvPr/>
        </p:nvGraphicFramePr>
        <p:xfrm>
          <a:off x="1475656" y="2564904"/>
          <a:ext cx="3014663" cy="415925"/>
        </p:xfrm>
        <a:graphic>
          <a:graphicData uri="http://schemas.openxmlformats.org/presentationml/2006/ole">
            <mc:AlternateContent xmlns:mc="http://schemas.openxmlformats.org/markup-compatibility/2006">
              <mc:Choice xmlns:v="urn:schemas-microsoft-com:vml" Requires="v">
                <p:oleObj spid="_x0000_s399937" name="公式" r:id="rId9" imgW="1727200" imgH="241300" progId="Equation.3">
                  <p:embed/>
                </p:oleObj>
              </mc:Choice>
              <mc:Fallback>
                <p:oleObj name="公式" r:id="rId9" imgW="1727200" imgH="241300" progId="Equation.3">
                  <p:embed/>
                  <p:pic>
                    <p:nvPicPr>
                      <p:cNvPr id="0" name="Picture 13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5656" y="2564904"/>
                        <a:ext cx="3014663"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6997" name="Rectangle 21"/>
          <p:cNvSpPr>
            <a:spLocks noChangeArrowheads="1"/>
          </p:cNvSpPr>
          <p:nvPr/>
        </p:nvSpPr>
        <p:spPr bwMode="auto">
          <a:xfrm>
            <a:off x="0" y="33194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26996" name="Object 20"/>
          <p:cNvGraphicFramePr>
            <a:graphicFrameLocks noChangeAspect="1"/>
          </p:cNvGraphicFramePr>
          <p:nvPr/>
        </p:nvGraphicFramePr>
        <p:xfrm>
          <a:off x="4211959" y="3140968"/>
          <a:ext cx="1385719" cy="462533"/>
        </p:xfrm>
        <a:graphic>
          <a:graphicData uri="http://schemas.openxmlformats.org/presentationml/2006/ole">
            <mc:AlternateContent xmlns:mc="http://schemas.openxmlformats.org/markup-compatibility/2006">
              <mc:Choice xmlns:v="urn:schemas-microsoft-com:vml" Requires="v">
                <p:oleObj spid="_x0000_s399938" name="公式" r:id="rId11" imgW="660113" imgH="215806" progId="Equation.3">
                  <p:embed/>
                </p:oleObj>
              </mc:Choice>
              <mc:Fallback>
                <p:oleObj name="公式" r:id="rId11" imgW="660113" imgH="215806" progId="Equation.3">
                  <p:embed/>
                  <p:pic>
                    <p:nvPicPr>
                      <p:cNvPr id="0" name="Picture 130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11959" y="3140968"/>
                        <a:ext cx="1385719" cy="4625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6999" name="Rectangle 23"/>
          <p:cNvSpPr>
            <a:spLocks noChangeArrowheads="1"/>
          </p:cNvSpPr>
          <p:nvPr/>
        </p:nvSpPr>
        <p:spPr bwMode="auto">
          <a:xfrm>
            <a:off x="0" y="33385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26998" name="Object 22"/>
          <p:cNvGraphicFramePr>
            <a:graphicFrameLocks noChangeAspect="1"/>
          </p:cNvGraphicFramePr>
          <p:nvPr/>
        </p:nvGraphicFramePr>
        <p:xfrm>
          <a:off x="6588224" y="3212976"/>
          <a:ext cx="989012" cy="330200"/>
        </p:xfrm>
        <a:graphic>
          <a:graphicData uri="http://schemas.openxmlformats.org/presentationml/2006/ole">
            <mc:AlternateContent xmlns:mc="http://schemas.openxmlformats.org/markup-compatibility/2006">
              <mc:Choice xmlns:v="urn:schemas-microsoft-com:vml" Requires="v">
                <p:oleObj spid="_x0000_s399939" name="公式" r:id="rId13" imgW="545626" imgH="177646" progId="Equation.3">
                  <p:embed/>
                </p:oleObj>
              </mc:Choice>
              <mc:Fallback>
                <p:oleObj name="公式" r:id="rId13" imgW="545626" imgH="177646" progId="Equation.3">
                  <p:embed/>
                  <p:pic>
                    <p:nvPicPr>
                      <p:cNvPr id="0" name="Picture 130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88224" y="3212976"/>
                        <a:ext cx="989012"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7001" name="Rectangle 25"/>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27000" name="Object 24"/>
          <p:cNvGraphicFramePr>
            <a:graphicFrameLocks noChangeAspect="1"/>
          </p:cNvGraphicFramePr>
          <p:nvPr>
            <p:extLst>
              <p:ext uri="{D42A27DB-BD31-4B8C-83A1-F6EECF244321}">
                <p14:modId xmlns:p14="http://schemas.microsoft.com/office/powerpoint/2010/main" val="3199169317"/>
              </p:ext>
            </p:extLst>
          </p:nvPr>
        </p:nvGraphicFramePr>
        <p:xfrm>
          <a:off x="1547664" y="4941168"/>
          <a:ext cx="5865565" cy="829245"/>
        </p:xfrm>
        <a:graphic>
          <a:graphicData uri="http://schemas.openxmlformats.org/presentationml/2006/ole">
            <mc:AlternateContent xmlns:mc="http://schemas.openxmlformats.org/markup-compatibility/2006">
              <mc:Choice xmlns:v="urn:schemas-microsoft-com:vml" Requires="v">
                <p:oleObj spid="_x0000_s399940" name="公式" r:id="rId15" imgW="2959100" imgH="419100" progId="Equation.3">
                  <p:embed/>
                </p:oleObj>
              </mc:Choice>
              <mc:Fallback>
                <p:oleObj name="公式" r:id="rId15" imgW="2959100" imgH="419100" progId="Equation.3">
                  <p:embed/>
                  <p:pic>
                    <p:nvPicPr>
                      <p:cNvPr id="0" name="Picture 130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7664" y="4941168"/>
                        <a:ext cx="5865565" cy="829245"/>
                      </a:xfrm>
                      <a:prstGeom prst="rect">
                        <a:avLst/>
                      </a:prstGeom>
                      <a:noFill/>
                      <a:extLst/>
                    </p:spPr>
                  </p:pic>
                </p:oleObj>
              </mc:Fallback>
            </mc:AlternateContent>
          </a:graphicData>
        </a:graphic>
      </p:graphicFrame>
      <p:sp>
        <p:nvSpPr>
          <p:cNvPr id="24" name="右箭头 23"/>
          <p:cNvSpPr/>
          <p:nvPr/>
        </p:nvSpPr>
        <p:spPr>
          <a:xfrm>
            <a:off x="3995936" y="1988840"/>
            <a:ext cx="1152128" cy="43204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5" name="右箭头 24"/>
          <p:cNvSpPr/>
          <p:nvPr/>
        </p:nvSpPr>
        <p:spPr>
          <a:xfrm>
            <a:off x="5724128" y="3212976"/>
            <a:ext cx="576064" cy="43204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6990"/>
                                        </p:tgtEl>
                                        <p:attrNameLst>
                                          <p:attrName>style.visibility</p:attrName>
                                        </p:attrNameLst>
                                      </p:cBhvr>
                                      <p:to>
                                        <p:strVal val="visible"/>
                                      </p:to>
                                    </p:set>
                                    <p:anim calcmode="lin" valueType="num">
                                      <p:cBhvr additive="base">
                                        <p:cTn id="7" dur="500" fill="hold"/>
                                        <p:tgtEl>
                                          <p:spTgt spid="126990"/>
                                        </p:tgtEl>
                                        <p:attrNameLst>
                                          <p:attrName>ppt_x</p:attrName>
                                        </p:attrNameLst>
                                      </p:cBhvr>
                                      <p:tavLst>
                                        <p:tav tm="0">
                                          <p:val>
                                            <p:strVal val="#ppt_x"/>
                                          </p:val>
                                        </p:tav>
                                        <p:tav tm="100000">
                                          <p:val>
                                            <p:strVal val="#ppt_x"/>
                                          </p:val>
                                        </p:tav>
                                      </p:tavLst>
                                    </p:anim>
                                    <p:anim calcmode="lin" valueType="num">
                                      <p:cBhvr additive="base">
                                        <p:cTn id="8" dur="500" fill="hold"/>
                                        <p:tgtEl>
                                          <p:spTgt spid="126990"/>
                                        </p:tgtEl>
                                        <p:attrNameLst>
                                          <p:attrName>ppt_y</p:attrName>
                                        </p:attrNameLst>
                                      </p:cBhvr>
                                      <p:tavLst>
                                        <p:tav tm="0">
                                          <p:val>
                                            <p:strVal val="1+#ppt_h/2"/>
                                          </p:val>
                                        </p:tav>
                                        <p:tav tm="100000">
                                          <p:val>
                                            <p:strVal val="#ppt_y"/>
                                          </p:val>
                                        </p:tav>
                                      </p:tavLst>
                                    </p:anim>
                                  </p:childTnLst>
                                </p:cTn>
                              </p:par>
                              <p:par>
                                <p:cTn id="9" presetID="3" presetClass="entr" presetSubtype="1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linds(horizontal)">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26992"/>
                                        </p:tgtEl>
                                        <p:attrNameLst>
                                          <p:attrName>style.visibility</p:attrName>
                                        </p:attrNameLst>
                                      </p:cBhvr>
                                      <p:to>
                                        <p:strVal val="visible"/>
                                      </p:to>
                                    </p:set>
                                    <p:anim calcmode="lin" valueType="num">
                                      <p:cBhvr additive="base">
                                        <p:cTn id="16" dur="500" fill="hold"/>
                                        <p:tgtEl>
                                          <p:spTgt spid="126992"/>
                                        </p:tgtEl>
                                        <p:attrNameLst>
                                          <p:attrName>ppt_x</p:attrName>
                                        </p:attrNameLst>
                                      </p:cBhvr>
                                      <p:tavLst>
                                        <p:tav tm="0">
                                          <p:val>
                                            <p:strVal val="#ppt_x"/>
                                          </p:val>
                                        </p:tav>
                                        <p:tav tm="100000">
                                          <p:val>
                                            <p:strVal val="#ppt_x"/>
                                          </p:val>
                                        </p:tav>
                                      </p:tavLst>
                                    </p:anim>
                                    <p:anim calcmode="lin" valueType="num">
                                      <p:cBhvr additive="base">
                                        <p:cTn id="17" dur="500" fill="hold"/>
                                        <p:tgtEl>
                                          <p:spTgt spid="12699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6979">
                                            <p:txEl>
                                              <p:pRg st="2" end="2"/>
                                            </p:txEl>
                                          </p:spTgt>
                                        </p:tgtEl>
                                        <p:attrNameLst>
                                          <p:attrName>style.visibility</p:attrName>
                                        </p:attrNameLst>
                                      </p:cBhvr>
                                      <p:to>
                                        <p:strVal val="visible"/>
                                      </p:to>
                                    </p:set>
                                    <p:anim calcmode="lin" valueType="num">
                                      <p:cBhvr additive="base">
                                        <p:cTn id="22" dur="500" fill="hold"/>
                                        <p:tgtEl>
                                          <p:spTgt spid="126979">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26979">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26994"/>
                                        </p:tgtEl>
                                        <p:attrNameLst>
                                          <p:attrName>style.visibility</p:attrName>
                                        </p:attrNameLst>
                                      </p:cBhvr>
                                      <p:to>
                                        <p:strVal val="visible"/>
                                      </p:to>
                                    </p:set>
                                    <p:anim calcmode="lin" valueType="num">
                                      <p:cBhvr additive="base">
                                        <p:cTn id="26" dur="500" fill="hold"/>
                                        <p:tgtEl>
                                          <p:spTgt spid="126994"/>
                                        </p:tgtEl>
                                        <p:attrNameLst>
                                          <p:attrName>ppt_x</p:attrName>
                                        </p:attrNameLst>
                                      </p:cBhvr>
                                      <p:tavLst>
                                        <p:tav tm="0">
                                          <p:val>
                                            <p:strVal val="#ppt_x"/>
                                          </p:val>
                                        </p:tav>
                                        <p:tav tm="100000">
                                          <p:val>
                                            <p:strVal val="#ppt_x"/>
                                          </p:val>
                                        </p:tav>
                                      </p:tavLst>
                                    </p:anim>
                                    <p:anim calcmode="lin" valueType="num">
                                      <p:cBhvr additive="base">
                                        <p:cTn id="27" dur="500" fill="hold"/>
                                        <p:tgtEl>
                                          <p:spTgt spid="12699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26979">
                                            <p:txEl>
                                              <p:pRg st="3" end="3"/>
                                            </p:txEl>
                                          </p:spTgt>
                                        </p:tgtEl>
                                        <p:attrNameLst>
                                          <p:attrName>style.visibility</p:attrName>
                                        </p:attrNameLst>
                                      </p:cBhvr>
                                      <p:to>
                                        <p:strVal val="visible"/>
                                      </p:to>
                                    </p:set>
                                    <p:anim calcmode="lin" valueType="num">
                                      <p:cBhvr additive="base">
                                        <p:cTn id="32" dur="500" fill="hold"/>
                                        <p:tgtEl>
                                          <p:spTgt spid="126979">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26979">
                                            <p:txEl>
                                              <p:pRg st="3" end="3"/>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26996"/>
                                        </p:tgtEl>
                                        <p:attrNameLst>
                                          <p:attrName>style.visibility</p:attrName>
                                        </p:attrNameLst>
                                      </p:cBhvr>
                                      <p:to>
                                        <p:strVal val="visible"/>
                                      </p:to>
                                    </p:set>
                                    <p:anim calcmode="lin" valueType="num">
                                      <p:cBhvr additive="base">
                                        <p:cTn id="36" dur="500" fill="hold"/>
                                        <p:tgtEl>
                                          <p:spTgt spid="126996"/>
                                        </p:tgtEl>
                                        <p:attrNameLst>
                                          <p:attrName>ppt_x</p:attrName>
                                        </p:attrNameLst>
                                      </p:cBhvr>
                                      <p:tavLst>
                                        <p:tav tm="0">
                                          <p:val>
                                            <p:strVal val="#ppt_x"/>
                                          </p:val>
                                        </p:tav>
                                        <p:tav tm="100000">
                                          <p:val>
                                            <p:strVal val="#ppt_x"/>
                                          </p:val>
                                        </p:tav>
                                      </p:tavLst>
                                    </p:anim>
                                    <p:anim calcmode="lin" valueType="num">
                                      <p:cBhvr additive="base">
                                        <p:cTn id="37" dur="500" fill="hold"/>
                                        <p:tgtEl>
                                          <p:spTgt spid="12699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26998"/>
                                        </p:tgtEl>
                                        <p:attrNameLst>
                                          <p:attrName>style.visibility</p:attrName>
                                        </p:attrNameLst>
                                      </p:cBhvr>
                                      <p:to>
                                        <p:strVal val="visible"/>
                                      </p:to>
                                    </p:set>
                                    <p:anim calcmode="lin" valueType="num">
                                      <p:cBhvr additive="base">
                                        <p:cTn id="42" dur="500" fill="hold"/>
                                        <p:tgtEl>
                                          <p:spTgt spid="126998"/>
                                        </p:tgtEl>
                                        <p:attrNameLst>
                                          <p:attrName>ppt_x</p:attrName>
                                        </p:attrNameLst>
                                      </p:cBhvr>
                                      <p:tavLst>
                                        <p:tav tm="0">
                                          <p:val>
                                            <p:strVal val="#ppt_x"/>
                                          </p:val>
                                        </p:tav>
                                        <p:tav tm="100000">
                                          <p:val>
                                            <p:strVal val="#ppt_x"/>
                                          </p:val>
                                        </p:tav>
                                      </p:tavLst>
                                    </p:anim>
                                    <p:anim calcmode="lin" valueType="num">
                                      <p:cBhvr additive="base">
                                        <p:cTn id="43" dur="500" fill="hold"/>
                                        <p:tgtEl>
                                          <p:spTgt spid="126998"/>
                                        </p:tgtEl>
                                        <p:attrNameLst>
                                          <p:attrName>ppt_y</p:attrName>
                                        </p:attrNameLst>
                                      </p:cBhvr>
                                      <p:tavLst>
                                        <p:tav tm="0">
                                          <p:val>
                                            <p:strVal val="1+#ppt_h/2"/>
                                          </p:val>
                                        </p:tav>
                                        <p:tav tm="100000">
                                          <p:val>
                                            <p:strVal val="#ppt_y"/>
                                          </p:val>
                                        </p:tav>
                                      </p:tavLst>
                                    </p:anim>
                                  </p:childTnLst>
                                </p:cTn>
                              </p:par>
                              <p:par>
                                <p:cTn id="44" presetID="3" presetClass="entr" presetSubtype="1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blinds(horizontal)">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26979">
                                            <p:txEl>
                                              <p:pRg st="4" end="4"/>
                                            </p:txEl>
                                          </p:spTgt>
                                        </p:tgtEl>
                                        <p:attrNameLst>
                                          <p:attrName>style.visibility</p:attrName>
                                        </p:attrNameLst>
                                      </p:cBhvr>
                                      <p:to>
                                        <p:strVal val="visible"/>
                                      </p:to>
                                    </p:set>
                                    <p:anim calcmode="lin" valueType="num">
                                      <p:cBhvr additive="base">
                                        <p:cTn id="51" dur="500" fill="hold"/>
                                        <p:tgtEl>
                                          <p:spTgt spid="126979">
                                            <p:txEl>
                                              <p:pRg st="4" end="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26979">
                                            <p:txEl>
                                              <p:pRg st="4" end="4"/>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27000"/>
                                        </p:tgtEl>
                                        <p:attrNameLst>
                                          <p:attrName>style.visibility</p:attrName>
                                        </p:attrNameLst>
                                      </p:cBhvr>
                                      <p:to>
                                        <p:strVal val="visible"/>
                                      </p:to>
                                    </p:set>
                                    <p:anim calcmode="lin" valueType="num">
                                      <p:cBhvr additive="base">
                                        <p:cTn id="55" dur="500" fill="hold"/>
                                        <p:tgtEl>
                                          <p:spTgt spid="127000"/>
                                        </p:tgtEl>
                                        <p:attrNameLst>
                                          <p:attrName>ppt_x</p:attrName>
                                        </p:attrNameLst>
                                      </p:cBhvr>
                                      <p:tavLst>
                                        <p:tav tm="0">
                                          <p:val>
                                            <p:strVal val="#ppt_x"/>
                                          </p:val>
                                        </p:tav>
                                        <p:tav tm="100000">
                                          <p:val>
                                            <p:strVal val="#ppt_x"/>
                                          </p:val>
                                        </p:tav>
                                      </p:tavLst>
                                    </p:anim>
                                    <p:anim calcmode="lin" valueType="num">
                                      <p:cBhvr additive="base">
                                        <p:cTn id="56" dur="500" fill="hold"/>
                                        <p:tgtEl>
                                          <p:spTgt spid="1270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7</a:t>
            </a:r>
            <a:r>
              <a:rPr lang="zh-CN" altLang="en-US" dirty="0" smtClean="0"/>
              <a:t>章 数字带通传输系统 </a:t>
            </a:r>
            <a:endParaRPr lang="zh-CN" altLang="en-US" dirty="0"/>
          </a:p>
        </p:txBody>
      </p:sp>
      <p:sp>
        <p:nvSpPr>
          <p:cNvPr id="3" name="内容占位符 2"/>
          <p:cNvSpPr>
            <a:spLocks noGrp="1"/>
          </p:cNvSpPr>
          <p:nvPr>
            <p:ph idx="1"/>
          </p:nvPr>
        </p:nvSpPr>
        <p:spPr/>
        <p:txBody>
          <a:bodyPr/>
          <a:lstStyle/>
          <a:p>
            <a:r>
              <a:rPr lang="en-US" altLang="zh-CN" dirty="0" smtClean="0"/>
              <a:t>7.1 </a:t>
            </a:r>
            <a:r>
              <a:rPr lang="zh-CN" altLang="en-US" dirty="0" smtClean="0"/>
              <a:t>二进制数字调制原理</a:t>
            </a:r>
          </a:p>
          <a:p>
            <a:r>
              <a:rPr lang="en-US" altLang="zh-CN" dirty="0" smtClean="0"/>
              <a:t>7.2  </a:t>
            </a:r>
            <a:r>
              <a:rPr lang="zh-CN" altLang="en-US" dirty="0" smtClean="0"/>
              <a:t>二进制数字调制系统的抗噪声性能</a:t>
            </a:r>
          </a:p>
          <a:p>
            <a:r>
              <a:rPr lang="en-US" altLang="zh-CN" dirty="0" smtClean="0">
                <a:solidFill>
                  <a:srgbClr val="FF0000"/>
                </a:solidFill>
              </a:rPr>
              <a:t>7.3  </a:t>
            </a:r>
            <a:r>
              <a:rPr lang="zh-CN" altLang="en-US" dirty="0" smtClean="0">
                <a:solidFill>
                  <a:srgbClr val="FF0000"/>
                </a:solidFill>
              </a:rPr>
              <a:t>二进制数字调制系统的性能比较</a:t>
            </a:r>
          </a:p>
          <a:p>
            <a:r>
              <a:rPr lang="en-US" altLang="zh-CN" dirty="0" smtClean="0"/>
              <a:t>7.4</a:t>
            </a:r>
            <a:r>
              <a:rPr lang="zh-CN" altLang="en-US" dirty="0" smtClean="0"/>
              <a:t>多进制数字调制原理</a:t>
            </a:r>
          </a:p>
          <a:p>
            <a:r>
              <a:rPr lang="en-US" altLang="zh-CN" dirty="0" smtClean="0"/>
              <a:t>7.5 </a:t>
            </a:r>
            <a:r>
              <a:rPr lang="zh-CN" altLang="en-US" dirty="0" smtClean="0"/>
              <a:t>多进制数字调制系统的抗噪声性能</a:t>
            </a:r>
          </a:p>
          <a:p>
            <a:endParaRPr lang="en-US" altLang="zh-CN" b="0" dirty="0" smtClean="0"/>
          </a:p>
        </p:txBody>
      </p:sp>
      <p:sp>
        <p:nvSpPr>
          <p:cNvPr id="4" name="灯片编号占位符 3"/>
          <p:cNvSpPr>
            <a:spLocks noGrp="1"/>
          </p:cNvSpPr>
          <p:nvPr>
            <p:ph type="sldNum" sz="quarter" idx="12"/>
          </p:nvPr>
        </p:nvSpPr>
        <p:spPr/>
        <p:txBody>
          <a:bodyPr/>
          <a:lstStyle/>
          <a:p>
            <a:fld id="{E31375A4-56A4-47D6-9801-1991572033F7}" type="slidenum">
              <a:rPr lang="en-US" smtClean="0"/>
              <a:pPr/>
              <a:t>138</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normAutofit/>
          </a:bodyPr>
          <a:lstStyle/>
          <a:p>
            <a:pPr marL="609600" indent="-609600"/>
            <a:r>
              <a:rPr lang="zh-CN" altLang="en-US" dirty="0" smtClean="0">
                <a:solidFill>
                  <a:srgbClr val="0000FF"/>
                </a:solidFill>
              </a:rPr>
              <a:t>误码率</a:t>
            </a:r>
            <a:endParaRPr lang="zh-CN" altLang="en-US" dirty="0"/>
          </a:p>
        </p:txBody>
      </p:sp>
      <p:sp>
        <p:nvSpPr>
          <p:cNvPr id="47" name="灯片编号占位符 5"/>
          <p:cNvSpPr>
            <a:spLocks noGrp="1"/>
          </p:cNvSpPr>
          <p:nvPr>
            <p:ph type="sldNum" sz="quarter" idx="12"/>
          </p:nvPr>
        </p:nvSpPr>
        <p:spPr/>
        <p:txBody>
          <a:bodyPr/>
          <a:lstStyle/>
          <a:p>
            <a:fld id="{18410F56-F070-492F-A754-F9858D4274E4}" type="slidenum">
              <a:rPr lang="en-US" altLang="zh-CN" smtClean="0"/>
              <a:pPr/>
              <a:t>139</a:t>
            </a:fld>
            <a:endParaRPr lang="en-US" altLang="zh-CN"/>
          </a:p>
        </p:txBody>
      </p:sp>
      <p:sp>
        <p:nvSpPr>
          <p:cNvPr id="128042" name="Rectangle 42"/>
          <p:cNvSpPr>
            <a:spLocks noChangeArrowheads="1"/>
          </p:cNvSpPr>
          <p:nvPr/>
        </p:nvSpPr>
        <p:spPr bwMode="auto">
          <a:xfrm>
            <a:off x="6057900" y="4264025"/>
            <a:ext cx="2474913" cy="822325"/>
          </a:xfrm>
          <a:prstGeom prst="rect">
            <a:avLst/>
          </a:prstGeom>
          <a:noFill/>
          <a:ln w="9525">
            <a:noFill/>
            <a:miter lim="800000"/>
            <a:headEnd/>
            <a:tailEnd/>
          </a:ln>
          <a:effectLst/>
        </p:spPr>
        <p:txBody>
          <a:bodyPr/>
          <a:lstStyle/>
          <a:p>
            <a:pPr>
              <a:spcBef>
                <a:spcPct val="20000"/>
              </a:spcBef>
              <a:buClr>
                <a:schemeClr val="folHlink"/>
              </a:buClr>
              <a:buSzPct val="60000"/>
              <a:buFont typeface="Wingdings" pitchFamily="2" charset="2"/>
              <a:buNone/>
            </a:pPr>
            <a:endParaRPr lang="zh-CN" altLang="zh-CN" sz="4800" b="1">
              <a:latin typeface="Times New Roman" pitchFamily="18" charset="0"/>
              <a:ea typeface="楷体_GB2312" pitchFamily="49" charset="-122"/>
            </a:endParaRPr>
          </a:p>
        </p:txBody>
      </p:sp>
      <p:grpSp>
        <p:nvGrpSpPr>
          <p:cNvPr id="2" name="Group 122"/>
          <p:cNvGrpSpPr>
            <a:grpSpLocks/>
          </p:cNvGrpSpPr>
          <p:nvPr/>
        </p:nvGrpSpPr>
        <p:grpSpPr bwMode="auto">
          <a:xfrm>
            <a:off x="251520" y="1352361"/>
            <a:ext cx="5544616" cy="3798735"/>
            <a:chOff x="697" y="1480"/>
            <a:chExt cx="4678" cy="2590"/>
          </a:xfrm>
        </p:grpSpPr>
        <p:grpSp>
          <p:nvGrpSpPr>
            <p:cNvPr id="3" name="Group 119"/>
            <p:cNvGrpSpPr>
              <a:grpSpLocks/>
            </p:cNvGrpSpPr>
            <p:nvPr/>
          </p:nvGrpSpPr>
          <p:grpSpPr bwMode="auto">
            <a:xfrm>
              <a:off x="697" y="1480"/>
              <a:ext cx="4678" cy="2590"/>
              <a:chOff x="697" y="1650"/>
              <a:chExt cx="4678" cy="2590"/>
            </a:xfrm>
          </p:grpSpPr>
          <p:sp>
            <p:nvSpPr>
              <p:cNvPr id="128048" name="Rectangle 48"/>
              <p:cNvSpPr>
                <a:spLocks noChangeArrowheads="1"/>
              </p:cNvSpPr>
              <p:nvPr/>
            </p:nvSpPr>
            <p:spPr bwMode="auto">
              <a:xfrm>
                <a:off x="3816" y="3722"/>
                <a:ext cx="1559" cy="518"/>
              </a:xfrm>
              <a:prstGeom prst="rect">
                <a:avLst/>
              </a:prstGeom>
              <a:noFill/>
              <a:ln w="9525">
                <a:noFill/>
                <a:miter lim="800000"/>
                <a:headEnd/>
                <a:tailEnd/>
              </a:ln>
              <a:effectLst/>
            </p:spPr>
            <p:txBody>
              <a:bodyPr/>
              <a:lstStyle/>
              <a:p>
                <a:pPr>
                  <a:spcBef>
                    <a:spcPct val="20000"/>
                  </a:spcBef>
                  <a:buClr>
                    <a:schemeClr val="folHlink"/>
                  </a:buClr>
                  <a:buSzPct val="60000"/>
                  <a:buFont typeface="Wingdings" pitchFamily="2" charset="2"/>
                  <a:buNone/>
                </a:pPr>
                <a:endParaRPr lang="zh-CN" altLang="zh-CN" sz="4800" b="1">
                  <a:latin typeface="Times New Roman" pitchFamily="18" charset="0"/>
                  <a:ea typeface="楷体_GB2312" pitchFamily="49" charset="-122"/>
                </a:endParaRPr>
              </a:p>
            </p:txBody>
          </p:sp>
          <p:sp>
            <p:nvSpPr>
              <p:cNvPr id="128047" name="Rectangle 47"/>
              <p:cNvSpPr>
                <a:spLocks noChangeArrowheads="1"/>
              </p:cNvSpPr>
              <p:nvPr/>
            </p:nvSpPr>
            <p:spPr bwMode="auto">
              <a:xfrm>
                <a:off x="2258" y="3722"/>
                <a:ext cx="1558" cy="518"/>
              </a:xfrm>
              <a:prstGeom prst="rect">
                <a:avLst/>
              </a:prstGeom>
              <a:noFill/>
              <a:ln w="9525">
                <a:noFill/>
                <a:miter lim="800000"/>
                <a:headEnd/>
                <a:tailEnd/>
              </a:ln>
              <a:effectLst/>
            </p:spPr>
            <p:txBody>
              <a:bodyPr/>
              <a:lstStyle/>
              <a:p>
                <a:pPr>
                  <a:spcBef>
                    <a:spcPct val="20000"/>
                  </a:spcBef>
                  <a:buClr>
                    <a:schemeClr val="folHlink"/>
                  </a:buClr>
                  <a:buSzPct val="60000"/>
                  <a:buFont typeface="Wingdings" pitchFamily="2" charset="2"/>
                  <a:buNone/>
                </a:pPr>
                <a:endParaRPr lang="zh-CN" altLang="zh-CN" sz="4800" b="1">
                  <a:latin typeface="Times New Roman" pitchFamily="18" charset="0"/>
                  <a:ea typeface="楷体_GB2312" pitchFamily="49" charset="-122"/>
                </a:endParaRPr>
              </a:p>
            </p:txBody>
          </p:sp>
          <p:sp>
            <p:nvSpPr>
              <p:cNvPr id="128046" name="Rectangle 46"/>
              <p:cNvSpPr>
                <a:spLocks noChangeArrowheads="1"/>
              </p:cNvSpPr>
              <p:nvPr/>
            </p:nvSpPr>
            <p:spPr bwMode="auto">
              <a:xfrm>
                <a:off x="697" y="3722"/>
                <a:ext cx="1561" cy="518"/>
              </a:xfrm>
              <a:prstGeom prst="rect">
                <a:avLst/>
              </a:prstGeom>
              <a:noFill/>
              <a:ln w="9525">
                <a:noFill/>
                <a:miter lim="800000"/>
                <a:headEnd/>
                <a:tailEnd/>
              </a:ln>
              <a:effectLst/>
            </p:spPr>
            <p:txBody>
              <a:bodyPr/>
              <a:lstStyle/>
              <a:p>
                <a:pPr algn="ctr"/>
                <a:r>
                  <a:rPr lang="en-US" altLang="zh-CN" sz="2400" b="1" dirty="0">
                    <a:latin typeface="Times New Roman" pitchFamily="18" charset="0"/>
                    <a:cs typeface="Times New Roman" pitchFamily="18" charset="0"/>
                  </a:rPr>
                  <a:t>2DPSK</a:t>
                </a:r>
                <a:endParaRPr lang="en-US" altLang="zh-CN" sz="3600" b="1" dirty="0">
                  <a:latin typeface="Arial" charset="0"/>
                </a:endParaRPr>
              </a:p>
            </p:txBody>
          </p:sp>
          <p:sp>
            <p:nvSpPr>
              <p:cNvPr id="128045" name="Rectangle 45"/>
              <p:cNvSpPr>
                <a:spLocks noChangeArrowheads="1"/>
              </p:cNvSpPr>
              <p:nvPr/>
            </p:nvSpPr>
            <p:spPr bwMode="auto">
              <a:xfrm>
                <a:off x="3816" y="3204"/>
                <a:ext cx="1559" cy="518"/>
              </a:xfrm>
              <a:prstGeom prst="rect">
                <a:avLst/>
              </a:prstGeom>
              <a:noFill/>
              <a:ln w="9525">
                <a:noFill/>
                <a:miter lim="800000"/>
                <a:headEnd/>
                <a:tailEnd/>
              </a:ln>
              <a:effectLst/>
            </p:spPr>
            <p:txBody>
              <a:bodyPr/>
              <a:lstStyle/>
              <a:p>
                <a:pPr>
                  <a:spcBef>
                    <a:spcPct val="20000"/>
                  </a:spcBef>
                  <a:buClr>
                    <a:schemeClr val="folHlink"/>
                  </a:buClr>
                  <a:buSzPct val="60000"/>
                  <a:buFont typeface="Wingdings" pitchFamily="2" charset="2"/>
                  <a:buNone/>
                </a:pPr>
                <a:endParaRPr lang="zh-CN" altLang="zh-CN" sz="4800" b="1">
                  <a:latin typeface="Times New Roman" pitchFamily="18" charset="0"/>
                  <a:ea typeface="楷体_GB2312" pitchFamily="49" charset="-122"/>
                </a:endParaRPr>
              </a:p>
            </p:txBody>
          </p:sp>
          <p:sp>
            <p:nvSpPr>
              <p:cNvPr id="128044" name="Rectangle 44"/>
              <p:cNvSpPr>
                <a:spLocks noChangeArrowheads="1"/>
              </p:cNvSpPr>
              <p:nvPr/>
            </p:nvSpPr>
            <p:spPr bwMode="auto">
              <a:xfrm>
                <a:off x="2258" y="3204"/>
                <a:ext cx="1558" cy="518"/>
              </a:xfrm>
              <a:prstGeom prst="rect">
                <a:avLst/>
              </a:prstGeom>
              <a:noFill/>
              <a:ln w="9525">
                <a:noFill/>
                <a:miter lim="800000"/>
                <a:headEnd/>
                <a:tailEnd/>
              </a:ln>
              <a:effectLst/>
            </p:spPr>
            <p:txBody>
              <a:bodyPr/>
              <a:lstStyle/>
              <a:p>
                <a:pPr>
                  <a:spcBef>
                    <a:spcPct val="20000"/>
                  </a:spcBef>
                  <a:buClr>
                    <a:schemeClr val="folHlink"/>
                  </a:buClr>
                  <a:buSzPct val="60000"/>
                  <a:buFont typeface="Wingdings" pitchFamily="2" charset="2"/>
                  <a:buNone/>
                </a:pPr>
                <a:endParaRPr lang="zh-CN" altLang="zh-CN" sz="4800" b="1">
                  <a:latin typeface="Times New Roman" pitchFamily="18" charset="0"/>
                  <a:ea typeface="楷体_GB2312" pitchFamily="49" charset="-122"/>
                </a:endParaRPr>
              </a:p>
            </p:txBody>
          </p:sp>
          <p:sp>
            <p:nvSpPr>
              <p:cNvPr id="128043" name="Rectangle 43"/>
              <p:cNvSpPr>
                <a:spLocks noChangeArrowheads="1"/>
              </p:cNvSpPr>
              <p:nvPr/>
            </p:nvSpPr>
            <p:spPr bwMode="auto">
              <a:xfrm>
                <a:off x="697" y="3204"/>
                <a:ext cx="1561" cy="518"/>
              </a:xfrm>
              <a:prstGeom prst="rect">
                <a:avLst/>
              </a:prstGeom>
              <a:noFill/>
              <a:ln w="9525">
                <a:noFill/>
                <a:miter lim="800000"/>
                <a:headEnd/>
                <a:tailEnd/>
              </a:ln>
              <a:effectLst/>
            </p:spPr>
            <p:txBody>
              <a:bodyPr/>
              <a:lstStyle/>
              <a:p>
                <a:pPr algn="ctr"/>
                <a:r>
                  <a:rPr lang="en-US" altLang="zh-CN" sz="2400" b="1">
                    <a:latin typeface="Times New Roman" pitchFamily="18" charset="0"/>
                    <a:cs typeface="Times New Roman" pitchFamily="18" charset="0"/>
                  </a:rPr>
                  <a:t>2PSK</a:t>
                </a:r>
                <a:endParaRPr lang="en-US" altLang="zh-CN" sz="3600" b="1">
                  <a:latin typeface="Arial" charset="0"/>
                </a:endParaRPr>
              </a:p>
            </p:txBody>
          </p:sp>
          <p:sp>
            <p:nvSpPr>
              <p:cNvPr id="128041" name="Rectangle 41"/>
              <p:cNvSpPr>
                <a:spLocks noChangeArrowheads="1"/>
              </p:cNvSpPr>
              <p:nvPr/>
            </p:nvSpPr>
            <p:spPr bwMode="auto">
              <a:xfrm>
                <a:off x="2258" y="2686"/>
                <a:ext cx="1558" cy="518"/>
              </a:xfrm>
              <a:prstGeom prst="rect">
                <a:avLst/>
              </a:prstGeom>
              <a:noFill/>
              <a:ln w="9525">
                <a:noFill/>
                <a:miter lim="800000"/>
                <a:headEnd/>
                <a:tailEnd/>
              </a:ln>
              <a:effectLst/>
            </p:spPr>
            <p:txBody>
              <a:bodyPr/>
              <a:lstStyle/>
              <a:p>
                <a:pPr>
                  <a:spcBef>
                    <a:spcPct val="20000"/>
                  </a:spcBef>
                  <a:buClr>
                    <a:schemeClr val="folHlink"/>
                  </a:buClr>
                  <a:buSzPct val="60000"/>
                  <a:buFont typeface="Wingdings" pitchFamily="2" charset="2"/>
                  <a:buNone/>
                </a:pPr>
                <a:endParaRPr lang="zh-CN" altLang="zh-CN" sz="4800" b="1">
                  <a:latin typeface="Times New Roman" pitchFamily="18" charset="0"/>
                  <a:ea typeface="楷体_GB2312" pitchFamily="49" charset="-122"/>
                </a:endParaRPr>
              </a:p>
            </p:txBody>
          </p:sp>
          <p:sp>
            <p:nvSpPr>
              <p:cNvPr id="128040" name="Rectangle 40"/>
              <p:cNvSpPr>
                <a:spLocks noChangeArrowheads="1"/>
              </p:cNvSpPr>
              <p:nvPr/>
            </p:nvSpPr>
            <p:spPr bwMode="auto">
              <a:xfrm>
                <a:off x="697" y="2686"/>
                <a:ext cx="1561" cy="518"/>
              </a:xfrm>
              <a:prstGeom prst="rect">
                <a:avLst/>
              </a:prstGeom>
              <a:noFill/>
              <a:ln w="9525">
                <a:noFill/>
                <a:miter lim="800000"/>
                <a:headEnd/>
                <a:tailEnd/>
              </a:ln>
              <a:effectLst/>
            </p:spPr>
            <p:txBody>
              <a:bodyPr/>
              <a:lstStyle/>
              <a:p>
                <a:pPr algn="ctr"/>
                <a:r>
                  <a:rPr lang="en-US" altLang="zh-CN" sz="2400" b="1">
                    <a:latin typeface="Times New Roman" pitchFamily="18" charset="0"/>
                    <a:cs typeface="Times New Roman" pitchFamily="18" charset="0"/>
                  </a:rPr>
                  <a:t>2FSK</a:t>
                </a:r>
                <a:endParaRPr lang="en-US" altLang="zh-CN" sz="3600" b="1">
                  <a:latin typeface="Arial" charset="0"/>
                </a:endParaRPr>
              </a:p>
            </p:txBody>
          </p:sp>
          <p:sp>
            <p:nvSpPr>
              <p:cNvPr id="128039" name="Rectangle 39"/>
              <p:cNvSpPr>
                <a:spLocks noChangeArrowheads="1"/>
              </p:cNvSpPr>
              <p:nvPr/>
            </p:nvSpPr>
            <p:spPr bwMode="auto">
              <a:xfrm>
                <a:off x="3816" y="2168"/>
                <a:ext cx="1559" cy="518"/>
              </a:xfrm>
              <a:prstGeom prst="rect">
                <a:avLst/>
              </a:prstGeom>
              <a:noFill/>
              <a:ln w="9525">
                <a:noFill/>
                <a:miter lim="800000"/>
                <a:headEnd/>
                <a:tailEnd/>
              </a:ln>
              <a:effectLst/>
            </p:spPr>
            <p:txBody>
              <a:bodyPr/>
              <a:lstStyle/>
              <a:p>
                <a:pPr>
                  <a:spcBef>
                    <a:spcPct val="20000"/>
                  </a:spcBef>
                  <a:buClr>
                    <a:schemeClr val="folHlink"/>
                  </a:buClr>
                  <a:buSzPct val="60000"/>
                  <a:buFont typeface="Wingdings" pitchFamily="2" charset="2"/>
                  <a:buNone/>
                </a:pPr>
                <a:endParaRPr lang="zh-CN" altLang="zh-CN" sz="4800" b="1">
                  <a:latin typeface="Times New Roman" pitchFamily="18" charset="0"/>
                  <a:ea typeface="楷体_GB2312" pitchFamily="49" charset="-122"/>
                </a:endParaRPr>
              </a:p>
            </p:txBody>
          </p:sp>
          <p:sp>
            <p:nvSpPr>
              <p:cNvPr id="128038" name="Rectangle 38"/>
              <p:cNvSpPr>
                <a:spLocks noChangeArrowheads="1"/>
              </p:cNvSpPr>
              <p:nvPr/>
            </p:nvSpPr>
            <p:spPr bwMode="auto">
              <a:xfrm>
                <a:off x="2258" y="2168"/>
                <a:ext cx="1558" cy="518"/>
              </a:xfrm>
              <a:prstGeom prst="rect">
                <a:avLst/>
              </a:prstGeom>
              <a:noFill/>
              <a:ln w="9525">
                <a:noFill/>
                <a:miter lim="800000"/>
                <a:headEnd/>
                <a:tailEnd/>
              </a:ln>
              <a:effectLst/>
            </p:spPr>
            <p:txBody>
              <a:bodyPr/>
              <a:lstStyle/>
              <a:p>
                <a:pPr>
                  <a:spcBef>
                    <a:spcPct val="20000"/>
                  </a:spcBef>
                  <a:buClr>
                    <a:schemeClr val="folHlink"/>
                  </a:buClr>
                  <a:buSzPct val="60000"/>
                  <a:buFont typeface="Wingdings" pitchFamily="2" charset="2"/>
                  <a:buNone/>
                </a:pPr>
                <a:endParaRPr lang="zh-CN" altLang="zh-CN" sz="4800" b="1">
                  <a:latin typeface="Times New Roman" pitchFamily="18" charset="0"/>
                  <a:ea typeface="楷体_GB2312" pitchFamily="49" charset="-122"/>
                </a:endParaRPr>
              </a:p>
            </p:txBody>
          </p:sp>
          <p:sp>
            <p:nvSpPr>
              <p:cNvPr id="128037" name="Rectangle 37"/>
              <p:cNvSpPr>
                <a:spLocks noChangeArrowheads="1"/>
              </p:cNvSpPr>
              <p:nvPr/>
            </p:nvSpPr>
            <p:spPr bwMode="auto">
              <a:xfrm>
                <a:off x="697" y="2168"/>
                <a:ext cx="1561" cy="518"/>
              </a:xfrm>
              <a:prstGeom prst="rect">
                <a:avLst/>
              </a:prstGeom>
              <a:noFill/>
              <a:ln w="9525">
                <a:noFill/>
                <a:miter lim="800000"/>
                <a:headEnd/>
                <a:tailEnd/>
              </a:ln>
              <a:effectLst/>
            </p:spPr>
            <p:txBody>
              <a:bodyPr/>
              <a:lstStyle/>
              <a:p>
                <a:pPr algn="ctr"/>
                <a:r>
                  <a:rPr lang="en-US" altLang="zh-CN" sz="2400" b="1" dirty="0">
                    <a:latin typeface="Times New Roman" pitchFamily="18" charset="0"/>
                    <a:cs typeface="Times New Roman" pitchFamily="18" charset="0"/>
                  </a:rPr>
                  <a:t>2ASK</a:t>
                </a:r>
                <a:endParaRPr lang="en-US" altLang="zh-CN" sz="3600" b="1" dirty="0">
                  <a:latin typeface="Arial" charset="0"/>
                </a:endParaRPr>
              </a:p>
            </p:txBody>
          </p:sp>
          <p:sp>
            <p:nvSpPr>
              <p:cNvPr id="128036" name="Rectangle 36"/>
              <p:cNvSpPr>
                <a:spLocks noChangeArrowheads="1"/>
              </p:cNvSpPr>
              <p:nvPr/>
            </p:nvSpPr>
            <p:spPr bwMode="auto">
              <a:xfrm>
                <a:off x="3816" y="1762"/>
                <a:ext cx="1559" cy="518"/>
              </a:xfrm>
              <a:prstGeom prst="rect">
                <a:avLst/>
              </a:prstGeom>
              <a:noFill/>
              <a:ln w="9525">
                <a:noFill/>
                <a:miter lim="800000"/>
                <a:headEnd/>
                <a:tailEnd/>
              </a:ln>
              <a:effectLst/>
            </p:spPr>
            <p:txBody>
              <a:bodyPr/>
              <a:lstStyle/>
              <a:p>
                <a:pPr algn="ctr"/>
                <a:r>
                  <a:rPr lang="zh-CN" altLang="en-US" sz="2400" b="1" dirty="0">
                    <a:latin typeface="+mj-ea"/>
                    <a:ea typeface="+mj-ea"/>
                    <a:cs typeface="Times New Roman" pitchFamily="18" charset="0"/>
                  </a:rPr>
                  <a:t>非相干解调</a:t>
                </a:r>
                <a:endParaRPr lang="zh-CN" altLang="en-US" sz="3600" b="1" dirty="0">
                  <a:latin typeface="+mj-ea"/>
                  <a:ea typeface="+mj-ea"/>
                </a:endParaRPr>
              </a:p>
            </p:txBody>
          </p:sp>
          <p:sp>
            <p:nvSpPr>
              <p:cNvPr id="128035" name="Rectangle 35"/>
              <p:cNvSpPr>
                <a:spLocks noChangeArrowheads="1"/>
              </p:cNvSpPr>
              <p:nvPr/>
            </p:nvSpPr>
            <p:spPr bwMode="auto">
              <a:xfrm>
                <a:off x="2258" y="1762"/>
                <a:ext cx="1558" cy="518"/>
              </a:xfrm>
              <a:prstGeom prst="rect">
                <a:avLst/>
              </a:prstGeom>
              <a:noFill/>
              <a:ln w="9525">
                <a:noFill/>
                <a:miter lim="800000"/>
                <a:headEnd/>
                <a:tailEnd/>
              </a:ln>
              <a:effectLst/>
            </p:spPr>
            <p:txBody>
              <a:bodyPr/>
              <a:lstStyle/>
              <a:p>
                <a:pPr algn="ctr"/>
                <a:r>
                  <a:rPr lang="zh-CN" altLang="en-US" sz="2400" b="1" dirty="0">
                    <a:latin typeface="+mj-ea"/>
                    <a:ea typeface="+mj-ea"/>
                    <a:cs typeface="Times New Roman" pitchFamily="18" charset="0"/>
                  </a:rPr>
                  <a:t>相干解调</a:t>
                </a:r>
                <a:endParaRPr lang="zh-CN" altLang="en-US" sz="3600" b="1" dirty="0">
                  <a:latin typeface="+mj-ea"/>
                  <a:ea typeface="+mj-ea"/>
                </a:endParaRPr>
              </a:p>
            </p:txBody>
          </p:sp>
          <p:sp>
            <p:nvSpPr>
              <p:cNvPr id="128034" name="Rectangle 34"/>
              <p:cNvSpPr>
                <a:spLocks noChangeArrowheads="1"/>
              </p:cNvSpPr>
              <p:nvPr/>
            </p:nvSpPr>
            <p:spPr bwMode="auto">
              <a:xfrm>
                <a:off x="697" y="1650"/>
                <a:ext cx="1561" cy="518"/>
              </a:xfrm>
              <a:prstGeom prst="rect">
                <a:avLst/>
              </a:prstGeom>
              <a:noFill/>
              <a:ln w="9525">
                <a:noFill/>
                <a:miter lim="800000"/>
                <a:headEnd/>
                <a:tailEnd/>
              </a:ln>
              <a:effectLst/>
            </p:spPr>
            <p:txBody>
              <a:bodyPr/>
              <a:lstStyle/>
              <a:p>
                <a:pPr>
                  <a:spcBef>
                    <a:spcPct val="20000"/>
                  </a:spcBef>
                  <a:buClr>
                    <a:schemeClr val="folHlink"/>
                  </a:buClr>
                  <a:buSzPct val="60000"/>
                  <a:buFont typeface="Wingdings" pitchFamily="2" charset="2"/>
                  <a:buNone/>
                </a:pPr>
                <a:endParaRPr lang="zh-CN" altLang="zh-CN" sz="4800" b="1">
                  <a:latin typeface="Times New Roman" pitchFamily="18" charset="0"/>
                  <a:ea typeface="楷体_GB2312" pitchFamily="49" charset="-122"/>
                </a:endParaRPr>
              </a:p>
            </p:txBody>
          </p:sp>
          <p:graphicFrame>
            <p:nvGraphicFramePr>
              <p:cNvPr id="128010" name="Object 10"/>
              <p:cNvGraphicFramePr>
                <a:graphicFrameLocks noChangeAspect="1"/>
              </p:cNvGraphicFramePr>
              <p:nvPr>
                <p:extLst>
                  <p:ext uri="{D42A27DB-BD31-4B8C-83A1-F6EECF244321}">
                    <p14:modId xmlns:p14="http://schemas.microsoft.com/office/powerpoint/2010/main" val="1304613303"/>
                  </p:ext>
                </p:extLst>
              </p:nvPr>
            </p:nvGraphicFramePr>
            <p:xfrm>
              <a:off x="2432" y="2160"/>
              <a:ext cx="1157" cy="515"/>
            </p:xfrm>
            <a:graphic>
              <a:graphicData uri="http://schemas.openxmlformats.org/presentationml/2006/ole">
                <mc:AlternateContent xmlns:mc="http://schemas.openxmlformats.org/markup-compatibility/2006">
                  <mc:Choice xmlns:v="urn:schemas-microsoft-com:vml" Requires="v">
                    <p:oleObj spid="_x0000_s458015" name="公式" r:id="rId3" imgW="774364" imgH="507780" progId="Equation.3">
                      <p:embed/>
                    </p:oleObj>
                  </mc:Choice>
                  <mc:Fallback>
                    <p:oleObj name="公式" r:id="rId3" imgW="774364" imgH="507780" progId="Equation.3">
                      <p:embed/>
                      <p:pic>
                        <p:nvPicPr>
                          <p:cNvPr id="0" name="Picture 10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 y="2160"/>
                            <a:ext cx="1157" cy="5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9" name="Object 9"/>
              <p:cNvGraphicFramePr>
                <a:graphicFrameLocks noChangeAspect="1"/>
              </p:cNvGraphicFramePr>
              <p:nvPr>
                <p:extLst>
                  <p:ext uri="{D42A27DB-BD31-4B8C-83A1-F6EECF244321}">
                    <p14:modId xmlns:p14="http://schemas.microsoft.com/office/powerpoint/2010/main" val="2451267418"/>
                  </p:ext>
                </p:extLst>
              </p:nvPr>
            </p:nvGraphicFramePr>
            <p:xfrm>
              <a:off x="4167" y="2182"/>
              <a:ext cx="726" cy="460"/>
            </p:xfrm>
            <a:graphic>
              <a:graphicData uri="http://schemas.openxmlformats.org/presentationml/2006/ole">
                <mc:AlternateContent xmlns:mc="http://schemas.openxmlformats.org/markup-compatibility/2006">
                  <mc:Choice xmlns:v="urn:schemas-microsoft-com:vml" Requires="v">
                    <p:oleObj spid="_x0000_s458016" name="公式" r:id="rId5" imgW="406048" imgH="393359" progId="Equation.3">
                      <p:embed/>
                    </p:oleObj>
                  </mc:Choice>
                  <mc:Fallback>
                    <p:oleObj name="公式" r:id="rId5" imgW="406048" imgH="393359" progId="Equation.3">
                      <p:embed/>
                      <p:pic>
                        <p:nvPicPr>
                          <p:cNvPr id="0" name="Picture 10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7" y="2182"/>
                            <a:ext cx="726" cy="4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8" name="Object 8"/>
              <p:cNvGraphicFramePr>
                <a:graphicFrameLocks noChangeAspect="1"/>
              </p:cNvGraphicFramePr>
              <p:nvPr>
                <p:extLst>
                  <p:ext uri="{D42A27DB-BD31-4B8C-83A1-F6EECF244321}">
                    <p14:modId xmlns:p14="http://schemas.microsoft.com/office/powerpoint/2010/main" val="1072229482"/>
                  </p:ext>
                </p:extLst>
              </p:nvPr>
            </p:nvGraphicFramePr>
            <p:xfrm>
              <a:off x="2372" y="2699"/>
              <a:ext cx="1131" cy="501"/>
            </p:xfrm>
            <a:graphic>
              <a:graphicData uri="http://schemas.openxmlformats.org/presentationml/2006/ole">
                <mc:AlternateContent xmlns:mc="http://schemas.openxmlformats.org/markup-compatibility/2006">
                  <mc:Choice xmlns:v="urn:schemas-microsoft-com:vml" Requires="v">
                    <p:oleObj spid="_x0000_s458017" name="公式" r:id="rId7" imgW="774364" imgH="507780" progId="Equation.3">
                      <p:embed/>
                    </p:oleObj>
                  </mc:Choice>
                  <mc:Fallback>
                    <p:oleObj name="公式" r:id="rId7" imgW="774364" imgH="507780" progId="Equation.3">
                      <p:embed/>
                      <p:pic>
                        <p:nvPicPr>
                          <p:cNvPr id="0" name="Picture 10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2" y="2699"/>
                            <a:ext cx="1131" cy="5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7" name="Object 7"/>
              <p:cNvGraphicFramePr>
                <a:graphicFrameLocks noChangeAspect="1"/>
              </p:cNvGraphicFramePr>
              <p:nvPr>
                <p:extLst>
                  <p:ext uri="{D42A27DB-BD31-4B8C-83A1-F6EECF244321}">
                    <p14:modId xmlns:p14="http://schemas.microsoft.com/office/powerpoint/2010/main" val="1234568238"/>
                  </p:ext>
                </p:extLst>
              </p:nvPr>
            </p:nvGraphicFramePr>
            <p:xfrm>
              <a:off x="4227" y="2699"/>
              <a:ext cx="694" cy="475"/>
            </p:xfrm>
            <a:graphic>
              <a:graphicData uri="http://schemas.openxmlformats.org/presentationml/2006/ole">
                <mc:AlternateContent xmlns:mc="http://schemas.openxmlformats.org/markup-compatibility/2006">
                  <mc:Choice xmlns:v="urn:schemas-microsoft-com:vml" Requires="v">
                    <p:oleObj spid="_x0000_s458018" name="公式" r:id="rId9" imgW="418918" imgH="393529" progId="Equation.3">
                      <p:embed/>
                    </p:oleObj>
                  </mc:Choice>
                  <mc:Fallback>
                    <p:oleObj name="公式" r:id="rId9" imgW="418918" imgH="393529" progId="Equation.3">
                      <p:embed/>
                      <p:pic>
                        <p:nvPicPr>
                          <p:cNvPr id="0" name="Picture 10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27" y="2699"/>
                            <a:ext cx="694" cy="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6" name="Object 6"/>
              <p:cNvGraphicFramePr>
                <a:graphicFrameLocks noChangeAspect="1"/>
              </p:cNvGraphicFramePr>
              <p:nvPr>
                <p:extLst>
                  <p:ext uri="{D42A27DB-BD31-4B8C-83A1-F6EECF244321}">
                    <p14:modId xmlns:p14="http://schemas.microsoft.com/office/powerpoint/2010/main" val="3423959801"/>
                  </p:ext>
                </p:extLst>
              </p:nvPr>
            </p:nvGraphicFramePr>
            <p:xfrm>
              <a:off x="2432" y="3209"/>
              <a:ext cx="1128" cy="475"/>
            </p:xfrm>
            <a:graphic>
              <a:graphicData uri="http://schemas.openxmlformats.org/presentationml/2006/ole">
                <mc:AlternateContent xmlns:mc="http://schemas.openxmlformats.org/markup-compatibility/2006">
                  <mc:Choice xmlns:v="urn:schemas-microsoft-com:vml" Requires="v">
                    <p:oleObj spid="_x0000_s458019" name="公式" r:id="rId11" imgW="672808" imgH="393529" progId="Equation.3">
                      <p:embed/>
                    </p:oleObj>
                  </mc:Choice>
                  <mc:Fallback>
                    <p:oleObj name="公式" r:id="rId11" imgW="672808" imgH="393529" progId="Equation.3">
                      <p:embed/>
                      <p:pic>
                        <p:nvPicPr>
                          <p:cNvPr id="0" name="Picture 10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32" y="3209"/>
                            <a:ext cx="1128" cy="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5" name="Object 5"/>
              <p:cNvGraphicFramePr>
                <a:graphicFrameLocks noChangeAspect="1"/>
              </p:cNvGraphicFramePr>
              <p:nvPr>
                <p:extLst>
                  <p:ext uri="{D42A27DB-BD31-4B8C-83A1-F6EECF244321}">
                    <p14:modId xmlns:p14="http://schemas.microsoft.com/office/powerpoint/2010/main" val="1333345159"/>
                  </p:ext>
                </p:extLst>
              </p:nvPr>
            </p:nvGraphicFramePr>
            <p:xfrm>
              <a:off x="2604" y="3760"/>
              <a:ext cx="934" cy="311"/>
            </p:xfrm>
            <a:graphic>
              <a:graphicData uri="http://schemas.openxmlformats.org/presentationml/2006/ole">
                <mc:AlternateContent xmlns:mc="http://schemas.openxmlformats.org/markup-compatibility/2006">
                  <mc:Choice xmlns:v="urn:schemas-microsoft-com:vml" Requires="v">
                    <p:oleObj spid="_x0000_s458020" name="公式" r:id="rId13" imgW="545863" imgH="241195" progId="Equation.3">
                      <p:embed/>
                    </p:oleObj>
                  </mc:Choice>
                  <mc:Fallback>
                    <p:oleObj name="公式" r:id="rId13" imgW="545863" imgH="241195" progId="Equation.3">
                      <p:embed/>
                      <p:pic>
                        <p:nvPicPr>
                          <p:cNvPr id="0" name="Picture 10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04" y="3760"/>
                            <a:ext cx="934" cy="3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4" name="Object 4"/>
              <p:cNvGraphicFramePr>
                <a:graphicFrameLocks noChangeAspect="1"/>
              </p:cNvGraphicFramePr>
              <p:nvPr>
                <p:extLst>
                  <p:ext uri="{D42A27DB-BD31-4B8C-83A1-F6EECF244321}">
                    <p14:modId xmlns:p14="http://schemas.microsoft.com/office/powerpoint/2010/main" val="3002462277"/>
                  </p:ext>
                </p:extLst>
              </p:nvPr>
            </p:nvGraphicFramePr>
            <p:xfrm>
              <a:off x="4276" y="3665"/>
              <a:ext cx="640" cy="487"/>
            </p:xfrm>
            <a:graphic>
              <a:graphicData uri="http://schemas.openxmlformats.org/presentationml/2006/ole">
                <mc:AlternateContent xmlns:mc="http://schemas.openxmlformats.org/markup-compatibility/2006">
                  <mc:Choice xmlns:v="urn:schemas-microsoft-com:vml" Requires="v">
                    <p:oleObj spid="_x0000_s458021" name="公式" r:id="rId15" imgW="342751" imgH="393529" progId="Equation.3">
                      <p:embed/>
                    </p:oleObj>
                  </mc:Choice>
                  <mc:Fallback>
                    <p:oleObj name="公式" r:id="rId15" imgW="342751" imgH="393529" progId="Equation.3">
                      <p:embed/>
                      <p:pic>
                        <p:nvPicPr>
                          <p:cNvPr id="0" name="Picture 10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76" y="3665"/>
                            <a:ext cx="640" cy="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121"/>
            <p:cNvGrpSpPr>
              <a:grpSpLocks/>
            </p:cNvGrpSpPr>
            <p:nvPr/>
          </p:nvGrpSpPr>
          <p:grpSpPr bwMode="auto">
            <a:xfrm>
              <a:off x="947" y="1570"/>
              <a:ext cx="4428" cy="2443"/>
              <a:chOff x="947" y="1570"/>
              <a:chExt cx="4428" cy="2443"/>
            </a:xfrm>
          </p:grpSpPr>
          <p:sp>
            <p:nvSpPr>
              <p:cNvPr id="128050" name="Line 50"/>
              <p:cNvSpPr>
                <a:spLocks noChangeShapeType="1"/>
              </p:cNvSpPr>
              <p:nvPr/>
            </p:nvSpPr>
            <p:spPr bwMode="auto">
              <a:xfrm flipV="1">
                <a:off x="947" y="4003"/>
                <a:ext cx="4428" cy="10"/>
              </a:xfrm>
              <a:prstGeom prst="line">
                <a:avLst/>
              </a:prstGeom>
              <a:noFill/>
              <a:ln w="12700" cap="rnd">
                <a:solidFill>
                  <a:srgbClr val="000000"/>
                </a:solidFill>
                <a:round/>
                <a:headEnd/>
                <a:tailEnd/>
              </a:ln>
              <a:effectLst/>
            </p:spPr>
            <p:txBody>
              <a:bodyPr/>
              <a:lstStyle/>
              <a:p>
                <a:endParaRPr lang="zh-CN" altLang="en-US" b="1"/>
              </a:p>
            </p:txBody>
          </p:sp>
          <p:grpSp>
            <p:nvGrpSpPr>
              <p:cNvPr id="5" name="Group 120"/>
              <p:cNvGrpSpPr>
                <a:grpSpLocks/>
              </p:cNvGrpSpPr>
              <p:nvPr/>
            </p:nvGrpSpPr>
            <p:grpSpPr bwMode="auto">
              <a:xfrm>
                <a:off x="947" y="1570"/>
                <a:ext cx="4428" cy="2443"/>
                <a:chOff x="947" y="1797"/>
                <a:chExt cx="4428" cy="2443"/>
              </a:xfrm>
            </p:grpSpPr>
            <p:sp>
              <p:nvSpPr>
                <p:cNvPr id="128049" name="Line 49"/>
                <p:cNvSpPr>
                  <a:spLocks noChangeShapeType="1"/>
                </p:cNvSpPr>
                <p:nvPr/>
              </p:nvSpPr>
              <p:spPr bwMode="auto">
                <a:xfrm>
                  <a:off x="947" y="1797"/>
                  <a:ext cx="4428" cy="0"/>
                </a:xfrm>
                <a:prstGeom prst="line">
                  <a:avLst/>
                </a:prstGeom>
                <a:noFill/>
                <a:ln w="12700" cap="rnd">
                  <a:solidFill>
                    <a:srgbClr val="000000"/>
                  </a:solidFill>
                  <a:round/>
                  <a:headEnd/>
                  <a:tailEnd/>
                </a:ln>
                <a:effectLst/>
              </p:spPr>
              <p:txBody>
                <a:bodyPr/>
                <a:lstStyle/>
                <a:p>
                  <a:endParaRPr lang="zh-CN" altLang="en-US" b="1"/>
                </a:p>
              </p:txBody>
            </p:sp>
            <p:sp>
              <p:nvSpPr>
                <p:cNvPr id="128051" name="Line 51"/>
                <p:cNvSpPr>
                  <a:spLocks noChangeShapeType="1"/>
                </p:cNvSpPr>
                <p:nvPr/>
              </p:nvSpPr>
              <p:spPr bwMode="auto">
                <a:xfrm>
                  <a:off x="947" y="1797"/>
                  <a:ext cx="0" cy="2443"/>
                </a:xfrm>
                <a:prstGeom prst="line">
                  <a:avLst/>
                </a:prstGeom>
                <a:noFill/>
                <a:ln w="12700" cap="rnd">
                  <a:solidFill>
                    <a:srgbClr val="000000"/>
                  </a:solidFill>
                  <a:round/>
                  <a:headEnd/>
                  <a:tailEnd/>
                </a:ln>
                <a:effectLst/>
              </p:spPr>
              <p:txBody>
                <a:bodyPr/>
                <a:lstStyle/>
                <a:p>
                  <a:endParaRPr lang="zh-CN" altLang="en-US" b="1"/>
                </a:p>
              </p:txBody>
            </p:sp>
            <p:sp>
              <p:nvSpPr>
                <p:cNvPr id="128052" name="Line 52"/>
                <p:cNvSpPr>
                  <a:spLocks noChangeShapeType="1"/>
                </p:cNvSpPr>
                <p:nvPr/>
              </p:nvSpPr>
              <p:spPr bwMode="auto">
                <a:xfrm>
                  <a:off x="5375" y="1797"/>
                  <a:ext cx="0" cy="2443"/>
                </a:xfrm>
                <a:prstGeom prst="line">
                  <a:avLst/>
                </a:prstGeom>
                <a:noFill/>
                <a:ln w="12700" cap="rnd">
                  <a:solidFill>
                    <a:srgbClr val="000000"/>
                  </a:solidFill>
                  <a:round/>
                  <a:headEnd/>
                  <a:tailEnd/>
                </a:ln>
                <a:effectLst/>
              </p:spPr>
              <p:txBody>
                <a:bodyPr/>
                <a:lstStyle/>
                <a:p>
                  <a:endParaRPr lang="zh-CN" altLang="en-US" b="1"/>
                </a:p>
              </p:txBody>
            </p:sp>
            <p:sp>
              <p:nvSpPr>
                <p:cNvPr id="128055" name="Line 55"/>
                <p:cNvSpPr>
                  <a:spLocks noChangeShapeType="1"/>
                </p:cNvSpPr>
                <p:nvPr/>
              </p:nvSpPr>
              <p:spPr bwMode="auto">
                <a:xfrm>
                  <a:off x="947" y="2168"/>
                  <a:ext cx="4428" cy="0"/>
                </a:xfrm>
                <a:prstGeom prst="line">
                  <a:avLst/>
                </a:prstGeom>
                <a:noFill/>
                <a:ln w="12700" cap="rnd">
                  <a:solidFill>
                    <a:srgbClr val="000000"/>
                  </a:solidFill>
                  <a:round/>
                  <a:headEnd/>
                  <a:tailEnd/>
                </a:ln>
                <a:effectLst/>
              </p:spPr>
              <p:txBody>
                <a:bodyPr/>
                <a:lstStyle/>
                <a:p>
                  <a:endParaRPr lang="zh-CN" altLang="en-US" b="1"/>
                </a:p>
              </p:txBody>
            </p:sp>
            <p:sp>
              <p:nvSpPr>
                <p:cNvPr id="128057" name="Line 57"/>
                <p:cNvSpPr>
                  <a:spLocks noChangeShapeType="1"/>
                </p:cNvSpPr>
                <p:nvPr/>
              </p:nvSpPr>
              <p:spPr bwMode="auto">
                <a:xfrm>
                  <a:off x="2258" y="1819"/>
                  <a:ext cx="0" cy="2421"/>
                </a:xfrm>
                <a:prstGeom prst="line">
                  <a:avLst/>
                </a:prstGeom>
                <a:noFill/>
                <a:ln w="12700" cap="rnd">
                  <a:solidFill>
                    <a:srgbClr val="000000"/>
                  </a:solidFill>
                  <a:round/>
                  <a:headEnd/>
                  <a:tailEnd/>
                </a:ln>
                <a:effectLst/>
              </p:spPr>
              <p:txBody>
                <a:bodyPr/>
                <a:lstStyle/>
                <a:p>
                  <a:endParaRPr lang="zh-CN" altLang="en-US" b="1"/>
                </a:p>
              </p:txBody>
            </p:sp>
            <p:sp>
              <p:nvSpPr>
                <p:cNvPr id="128060" name="Line 60"/>
                <p:cNvSpPr>
                  <a:spLocks noChangeShapeType="1"/>
                </p:cNvSpPr>
                <p:nvPr/>
              </p:nvSpPr>
              <p:spPr bwMode="auto">
                <a:xfrm>
                  <a:off x="3816" y="1819"/>
                  <a:ext cx="0" cy="2421"/>
                </a:xfrm>
                <a:prstGeom prst="line">
                  <a:avLst/>
                </a:prstGeom>
                <a:noFill/>
                <a:ln w="12700" cap="rnd">
                  <a:solidFill>
                    <a:srgbClr val="000000"/>
                  </a:solidFill>
                  <a:round/>
                  <a:headEnd/>
                  <a:tailEnd/>
                </a:ln>
                <a:effectLst/>
              </p:spPr>
              <p:txBody>
                <a:bodyPr/>
                <a:lstStyle/>
                <a:p>
                  <a:endParaRPr lang="zh-CN" altLang="en-US" b="1"/>
                </a:p>
              </p:txBody>
            </p:sp>
            <p:sp>
              <p:nvSpPr>
                <p:cNvPr id="128064" name="Line 64"/>
                <p:cNvSpPr>
                  <a:spLocks noChangeShapeType="1"/>
                </p:cNvSpPr>
                <p:nvPr/>
              </p:nvSpPr>
              <p:spPr bwMode="auto">
                <a:xfrm>
                  <a:off x="947" y="2686"/>
                  <a:ext cx="4428" cy="0"/>
                </a:xfrm>
                <a:prstGeom prst="line">
                  <a:avLst/>
                </a:prstGeom>
                <a:noFill/>
                <a:ln w="12700" cap="rnd">
                  <a:solidFill>
                    <a:srgbClr val="000000"/>
                  </a:solidFill>
                  <a:round/>
                  <a:headEnd/>
                  <a:tailEnd/>
                </a:ln>
                <a:effectLst/>
              </p:spPr>
              <p:txBody>
                <a:bodyPr/>
                <a:lstStyle/>
                <a:p>
                  <a:endParaRPr lang="zh-CN" altLang="en-US" b="1"/>
                </a:p>
              </p:txBody>
            </p:sp>
            <p:sp>
              <p:nvSpPr>
                <p:cNvPr id="128077" name="Line 77"/>
                <p:cNvSpPr>
                  <a:spLocks noChangeShapeType="1"/>
                </p:cNvSpPr>
                <p:nvPr/>
              </p:nvSpPr>
              <p:spPr bwMode="auto">
                <a:xfrm>
                  <a:off x="947" y="3204"/>
                  <a:ext cx="4428" cy="0"/>
                </a:xfrm>
                <a:prstGeom prst="line">
                  <a:avLst/>
                </a:prstGeom>
                <a:noFill/>
                <a:ln w="12700" cap="rnd">
                  <a:solidFill>
                    <a:srgbClr val="000000"/>
                  </a:solidFill>
                  <a:round/>
                  <a:headEnd/>
                  <a:tailEnd/>
                </a:ln>
                <a:effectLst/>
              </p:spPr>
              <p:txBody>
                <a:bodyPr/>
                <a:lstStyle/>
                <a:p>
                  <a:endParaRPr lang="zh-CN" altLang="en-US" b="1"/>
                </a:p>
              </p:txBody>
            </p:sp>
            <p:sp>
              <p:nvSpPr>
                <p:cNvPr id="128090" name="Line 90"/>
                <p:cNvSpPr>
                  <a:spLocks noChangeShapeType="1"/>
                </p:cNvSpPr>
                <p:nvPr/>
              </p:nvSpPr>
              <p:spPr bwMode="auto">
                <a:xfrm flipV="1">
                  <a:off x="947" y="3722"/>
                  <a:ext cx="4428" cy="3"/>
                </a:xfrm>
                <a:prstGeom prst="line">
                  <a:avLst/>
                </a:prstGeom>
                <a:noFill/>
                <a:ln w="12700" cap="rnd">
                  <a:solidFill>
                    <a:srgbClr val="000000"/>
                  </a:solidFill>
                  <a:round/>
                  <a:headEnd/>
                  <a:tailEnd/>
                </a:ln>
                <a:effectLst/>
              </p:spPr>
              <p:txBody>
                <a:bodyPr/>
                <a:lstStyle/>
                <a:p>
                  <a:endParaRPr lang="zh-CN" altLang="en-US" b="1"/>
                </a:p>
              </p:txBody>
            </p:sp>
          </p:grpSp>
        </p:grpSp>
      </p:grpSp>
      <p:sp>
        <p:nvSpPr>
          <p:cNvPr id="128015" name="Rectangle 15"/>
          <p:cNvSpPr>
            <a:spLocks noChangeArrowheads="1"/>
          </p:cNvSpPr>
          <p:nvPr/>
        </p:nvSpPr>
        <p:spPr bwMode="auto">
          <a:xfrm>
            <a:off x="1866900" y="2135188"/>
            <a:ext cx="1803400" cy="0"/>
          </a:xfrm>
          <a:prstGeom prst="rect">
            <a:avLst/>
          </a:prstGeom>
          <a:noFill/>
          <a:ln w="9525">
            <a:noFill/>
            <a:miter lim="800000"/>
            <a:headEnd/>
            <a:tailEnd/>
          </a:ln>
          <a:effectLst/>
        </p:spPr>
        <p:txBody>
          <a:bodyPr wrap="none">
            <a:spAutoFit/>
          </a:bodyPr>
          <a:lstStyle/>
          <a:p>
            <a:endParaRPr lang="zh-CN" altLang="en-US"/>
          </a:p>
        </p:txBody>
      </p:sp>
      <p:sp>
        <p:nvSpPr>
          <p:cNvPr id="128017" name="Rectangle 17"/>
          <p:cNvSpPr>
            <a:spLocks noChangeArrowheads="1"/>
          </p:cNvSpPr>
          <p:nvPr/>
        </p:nvSpPr>
        <p:spPr bwMode="auto">
          <a:xfrm>
            <a:off x="1866900" y="2135188"/>
            <a:ext cx="1803400" cy="0"/>
          </a:xfrm>
          <a:prstGeom prst="rect">
            <a:avLst/>
          </a:prstGeom>
          <a:noFill/>
          <a:ln w="9525">
            <a:noFill/>
            <a:miter lim="800000"/>
            <a:headEnd/>
            <a:tailEnd/>
          </a:ln>
          <a:effectLst/>
        </p:spPr>
        <p:txBody>
          <a:bodyPr wrap="none">
            <a:spAutoFit/>
          </a:bodyPr>
          <a:lstStyle/>
          <a:p>
            <a:endParaRPr lang="zh-CN" altLang="en-US"/>
          </a:p>
        </p:txBody>
      </p:sp>
      <p:sp>
        <p:nvSpPr>
          <p:cNvPr id="128020" name="Rectangle 20"/>
          <p:cNvSpPr>
            <a:spLocks noChangeArrowheads="1"/>
          </p:cNvSpPr>
          <p:nvPr/>
        </p:nvSpPr>
        <p:spPr bwMode="auto">
          <a:xfrm>
            <a:off x="1866900" y="2135188"/>
            <a:ext cx="1803400" cy="0"/>
          </a:xfrm>
          <a:prstGeom prst="rect">
            <a:avLst/>
          </a:prstGeom>
          <a:noFill/>
          <a:ln w="9525">
            <a:noFill/>
            <a:miter lim="800000"/>
            <a:headEnd/>
            <a:tailEnd/>
          </a:ln>
          <a:effectLst/>
        </p:spPr>
        <p:txBody>
          <a:bodyPr wrap="none">
            <a:spAutoFit/>
          </a:bodyPr>
          <a:lstStyle/>
          <a:p>
            <a:endParaRPr lang="zh-CN" altLang="en-US"/>
          </a:p>
        </p:txBody>
      </p:sp>
      <p:sp>
        <p:nvSpPr>
          <p:cNvPr id="128022" name="Rectangle 22"/>
          <p:cNvSpPr>
            <a:spLocks noChangeArrowheads="1"/>
          </p:cNvSpPr>
          <p:nvPr/>
        </p:nvSpPr>
        <p:spPr bwMode="auto">
          <a:xfrm>
            <a:off x="1866900" y="2135188"/>
            <a:ext cx="1803400" cy="0"/>
          </a:xfrm>
          <a:prstGeom prst="rect">
            <a:avLst/>
          </a:prstGeom>
          <a:noFill/>
          <a:ln w="9525">
            <a:noFill/>
            <a:miter lim="800000"/>
            <a:headEnd/>
            <a:tailEnd/>
          </a:ln>
          <a:effectLst/>
        </p:spPr>
        <p:txBody>
          <a:bodyPr wrap="none">
            <a:spAutoFit/>
          </a:bodyPr>
          <a:lstStyle/>
          <a:p>
            <a:endParaRPr lang="zh-CN" altLang="en-US"/>
          </a:p>
        </p:txBody>
      </p:sp>
      <p:sp>
        <p:nvSpPr>
          <p:cNvPr id="128025" name="Rectangle 25"/>
          <p:cNvSpPr>
            <a:spLocks noChangeArrowheads="1"/>
          </p:cNvSpPr>
          <p:nvPr/>
        </p:nvSpPr>
        <p:spPr bwMode="auto">
          <a:xfrm>
            <a:off x="1866900" y="2135188"/>
            <a:ext cx="1803400" cy="0"/>
          </a:xfrm>
          <a:prstGeom prst="rect">
            <a:avLst/>
          </a:prstGeom>
          <a:noFill/>
          <a:ln w="9525">
            <a:noFill/>
            <a:miter lim="800000"/>
            <a:headEnd/>
            <a:tailEnd/>
          </a:ln>
          <a:effectLst/>
        </p:spPr>
        <p:txBody>
          <a:bodyPr wrap="none">
            <a:spAutoFit/>
          </a:bodyPr>
          <a:lstStyle/>
          <a:p>
            <a:endParaRPr lang="zh-CN" altLang="en-US"/>
          </a:p>
        </p:txBody>
      </p:sp>
      <p:sp>
        <p:nvSpPr>
          <p:cNvPr id="128029" name="Rectangle 29"/>
          <p:cNvSpPr>
            <a:spLocks noChangeArrowheads="1"/>
          </p:cNvSpPr>
          <p:nvPr/>
        </p:nvSpPr>
        <p:spPr bwMode="auto">
          <a:xfrm>
            <a:off x="1866900" y="2135188"/>
            <a:ext cx="1803400" cy="0"/>
          </a:xfrm>
          <a:prstGeom prst="rect">
            <a:avLst/>
          </a:prstGeom>
          <a:noFill/>
          <a:ln w="9525">
            <a:noFill/>
            <a:miter lim="800000"/>
            <a:headEnd/>
            <a:tailEnd/>
          </a:ln>
          <a:effectLst/>
        </p:spPr>
        <p:txBody>
          <a:bodyPr wrap="none">
            <a:spAutoFit/>
          </a:bodyPr>
          <a:lstStyle/>
          <a:p>
            <a:endParaRPr lang="zh-CN" altLang="en-US"/>
          </a:p>
        </p:txBody>
      </p:sp>
      <p:sp>
        <p:nvSpPr>
          <p:cNvPr id="128031" name="Rectangle 31"/>
          <p:cNvSpPr>
            <a:spLocks noChangeArrowheads="1"/>
          </p:cNvSpPr>
          <p:nvPr/>
        </p:nvSpPr>
        <p:spPr bwMode="auto">
          <a:xfrm>
            <a:off x="1866900" y="2135188"/>
            <a:ext cx="1803400" cy="0"/>
          </a:xfrm>
          <a:prstGeom prst="rect">
            <a:avLst/>
          </a:prstGeom>
          <a:noFill/>
          <a:ln w="9525">
            <a:noFill/>
            <a:miter lim="800000"/>
            <a:headEnd/>
            <a:tailEnd/>
          </a:ln>
          <a:effectLst/>
        </p:spPr>
        <p:txBody>
          <a:bodyPr wrap="none">
            <a:spAutoFit/>
          </a:bodyPr>
          <a:lstStyle/>
          <a:p>
            <a:endParaRPr lang="zh-CN" altLang="en-US"/>
          </a:p>
        </p:txBody>
      </p:sp>
      <p:sp>
        <p:nvSpPr>
          <p:cNvPr id="6" name="矩形 5"/>
          <p:cNvSpPr/>
          <p:nvPr/>
        </p:nvSpPr>
        <p:spPr>
          <a:xfrm>
            <a:off x="5940152" y="1508591"/>
            <a:ext cx="2932560"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400" b="1" dirty="0" smtClean="0">
                <a:latin typeface="+mj-ea"/>
                <a:ea typeface="+mj-ea"/>
              </a:rPr>
              <a:t>各类二进制调制系统的</a:t>
            </a:r>
            <a:r>
              <a:rPr lang="zh-CN" altLang="en-US" sz="2400" b="1" dirty="0" smtClean="0">
                <a:solidFill>
                  <a:srgbClr val="3333FF"/>
                </a:solidFill>
                <a:latin typeface="+mj-ea"/>
                <a:ea typeface="+mj-ea"/>
              </a:rPr>
              <a:t>误码率均取决于解调器输入信噪比</a:t>
            </a:r>
            <a:endParaRPr lang="zh-CN" altLang="en-US" sz="2400" b="1" dirty="0">
              <a:solidFill>
                <a:srgbClr val="3333FF"/>
              </a:solidFill>
              <a:latin typeface="+mj-ea"/>
              <a:ea typeface="+mj-ea"/>
            </a:endParaRPr>
          </a:p>
        </p:txBody>
      </p:sp>
      <p:sp>
        <p:nvSpPr>
          <p:cNvPr id="48" name="矩形 47"/>
          <p:cNvSpPr/>
          <p:nvPr/>
        </p:nvSpPr>
        <p:spPr>
          <a:xfrm>
            <a:off x="5940152" y="3023081"/>
            <a:ext cx="3096344" cy="175432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400" b="1" dirty="0" smtClean="0">
                <a:latin typeface="+mj-ea"/>
                <a:ea typeface="+mj-ea"/>
              </a:rPr>
              <a:t>具体误码率表达式的</a:t>
            </a:r>
            <a:r>
              <a:rPr lang="zh-CN" altLang="en-US" sz="2400" b="1" dirty="0" smtClean="0">
                <a:solidFill>
                  <a:srgbClr val="3333FF"/>
                </a:solidFill>
                <a:latin typeface="+mj-ea"/>
                <a:ea typeface="+mj-ea"/>
              </a:rPr>
              <a:t>形式取决于解调方式</a:t>
            </a:r>
            <a:r>
              <a:rPr lang="zh-CN" altLang="en-US" sz="2400" b="1" dirty="0" smtClean="0">
                <a:latin typeface="+mj-ea"/>
                <a:ea typeface="+mj-ea"/>
              </a:rPr>
              <a:t>：</a:t>
            </a:r>
            <a:endParaRPr lang="en-US" altLang="zh-CN" sz="2400" b="1" dirty="0" smtClean="0">
              <a:latin typeface="+mj-ea"/>
              <a:ea typeface="+mj-ea"/>
            </a:endParaRPr>
          </a:p>
          <a:p>
            <a:pPr marL="342900" indent="-342900">
              <a:buFont typeface="Arial" pitchFamily="34" charset="0"/>
              <a:buChar char="•"/>
            </a:pPr>
            <a:r>
              <a:rPr lang="zh-CN" altLang="en-US" sz="2000" b="1" dirty="0" smtClean="0">
                <a:solidFill>
                  <a:srgbClr val="C00000"/>
                </a:solidFill>
                <a:latin typeface="+mj-ea"/>
                <a:ea typeface="+mj-ea"/>
              </a:rPr>
              <a:t>相干解调</a:t>
            </a:r>
            <a:r>
              <a:rPr lang="zh-CN" altLang="en-US" sz="2000" b="1" dirty="0" smtClean="0">
                <a:latin typeface="+mj-ea"/>
                <a:ea typeface="+mj-ea"/>
              </a:rPr>
              <a:t>：互补误差函数式</a:t>
            </a:r>
            <a:endParaRPr lang="en-US" altLang="zh-CN" sz="2000" b="1" dirty="0" smtClean="0">
              <a:latin typeface="+mj-ea"/>
              <a:ea typeface="+mj-ea"/>
            </a:endParaRPr>
          </a:p>
          <a:p>
            <a:pPr marL="342900" indent="-342900">
              <a:buFont typeface="Arial" pitchFamily="34" charset="0"/>
              <a:buChar char="•"/>
            </a:pPr>
            <a:r>
              <a:rPr lang="zh-CN" altLang="en-US" sz="2000" b="1" dirty="0" smtClean="0">
                <a:solidFill>
                  <a:srgbClr val="C00000"/>
                </a:solidFill>
                <a:latin typeface="+mj-ea"/>
                <a:ea typeface="+mj-ea"/>
              </a:rPr>
              <a:t>非相干解调</a:t>
            </a:r>
            <a:r>
              <a:rPr lang="zh-CN" altLang="en-US" sz="2000" b="1" dirty="0" smtClean="0">
                <a:latin typeface="+mj-ea"/>
                <a:ea typeface="+mj-ea"/>
              </a:rPr>
              <a:t>：指数函数</a:t>
            </a:r>
            <a:endParaRPr lang="zh-CN" altLang="en-US" sz="2000" b="1" dirty="0">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ppt_x"/>
                                          </p:val>
                                        </p:tav>
                                        <p:tav tm="100000">
                                          <p:val>
                                            <p:strVal val="#ppt_x"/>
                                          </p:val>
                                        </p:tav>
                                      </p:tavLst>
                                    </p:anim>
                                    <p:anim calcmode="lin" valueType="num">
                                      <p:cBhvr additive="base">
                                        <p:cTn id="1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zh-CN" altLang="en-US" dirty="0" smtClean="0"/>
              <a:t>基带信号功率谱密度</a:t>
            </a:r>
            <a:r>
              <a:rPr lang="en-US" altLang="zh-CN" i="1" dirty="0">
                <a:solidFill>
                  <a:srgbClr val="0000FF"/>
                </a:solidFill>
              </a:rPr>
              <a:t>P</a:t>
            </a:r>
            <a:r>
              <a:rPr lang="en-US" altLang="zh-CN" i="1" baseline="-25000" dirty="0">
                <a:solidFill>
                  <a:srgbClr val="0000FF"/>
                </a:solidFill>
              </a:rPr>
              <a:t>s</a:t>
            </a:r>
            <a:r>
              <a:rPr lang="en-US" altLang="zh-CN" dirty="0">
                <a:solidFill>
                  <a:srgbClr val="0000FF"/>
                </a:solidFill>
              </a:rPr>
              <a:t> (</a:t>
            </a:r>
            <a:r>
              <a:rPr lang="en-US" altLang="zh-CN" i="1" dirty="0">
                <a:solidFill>
                  <a:srgbClr val="0000FF"/>
                </a:solidFill>
              </a:rPr>
              <a:t>f</a:t>
            </a:r>
            <a:r>
              <a:rPr lang="en-US" altLang="zh-CN" dirty="0">
                <a:solidFill>
                  <a:srgbClr val="0000FF"/>
                </a:solidFill>
              </a:rPr>
              <a:t>)</a:t>
            </a:r>
            <a:endParaRPr lang="zh-CN" altLang="en-US" dirty="0"/>
          </a:p>
        </p:txBody>
      </p:sp>
      <p:sp>
        <p:nvSpPr>
          <p:cNvPr id="11" name="灯片编号占位符 6"/>
          <p:cNvSpPr>
            <a:spLocks noGrp="1"/>
          </p:cNvSpPr>
          <p:nvPr>
            <p:ph type="sldNum" sz="quarter" idx="12"/>
          </p:nvPr>
        </p:nvSpPr>
        <p:spPr/>
        <p:txBody>
          <a:bodyPr/>
          <a:lstStyle/>
          <a:p>
            <a:fld id="{0C5E601E-4514-44E1-AEC3-422D97C52DAD}" type="slidenum">
              <a:rPr lang="en-US" altLang="zh-CN" smtClean="0"/>
              <a:pPr/>
              <a:t>14</a:t>
            </a:fld>
            <a:endParaRPr lang="en-US" altLang="zh-CN"/>
          </a:p>
        </p:txBody>
      </p:sp>
      <p:sp>
        <p:nvSpPr>
          <p:cNvPr id="32771" name="Rectangle 3"/>
          <p:cNvSpPr>
            <a:spLocks noGrp="1" noChangeArrowheads="1"/>
          </p:cNvSpPr>
          <p:nvPr>
            <p:ph type="body" sz="half" idx="4294967295"/>
          </p:nvPr>
        </p:nvSpPr>
        <p:spPr>
          <a:xfrm>
            <a:off x="611560" y="1223963"/>
            <a:ext cx="7992888" cy="4437285"/>
          </a:xfrm>
        </p:spPr>
        <p:txBody>
          <a:bodyPr>
            <a:normAutofit/>
          </a:bodyPr>
          <a:lstStyle/>
          <a:p>
            <a:pPr>
              <a:lnSpc>
                <a:spcPct val="130000"/>
              </a:lnSpc>
            </a:pPr>
            <a:r>
              <a:rPr lang="zh-CN" altLang="en-US" dirty="0" smtClean="0">
                <a:solidFill>
                  <a:srgbClr val="0000FF"/>
                </a:solidFill>
              </a:rPr>
              <a:t>已知</a:t>
            </a:r>
            <a:r>
              <a:rPr lang="zh-CN" altLang="en-US" dirty="0" smtClean="0"/>
              <a:t>：单极性随机脉冲序列（基带信号）功率谱的表达式</a:t>
            </a:r>
            <a:r>
              <a:rPr lang="zh-CN" altLang="en-US" dirty="0"/>
              <a:t>为</a:t>
            </a:r>
          </a:p>
          <a:p>
            <a:pPr lvl="1">
              <a:lnSpc>
                <a:spcPct val="130000"/>
              </a:lnSpc>
            </a:pPr>
            <a:endParaRPr lang="zh-CN" altLang="en-US" dirty="0"/>
          </a:p>
          <a:p>
            <a:pPr lvl="1">
              <a:lnSpc>
                <a:spcPct val="130000"/>
              </a:lnSpc>
            </a:pPr>
            <a:r>
              <a:rPr lang="zh-CN" altLang="en-US" dirty="0"/>
              <a:t>式中  </a:t>
            </a:r>
            <a:r>
              <a:rPr lang="en-US" altLang="zh-CN" i="1" dirty="0" err="1"/>
              <a:t>f</a:t>
            </a:r>
            <a:r>
              <a:rPr lang="en-US" altLang="zh-CN" i="1" baseline="-25000" dirty="0" err="1"/>
              <a:t>s</a:t>
            </a:r>
            <a:r>
              <a:rPr lang="en-US" altLang="zh-CN" dirty="0"/>
              <a:t> = </a:t>
            </a:r>
            <a:r>
              <a:rPr lang="en-US" altLang="zh-CN" dirty="0" smtClean="0"/>
              <a:t>1/</a:t>
            </a:r>
            <a:r>
              <a:rPr lang="en-US" altLang="zh-CN" i="1" dirty="0" smtClean="0"/>
              <a:t>T</a:t>
            </a:r>
            <a:r>
              <a:rPr lang="en-US" altLang="zh-CN" i="1" baseline="-25000" dirty="0" smtClean="0"/>
              <a:t>s</a:t>
            </a:r>
            <a:r>
              <a:rPr lang="zh-CN" altLang="en-US" i="1" baseline="-25000" dirty="0" smtClean="0"/>
              <a:t>，</a:t>
            </a:r>
            <a:r>
              <a:rPr lang="en-US" altLang="zh-CN" i="1" dirty="0" smtClean="0"/>
              <a:t>G</a:t>
            </a:r>
            <a:r>
              <a:rPr lang="en-US" altLang="zh-CN" dirty="0" smtClean="0"/>
              <a:t>(</a:t>
            </a:r>
            <a:r>
              <a:rPr lang="en-US" altLang="zh-CN" i="1" dirty="0" smtClean="0"/>
              <a:t>f</a:t>
            </a:r>
            <a:r>
              <a:rPr lang="en-US" altLang="zh-CN" dirty="0"/>
              <a:t>) </a:t>
            </a:r>
            <a:r>
              <a:rPr lang="zh-CN" altLang="en-US" dirty="0"/>
              <a:t>－ 单个基带信号码元</a:t>
            </a:r>
            <a:r>
              <a:rPr lang="en-US" altLang="zh-CN" i="1" dirty="0"/>
              <a:t>g</a:t>
            </a:r>
            <a:r>
              <a:rPr lang="en-US" altLang="zh-CN" dirty="0"/>
              <a:t>(</a:t>
            </a:r>
            <a:r>
              <a:rPr lang="en-US" altLang="zh-CN" i="1" dirty="0"/>
              <a:t>t</a:t>
            </a:r>
            <a:r>
              <a:rPr lang="en-US" altLang="zh-CN" dirty="0"/>
              <a:t>)</a:t>
            </a:r>
            <a:r>
              <a:rPr lang="zh-CN" altLang="en-US" dirty="0"/>
              <a:t>的频谱函数。</a:t>
            </a:r>
          </a:p>
          <a:p>
            <a:pPr>
              <a:lnSpc>
                <a:spcPct val="130000"/>
              </a:lnSpc>
            </a:pPr>
            <a:r>
              <a:rPr lang="zh-CN" altLang="en-US" dirty="0"/>
              <a:t>对于全占空矩形脉冲序列，根据矩形波形</a:t>
            </a:r>
            <a:r>
              <a:rPr lang="en-US" altLang="zh-CN" i="1" dirty="0"/>
              <a:t>g</a:t>
            </a:r>
            <a:r>
              <a:rPr lang="en-US" altLang="zh-CN" dirty="0"/>
              <a:t>(</a:t>
            </a:r>
            <a:r>
              <a:rPr lang="en-US" altLang="zh-CN" i="1" dirty="0"/>
              <a:t>t</a:t>
            </a:r>
            <a:r>
              <a:rPr lang="en-US" altLang="zh-CN" dirty="0"/>
              <a:t>)</a:t>
            </a:r>
            <a:r>
              <a:rPr lang="zh-CN" altLang="en-US" dirty="0"/>
              <a:t>的频谱特点，对于所有的</a:t>
            </a:r>
            <a:r>
              <a:rPr lang="en-US" altLang="zh-CN" dirty="0"/>
              <a:t>m </a:t>
            </a:r>
            <a:r>
              <a:rPr lang="en-US" altLang="zh-CN" dirty="0">
                <a:sym typeface="Symbol" pitchFamily="18" charset="2"/>
              </a:rPr>
              <a:t></a:t>
            </a:r>
            <a:r>
              <a:rPr lang="en-US" altLang="zh-CN" dirty="0"/>
              <a:t> 0</a:t>
            </a:r>
            <a:r>
              <a:rPr lang="zh-CN" altLang="en-US" dirty="0"/>
              <a:t>的整数，</a:t>
            </a:r>
            <a:r>
              <a:rPr lang="zh-CN" altLang="en-US" dirty="0" smtClean="0"/>
              <a:t>有</a:t>
            </a:r>
            <a:endParaRPr lang="en-US" altLang="zh-CN" dirty="0" smtClean="0"/>
          </a:p>
          <a:p>
            <a:pPr>
              <a:lnSpc>
                <a:spcPct val="130000"/>
              </a:lnSpc>
            </a:pPr>
            <a:r>
              <a:rPr lang="zh-CN" altLang="en-US" dirty="0" smtClean="0"/>
              <a:t>故频谱可</a:t>
            </a:r>
            <a:r>
              <a:rPr lang="zh-CN" altLang="en-US" dirty="0"/>
              <a:t>简化为</a:t>
            </a:r>
          </a:p>
          <a:p>
            <a:pPr lvl="1">
              <a:lnSpc>
                <a:spcPct val="130000"/>
              </a:lnSpc>
            </a:pPr>
            <a:endParaRPr lang="zh-CN" altLang="en-US" dirty="0"/>
          </a:p>
          <a:p>
            <a:pPr>
              <a:lnSpc>
                <a:spcPct val="90000"/>
              </a:lnSpc>
            </a:pPr>
            <a:endParaRPr lang="zh-CN" altLang="en-US" dirty="0"/>
          </a:p>
        </p:txBody>
      </p:sp>
      <p:sp>
        <p:nvSpPr>
          <p:cNvPr id="32773" name="Rectangle 5"/>
          <p:cNvSpPr>
            <a:spLocks noChangeArrowheads="1"/>
          </p:cNvSpPr>
          <p:nvPr/>
        </p:nvSpPr>
        <p:spPr bwMode="auto">
          <a:xfrm>
            <a:off x="0" y="32146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32772" name="Object 4"/>
          <p:cNvGraphicFramePr>
            <a:graphicFrameLocks noChangeAspect="1"/>
          </p:cNvGraphicFramePr>
          <p:nvPr/>
        </p:nvGraphicFramePr>
        <p:xfrm>
          <a:off x="1259632" y="2060848"/>
          <a:ext cx="6750050" cy="757238"/>
        </p:xfrm>
        <a:graphic>
          <a:graphicData uri="http://schemas.openxmlformats.org/presentationml/2006/ole">
            <mc:AlternateContent xmlns:mc="http://schemas.openxmlformats.org/markup-compatibility/2006">
              <mc:Choice xmlns:v="urn:schemas-microsoft-com:vml" Requires="v">
                <p:oleObj spid="_x0000_s121432" name="公式" r:id="rId3" imgW="3822700" imgH="431800" progId="Equation.3">
                  <p:embed/>
                </p:oleObj>
              </mc:Choice>
              <mc:Fallback>
                <p:oleObj name="公式" r:id="rId3" imgW="3822700" imgH="431800" progId="Equation.3">
                  <p:embed/>
                  <p:pic>
                    <p:nvPicPr>
                      <p:cNvPr id="0" name="Picture 4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2060848"/>
                        <a:ext cx="6750050" cy="757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32774" name="Object 6"/>
          <p:cNvGraphicFramePr>
            <a:graphicFrameLocks noChangeAspect="1"/>
          </p:cNvGraphicFramePr>
          <p:nvPr/>
        </p:nvGraphicFramePr>
        <p:xfrm>
          <a:off x="4932040" y="4077072"/>
          <a:ext cx="3060700" cy="466725"/>
        </p:xfrm>
        <a:graphic>
          <a:graphicData uri="http://schemas.openxmlformats.org/presentationml/2006/ole">
            <mc:AlternateContent xmlns:mc="http://schemas.openxmlformats.org/markup-compatibility/2006">
              <mc:Choice xmlns:v="urn:schemas-microsoft-com:vml" Requires="v">
                <p:oleObj spid="_x0000_s121433" name="公式" r:id="rId5" imgW="1498600" imgH="228600" progId="Equation.3">
                  <p:embed/>
                </p:oleObj>
              </mc:Choice>
              <mc:Fallback>
                <p:oleObj name="公式" r:id="rId5" imgW="1498600" imgH="228600" progId="Equation.3">
                  <p:embed/>
                  <p:pic>
                    <p:nvPicPr>
                      <p:cNvPr id="0" name="Picture 4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4077072"/>
                        <a:ext cx="306070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7" name="Rectangle 9"/>
          <p:cNvSpPr>
            <a:spLocks noChangeArrowheads="1"/>
          </p:cNvSpPr>
          <p:nvPr/>
        </p:nvSpPr>
        <p:spPr bwMode="auto">
          <a:xfrm>
            <a:off x="0" y="32908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32776" name="Object 8"/>
          <p:cNvGraphicFramePr>
            <a:graphicFrameLocks noChangeAspect="1"/>
          </p:cNvGraphicFramePr>
          <p:nvPr/>
        </p:nvGraphicFramePr>
        <p:xfrm>
          <a:off x="1907704" y="5229200"/>
          <a:ext cx="5580063" cy="487363"/>
        </p:xfrm>
        <a:graphic>
          <a:graphicData uri="http://schemas.openxmlformats.org/presentationml/2006/ole">
            <mc:AlternateContent xmlns:mc="http://schemas.openxmlformats.org/markup-compatibility/2006">
              <mc:Choice xmlns:v="urn:schemas-microsoft-com:vml" Requires="v">
                <p:oleObj spid="_x0000_s121434" name="公式" r:id="rId7" imgW="3162300" imgH="279400" progId="Equation.3">
                  <p:embed/>
                </p:oleObj>
              </mc:Choice>
              <mc:Fallback>
                <p:oleObj name="公式" r:id="rId7" imgW="3162300" imgH="279400" progId="Equation.3">
                  <p:embed/>
                  <p:pic>
                    <p:nvPicPr>
                      <p:cNvPr id="0" name="Picture 4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7704" y="5229200"/>
                        <a:ext cx="5580063"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椭圆 17"/>
          <p:cNvSpPr/>
          <p:nvPr/>
        </p:nvSpPr>
        <p:spPr>
          <a:xfrm>
            <a:off x="4283968" y="2060848"/>
            <a:ext cx="576064" cy="864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a:off x="4716016" y="2924944"/>
            <a:ext cx="576064" cy="230425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22" name="矩形 21"/>
          <p:cNvSpPr/>
          <p:nvPr/>
        </p:nvSpPr>
        <p:spPr>
          <a:xfrm>
            <a:off x="5292080" y="4869160"/>
            <a:ext cx="1653017" cy="369332"/>
          </a:xfrm>
          <a:prstGeom prst="rect">
            <a:avLst/>
          </a:prstGeom>
        </p:spPr>
        <p:txBody>
          <a:bodyPr wrap="none">
            <a:spAutoFit/>
          </a:bodyPr>
          <a:lstStyle/>
          <a:p>
            <a:r>
              <a:rPr lang="zh-CN" altLang="en-US" b="1" dirty="0" smtClean="0">
                <a:solidFill>
                  <a:srgbClr val="0000FF"/>
                </a:solidFill>
                <a:latin typeface="+mj-ea"/>
                <a:ea typeface="+mj-ea"/>
              </a:rPr>
              <a:t>只余</a:t>
            </a:r>
            <a:r>
              <a:rPr lang="en-US" altLang="zh-CN" b="1" dirty="0" smtClean="0">
                <a:solidFill>
                  <a:srgbClr val="0000FF"/>
                </a:solidFill>
                <a:latin typeface="+mj-ea"/>
                <a:ea typeface="+mj-ea"/>
              </a:rPr>
              <a:t>m=0</a:t>
            </a:r>
            <a:r>
              <a:rPr lang="zh-CN" altLang="en-US" b="1" dirty="0" smtClean="0">
                <a:solidFill>
                  <a:srgbClr val="0000FF"/>
                </a:solidFill>
                <a:latin typeface="+mj-ea"/>
                <a:ea typeface="+mj-ea"/>
              </a:rPr>
              <a:t>一项</a:t>
            </a:r>
            <a:endParaRPr lang="zh-CN" altLang="en-US" b="1" dirty="0">
              <a:solidFill>
                <a:srgbClr val="0000FF"/>
              </a:solidFill>
              <a:latin typeface="+mj-ea"/>
              <a:ea typeface="+mj-ea"/>
            </a:endParaRPr>
          </a:p>
        </p:txBody>
      </p:sp>
      <p:sp>
        <p:nvSpPr>
          <p:cNvPr id="2" name="矩形 1"/>
          <p:cNvSpPr/>
          <p:nvPr/>
        </p:nvSpPr>
        <p:spPr>
          <a:xfrm>
            <a:off x="2627784" y="1691516"/>
            <a:ext cx="1107996" cy="461665"/>
          </a:xfrm>
          <a:prstGeom prst="rect">
            <a:avLst/>
          </a:prstGeom>
        </p:spPr>
        <p:txBody>
          <a:bodyPr wrap="none">
            <a:spAutoFit/>
          </a:bodyPr>
          <a:lstStyle/>
          <a:p>
            <a:r>
              <a:rPr lang="zh-CN" altLang="en-US" sz="2400" b="1" dirty="0" smtClean="0">
                <a:solidFill>
                  <a:srgbClr val="FF0000"/>
                </a:solidFill>
                <a:latin typeface="+mj-ea"/>
                <a:ea typeface="+mj-ea"/>
              </a:rPr>
              <a:t>连续谱</a:t>
            </a:r>
            <a:endParaRPr lang="zh-CN" altLang="en-US" sz="2400" b="1" dirty="0">
              <a:solidFill>
                <a:srgbClr val="FF0000"/>
              </a:solidFill>
              <a:latin typeface="+mj-ea"/>
              <a:ea typeface="+mj-ea"/>
            </a:endParaRPr>
          </a:p>
        </p:txBody>
      </p:sp>
      <p:sp>
        <p:nvSpPr>
          <p:cNvPr id="15" name="矩形 14"/>
          <p:cNvSpPr/>
          <p:nvPr/>
        </p:nvSpPr>
        <p:spPr>
          <a:xfrm>
            <a:off x="5436096" y="1720700"/>
            <a:ext cx="1107996" cy="461665"/>
          </a:xfrm>
          <a:prstGeom prst="rect">
            <a:avLst/>
          </a:prstGeom>
        </p:spPr>
        <p:txBody>
          <a:bodyPr wrap="none">
            <a:spAutoFit/>
          </a:bodyPr>
          <a:lstStyle/>
          <a:p>
            <a:r>
              <a:rPr lang="zh-CN" altLang="en-US" sz="2400" b="1" dirty="0" smtClean="0">
                <a:solidFill>
                  <a:srgbClr val="FF0000"/>
                </a:solidFill>
                <a:latin typeface="+mj-ea"/>
                <a:ea typeface="+mj-ea"/>
              </a:rPr>
              <a:t>离散谱</a:t>
            </a:r>
            <a:endParaRPr lang="zh-CN" altLang="en-US" sz="2400" b="1" dirty="0">
              <a:solidFill>
                <a:srgbClr val="FF0000"/>
              </a:solidFill>
              <a:latin typeface="+mj-ea"/>
              <a:ea typeface="+mj-ea"/>
            </a:endParaRPr>
          </a:p>
        </p:txBody>
      </p:sp>
      <p:sp>
        <p:nvSpPr>
          <p:cNvPr id="16" name="矩形 15"/>
          <p:cNvSpPr/>
          <p:nvPr/>
        </p:nvSpPr>
        <p:spPr>
          <a:xfrm>
            <a:off x="5292080" y="5733256"/>
            <a:ext cx="2646878" cy="461665"/>
          </a:xfrm>
          <a:prstGeom prst="rect">
            <a:avLst/>
          </a:prstGeom>
        </p:spPr>
        <p:txBody>
          <a:bodyPr wrap="none">
            <a:spAutoFit/>
          </a:bodyPr>
          <a:lstStyle/>
          <a:p>
            <a:r>
              <a:rPr lang="zh-CN" altLang="en-US" sz="2400" b="1" dirty="0" smtClean="0">
                <a:solidFill>
                  <a:srgbClr val="FF0000"/>
                </a:solidFill>
                <a:latin typeface="+mj-ea"/>
                <a:ea typeface="+mj-ea"/>
              </a:rPr>
              <a:t>离散谱仅直流一项</a:t>
            </a:r>
            <a:endParaRPr lang="zh-CN" altLang="en-US" sz="2400" b="1" dirty="0">
              <a:solidFill>
                <a:srgbClr val="FF0000"/>
              </a:solidFill>
              <a:latin typeface="+mj-ea"/>
              <a:ea typeface="+mj-ea"/>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159205533"/>
              </p:ext>
            </p:extLst>
          </p:nvPr>
        </p:nvGraphicFramePr>
        <p:xfrm>
          <a:off x="1403648" y="1922348"/>
          <a:ext cx="5040560" cy="2941729"/>
        </p:xfrm>
        <a:graphic>
          <a:graphicData uri="http://schemas.openxmlformats.org/presentationml/2006/ole">
            <mc:AlternateContent xmlns:mc="http://schemas.openxmlformats.org/markup-compatibility/2006">
              <mc:Choice xmlns:v="urn:schemas-microsoft-com:vml" Requires="v">
                <p:oleObj spid="_x0000_s121435" name="Visio" r:id="rId9" imgW="1743151" imgH="1045769" progId="Visio.Drawing.11">
                  <p:embed/>
                </p:oleObj>
              </mc:Choice>
              <mc:Fallback>
                <p:oleObj name="Visio" r:id="rId9" imgW="1743151" imgH="1045769" progId="Visio.Drawing.11">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3648" y="1922348"/>
                        <a:ext cx="5040560" cy="2941729"/>
                      </a:xfrm>
                      <a:prstGeom prst="rect">
                        <a:avLst/>
                      </a:prstGeom>
                      <a:solidFill>
                        <a:schemeClr val="bg1"/>
                      </a:solidFill>
                      <a:ln w="28575">
                        <a:solidFill>
                          <a:srgbClr val="00CC00"/>
                        </a:solidFill>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2771">
                                            <p:txEl>
                                              <p:pRg st="2" end="2"/>
                                            </p:txEl>
                                          </p:spTgt>
                                        </p:tgtEl>
                                        <p:attrNameLst>
                                          <p:attrName>style.visibility</p:attrName>
                                        </p:attrNameLst>
                                      </p:cBhvr>
                                      <p:to>
                                        <p:strVal val="visible"/>
                                      </p:to>
                                    </p:set>
                                    <p:anim calcmode="lin" valueType="num">
                                      <p:cBhvr additive="base">
                                        <p:cTn id="17" dur="500" fill="hold"/>
                                        <p:tgtEl>
                                          <p:spTgt spid="3277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27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2771">
                                            <p:txEl>
                                              <p:pRg st="3" end="3"/>
                                            </p:txEl>
                                          </p:spTgt>
                                        </p:tgtEl>
                                        <p:attrNameLst>
                                          <p:attrName>style.visibility</p:attrName>
                                        </p:attrNameLst>
                                      </p:cBhvr>
                                      <p:to>
                                        <p:strVal val="visible"/>
                                      </p:to>
                                    </p:set>
                                    <p:anim calcmode="lin" valueType="num">
                                      <p:cBhvr additive="base">
                                        <p:cTn id="23" dur="500" fill="hold"/>
                                        <p:tgtEl>
                                          <p:spTgt spid="3277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2771">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2774"/>
                                        </p:tgtEl>
                                        <p:attrNameLst>
                                          <p:attrName>style.visibility</p:attrName>
                                        </p:attrNameLst>
                                      </p:cBhvr>
                                      <p:to>
                                        <p:strVal val="visible"/>
                                      </p:to>
                                    </p:set>
                                    <p:anim calcmode="lin" valueType="num">
                                      <p:cBhvr additive="base">
                                        <p:cTn id="27" dur="500" fill="hold"/>
                                        <p:tgtEl>
                                          <p:spTgt spid="32774"/>
                                        </p:tgtEl>
                                        <p:attrNameLst>
                                          <p:attrName>ppt_x</p:attrName>
                                        </p:attrNameLst>
                                      </p:cBhvr>
                                      <p:tavLst>
                                        <p:tav tm="0">
                                          <p:val>
                                            <p:strVal val="#ppt_x"/>
                                          </p:val>
                                        </p:tav>
                                        <p:tav tm="100000">
                                          <p:val>
                                            <p:strVal val="#ppt_x"/>
                                          </p:val>
                                        </p:tav>
                                      </p:tavLst>
                                    </p:anim>
                                    <p:anim calcmode="lin" valueType="num">
                                      <p:cBhvr additive="base">
                                        <p:cTn id="28" dur="500" fill="hold"/>
                                        <p:tgtEl>
                                          <p:spTgt spid="3277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2771">
                                            <p:txEl>
                                              <p:pRg st="4" end="4"/>
                                            </p:txEl>
                                          </p:spTgt>
                                        </p:tgtEl>
                                        <p:attrNameLst>
                                          <p:attrName>style.visibility</p:attrName>
                                        </p:attrNameLst>
                                      </p:cBhvr>
                                      <p:to>
                                        <p:strVal val="visible"/>
                                      </p:to>
                                    </p:set>
                                    <p:anim calcmode="lin" valueType="num">
                                      <p:cBhvr additive="base">
                                        <p:cTn id="33" dur="500" fill="hold"/>
                                        <p:tgtEl>
                                          <p:spTgt spid="32771">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2771">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2776"/>
                                        </p:tgtEl>
                                        <p:attrNameLst>
                                          <p:attrName>style.visibility</p:attrName>
                                        </p:attrNameLst>
                                      </p:cBhvr>
                                      <p:to>
                                        <p:strVal val="visible"/>
                                      </p:to>
                                    </p:set>
                                    <p:anim calcmode="lin" valueType="num">
                                      <p:cBhvr additive="base">
                                        <p:cTn id="37" dur="500" fill="hold"/>
                                        <p:tgtEl>
                                          <p:spTgt spid="32776"/>
                                        </p:tgtEl>
                                        <p:attrNameLst>
                                          <p:attrName>ppt_x</p:attrName>
                                        </p:attrNameLst>
                                      </p:cBhvr>
                                      <p:tavLst>
                                        <p:tav tm="0">
                                          <p:val>
                                            <p:strVal val="#ppt_x"/>
                                          </p:val>
                                        </p:tav>
                                        <p:tav tm="100000">
                                          <p:val>
                                            <p:strVal val="#ppt_x"/>
                                          </p:val>
                                        </p:tav>
                                      </p:tavLst>
                                    </p:anim>
                                    <p:anim calcmode="lin" valueType="num">
                                      <p:cBhvr additive="base">
                                        <p:cTn id="38" dur="500" fill="hold"/>
                                        <p:tgtEl>
                                          <p:spTgt spid="32776"/>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 presetClass="entr" presetSubtype="4"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ppt_x"/>
                                          </p:val>
                                        </p:tav>
                                        <p:tav tm="100000">
                                          <p:val>
                                            <p:strVal val="#ppt_x"/>
                                          </p:val>
                                        </p:tav>
                                      </p:tavLst>
                                    </p:anim>
                                    <p:anim calcmode="lin" valueType="num">
                                      <p:cBhvr additive="base">
                                        <p:cTn id="47" dur="500" fill="hold"/>
                                        <p:tgtEl>
                                          <p:spTgt spid="20"/>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additive="base">
                                        <p:cTn id="56" dur="500" fill="hold"/>
                                        <p:tgtEl>
                                          <p:spTgt spid="16"/>
                                        </p:tgtEl>
                                        <p:attrNameLst>
                                          <p:attrName>ppt_x</p:attrName>
                                        </p:attrNameLst>
                                      </p:cBhvr>
                                      <p:tavLst>
                                        <p:tav tm="0">
                                          <p:val>
                                            <p:strVal val="#ppt_x"/>
                                          </p:val>
                                        </p:tav>
                                        <p:tav tm="100000">
                                          <p:val>
                                            <p:strVal val="#ppt_x"/>
                                          </p:val>
                                        </p:tav>
                                      </p:tavLst>
                                    </p:anim>
                                    <p:anim calcmode="lin" valueType="num">
                                      <p:cBhvr additive="base">
                                        <p:cTn id="5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p:bldP spid="2" grpId="0"/>
      <p:bldP spid="15" grpId="0"/>
      <p:bldP spid="16"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normAutofit/>
          </a:bodyPr>
          <a:lstStyle/>
          <a:p>
            <a:pPr marL="609600" indent="-609600"/>
            <a:r>
              <a:rPr lang="zh-CN" altLang="en-US" dirty="0" smtClean="0">
                <a:solidFill>
                  <a:srgbClr val="0000FF"/>
                </a:solidFill>
              </a:rPr>
              <a:t>误码率</a:t>
            </a:r>
            <a:r>
              <a:rPr lang="zh-CN" altLang="en-US" dirty="0">
                <a:solidFill>
                  <a:srgbClr val="0000FF"/>
                </a:solidFill>
              </a:rPr>
              <a:t>比较</a:t>
            </a:r>
            <a:endParaRPr lang="zh-CN" altLang="en-US" dirty="0"/>
          </a:p>
        </p:txBody>
      </p:sp>
      <p:sp>
        <p:nvSpPr>
          <p:cNvPr id="47" name="灯片编号占位符 5"/>
          <p:cNvSpPr>
            <a:spLocks noGrp="1"/>
          </p:cNvSpPr>
          <p:nvPr>
            <p:ph type="sldNum" sz="quarter" idx="12"/>
          </p:nvPr>
        </p:nvSpPr>
        <p:spPr/>
        <p:txBody>
          <a:bodyPr/>
          <a:lstStyle/>
          <a:p>
            <a:fld id="{18410F56-F070-492F-A754-F9858D4274E4}" type="slidenum">
              <a:rPr lang="en-US" altLang="zh-CN" smtClean="0"/>
              <a:pPr/>
              <a:t>140</a:t>
            </a:fld>
            <a:endParaRPr lang="en-US" altLang="zh-CN"/>
          </a:p>
        </p:txBody>
      </p:sp>
      <p:sp>
        <p:nvSpPr>
          <p:cNvPr id="128042" name="Rectangle 42"/>
          <p:cNvSpPr>
            <a:spLocks noChangeArrowheads="1"/>
          </p:cNvSpPr>
          <p:nvPr/>
        </p:nvSpPr>
        <p:spPr bwMode="auto">
          <a:xfrm>
            <a:off x="6057900" y="4264025"/>
            <a:ext cx="2474913" cy="822325"/>
          </a:xfrm>
          <a:prstGeom prst="rect">
            <a:avLst/>
          </a:prstGeom>
          <a:noFill/>
          <a:ln w="9525">
            <a:noFill/>
            <a:miter lim="800000"/>
            <a:headEnd/>
            <a:tailEnd/>
          </a:ln>
          <a:effectLst/>
        </p:spPr>
        <p:txBody>
          <a:bodyPr/>
          <a:lstStyle/>
          <a:p>
            <a:pPr>
              <a:spcBef>
                <a:spcPct val="20000"/>
              </a:spcBef>
              <a:buClr>
                <a:schemeClr val="folHlink"/>
              </a:buClr>
              <a:buSzPct val="60000"/>
              <a:buFont typeface="Wingdings" pitchFamily="2" charset="2"/>
              <a:buNone/>
            </a:pPr>
            <a:endParaRPr lang="zh-CN" altLang="zh-CN" sz="4800" b="1">
              <a:latin typeface="Times New Roman" pitchFamily="18" charset="0"/>
              <a:ea typeface="楷体_GB2312" pitchFamily="49" charset="-122"/>
            </a:endParaRPr>
          </a:p>
        </p:txBody>
      </p:sp>
      <p:grpSp>
        <p:nvGrpSpPr>
          <p:cNvPr id="2" name="Group 122"/>
          <p:cNvGrpSpPr>
            <a:grpSpLocks/>
          </p:cNvGrpSpPr>
          <p:nvPr/>
        </p:nvGrpSpPr>
        <p:grpSpPr bwMode="auto">
          <a:xfrm>
            <a:off x="251520" y="1052736"/>
            <a:ext cx="5544616" cy="3798735"/>
            <a:chOff x="697" y="1480"/>
            <a:chExt cx="4678" cy="2590"/>
          </a:xfrm>
        </p:grpSpPr>
        <p:grpSp>
          <p:nvGrpSpPr>
            <p:cNvPr id="3" name="Group 119"/>
            <p:cNvGrpSpPr>
              <a:grpSpLocks/>
            </p:cNvGrpSpPr>
            <p:nvPr/>
          </p:nvGrpSpPr>
          <p:grpSpPr bwMode="auto">
            <a:xfrm>
              <a:off x="697" y="1480"/>
              <a:ext cx="4678" cy="2590"/>
              <a:chOff x="697" y="1650"/>
              <a:chExt cx="4678" cy="2590"/>
            </a:xfrm>
          </p:grpSpPr>
          <p:sp>
            <p:nvSpPr>
              <p:cNvPr id="128048" name="Rectangle 48"/>
              <p:cNvSpPr>
                <a:spLocks noChangeArrowheads="1"/>
              </p:cNvSpPr>
              <p:nvPr/>
            </p:nvSpPr>
            <p:spPr bwMode="auto">
              <a:xfrm>
                <a:off x="3816" y="3722"/>
                <a:ext cx="1559" cy="518"/>
              </a:xfrm>
              <a:prstGeom prst="rect">
                <a:avLst/>
              </a:prstGeom>
              <a:noFill/>
              <a:ln w="9525">
                <a:noFill/>
                <a:miter lim="800000"/>
                <a:headEnd/>
                <a:tailEnd/>
              </a:ln>
              <a:effectLst/>
            </p:spPr>
            <p:txBody>
              <a:bodyPr/>
              <a:lstStyle/>
              <a:p>
                <a:pPr>
                  <a:spcBef>
                    <a:spcPct val="20000"/>
                  </a:spcBef>
                  <a:buClr>
                    <a:schemeClr val="folHlink"/>
                  </a:buClr>
                  <a:buSzPct val="60000"/>
                  <a:buFont typeface="Wingdings" pitchFamily="2" charset="2"/>
                  <a:buNone/>
                </a:pPr>
                <a:endParaRPr lang="zh-CN" altLang="zh-CN" sz="4800" b="1">
                  <a:latin typeface="Times New Roman" pitchFamily="18" charset="0"/>
                  <a:ea typeface="楷体_GB2312" pitchFamily="49" charset="-122"/>
                </a:endParaRPr>
              </a:p>
            </p:txBody>
          </p:sp>
          <p:sp>
            <p:nvSpPr>
              <p:cNvPr id="128047" name="Rectangle 47"/>
              <p:cNvSpPr>
                <a:spLocks noChangeArrowheads="1"/>
              </p:cNvSpPr>
              <p:nvPr/>
            </p:nvSpPr>
            <p:spPr bwMode="auto">
              <a:xfrm>
                <a:off x="2258" y="3722"/>
                <a:ext cx="1558" cy="518"/>
              </a:xfrm>
              <a:prstGeom prst="rect">
                <a:avLst/>
              </a:prstGeom>
              <a:noFill/>
              <a:ln w="9525">
                <a:noFill/>
                <a:miter lim="800000"/>
                <a:headEnd/>
                <a:tailEnd/>
              </a:ln>
              <a:effectLst/>
            </p:spPr>
            <p:txBody>
              <a:bodyPr/>
              <a:lstStyle/>
              <a:p>
                <a:pPr>
                  <a:spcBef>
                    <a:spcPct val="20000"/>
                  </a:spcBef>
                  <a:buClr>
                    <a:schemeClr val="folHlink"/>
                  </a:buClr>
                  <a:buSzPct val="60000"/>
                  <a:buFont typeface="Wingdings" pitchFamily="2" charset="2"/>
                  <a:buNone/>
                </a:pPr>
                <a:endParaRPr lang="zh-CN" altLang="zh-CN" sz="4800" b="1">
                  <a:latin typeface="Times New Roman" pitchFamily="18" charset="0"/>
                  <a:ea typeface="楷体_GB2312" pitchFamily="49" charset="-122"/>
                </a:endParaRPr>
              </a:p>
            </p:txBody>
          </p:sp>
          <p:sp>
            <p:nvSpPr>
              <p:cNvPr id="128046" name="Rectangle 46"/>
              <p:cNvSpPr>
                <a:spLocks noChangeArrowheads="1"/>
              </p:cNvSpPr>
              <p:nvPr/>
            </p:nvSpPr>
            <p:spPr bwMode="auto">
              <a:xfrm>
                <a:off x="697" y="3722"/>
                <a:ext cx="1561" cy="518"/>
              </a:xfrm>
              <a:prstGeom prst="rect">
                <a:avLst/>
              </a:prstGeom>
              <a:noFill/>
              <a:ln w="9525">
                <a:noFill/>
                <a:miter lim="800000"/>
                <a:headEnd/>
                <a:tailEnd/>
              </a:ln>
              <a:effectLst/>
            </p:spPr>
            <p:txBody>
              <a:bodyPr/>
              <a:lstStyle/>
              <a:p>
                <a:pPr algn="ctr"/>
                <a:r>
                  <a:rPr lang="en-US" altLang="zh-CN" sz="2400" b="1" dirty="0">
                    <a:latin typeface="Times New Roman" pitchFamily="18" charset="0"/>
                    <a:cs typeface="Times New Roman" pitchFamily="18" charset="0"/>
                  </a:rPr>
                  <a:t>2DPSK</a:t>
                </a:r>
                <a:endParaRPr lang="en-US" altLang="zh-CN" sz="3600" b="1" dirty="0">
                  <a:latin typeface="Arial" charset="0"/>
                </a:endParaRPr>
              </a:p>
            </p:txBody>
          </p:sp>
          <p:sp>
            <p:nvSpPr>
              <p:cNvPr id="128045" name="Rectangle 45"/>
              <p:cNvSpPr>
                <a:spLocks noChangeArrowheads="1"/>
              </p:cNvSpPr>
              <p:nvPr/>
            </p:nvSpPr>
            <p:spPr bwMode="auto">
              <a:xfrm>
                <a:off x="3816" y="3204"/>
                <a:ext cx="1559" cy="518"/>
              </a:xfrm>
              <a:prstGeom prst="rect">
                <a:avLst/>
              </a:prstGeom>
              <a:noFill/>
              <a:ln w="9525">
                <a:noFill/>
                <a:miter lim="800000"/>
                <a:headEnd/>
                <a:tailEnd/>
              </a:ln>
              <a:effectLst/>
            </p:spPr>
            <p:txBody>
              <a:bodyPr/>
              <a:lstStyle/>
              <a:p>
                <a:pPr>
                  <a:spcBef>
                    <a:spcPct val="20000"/>
                  </a:spcBef>
                  <a:buClr>
                    <a:schemeClr val="folHlink"/>
                  </a:buClr>
                  <a:buSzPct val="60000"/>
                  <a:buFont typeface="Wingdings" pitchFamily="2" charset="2"/>
                  <a:buNone/>
                </a:pPr>
                <a:endParaRPr lang="zh-CN" altLang="zh-CN" sz="4800" b="1">
                  <a:latin typeface="Times New Roman" pitchFamily="18" charset="0"/>
                  <a:ea typeface="楷体_GB2312" pitchFamily="49" charset="-122"/>
                </a:endParaRPr>
              </a:p>
            </p:txBody>
          </p:sp>
          <p:sp>
            <p:nvSpPr>
              <p:cNvPr id="128044" name="Rectangle 44"/>
              <p:cNvSpPr>
                <a:spLocks noChangeArrowheads="1"/>
              </p:cNvSpPr>
              <p:nvPr/>
            </p:nvSpPr>
            <p:spPr bwMode="auto">
              <a:xfrm>
                <a:off x="2258" y="3204"/>
                <a:ext cx="1558" cy="518"/>
              </a:xfrm>
              <a:prstGeom prst="rect">
                <a:avLst/>
              </a:prstGeom>
              <a:noFill/>
              <a:ln w="9525">
                <a:noFill/>
                <a:miter lim="800000"/>
                <a:headEnd/>
                <a:tailEnd/>
              </a:ln>
              <a:effectLst/>
            </p:spPr>
            <p:txBody>
              <a:bodyPr/>
              <a:lstStyle/>
              <a:p>
                <a:pPr>
                  <a:spcBef>
                    <a:spcPct val="20000"/>
                  </a:spcBef>
                  <a:buClr>
                    <a:schemeClr val="folHlink"/>
                  </a:buClr>
                  <a:buSzPct val="60000"/>
                  <a:buFont typeface="Wingdings" pitchFamily="2" charset="2"/>
                  <a:buNone/>
                </a:pPr>
                <a:endParaRPr lang="zh-CN" altLang="zh-CN" sz="4800" b="1">
                  <a:latin typeface="Times New Roman" pitchFamily="18" charset="0"/>
                  <a:ea typeface="楷体_GB2312" pitchFamily="49" charset="-122"/>
                </a:endParaRPr>
              </a:p>
            </p:txBody>
          </p:sp>
          <p:sp>
            <p:nvSpPr>
              <p:cNvPr id="128043" name="Rectangle 43"/>
              <p:cNvSpPr>
                <a:spLocks noChangeArrowheads="1"/>
              </p:cNvSpPr>
              <p:nvPr/>
            </p:nvSpPr>
            <p:spPr bwMode="auto">
              <a:xfrm>
                <a:off x="697" y="3204"/>
                <a:ext cx="1561" cy="518"/>
              </a:xfrm>
              <a:prstGeom prst="rect">
                <a:avLst/>
              </a:prstGeom>
              <a:noFill/>
              <a:ln w="9525">
                <a:noFill/>
                <a:miter lim="800000"/>
                <a:headEnd/>
                <a:tailEnd/>
              </a:ln>
              <a:effectLst/>
            </p:spPr>
            <p:txBody>
              <a:bodyPr/>
              <a:lstStyle/>
              <a:p>
                <a:pPr algn="ctr"/>
                <a:r>
                  <a:rPr lang="en-US" altLang="zh-CN" sz="2400" b="1">
                    <a:latin typeface="Times New Roman" pitchFamily="18" charset="0"/>
                    <a:cs typeface="Times New Roman" pitchFamily="18" charset="0"/>
                  </a:rPr>
                  <a:t>2PSK</a:t>
                </a:r>
                <a:endParaRPr lang="en-US" altLang="zh-CN" sz="3600" b="1">
                  <a:latin typeface="Arial" charset="0"/>
                </a:endParaRPr>
              </a:p>
            </p:txBody>
          </p:sp>
          <p:sp>
            <p:nvSpPr>
              <p:cNvPr id="128041" name="Rectangle 41"/>
              <p:cNvSpPr>
                <a:spLocks noChangeArrowheads="1"/>
              </p:cNvSpPr>
              <p:nvPr/>
            </p:nvSpPr>
            <p:spPr bwMode="auto">
              <a:xfrm>
                <a:off x="2258" y="2686"/>
                <a:ext cx="1558" cy="518"/>
              </a:xfrm>
              <a:prstGeom prst="rect">
                <a:avLst/>
              </a:prstGeom>
              <a:noFill/>
              <a:ln w="9525">
                <a:noFill/>
                <a:miter lim="800000"/>
                <a:headEnd/>
                <a:tailEnd/>
              </a:ln>
              <a:effectLst/>
            </p:spPr>
            <p:txBody>
              <a:bodyPr/>
              <a:lstStyle/>
              <a:p>
                <a:pPr>
                  <a:spcBef>
                    <a:spcPct val="20000"/>
                  </a:spcBef>
                  <a:buClr>
                    <a:schemeClr val="folHlink"/>
                  </a:buClr>
                  <a:buSzPct val="60000"/>
                  <a:buFont typeface="Wingdings" pitchFamily="2" charset="2"/>
                  <a:buNone/>
                </a:pPr>
                <a:endParaRPr lang="zh-CN" altLang="zh-CN" sz="4800" b="1">
                  <a:latin typeface="Times New Roman" pitchFamily="18" charset="0"/>
                  <a:ea typeface="楷体_GB2312" pitchFamily="49" charset="-122"/>
                </a:endParaRPr>
              </a:p>
            </p:txBody>
          </p:sp>
          <p:sp>
            <p:nvSpPr>
              <p:cNvPr id="128040" name="Rectangle 40"/>
              <p:cNvSpPr>
                <a:spLocks noChangeArrowheads="1"/>
              </p:cNvSpPr>
              <p:nvPr/>
            </p:nvSpPr>
            <p:spPr bwMode="auto">
              <a:xfrm>
                <a:off x="697" y="2686"/>
                <a:ext cx="1561" cy="518"/>
              </a:xfrm>
              <a:prstGeom prst="rect">
                <a:avLst/>
              </a:prstGeom>
              <a:noFill/>
              <a:ln w="9525">
                <a:noFill/>
                <a:miter lim="800000"/>
                <a:headEnd/>
                <a:tailEnd/>
              </a:ln>
              <a:effectLst/>
            </p:spPr>
            <p:txBody>
              <a:bodyPr/>
              <a:lstStyle/>
              <a:p>
                <a:pPr algn="ctr"/>
                <a:r>
                  <a:rPr lang="en-US" altLang="zh-CN" sz="2400" b="1">
                    <a:latin typeface="Times New Roman" pitchFamily="18" charset="0"/>
                    <a:cs typeface="Times New Roman" pitchFamily="18" charset="0"/>
                  </a:rPr>
                  <a:t>2FSK</a:t>
                </a:r>
                <a:endParaRPr lang="en-US" altLang="zh-CN" sz="3600" b="1">
                  <a:latin typeface="Arial" charset="0"/>
                </a:endParaRPr>
              </a:p>
            </p:txBody>
          </p:sp>
          <p:sp>
            <p:nvSpPr>
              <p:cNvPr id="128039" name="Rectangle 39"/>
              <p:cNvSpPr>
                <a:spLocks noChangeArrowheads="1"/>
              </p:cNvSpPr>
              <p:nvPr/>
            </p:nvSpPr>
            <p:spPr bwMode="auto">
              <a:xfrm>
                <a:off x="3816" y="2168"/>
                <a:ext cx="1559" cy="518"/>
              </a:xfrm>
              <a:prstGeom prst="rect">
                <a:avLst/>
              </a:prstGeom>
              <a:noFill/>
              <a:ln w="9525">
                <a:noFill/>
                <a:miter lim="800000"/>
                <a:headEnd/>
                <a:tailEnd/>
              </a:ln>
              <a:effectLst/>
            </p:spPr>
            <p:txBody>
              <a:bodyPr/>
              <a:lstStyle/>
              <a:p>
                <a:pPr>
                  <a:spcBef>
                    <a:spcPct val="20000"/>
                  </a:spcBef>
                  <a:buClr>
                    <a:schemeClr val="folHlink"/>
                  </a:buClr>
                  <a:buSzPct val="60000"/>
                  <a:buFont typeface="Wingdings" pitchFamily="2" charset="2"/>
                  <a:buNone/>
                </a:pPr>
                <a:endParaRPr lang="zh-CN" altLang="zh-CN" sz="4800" b="1">
                  <a:latin typeface="Times New Roman" pitchFamily="18" charset="0"/>
                  <a:ea typeface="楷体_GB2312" pitchFamily="49" charset="-122"/>
                </a:endParaRPr>
              </a:p>
            </p:txBody>
          </p:sp>
          <p:sp>
            <p:nvSpPr>
              <p:cNvPr id="128038" name="Rectangle 38"/>
              <p:cNvSpPr>
                <a:spLocks noChangeArrowheads="1"/>
              </p:cNvSpPr>
              <p:nvPr/>
            </p:nvSpPr>
            <p:spPr bwMode="auto">
              <a:xfrm>
                <a:off x="2258" y="2168"/>
                <a:ext cx="1558" cy="518"/>
              </a:xfrm>
              <a:prstGeom prst="rect">
                <a:avLst/>
              </a:prstGeom>
              <a:noFill/>
              <a:ln w="9525">
                <a:noFill/>
                <a:miter lim="800000"/>
                <a:headEnd/>
                <a:tailEnd/>
              </a:ln>
              <a:effectLst/>
            </p:spPr>
            <p:txBody>
              <a:bodyPr/>
              <a:lstStyle/>
              <a:p>
                <a:pPr>
                  <a:spcBef>
                    <a:spcPct val="20000"/>
                  </a:spcBef>
                  <a:buClr>
                    <a:schemeClr val="folHlink"/>
                  </a:buClr>
                  <a:buSzPct val="60000"/>
                  <a:buFont typeface="Wingdings" pitchFamily="2" charset="2"/>
                  <a:buNone/>
                </a:pPr>
                <a:endParaRPr lang="zh-CN" altLang="zh-CN" sz="4800" b="1">
                  <a:latin typeface="Times New Roman" pitchFamily="18" charset="0"/>
                  <a:ea typeface="楷体_GB2312" pitchFamily="49" charset="-122"/>
                </a:endParaRPr>
              </a:p>
            </p:txBody>
          </p:sp>
          <p:sp>
            <p:nvSpPr>
              <p:cNvPr id="128037" name="Rectangle 37"/>
              <p:cNvSpPr>
                <a:spLocks noChangeArrowheads="1"/>
              </p:cNvSpPr>
              <p:nvPr/>
            </p:nvSpPr>
            <p:spPr bwMode="auto">
              <a:xfrm>
                <a:off x="697" y="2168"/>
                <a:ext cx="1561" cy="518"/>
              </a:xfrm>
              <a:prstGeom prst="rect">
                <a:avLst/>
              </a:prstGeom>
              <a:noFill/>
              <a:ln w="9525">
                <a:noFill/>
                <a:miter lim="800000"/>
                <a:headEnd/>
                <a:tailEnd/>
              </a:ln>
              <a:effectLst/>
            </p:spPr>
            <p:txBody>
              <a:bodyPr/>
              <a:lstStyle/>
              <a:p>
                <a:pPr algn="ctr"/>
                <a:r>
                  <a:rPr lang="en-US" altLang="zh-CN" sz="2400" b="1" dirty="0">
                    <a:latin typeface="Times New Roman" pitchFamily="18" charset="0"/>
                    <a:cs typeface="Times New Roman" pitchFamily="18" charset="0"/>
                  </a:rPr>
                  <a:t>2ASK</a:t>
                </a:r>
                <a:endParaRPr lang="en-US" altLang="zh-CN" sz="3600" b="1" dirty="0">
                  <a:latin typeface="Arial" charset="0"/>
                </a:endParaRPr>
              </a:p>
            </p:txBody>
          </p:sp>
          <p:sp>
            <p:nvSpPr>
              <p:cNvPr id="128036" name="Rectangle 36"/>
              <p:cNvSpPr>
                <a:spLocks noChangeArrowheads="1"/>
              </p:cNvSpPr>
              <p:nvPr/>
            </p:nvSpPr>
            <p:spPr bwMode="auto">
              <a:xfrm>
                <a:off x="3816" y="1762"/>
                <a:ext cx="1559" cy="518"/>
              </a:xfrm>
              <a:prstGeom prst="rect">
                <a:avLst/>
              </a:prstGeom>
              <a:noFill/>
              <a:ln w="9525">
                <a:noFill/>
                <a:miter lim="800000"/>
                <a:headEnd/>
                <a:tailEnd/>
              </a:ln>
              <a:effectLst/>
            </p:spPr>
            <p:txBody>
              <a:bodyPr/>
              <a:lstStyle/>
              <a:p>
                <a:pPr algn="ctr"/>
                <a:r>
                  <a:rPr lang="zh-CN" altLang="en-US" sz="2400" b="1" dirty="0">
                    <a:latin typeface="+mj-ea"/>
                    <a:ea typeface="+mj-ea"/>
                    <a:cs typeface="Times New Roman" pitchFamily="18" charset="0"/>
                  </a:rPr>
                  <a:t>非相干解调</a:t>
                </a:r>
                <a:endParaRPr lang="zh-CN" altLang="en-US" sz="3600" b="1" dirty="0">
                  <a:latin typeface="+mj-ea"/>
                  <a:ea typeface="+mj-ea"/>
                </a:endParaRPr>
              </a:p>
            </p:txBody>
          </p:sp>
          <p:sp>
            <p:nvSpPr>
              <p:cNvPr id="128035" name="Rectangle 35"/>
              <p:cNvSpPr>
                <a:spLocks noChangeArrowheads="1"/>
              </p:cNvSpPr>
              <p:nvPr/>
            </p:nvSpPr>
            <p:spPr bwMode="auto">
              <a:xfrm>
                <a:off x="2258" y="1762"/>
                <a:ext cx="1558" cy="518"/>
              </a:xfrm>
              <a:prstGeom prst="rect">
                <a:avLst/>
              </a:prstGeom>
              <a:noFill/>
              <a:ln w="9525">
                <a:noFill/>
                <a:miter lim="800000"/>
                <a:headEnd/>
                <a:tailEnd/>
              </a:ln>
              <a:effectLst/>
            </p:spPr>
            <p:txBody>
              <a:bodyPr/>
              <a:lstStyle/>
              <a:p>
                <a:pPr algn="ctr"/>
                <a:r>
                  <a:rPr lang="zh-CN" altLang="en-US" sz="2400" b="1" dirty="0">
                    <a:latin typeface="+mj-ea"/>
                    <a:ea typeface="+mj-ea"/>
                    <a:cs typeface="Times New Roman" pitchFamily="18" charset="0"/>
                  </a:rPr>
                  <a:t>相干解调</a:t>
                </a:r>
                <a:endParaRPr lang="zh-CN" altLang="en-US" sz="3600" b="1" dirty="0">
                  <a:latin typeface="+mj-ea"/>
                  <a:ea typeface="+mj-ea"/>
                </a:endParaRPr>
              </a:p>
            </p:txBody>
          </p:sp>
          <p:sp>
            <p:nvSpPr>
              <p:cNvPr id="128034" name="Rectangle 34"/>
              <p:cNvSpPr>
                <a:spLocks noChangeArrowheads="1"/>
              </p:cNvSpPr>
              <p:nvPr/>
            </p:nvSpPr>
            <p:spPr bwMode="auto">
              <a:xfrm>
                <a:off x="697" y="1650"/>
                <a:ext cx="1561" cy="518"/>
              </a:xfrm>
              <a:prstGeom prst="rect">
                <a:avLst/>
              </a:prstGeom>
              <a:noFill/>
              <a:ln w="9525">
                <a:noFill/>
                <a:miter lim="800000"/>
                <a:headEnd/>
                <a:tailEnd/>
              </a:ln>
              <a:effectLst/>
            </p:spPr>
            <p:txBody>
              <a:bodyPr/>
              <a:lstStyle/>
              <a:p>
                <a:pPr>
                  <a:spcBef>
                    <a:spcPct val="20000"/>
                  </a:spcBef>
                  <a:buClr>
                    <a:schemeClr val="folHlink"/>
                  </a:buClr>
                  <a:buSzPct val="60000"/>
                  <a:buFont typeface="Wingdings" pitchFamily="2" charset="2"/>
                  <a:buNone/>
                </a:pPr>
                <a:endParaRPr lang="zh-CN" altLang="zh-CN" sz="4800" b="1">
                  <a:latin typeface="Times New Roman" pitchFamily="18" charset="0"/>
                  <a:ea typeface="楷体_GB2312" pitchFamily="49" charset="-122"/>
                </a:endParaRPr>
              </a:p>
            </p:txBody>
          </p:sp>
          <p:graphicFrame>
            <p:nvGraphicFramePr>
              <p:cNvPr id="128010" name="Object 10"/>
              <p:cNvGraphicFramePr>
                <a:graphicFrameLocks noChangeAspect="1"/>
              </p:cNvGraphicFramePr>
              <p:nvPr>
                <p:extLst>
                  <p:ext uri="{D42A27DB-BD31-4B8C-83A1-F6EECF244321}">
                    <p14:modId xmlns:p14="http://schemas.microsoft.com/office/powerpoint/2010/main" val="330218398"/>
                  </p:ext>
                </p:extLst>
              </p:nvPr>
            </p:nvGraphicFramePr>
            <p:xfrm>
              <a:off x="2432" y="2160"/>
              <a:ext cx="1157" cy="515"/>
            </p:xfrm>
            <a:graphic>
              <a:graphicData uri="http://schemas.openxmlformats.org/presentationml/2006/ole">
                <mc:AlternateContent xmlns:mc="http://schemas.openxmlformats.org/markup-compatibility/2006">
                  <mc:Choice xmlns:v="urn:schemas-microsoft-com:vml" Requires="v">
                    <p:oleObj spid="_x0000_s406838" name="公式" r:id="rId3" imgW="774364" imgH="507780" progId="Equation.3">
                      <p:embed/>
                    </p:oleObj>
                  </mc:Choice>
                  <mc:Fallback>
                    <p:oleObj name="公式" r:id="rId3" imgW="774364" imgH="507780" progId="Equation.3">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 y="2160"/>
                            <a:ext cx="1157" cy="5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9" name="Object 9"/>
              <p:cNvGraphicFramePr>
                <a:graphicFrameLocks noChangeAspect="1"/>
              </p:cNvGraphicFramePr>
              <p:nvPr>
                <p:extLst>
                  <p:ext uri="{D42A27DB-BD31-4B8C-83A1-F6EECF244321}">
                    <p14:modId xmlns:p14="http://schemas.microsoft.com/office/powerpoint/2010/main" val="3025045485"/>
                  </p:ext>
                </p:extLst>
              </p:nvPr>
            </p:nvGraphicFramePr>
            <p:xfrm>
              <a:off x="4167" y="2182"/>
              <a:ext cx="726" cy="460"/>
            </p:xfrm>
            <a:graphic>
              <a:graphicData uri="http://schemas.openxmlformats.org/presentationml/2006/ole">
                <mc:AlternateContent xmlns:mc="http://schemas.openxmlformats.org/markup-compatibility/2006">
                  <mc:Choice xmlns:v="urn:schemas-microsoft-com:vml" Requires="v">
                    <p:oleObj spid="_x0000_s406839" name="公式" r:id="rId5" imgW="406048" imgH="393359" progId="Equation.3">
                      <p:embed/>
                    </p:oleObj>
                  </mc:Choice>
                  <mc:Fallback>
                    <p:oleObj name="公式" r:id="rId5" imgW="406048" imgH="393359" progId="Equation.3">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7" y="2182"/>
                            <a:ext cx="726" cy="4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8" name="Object 8"/>
              <p:cNvGraphicFramePr>
                <a:graphicFrameLocks noChangeAspect="1"/>
              </p:cNvGraphicFramePr>
              <p:nvPr>
                <p:extLst>
                  <p:ext uri="{D42A27DB-BD31-4B8C-83A1-F6EECF244321}">
                    <p14:modId xmlns:p14="http://schemas.microsoft.com/office/powerpoint/2010/main" val="2576984277"/>
                  </p:ext>
                </p:extLst>
              </p:nvPr>
            </p:nvGraphicFramePr>
            <p:xfrm>
              <a:off x="2372" y="2699"/>
              <a:ext cx="1131" cy="501"/>
            </p:xfrm>
            <a:graphic>
              <a:graphicData uri="http://schemas.openxmlformats.org/presentationml/2006/ole">
                <mc:AlternateContent xmlns:mc="http://schemas.openxmlformats.org/markup-compatibility/2006">
                  <mc:Choice xmlns:v="urn:schemas-microsoft-com:vml" Requires="v">
                    <p:oleObj spid="_x0000_s406840" name="公式" r:id="rId7" imgW="774364" imgH="507780" progId="Equation.3">
                      <p:embed/>
                    </p:oleObj>
                  </mc:Choice>
                  <mc:Fallback>
                    <p:oleObj name="公式" r:id="rId7" imgW="774364" imgH="507780" progId="Equation.3">
                      <p:embed/>
                      <p:pic>
                        <p:nvPicPr>
                          <p:cNvPr id="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2" y="2699"/>
                            <a:ext cx="1131" cy="5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7" name="Object 7"/>
              <p:cNvGraphicFramePr>
                <a:graphicFrameLocks noChangeAspect="1"/>
              </p:cNvGraphicFramePr>
              <p:nvPr>
                <p:extLst>
                  <p:ext uri="{D42A27DB-BD31-4B8C-83A1-F6EECF244321}">
                    <p14:modId xmlns:p14="http://schemas.microsoft.com/office/powerpoint/2010/main" val="3967471580"/>
                  </p:ext>
                </p:extLst>
              </p:nvPr>
            </p:nvGraphicFramePr>
            <p:xfrm>
              <a:off x="4227" y="2699"/>
              <a:ext cx="694" cy="475"/>
            </p:xfrm>
            <a:graphic>
              <a:graphicData uri="http://schemas.openxmlformats.org/presentationml/2006/ole">
                <mc:AlternateContent xmlns:mc="http://schemas.openxmlformats.org/markup-compatibility/2006">
                  <mc:Choice xmlns:v="urn:schemas-microsoft-com:vml" Requires="v">
                    <p:oleObj spid="_x0000_s406841" name="公式" r:id="rId9" imgW="418918" imgH="393529" progId="Equation.3">
                      <p:embed/>
                    </p:oleObj>
                  </mc:Choice>
                  <mc:Fallback>
                    <p:oleObj name="公式" r:id="rId9" imgW="418918" imgH="393529" progId="Equation.3">
                      <p:embed/>
                      <p:pic>
                        <p:nvPicPr>
                          <p:cNvPr id="0"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27" y="2699"/>
                            <a:ext cx="694" cy="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6" name="Object 6"/>
              <p:cNvGraphicFramePr>
                <a:graphicFrameLocks noChangeAspect="1"/>
              </p:cNvGraphicFramePr>
              <p:nvPr>
                <p:extLst>
                  <p:ext uri="{D42A27DB-BD31-4B8C-83A1-F6EECF244321}">
                    <p14:modId xmlns:p14="http://schemas.microsoft.com/office/powerpoint/2010/main" val="243787152"/>
                  </p:ext>
                </p:extLst>
              </p:nvPr>
            </p:nvGraphicFramePr>
            <p:xfrm>
              <a:off x="2432" y="3209"/>
              <a:ext cx="1128" cy="475"/>
            </p:xfrm>
            <a:graphic>
              <a:graphicData uri="http://schemas.openxmlformats.org/presentationml/2006/ole">
                <mc:AlternateContent xmlns:mc="http://schemas.openxmlformats.org/markup-compatibility/2006">
                  <mc:Choice xmlns:v="urn:schemas-microsoft-com:vml" Requires="v">
                    <p:oleObj spid="_x0000_s406842" name="公式" r:id="rId11" imgW="672808" imgH="393529" progId="Equation.3">
                      <p:embed/>
                    </p:oleObj>
                  </mc:Choice>
                  <mc:Fallback>
                    <p:oleObj name="公式" r:id="rId11" imgW="672808" imgH="393529" progId="Equation.3">
                      <p:embed/>
                      <p:pic>
                        <p:nvPicPr>
                          <p:cNvPr id="0"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32" y="3209"/>
                            <a:ext cx="1128" cy="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5" name="Object 5"/>
              <p:cNvGraphicFramePr>
                <a:graphicFrameLocks noChangeAspect="1"/>
              </p:cNvGraphicFramePr>
              <p:nvPr>
                <p:extLst>
                  <p:ext uri="{D42A27DB-BD31-4B8C-83A1-F6EECF244321}">
                    <p14:modId xmlns:p14="http://schemas.microsoft.com/office/powerpoint/2010/main" val="1107743130"/>
                  </p:ext>
                </p:extLst>
              </p:nvPr>
            </p:nvGraphicFramePr>
            <p:xfrm>
              <a:off x="2604" y="3760"/>
              <a:ext cx="934" cy="311"/>
            </p:xfrm>
            <a:graphic>
              <a:graphicData uri="http://schemas.openxmlformats.org/presentationml/2006/ole">
                <mc:AlternateContent xmlns:mc="http://schemas.openxmlformats.org/markup-compatibility/2006">
                  <mc:Choice xmlns:v="urn:schemas-microsoft-com:vml" Requires="v">
                    <p:oleObj spid="_x0000_s406843" name="公式" r:id="rId13" imgW="545863" imgH="241195" progId="Equation.3">
                      <p:embed/>
                    </p:oleObj>
                  </mc:Choice>
                  <mc:Fallback>
                    <p:oleObj name="公式" r:id="rId13" imgW="545863" imgH="241195" progId="Equation.3">
                      <p:embed/>
                      <p:pic>
                        <p:nvPicPr>
                          <p:cNvPr id="0"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04" y="3760"/>
                            <a:ext cx="934" cy="3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4" name="Object 4"/>
              <p:cNvGraphicFramePr>
                <a:graphicFrameLocks noChangeAspect="1"/>
              </p:cNvGraphicFramePr>
              <p:nvPr>
                <p:extLst>
                  <p:ext uri="{D42A27DB-BD31-4B8C-83A1-F6EECF244321}">
                    <p14:modId xmlns:p14="http://schemas.microsoft.com/office/powerpoint/2010/main" val="2758494910"/>
                  </p:ext>
                </p:extLst>
              </p:nvPr>
            </p:nvGraphicFramePr>
            <p:xfrm>
              <a:off x="4276" y="3665"/>
              <a:ext cx="640" cy="487"/>
            </p:xfrm>
            <a:graphic>
              <a:graphicData uri="http://schemas.openxmlformats.org/presentationml/2006/ole">
                <mc:AlternateContent xmlns:mc="http://schemas.openxmlformats.org/markup-compatibility/2006">
                  <mc:Choice xmlns:v="urn:schemas-microsoft-com:vml" Requires="v">
                    <p:oleObj spid="_x0000_s406844" name="公式" r:id="rId15" imgW="342751" imgH="393529" progId="Equation.3">
                      <p:embed/>
                    </p:oleObj>
                  </mc:Choice>
                  <mc:Fallback>
                    <p:oleObj name="公式" r:id="rId15" imgW="342751" imgH="393529" progId="Equation.3">
                      <p:embed/>
                      <p:pic>
                        <p:nvPicPr>
                          <p:cNvPr id="0" name="Picture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76" y="3665"/>
                            <a:ext cx="640" cy="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121"/>
            <p:cNvGrpSpPr>
              <a:grpSpLocks/>
            </p:cNvGrpSpPr>
            <p:nvPr/>
          </p:nvGrpSpPr>
          <p:grpSpPr bwMode="auto">
            <a:xfrm>
              <a:off x="947" y="1570"/>
              <a:ext cx="4428" cy="2443"/>
              <a:chOff x="947" y="1570"/>
              <a:chExt cx="4428" cy="2443"/>
            </a:xfrm>
          </p:grpSpPr>
          <p:sp>
            <p:nvSpPr>
              <p:cNvPr id="128050" name="Line 50"/>
              <p:cNvSpPr>
                <a:spLocks noChangeShapeType="1"/>
              </p:cNvSpPr>
              <p:nvPr/>
            </p:nvSpPr>
            <p:spPr bwMode="auto">
              <a:xfrm flipV="1">
                <a:off x="947" y="4003"/>
                <a:ext cx="4428" cy="10"/>
              </a:xfrm>
              <a:prstGeom prst="line">
                <a:avLst/>
              </a:prstGeom>
              <a:noFill/>
              <a:ln w="12700" cap="rnd">
                <a:solidFill>
                  <a:srgbClr val="000000"/>
                </a:solidFill>
                <a:round/>
                <a:headEnd/>
                <a:tailEnd/>
              </a:ln>
              <a:effectLst/>
            </p:spPr>
            <p:txBody>
              <a:bodyPr/>
              <a:lstStyle/>
              <a:p>
                <a:endParaRPr lang="zh-CN" altLang="en-US" b="1"/>
              </a:p>
            </p:txBody>
          </p:sp>
          <p:grpSp>
            <p:nvGrpSpPr>
              <p:cNvPr id="5" name="Group 120"/>
              <p:cNvGrpSpPr>
                <a:grpSpLocks/>
              </p:cNvGrpSpPr>
              <p:nvPr/>
            </p:nvGrpSpPr>
            <p:grpSpPr bwMode="auto">
              <a:xfrm>
                <a:off x="947" y="1570"/>
                <a:ext cx="4428" cy="2443"/>
                <a:chOff x="947" y="1797"/>
                <a:chExt cx="4428" cy="2443"/>
              </a:xfrm>
            </p:grpSpPr>
            <p:sp>
              <p:nvSpPr>
                <p:cNvPr id="128049" name="Line 49"/>
                <p:cNvSpPr>
                  <a:spLocks noChangeShapeType="1"/>
                </p:cNvSpPr>
                <p:nvPr/>
              </p:nvSpPr>
              <p:spPr bwMode="auto">
                <a:xfrm>
                  <a:off x="947" y="1797"/>
                  <a:ext cx="4428" cy="0"/>
                </a:xfrm>
                <a:prstGeom prst="line">
                  <a:avLst/>
                </a:prstGeom>
                <a:noFill/>
                <a:ln w="12700" cap="rnd">
                  <a:solidFill>
                    <a:srgbClr val="000000"/>
                  </a:solidFill>
                  <a:round/>
                  <a:headEnd/>
                  <a:tailEnd/>
                </a:ln>
                <a:effectLst/>
              </p:spPr>
              <p:txBody>
                <a:bodyPr/>
                <a:lstStyle/>
                <a:p>
                  <a:endParaRPr lang="zh-CN" altLang="en-US" b="1"/>
                </a:p>
              </p:txBody>
            </p:sp>
            <p:sp>
              <p:nvSpPr>
                <p:cNvPr id="128051" name="Line 51"/>
                <p:cNvSpPr>
                  <a:spLocks noChangeShapeType="1"/>
                </p:cNvSpPr>
                <p:nvPr/>
              </p:nvSpPr>
              <p:spPr bwMode="auto">
                <a:xfrm>
                  <a:off x="947" y="1797"/>
                  <a:ext cx="0" cy="2443"/>
                </a:xfrm>
                <a:prstGeom prst="line">
                  <a:avLst/>
                </a:prstGeom>
                <a:noFill/>
                <a:ln w="12700" cap="rnd">
                  <a:solidFill>
                    <a:srgbClr val="000000"/>
                  </a:solidFill>
                  <a:round/>
                  <a:headEnd/>
                  <a:tailEnd/>
                </a:ln>
                <a:effectLst/>
              </p:spPr>
              <p:txBody>
                <a:bodyPr/>
                <a:lstStyle/>
                <a:p>
                  <a:endParaRPr lang="zh-CN" altLang="en-US" b="1"/>
                </a:p>
              </p:txBody>
            </p:sp>
            <p:sp>
              <p:nvSpPr>
                <p:cNvPr id="128052" name="Line 52"/>
                <p:cNvSpPr>
                  <a:spLocks noChangeShapeType="1"/>
                </p:cNvSpPr>
                <p:nvPr/>
              </p:nvSpPr>
              <p:spPr bwMode="auto">
                <a:xfrm>
                  <a:off x="5375" y="1797"/>
                  <a:ext cx="0" cy="2443"/>
                </a:xfrm>
                <a:prstGeom prst="line">
                  <a:avLst/>
                </a:prstGeom>
                <a:noFill/>
                <a:ln w="12700" cap="rnd">
                  <a:solidFill>
                    <a:srgbClr val="000000"/>
                  </a:solidFill>
                  <a:round/>
                  <a:headEnd/>
                  <a:tailEnd/>
                </a:ln>
                <a:effectLst/>
              </p:spPr>
              <p:txBody>
                <a:bodyPr/>
                <a:lstStyle/>
                <a:p>
                  <a:endParaRPr lang="zh-CN" altLang="en-US" b="1"/>
                </a:p>
              </p:txBody>
            </p:sp>
            <p:sp>
              <p:nvSpPr>
                <p:cNvPr id="128055" name="Line 55"/>
                <p:cNvSpPr>
                  <a:spLocks noChangeShapeType="1"/>
                </p:cNvSpPr>
                <p:nvPr/>
              </p:nvSpPr>
              <p:spPr bwMode="auto">
                <a:xfrm>
                  <a:off x="947" y="2168"/>
                  <a:ext cx="4428" cy="0"/>
                </a:xfrm>
                <a:prstGeom prst="line">
                  <a:avLst/>
                </a:prstGeom>
                <a:noFill/>
                <a:ln w="12700" cap="rnd">
                  <a:solidFill>
                    <a:srgbClr val="000000"/>
                  </a:solidFill>
                  <a:round/>
                  <a:headEnd/>
                  <a:tailEnd/>
                </a:ln>
                <a:effectLst/>
              </p:spPr>
              <p:txBody>
                <a:bodyPr/>
                <a:lstStyle/>
                <a:p>
                  <a:endParaRPr lang="zh-CN" altLang="en-US" b="1"/>
                </a:p>
              </p:txBody>
            </p:sp>
            <p:sp>
              <p:nvSpPr>
                <p:cNvPr id="128057" name="Line 57"/>
                <p:cNvSpPr>
                  <a:spLocks noChangeShapeType="1"/>
                </p:cNvSpPr>
                <p:nvPr/>
              </p:nvSpPr>
              <p:spPr bwMode="auto">
                <a:xfrm>
                  <a:off x="2258" y="1819"/>
                  <a:ext cx="0" cy="2421"/>
                </a:xfrm>
                <a:prstGeom prst="line">
                  <a:avLst/>
                </a:prstGeom>
                <a:noFill/>
                <a:ln w="12700" cap="rnd">
                  <a:solidFill>
                    <a:srgbClr val="000000"/>
                  </a:solidFill>
                  <a:round/>
                  <a:headEnd/>
                  <a:tailEnd/>
                </a:ln>
                <a:effectLst/>
              </p:spPr>
              <p:txBody>
                <a:bodyPr/>
                <a:lstStyle/>
                <a:p>
                  <a:endParaRPr lang="zh-CN" altLang="en-US" b="1"/>
                </a:p>
              </p:txBody>
            </p:sp>
            <p:sp>
              <p:nvSpPr>
                <p:cNvPr id="128060" name="Line 60"/>
                <p:cNvSpPr>
                  <a:spLocks noChangeShapeType="1"/>
                </p:cNvSpPr>
                <p:nvPr/>
              </p:nvSpPr>
              <p:spPr bwMode="auto">
                <a:xfrm>
                  <a:off x="3816" y="1819"/>
                  <a:ext cx="0" cy="2421"/>
                </a:xfrm>
                <a:prstGeom prst="line">
                  <a:avLst/>
                </a:prstGeom>
                <a:noFill/>
                <a:ln w="12700" cap="rnd">
                  <a:solidFill>
                    <a:srgbClr val="000000"/>
                  </a:solidFill>
                  <a:round/>
                  <a:headEnd/>
                  <a:tailEnd/>
                </a:ln>
                <a:effectLst/>
              </p:spPr>
              <p:txBody>
                <a:bodyPr/>
                <a:lstStyle/>
                <a:p>
                  <a:endParaRPr lang="zh-CN" altLang="en-US" b="1"/>
                </a:p>
              </p:txBody>
            </p:sp>
            <p:sp>
              <p:nvSpPr>
                <p:cNvPr id="128064" name="Line 64"/>
                <p:cNvSpPr>
                  <a:spLocks noChangeShapeType="1"/>
                </p:cNvSpPr>
                <p:nvPr/>
              </p:nvSpPr>
              <p:spPr bwMode="auto">
                <a:xfrm>
                  <a:off x="947" y="2686"/>
                  <a:ext cx="4428" cy="0"/>
                </a:xfrm>
                <a:prstGeom prst="line">
                  <a:avLst/>
                </a:prstGeom>
                <a:noFill/>
                <a:ln w="12700" cap="rnd">
                  <a:solidFill>
                    <a:srgbClr val="000000"/>
                  </a:solidFill>
                  <a:round/>
                  <a:headEnd/>
                  <a:tailEnd/>
                </a:ln>
                <a:effectLst/>
              </p:spPr>
              <p:txBody>
                <a:bodyPr/>
                <a:lstStyle/>
                <a:p>
                  <a:endParaRPr lang="zh-CN" altLang="en-US" b="1"/>
                </a:p>
              </p:txBody>
            </p:sp>
            <p:sp>
              <p:nvSpPr>
                <p:cNvPr id="128077" name="Line 77"/>
                <p:cNvSpPr>
                  <a:spLocks noChangeShapeType="1"/>
                </p:cNvSpPr>
                <p:nvPr/>
              </p:nvSpPr>
              <p:spPr bwMode="auto">
                <a:xfrm>
                  <a:off x="947" y="3204"/>
                  <a:ext cx="4428" cy="0"/>
                </a:xfrm>
                <a:prstGeom prst="line">
                  <a:avLst/>
                </a:prstGeom>
                <a:noFill/>
                <a:ln w="12700" cap="rnd">
                  <a:solidFill>
                    <a:srgbClr val="000000"/>
                  </a:solidFill>
                  <a:round/>
                  <a:headEnd/>
                  <a:tailEnd/>
                </a:ln>
                <a:effectLst/>
              </p:spPr>
              <p:txBody>
                <a:bodyPr/>
                <a:lstStyle/>
                <a:p>
                  <a:endParaRPr lang="zh-CN" altLang="en-US" b="1"/>
                </a:p>
              </p:txBody>
            </p:sp>
            <p:sp>
              <p:nvSpPr>
                <p:cNvPr id="128090" name="Line 90"/>
                <p:cNvSpPr>
                  <a:spLocks noChangeShapeType="1"/>
                </p:cNvSpPr>
                <p:nvPr/>
              </p:nvSpPr>
              <p:spPr bwMode="auto">
                <a:xfrm flipV="1">
                  <a:off x="947" y="3722"/>
                  <a:ext cx="4428" cy="3"/>
                </a:xfrm>
                <a:prstGeom prst="line">
                  <a:avLst/>
                </a:prstGeom>
                <a:noFill/>
                <a:ln w="12700" cap="rnd">
                  <a:solidFill>
                    <a:srgbClr val="000000"/>
                  </a:solidFill>
                  <a:round/>
                  <a:headEnd/>
                  <a:tailEnd/>
                </a:ln>
                <a:effectLst/>
              </p:spPr>
              <p:txBody>
                <a:bodyPr/>
                <a:lstStyle/>
                <a:p>
                  <a:endParaRPr lang="zh-CN" altLang="en-US" b="1"/>
                </a:p>
              </p:txBody>
            </p:sp>
          </p:grpSp>
        </p:grpSp>
      </p:grpSp>
      <p:sp>
        <p:nvSpPr>
          <p:cNvPr id="128015" name="Rectangle 15"/>
          <p:cNvSpPr>
            <a:spLocks noChangeArrowheads="1"/>
          </p:cNvSpPr>
          <p:nvPr/>
        </p:nvSpPr>
        <p:spPr bwMode="auto">
          <a:xfrm>
            <a:off x="1866900" y="2135188"/>
            <a:ext cx="1803400" cy="0"/>
          </a:xfrm>
          <a:prstGeom prst="rect">
            <a:avLst/>
          </a:prstGeom>
          <a:noFill/>
          <a:ln w="9525">
            <a:noFill/>
            <a:miter lim="800000"/>
            <a:headEnd/>
            <a:tailEnd/>
          </a:ln>
          <a:effectLst/>
        </p:spPr>
        <p:txBody>
          <a:bodyPr wrap="none">
            <a:spAutoFit/>
          </a:bodyPr>
          <a:lstStyle/>
          <a:p>
            <a:endParaRPr lang="zh-CN" altLang="en-US"/>
          </a:p>
        </p:txBody>
      </p:sp>
      <p:sp>
        <p:nvSpPr>
          <p:cNvPr id="128017" name="Rectangle 17"/>
          <p:cNvSpPr>
            <a:spLocks noChangeArrowheads="1"/>
          </p:cNvSpPr>
          <p:nvPr/>
        </p:nvSpPr>
        <p:spPr bwMode="auto">
          <a:xfrm>
            <a:off x="1866900" y="2135188"/>
            <a:ext cx="1803400" cy="0"/>
          </a:xfrm>
          <a:prstGeom prst="rect">
            <a:avLst/>
          </a:prstGeom>
          <a:noFill/>
          <a:ln w="9525">
            <a:noFill/>
            <a:miter lim="800000"/>
            <a:headEnd/>
            <a:tailEnd/>
          </a:ln>
          <a:effectLst/>
        </p:spPr>
        <p:txBody>
          <a:bodyPr wrap="none">
            <a:spAutoFit/>
          </a:bodyPr>
          <a:lstStyle/>
          <a:p>
            <a:endParaRPr lang="zh-CN" altLang="en-US"/>
          </a:p>
        </p:txBody>
      </p:sp>
      <p:sp>
        <p:nvSpPr>
          <p:cNvPr id="128020" name="Rectangle 20"/>
          <p:cNvSpPr>
            <a:spLocks noChangeArrowheads="1"/>
          </p:cNvSpPr>
          <p:nvPr/>
        </p:nvSpPr>
        <p:spPr bwMode="auto">
          <a:xfrm>
            <a:off x="1866900" y="2135188"/>
            <a:ext cx="1803400" cy="0"/>
          </a:xfrm>
          <a:prstGeom prst="rect">
            <a:avLst/>
          </a:prstGeom>
          <a:noFill/>
          <a:ln w="9525">
            <a:noFill/>
            <a:miter lim="800000"/>
            <a:headEnd/>
            <a:tailEnd/>
          </a:ln>
          <a:effectLst/>
        </p:spPr>
        <p:txBody>
          <a:bodyPr wrap="none">
            <a:spAutoFit/>
          </a:bodyPr>
          <a:lstStyle/>
          <a:p>
            <a:endParaRPr lang="zh-CN" altLang="en-US"/>
          </a:p>
        </p:txBody>
      </p:sp>
      <p:sp>
        <p:nvSpPr>
          <p:cNvPr id="128022" name="Rectangle 22"/>
          <p:cNvSpPr>
            <a:spLocks noChangeArrowheads="1"/>
          </p:cNvSpPr>
          <p:nvPr/>
        </p:nvSpPr>
        <p:spPr bwMode="auto">
          <a:xfrm>
            <a:off x="1866900" y="2135188"/>
            <a:ext cx="1803400" cy="0"/>
          </a:xfrm>
          <a:prstGeom prst="rect">
            <a:avLst/>
          </a:prstGeom>
          <a:noFill/>
          <a:ln w="9525">
            <a:noFill/>
            <a:miter lim="800000"/>
            <a:headEnd/>
            <a:tailEnd/>
          </a:ln>
          <a:effectLst/>
        </p:spPr>
        <p:txBody>
          <a:bodyPr wrap="none">
            <a:spAutoFit/>
          </a:bodyPr>
          <a:lstStyle/>
          <a:p>
            <a:endParaRPr lang="zh-CN" altLang="en-US"/>
          </a:p>
        </p:txBody>
      </p:sp>
      <p:sp>
        <p:nvSpPr>
          <p:cNvPr id="128025" name="Rectangle 25"/>
          <p:cNvSpPr>
            <a:spLocks noChangeArrowheads="1"/>
          </p:cNvSpPr>
          <p:nvPr/>
        </p:nvSpPr>
        <p:spPr bwMode="auto">
          <a:xfrm>
            <a:off x="1866900" y="2135188"/>
            <a:ext cx="1803400" cy="0"/>
          </a:xfrm>
          <a:prstGeom prst="rect">
            <a:avLst/>
          </a:prstGeom>
          <a:noFill/>
          <a:ln w="9525">
            <a:noFill/>
            <a:miter lim="800000"/>
            <a:headEnd/>
            <a:tailEnd/>
          </a:ln>
          <a:effectLst/>
        </p:spPr>
        <p:txBody>
          <a:bodyPr wrap="none">
            <a:spAutoFit/>
          </a:bodyPr>
          <a:lstStyle/>
          <a:p>
            <a:endParaRPr lang="zh-CN" altLang="en-US"/>
          </a:p>
        </p:txBody>
      </p:sp>
      <p:sp>
        <p:nvSpPr>
          <p:cNvPr id="128029" name="Rectangle 29"/>
          <p:cNvSpPr>
            <a:spLocks noChangeArrowheads="1"/>
          </p:cNvSpPr>
          <p:nvPr/>
        </p:nvSpPr>
        <p:spPr bwMode="auto">
          <a:xfrm>
            <a:off x="1866900" y="2135188"/>
            <a:ext cx="1803400" cy="0"/>
          </a:xfrm>
          <a:prstGeom prst="rect">
            <a:avLst/>
          </a:prstGeom>
          <a:noFill/>
          <a:ln w="9525">
            <a:noFill/>
            <a:miter lim="800000"/>
            <a:headEnd/>
            <a:tailEnd/>
          </a:ln>
          <a:effectLst/>
        </p:spPr>
        <p:txBody>
          <a:bodyPr wrap="none">
            <a:spAutoFit/>
          </a:bodyPr>
          <a:lstStyle/>
          <a:p>
            <a:endParaRPr lang="zh-CN" altLang="en-US"/>
          </a:p>
        </p:txBody>
      </p:sp>
      <p:sp>
        <p:nvSpPr>
          <p:cNvPr id="128031" name="Rectangle 31"/>
          <p:cNvSpPr>
            <a:spLocks noChangeArrowheads="1"/>
          </p:cNvSpPr>
          <p:nvPr/>
        </p:nvSpPr>
        <p:spPr bwMode="auto">
          <a:xfrm>
            <a:off x="1866900" y="2135188"/>
            <a:ext cx="1803400" cy="0"/>
          </a:xfrm>
          <a:prstGeom prst="rect">
            <a:avLst/>
          </a:prstGeom>
          <a:noFill/>
          <a:ln w="9525">
            <a:noFill/>
            <a:miter lim="800000"/>
            <a:headEnd/>
            <a:tailEnd/>
          </a:ln>
          <a:effectLst/>
        </p:spPr>
        <p:txBody>
          <a:bodyPr wrap="none">
            <a:spAutoFit/>
          </a:bodyPr>
          <a:lstStyle/>
          <a:p>
            <a:endParaRPr lang="zh-CN" altLang="en-US"/>
          </a:p>
        </p:txBody>
      </p:sp>
      <p:sp>
        <p:nvSpPr>
          <p:cNvPr id="49" name="矩形 48"/>
          <p:cNvSpPr/>
          <p:nvPr/>
        </p:nvSpPr>
        <p:spPr>
          <a:xfrm>
            <a:off x="6057900" y="1340768"/>
            <a:ext cx="2880320" cy="83099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400" b="1" dirty="0">
                <a:solidFill>
                  <a:srgbClr val="3333FF"/>
                </a:solidFill>
                <a:latin typeface="+mj-ea"/>
                <a:ea typeface="+mj-ea"/>
              </a:rPr>
              <a:t>同</a:t>
            </a:r>
            <a:r>
              <a:rPr lang="zh-CN" altLang="en-US" sz="2400" b="1" dirty="0" smtClean="0">
                <a:solidFill>
                  <a:srgbClr val="3333FF"/>
                </a:solidFill>
                <a:latin typeface="+mj-ea"/>
                <a:ea typeface="+mj-ea"/>
              </a:rPr>
              <a:t>一调制方式</a:t>
            </a:r>
            <a:r>
              <a:rPr lang="zh-CN" altLang="en-US" sz="2400" b="1" dirty="0" smtClean="0">
                <a:latin typeface="+mj-ea"/>
                <a:ea typeface="+mj-ea"/>
              </a:rPr>
              <a:t>，</a:t>
            </a:r>
            <a:r>
              <a:rPr lang="zh-CN" altLang="en-US" sz="2400" b="1" dirty="0" smtClean="0">
                <a:solidFill>
                  <a:schemeClr val="tx1"/>
                </a:solidFill>
                <a:latin typeface="+mj-ea"/>
                <a:ea typeface="+mj-ea"/>
              </a:rPr>
              <a:t>相干解调误码率低</a:t>
            </a:r>
            <a:endParaRPr lang="zh-CN" altLang="en-US" sz="2400" b="1" dirty="0">
              <a:solidFill>
                <a:schemeClr val="tx1"/>
              </a:solidFill>
              <a:latin typeface="+mj-ea"/>
              <a:ea typeface="+mj-ea"/>
            </a:endParaRPr>
          </a:p>
        </p:txBody>
      </p:sp>
      <p:sp>
        <p:nvSpPr>
          <p:cNvPr id="50" name="矩形 49"/>
          <p:cNvSpPr/>
          <p:nvPr/>
        </p:nvSpPr>
        <p:spPr>
          <a:xfrm>
            <a:off x="6010423" y="2564904"/>
            <a:ext cx="2927798" cy="193899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400" b="1" dirty="0" smtClean="0">
                <a:solidFill>
                  <a:srgbClr val="3333FF"/>
                </a:solidFill>
                <a:latin typeface="+mj-ea"/>
                <a:ea typeface="+mj-ea"/>
              </a:rPr>
              <a:t>相同解调方式（如相干方式），误码率相同时</a:t>
            </a:r>
            <a:r>
              <a:rPr lang="zh-CN" altLang="en-US" sz="2400" b="1" dirty="0" smtClean="0">
                <a:latin typeface="+mj-ea"/>
                <a:ea typeface="+mj-ea"/>
              </a:rPr>
              <a:t>，所需信噪比</a:t>
            </a:r>
            <a:r>
              <a:rPr lang="en-US" altLang="zh-CN" sz="2400" b="1" dirty="0" smtClean="0">
                <a:latin typeface="+mj-ea"/>
                <a:ea typeface="+mj-ea"/>
              </a:rPr>
              <a:t>2ASK</a:t>
            </a:r>
            <a:r>
              <a:rPr lang="zh-CN" altLang="en-US" sz="2400" b="1" dirty="0" smtClean="0">
                <a:latin typeface="+mj-ea"/>
                <a:ea typeface="+mj-ea"/>
              </a:rPr>
              <a:t>最高，其次</a:t>
            </a:r>
            <a:r>
              <a:rPr lang="en-US" altLang="zh-CN" sz="2400" b="1" dirty="0" smtClean="0">
                <a:latin typeface="+mj-ea"/>
                <a:ea typeface="+mj-ea"/>
              </a:rPr>
              <a:t>2FSK</a:t>
            </a:r>
            <a:r>
              <a:rPr lang="zh-CN" altLang="en-US" sz="2400" b="1" dirty="0" smtClean="0">
                <a:latin typeface="+mj-ea"/>
                <a:ea typeface="+mj-ea"/>
              </a:rPr>
              <a:t>，</a:t>
            </a:r>
            <a:r>
              <a:rPr lang="en-US" altLang="zh-CN" sz="2400" b="1" dirty="0" smtClean="0">
                <a:latin typeface="+mj-ea"/>
                <a:ea typeface="+mj-ea"/>
              </a:rPr>
              <a:t>2PSK</a:t>
            </a:r>
            <a:r>
              <a:rPr lang="zh-CN" altLang="en-US" sz="2400" b="1" dirty="0" smtClean="0">
                <a:latin typeface="+mj-ea"/>
                <a:ea typeface="+mj-ea"/>
              </a:rPr>
              <a:t>最低</a:t>
            </a:r>
            <a:endParaRPr lang="zh-CN" altLang="en-US" sz="2400" b="1" dirty="0">
              <a:solidFill>
                <a:srgbClr val="3333FF"/>
              </a:solidFill>
              <a:latin typeface="+mj-ea"/>
              <a:ea typeface="+mj-ea"/>
            </a:endParaRPr>
          </a:p>
        </p:txBody>
      </p:sp>
      <p:sp>
        <p:nvSpPr>
          <p:cNvPr id="51" name="矩形 50"/>
          <p:cNvSpPr/>
          <p:nvPr/>
        </p:nvSpPr>
        <p:spPr>
          <a:xfrm>
            <a:off x="547833" y="4869160"/>
            <a:ext cx="8390387" cy="83099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400" b="1" dirty="0" smtClean="0">
                <a:solidFill>
                  <a:srgbClr val="3333FF"/>
                </a:solidFill>
                <a:latin typeface="+mj-ea"/>
                <a:ea typeface="+mj-ea"/>
              </a:rPr>
              <a:t>相同解调方式（如相干方式），相同信噪比时</a:t>
            </a:r>
            <a:r>
              <a:rPr lang="zh-CN" altLang="en-US" sz="2400" b="1" dirty="0" smtClean="0">
                <a:latin typeface="+mj-ea"/>
                <a:ea typeface="+mj-ea"/>
              </a:rPr>
              <a:t>，误码率</a:t>
            </a:r>
            <a:r>
              <a:rPr lang="en-US" altLang="zh-CN" sz="2400" b="1" dirty="0" smtClean="0">
                <a:latin typeface="+mj-ea"/>
                <a:ea typeface="+mj-ea"/>
              </a:rPr>
              <a:t>2ASK</a:t>
            </a:r>
            <a:r>
              <a:rPr lang="zh-CN" altLang="en-US" sz="2400" b="1" dirty="0" smtClean="0">
                <a:latin typeface="+mj-ea"/>
                <a:ea typeface="+mj-ea"/>
              </a:rPr>
              <a:t>最高，其次</a:t>
            </a:r>
            <a:r>
              <a:rPr lang="en-US" altLang="zh-CN" sz="2400" b="1" dirty="0" smtClean="0">
                <a:latin typeface="+mj-ea"/>
                <a:ea typeface="+mj-ea"/>
              </a:rPr>
              <a:t>2FSK</a:t>
            </a:r>
            <a:r>
              <a:rPr lang="zh-CN" altLang="en-US" sz="2400" b="1" dirty="0" smtClean="0">
                <a:latin typeface="+mj-ea"/>
                <a:ea typeface="+mj-ea"/>
              </a:rPr>
              <a:t>，</a:t>
            </a:r>
            <a:r>
              <a:rPr lang="en-US" altLang="zh-CN" sz="2400" b="1" dirty="0" smtClean="0">
                <a:latin typeface="+mj-ea"/>
                <a:ea typeface="+mj-ea"/>
              </a:rPr>
              <a:t>2PSK</a:t>
            </a:r>
            <a:r>
              <a:rPr lang="zh-CN" altLang="en-US" sz="2400" b="1" dirty="0" smtClean="0">
                <a:latin typeface="+mj-ea"/>
                <a:ea typeface="+mj-ea"/>
              </a:rPr>
              <a:t>最低</a:t>
            </a:r>
            <a:endParaRPr lang="zh-CN" altLang="en-US" sz="2400" b="1" dirty="0">
              <a:solidFill>
                <a:srgbClr val="3333FF"/>
              </a:solidFill>
              <a:latin typeface="+mj-ea"/>
              <a:ea typeface="+mj-ea"/>
            </a:endParaRPr>
          </a:p>
        </p:txBody>
      </p:sp>
      <p:sp>
        <p:nvSpPr>
          <p:cNvPr id="52" name="矩形 51"/>
          <p:cNvSpPr/>
          <p:nvPr/>
        </p:nvSpPr>
        <p:spPr>
          <a:xfrm>
            <a:off x="547833" y="5805264"/>
            <a:ext cx="8390387" cy="83099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sz="2400" b="1" dirty="0" smtClean="0">
                <a:solidFill>
                  <a:srgbClr val="3333FF"/>
                </a:solidFill>
                <a:latin typeface="+mj-ea"/>
                <a:ea typeface="+mj-ea"/>
              </a:rPr>
              <a:t>即抗加性白噪声性能：相干</a:t>
            </a:r>
            <a:r>
              <a:rPr lang="en-US" altLang="zh-CN" sz="2400" b="1" dirty="0" smtClean="0">
                <a:solidFill>
                  <a:srgbClr val="3333FF"/>
                </a:solidFill>
                <a:latin typeface="+mj-ea"/>
                <a:ea typeface="+mj-ea"/>
              </a:rPr>
              <a:t>2PSK</a:t>
            </a:r>
            <a:r>
              <a:rPr lang="zh-CN" altLang="en-US" sz="2400" b="1" dirty="0" smtClean="0">
                <a:solidFill>
                  <a:srgbClr val="3333FF"/>
                </a:solidFill>
                <a:latin typeface="+mj-ea"/>
                <a:ea typeface="+mj-ea"/>
              </a:rPr>
              <a:t>最好，其次</a:t>
            </a:r>
            <a:r>
              <a:rPr lang="en-US" altLang="zh-CN" sz="2400" b="1" dirty="0" smtClean="0">
                <a:solidFill>
                  <a:srgbClr val="3333FF"/>
                </a:solidFill>
                <a:latin typeface="+mj-ea"/>
                <a:ea typeface="+mj-ea"/>
              </a:rPr>
              <a:t>2FSK</a:t>
            </a:r>
            <a:r>
              <a:rPr lang="zh-CN" altLang="en-US" sz="2400" b="1" dirty="0" smtClean="0">
                <a:solidFill>
                  <a:srgbClr val="3333FF"/>
                </a:solidFill>
                <a:latin typeface="+mj-ea"/>
                <a:ea typeface="+mj-ea"/>
              </a:rPr>
              <a:t>，</a:t>
            </a:r>
            <a:r>
              <a:rPr lang="en-US" altLang="zh-CN" sz="2400" b="1" dirty="0" smtClean="0">
                <a:solidFill>
                  <a:srgbClr val="3333FF"/>
                </a:solidFill>
                <a:latin typeface="+mj-ea"/>
                <a:ea typeface="+mj-ea"/>
              </a:rPr>
              <a:t>2ASK</a:t>
            </a:r>
            <a:r>
              <a:rPr lang="zh-CN" altLang="en-US" sz="2400" b="1" dirty="0">
                <a:solidFill>
                  <a:srgbClr val="3333FF"/>
                </a:solidFill>
                <a:latin typeface="+mj-ea"/>
                <a:ea typeface="+mj-ea"/>
              </a:rPr>
              <a:t>最差</a:t>
            </a:r>
          </a:p>
        </p:txBody>
      </p:sp>
    </p:spTree>
    <p:extLst>
      <p:ext uri="{BB962C8B-B14F-4D97-AF65-F5344CB8AC3E}">
        <p14:creationId xmlns:p14="http://schemas.microsoft.com/office/powerpoint/2010/main" val="384527812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ppt_x"/>
                                          </p:val>
                                        </p:tav>
                                        <p:tav tm="100000">
                                          <p:val>
                                            <p:strVal val="#ppt_x"/>
                                          </p:val>
                                        </p:tav>
                                      </p:tavLst>
                                    </p:anim>
                                    <p:anim calcmode="lin" valueType="num">
                                      <p:cBhvr additive="base">
                                        <p:cTn id="20"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normAutofit/>
          </a:bodyPr>
          <a:lstStyle/>
          <a:p>
            <a:r>
              <a:rPr lang="zh-CN" altLang="en-US" dirty="0" smtClean="0">
                <a:solidFill>
                  <a:srgbClr val="0000FF"/>
                </a:solidFill>
              </a:rPr>
              <a:t>误码率曲线</a:t>
            </a:r>
            <a:endParaRPr lang="zh-CN" altLang="en-US" dirty="0">
              <a:solidFill>
                <a:srgbClr val="0000FF"/>
              </a:solidFill>
            </a:endParaRPr>
          </a:p>
        </p:txBody>
      </p:sp>
      <p:sp>
        <p:nvSpPr>
          <p:cNvPr id="5" name="灯片编号占位符 5"/>
          <p:cNvSpPr>
            <a:spLocks noGrp="1"/>
          </p:cNvSpPr>
          <p:nvPr>
            <p:ph type="sldNum" sz="quarter" idx="12"/>
          </p:nvPr>
        </p:nvSpPr>
        <p:spPr/>
        <p:txBody>
          <a:bodyPr/>
          <a:lstStyle/>
          <a:p>
            <a:fld id="{C5797BF4-1BDE-42AB-8004-8DA89C96B5B8}" type="slidenum">
              <a:rPr lang="en-US" altLang="zh-CN" smtClean="0"/>
              <a:pPr/>
              <a:t>141</a:t>
            </a:fld>
            <a:endParaRPr lang="en-US" altLang="zh-CN"/>
          </a:p>
        </p:txBody>
      </p:sp>
      <p:pic>
        <p:nvPicPr>
          <p:cNvPr id="129028" name="Picture 4" descr="t0618"/>
          <p:cNvPicPr>
            <a:picLocks noChangeAspect="1" noChangeArrowheads="1"/>
          </p:cNvPicPr>
          <p:nvPr/>
        </p:nvPicPr>
        <p:blipFill>
          <a:blip r:embed="rId2" cstate="print"/>
          <a:srcRect/>
          <a:stretch>
            <a:fillRect/>
          </a:stretch>
        </p:blipFill>
        <p:spPr bwMode="auto">
          <a:xfrm>
            <a:off x="323528" y="1088103"/>
            <a:ext cx="8072761" cy="5407948"/>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normAutofit/>
          </a:bodyPr>
          <a:lstStyle/>
          <a:p>
            <a:r>
              <a:rPr lang="zh-CN" altLang="en-US" dirty="0" smtClean="0">
                <a:solidFill>
                  <a:srgbClr val="0000FF"/>
                </a:solidFill>
              </a:rPr>
              <a:t>频带宽度</a:t>
            </a:r>
            <a:endParaRPr lang="zh-CN" altLang="en-US" dirty="0">
              <a:solidFill>
                <a:srgbClr val="0000FF"/>
              </a:solidFill>
            </a:endParaRPr>
          </a:p>
        </p:txBody>
      </p:sp>
      <p:sp>
        <p:nvSpPr>
          <p:cNvPr id="130051" name="Rectangle 3"/>
          <p:cNvSpPr>
            <a:spLocks noGrp="1" noChangeArrowheads="1"/>
          </p:cNvSpPr>
          <p:nvPr>
            <p:ph type="body" idx="1"/>
          </p:nvPr>
        </p:nvSpPr>
        <p:spPr/>
        <p:txBody>
          <a:bodyPr/>
          <a:lstStyle/>
          <a:p>
            <a:r>
              <a:rPr lang="en-US" altLang="zh-CN" dirty="0" smtClean="0"/>
              <a:t>2ASK</a:t>
            </a:r>
            <a:r>
              <a:rPr lang="zh-CN" altLang="en-US" dirty="0" smtClean="0"/>
              <a:t>系统和</a:t>
            </a:r>
            <a:r>
              <a:rPr lang="en-US" altLang="zh-CN" dirty="0" smtClean="0"/>
              <a:t>2PSK(2DPSK)</a:t>
            </a:r>
            <a:r>
              <a:rPr lang="zh-CN" altLang="en-US" dirty="0" smtClean="0"/>
              <a:t>系统的频带宽度</a:t>
            </a:r>
          </a:p>
          <a:p>
            <a:pPr lvl="1"/>
            <a:endParaRPr lang="zh-CN" altLang="en-US" dirty="0" smtClean="0"/>
          </a:p>
          <a:p>
            <a:pPr lvl="1"/>
            <a:endParaRPr lang="zh-CN" altLang="en-US" dirty="0" smtClean="0"/>
          </a:p>
          <a:p>
            <a:r>
              <a:rPr lang="zh-CN" altLang="en-US" dirty="0" smtClean="0"/>
              <a:t> </a:t>
            </a:r>
            <a:r>
              <a:rPr lang="en-US" altLang="zh-CN" dirty="0" smtClean="0"/>
              <a:t>2FSK</a:t>
            </a:r>
            <a:r>
              <a:rPr lang="zh-CN" altLang="en-US" dirty="0" smtClean="0"/>
              <a:t>系统的频带宽度</a:t>
            </a:r>
            <a:endParaRPr lang="zh-CN" altLang="en-US" dirty="0"/>
          </a:p>
        </p:txBody>
      </p:sp>
      <p:sp>
        <p:nvSpPr>
          <p:cNvPr id="8" name="灯片编号占位符 5"/>
          <p:cNvSpPr>
            <a:spLocks noGrp="1"/>
          </p:cNvSpPr>
          <p:nvPr>
            <p:ph type="sldNum" sz="quarter" idx="12"/>
          </p:nvPr>
        </p:nvSpPr>
        <p:spPr/>
        <p:txBody>
          <a:bodyPr/>
          <a:lstStyle/>
          <a:p>
            <a:fld id="{FCC7F3BF-6742-4D7C-81B5-E42150DF6E41}" type="slidenum">
              <a:rPr lang="en-US" altLang="zh-CN" smtClean="0"/>
              <a:pPr/>
              <a:t>142</a:t>
            </a:fld>
            <a:endParaRPr lang="en-US" altLang="zh-CN"/>
          </a:p>
        </p:txBody>
      </p:sp>
      <p:sp>
        <p:nvSpPr>
          <p:cNvPr id="130053" name="Rectangle 5"/>
          <p:cNvSpPr>
            <a:spLocks noChangeArrowheads="1"/>
          </p:cNvSpPr>
          <p:nvPr/>
        </p:nvSpPr>
        <p:spPr bwMode="auto">
          <a:xfrm>
            <a:off x="0" y="32146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30052" name="Object 4"/>
          <p:cNvGraphicFramePr>
            <a:graphicFrameLocks noChangeAspect="1"/>
          </p:cNvGraphicFramePr>
          <p:nvPr>
            <p:extLst>
              <p:ext uri="{D42A27DB-BD31-4B8C-83A1-F6EECF244321}">
                <p14:modId xmlns:p14="http://schemas.microsoft.com/office/powerpoint/2010/main" val="1926068337"/>
              </p:ext>
            </p:extLst>
          </p:nvPr>
        </p:nvGraphicFramePr>
        <p:xfrm>
          <a:off x="2568468" y="1772816"/>
          <a:ext cx="2867628" cy="1015537"/>
        </p:xfrm>
        <a:graphic>
          <a:graphicData uri="http://schemas.openxmlformats.org/presentationml/2006/ole">
            <mc:AlternateContent xmlns:mc="http://schemas.openxmlformats.org/markup-compatibility/2006">
              <mc:Choice xmlns:v="urn:schemas-microsoft-com:vml" Requires="v">
                <p:oleObj spid="_x0000_s92536" name="公式" r:id="rId3" imgW="1206500" imgH="431800" progId="Equation.3">
                  <p:embed/>
                </p:oleObj>
              </mc:Choice>
              <mc:Fallback>
                <p:oleObj name="公式" r:id="rId3" imgW="1206500" imgH="431800" progId="Equation.3">
                  <p:embed/>
                  <p:pic>
                    <p:nvPicPr>
                      <p:cNvPr id="0" name="Picture 2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8468" y="1772816"/>
                        <a:ext cx="2867628" cy="1015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0055" name="Rectangle 7"/>
          <p:cNvSpPr>
            <a:spLocks noChangeArrowheads="1"/>
          </p:cNvSpPr>
          <p:nvPr/>
        </p:nvSpPr>
        <p:spPr bwMode="auto">
          <a:xfrm>
            <a:off x="0" y="32146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30054" name="Object 6"/>
          <p:cNvGraphicFramePr>
            <a:graphicFrameLocks noChangeAspect="1"/>
          </p:cNvGraphicFramePr>
          <p:nvPr>
            <p:extLst>
              <p:ext uri="{D42A27DB-BD31-4B8C-83A1-F6EECF244321}">
                <p14:modId xmlns:p14="http://schemas.microsoft.com/office/powerpoint/2010/main" val="1737798023"/>
              </p:ext>
            </p:extLst>
          </p:nvPr>
        </p:nvGraphicFramePr>
        <p:xfrm>
          <a:off x="2699792" y="3645024"/>
          <a:ext cx="2736974" cy="887620"/>
        </p:xfrm>
        <a:graphic>
          <a:graphicData uri="http://schemas.openxmlformats.org/presentationml/2006/ole">
            <mc:AlternateContent xmlns:mc="http://schemas.openxmlformats.org/markup-compatibility/2006">
              <mc:Choice xmlns:v="urn:schemas-microsoft-com:vml" Requires="v">
                <p:oleObj spid="_x0000_s92537" name="公式" r:id="rId5" imgW="1320227" imgH="431613" progId="Equation.3">
                  <p:embed/>
                </p:oleObj>
              </mc:Choice>
              <mc:Fallback>
                <p:oleObj name="公式" r:id="rId5" imgW="1320227" imgH="431613" progId="Equation.3">
                  <p:embed/>
                  <p:pic>
                    <p:nvPicPr>
                      <p:cNvPr id="0" name="Picture 2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3645024"/>
                        <a:ext cx="2736974" cy="887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normAutofit/>
          </a:bodyPr>
          <a:lstStyle/>
          <a:p>
            <a:r>
              <a:rPr lang="zh-CN" altLang="en-US" dirty="0" smtClean="0">
                <a:solidFill>
                  <a:srgbClr val="0000FF"/>
                </a:solidFill>
              </a:rPr>
              <a:t>对信道特性变化的敏感性</a:t>
            </a:r>
            <a:endParaRPr lang="zh-CN" altLang="en-US" dirty="0">
              <a:solidFill>
                <a:srgbClr val="0000FF"/>
              </a:solidFill>
            </a:endParaRPr>
          </a:p>
        </p:txBody>
      </p:sp>
      <p:sp>
        <p:nvSpPr>
          <p:cNvPr id="131075" name="Rectangle 3"/>
          <p:cNvSpPr>
            <a:spLocks noGrp="1" noChangeArrowheads="1"/>
          </p:cNvSpPr>
          <p:nvPr>
            <p:ph type="body" idx="1"/>
          </p:nvPr>
        </p:nvSpPr>
        <p:spPr/>
        <p:txBody>
          <a:bodyPr/>
          <a:lstStyle/>
          <a:p>
            <a:r>
              <a:rPr lang="zh-CN" altLang="en-US" dirty="0" smtClean="0"/>
              <a:t>在</a:t>
            </a:r>
            <a:r>
              <a:rPr lang="en-US" altLang="zh-CN" dirty="0" smtClean="0"/>
              <a:t>2FSK</a:t>
            </a:r>
            <a:r>
              <a:rPr lang="zh-CN" altLang="en-US" dirty="0" smtClean="0"/>
              <a:t>系统中，判决器是根据上下两个支路解调输出样值的大小来作出判决，</a:t>
            </a:r>
            <a:r>
              <a:rPr lang="zh-CN" altLang="en-US" dirty="0" smtClean="0">
                <a:solidFill>
                  <a:srgbClr val="3333FF"/>
                </a:solidFill>
              </a:rPr>
              <a:t>不需要人为地设置判决门限</a:t>
            </a:r>
            <a:r>
              <a:rPr lang="zh-CN" altLang="en-US" dirty="0" smtClean="0"/>
              <a:t>，因而对信道的变化不敏感。 </a:t>
            </a:r>
          </a:p>
          <a:p>
            <a:r>
              <a:rPr lang="zh-CN" altLang="en-US" dirty="0" smtClean="0"/>
              <a:t>在</a:t>
            </a:r>
            <a:r>
              <a:rPr lang="en-US" altLang="zh-CN" dirty="0" smtClean="0"/>
              <a:t>2PSK</a:t>
            </a:r>
            <a:r>
              <a:rPr lang="zh-CN" altLang="en-US" dirty="0" smtClean="0"/>
              <a:t>系统中，判决器的</a:t>
            </a:r>
            <a:r>
              <a:rPr lang="zh-CN" altLang="en-US" dirty="0" smtClean="0">
                <a:solidFill>
                  <a:srgbClr val="3333FF"/>
                </a:solidFill>
              </a:rPr>
              <a:t>最佳判决门限为零</a:t>
            </a:r>
            <a:r>
              <a:rPr lang="zh-CN" altLang="en-US" dirty="0" smtClean="0"/>
              <a:t>，与接收机输入信号的幅度无关。因此，接收机总能保持工作在最佳判决门限状态。 </a:t>
            </a:r>
          </a:p>
          <a:p>
            <a:r>
              <a:rPr lang="zh-CN" altLang="en-US" dirty="0" smtClean="0"/>
              <a:t>对于</a:t>
            </a:r>
            <a:r>
              <a:rPr lang="en-US" altLang="zh-CN" dirty="0" smtClean="0"/>
              <a:t>2ASK</a:t>
            </a:r>
            <a:r>
              <a:rPr lang="zh-CN" altLang="en-US" dirty="0" smtClean="0"/>
              <a:t>系统，判决器的</a:t>
            </a:r>
            <a:r>
              <a:rPr lang="zh-CN" altLang="en-US" dirty="0" smtClean="0">
                <a:solidFill>
                  <a:srgbClr val="3333FF"/>
                </a:solidFill>
              </a:rPr>
              <a:t>最佳判决门限与接收机输入信号的幅度有关</a:t>
            </a:r>
            <a:r>
              <a:rPr lang="zh-CN" altLang="en-US" dirty="0" smtClean="0"/>
              <a:t>，对信道特性变化敏感，性能最差。</a:t>
            </a:r>
            <a:endParaRPr lang="zh-CN" altLang="en-US" dirty="0"/>
          </a:p>
        </p:txBody>
      </p:sp>
      <p:sp>
        <p:nvSpPr>
          <p:cNvPr id="4" name="灯片编号占位符 5"/>
          <p:cNvSpPr>
            <a:spLocks noGrp="1"/>
          </p:cNvSpPr>
          <p:nvPr>
            <p:ph type="sldNum" sz="quarter" idx="12"/>
          </p:nvPr>
        </p:nvSpPr>
        <p:spPr/>
        <p:txBody>
          <a:bodyPr/>
          <a:lstStyle/>
          <a:p>
            <a:fld id="{9378C7C1-2825-4D8F-A13F-75687A608359}" type="slidenum">
              <a:rPr lang="en-US" altLang="zh-CN" smtClean="0"/>
              <a:pPr/>
              <a:t>143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075">
                                            <p:txEl>
                                              <p:pRg st="1" end="1"/>
                                            </p:txEl>
                                          </p:spTgt>
                                        </p:tgtEl>
                                        <p:attrNameLst>
                                          <p:attrName>style.visibility</p:attrName>
                                        </p:attrNameLst>
                                      </p:cBhvr>
                                      <p:to>
                                        <p:strVal val="visible"/>
                                      </p:to>
                                    </p:set>
                                    <p:anim calcmode="lin" valueType="num">
                                      <p:cBhvr additive="base">
                                        <p:cTn id="7" dur="500" fill="hold"/>
                                        <p:tgtEl>
                                          <p:spTgt spid="13107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10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1075">
                                            <p:txEl>
                                              <p:pRg st="2" end="2"/>
                                            </p:txEl>
                                          </p:spTgt>
                                        </p:tgtEl>
                                        <p:attrNameLst>
                                          <p:attrName>style.visibility</p:attrName>
                                        </p:attrNameLst>
                                      </p:cBhvr>
                                      <p:to>
                                        <p:strVal val="visible"/>
                                      </p:to>
                                    </p:set>
                                    <p:anim calcmode="lin" valueType="num">
                                      <p:cBhvr additive="base">
                                        <p:cTn id="13" dur="500" fill="hold"/>
                                        <p:tgtEl>
                                          <p:spTgt spid="13107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107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7</a:t>
            </a:r>
            <a:r>
              <a:rPr lang="zh-CN" altLang="en-US" dirty="0" smtClean="0"/>
              <a:t>章 数字带通传输系统 </a:t>
            </a:r>
            <a:endParaRPr lang="zh-CN" altLang="en-US" dirty="0"/>
          </a:p>
        </p:txBody>
      </p:sp>
      <p:sp>
        <p:nvSpPr>
          <p:cNvPr id="3" name="内容占位符 2"/>
          <p:cNvSpPr>
            <a:spLocks noGrp="1"/>
          </p:cNvSpPr>
          <p:nvPr>
            <p:ph idx="1"/>
          </p:nvPr>
        </p:nvSpPr>
        <p:spPr/>
        <p:txBody>
          <a:bodyPr/>
          <a:lstStyle/>
          <a:p>
            <a:r>
              <a:rPr lang="en-US" altLang="zh-CN" dirty="0" smtClean="0"/>
              <a:t>7.1 </a:t>
            </a:r>
            <a:r>
              <a:rPr lang="zh-CN" altLang="en-US" dirty="0" smtClean="0"/>
              <a:t>二进制数字调制原理</a:t>
            </a:r>
          </a:p>
          <a:p>
            <a:r>
              <a:rPr lang="en-US" altLang="zh-CN" dirty="0" smtClean="0"/>
              <a:t>7.2  </a:t>
            </a:r>
            <a:r>
              <a:rPr lang="zh-CN" altLang="en-US" dirty="0" smtClean="0"/>
              <a:t>二进制数字调制系统的抗噪声性能</a:t>
            </a:r>
          </a:p>
          <a:p>
            <a:r>
              <a:rPr lang="en-US" altLang="zh-CN" dirty="0" smtClean="0"/>
              <a:t>7.3  </a:t>
            </a:r>
            <a:r>
              <a:rPr lang="zh-CN" altLang="en-US" dirty="0" smtClean="0"/>
              <a:t>二进制数字调制系统的性能比较</a:t>
            </a:r>
          </a:p>
          <a:p>
            <a:r>
              <a:rPr lang="en-US" altLang="zh-CN" dirty="0" smtClean="0">
                <a:solidFill>
                  <a:srgbClr val="FF0000"/>
                </a:solidFill>
              </a:rPr>
              <a:t>7.4</a:t>
            </a:r>
            <a:r>
              <a:rPr lang="zh-CN" altLang="en-US" dirty="0" smtClean="0">
                <a:solidFill>
                  <a:srgbClr val="FF0000"/>
                </a:solidFill>
              </a:rPr>
              <a:t>多进制数字调制原理</a:t>
            </a:r>
          </a:p>
          <a:p>
            <a:r>
              <a:rPr lang="en-US" altLang="zh-CN" dirty="0" smtClean="0"/>
              <a:t>7.5 </a:t>
            </a:r>
            <a:r>
              <a:rPr lang="zh-CN" altLang="en-US" dirty="0" smtClean="0"/>
              <a:t>多进制数字调制系统的抗噪声性能</a:t>
            </a:r>
          </a:p>
          <a:p>
            <a:endParaRPr lang="en-US" altLang="zh-CN" b="0" dirty="0" smtClean="0"/>
          </a:p>
        </p:txBody>
      </p:sp>
      <p:sp>
        <p:nvSpPr>
          <p:cNvPr id="4" name="灯片编号占位符 3"/>
          <p:cNvSpPr>
            <a:spLocks noGrp="1"/>
          </p:cNvSpPr>
          <p:nvPr>
            <p:ph type="sldNum" sz="quarter" idx="12"/>
          </p:nvPr>
        </p:nvSpPr>
        <p:spPr/>
        <p:txBody>
          <a:bodyPr/>
          <a:lstStyle/>
          <a:p>
            <a:fld id="{E31375A4-56A4-47D6-9801-1991572033F7}" type="slidenum">
              <a:rPr lang="en-US" smtClean="0"/>
              <a:pPr/>
              <a:t>144</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zh-CN" altLang="en-US" dirty="0" smtClean="0"/>
              <a:t>概述</a:t>
            </a:r>
          </a:p>
        </p:txBody>
      </p:sp>
      <p:sp>
        <p:nvSpPr>
          <p:cNvPr id="132099" name="Rectangle 3"/>
          <p:cNvSpPr>
            <a:spLocks noGrp="1" noChangeArrowheads="1"/>
          </p:cNvSpPr>
          <p:nvPr>
            <p:ph type="body" idx="1"/>
          </p:nvPr>
        </p:nvSpPr>
        <p:spPr/>
        <p:txBody>
          <a:bodyPr>
            <a:normAutofit/>
          </a:bodyPr>
          <a:lstStyle/>
          <a:p>
            <a:r>
              <a:rPr lang="zh-CN" altLang="en-US" dirty="0" smtClean="0">
                <a:solidFill>
                  <a:srgbClr val="0000FF"/>
                </a:solidFill>
              </a:rPr>
              <a:t>回顾：二进制键控</a:t>
            </a:r>
            <a:endParaRPr lang="en-US" altLang="zh-CN" dirty="0" smtClean="0">
              <a:solidFill>
                <a:srgbClr val="0000FF"/>
              </a:solidFill>
            </a:endParaRPr>
          </a:p>
          <a:p>
            <a:pPr lvl="1"/>
            <a:r>
              <a:rPr lang="zh-CN" altLang="en-US" dirty="0" smtClean="0"/>
              <a:t>每个码元承载的信息量为</a:t>
            </a:r>
            <a:r>
              <a:rPr lang="en-US" altLang="zh-CN" dirty="0" smtClean="0">
                <a:solidFill>
                  <a:srgbClr val="0000FF"/>
                </a:solidFill>
              </a:rPr>
              <a:t>1b</a:t>
            </a:r>
            <a:r>
              <a:rPr lang="zh-CN" altLang="en-US" dirty="0" smtClean="0"/>
              <a:t>，</a:t>
            </a:r>
            <a:r>
              <a:rPr lang="zh-CN" altLang="en-US" dirty="0" smtClean="0">
                <a:solidFill>
                  <a:srgbClr val="0000FF"/>
                </a:solidFill>
              </a:rPr>
              <a:t>频带利用率不高</a:t>
            </a:r>
            <a:r>
              <a:rPr lang="zh-CN" altLang="en-US" dirty="0" smtClean="0"/>
              <a:t>。</a:t>
            </a:r>
            <a:endParaRPr lang="en-US" altLang="zh-CN" dirty="0" smtClean="0"/>
          </a:p>
          <a:p>
            <a:pPr lvl="1"/>
            <a:r>
              <a:rPr lang="zh-CN" altLang="en-US" dirty="0" smtClean="0"/>
              <a:t>而频率资源是极其宝贵和紧缺的。</a:t>
            </a:r>
            <a:endParaRPr lang="en-US" altLang="zh-CN" dirty="0" smtClean="0"/>
          </a:p>
          <a:p>
            <a:r>
              <a:rPr lang="zh-CN" altLang="en-US" dirty="0" smtClean="0"/>
              <a:t>为了提高频带利用率，最有效的办法：</a:t>
            </a:r>
            <a:endParaRPr lang="en-US" altLang="zh-CN" dirty="0" smtClean="0"/>
          </a:p>
          <a:p>
            <a:pPr marL="0" indent="0">
              <a:buNone/>
            </a:pPr>
            <a:r>
              <a:rPr lang="en-US" altLang="zh-CN" dirty="0">
                <a:solidFill>
                  <a:srgbClr val="FF0000"/>
                </a:solidFill>
              </a:rPr>
              <a:t> </a:t>
            </a:r>
            <a:r>
              <a:rPr lang="en-US" altLang="zh-CN" dirty="0" smtClean="0">
                <a:solidFill>
                  <a:srgbClr val="FF0000"/>
                </a:solidFill>
              </a:rPr>
              <a:t> </a:t>
            </a:r>
            <a:r>
              <a:rPr lang="zh-CN" altLang="en-US" dirty="0" smtClean="0">
                <a:solidFill>
                  <a:srgbClr val="FF0000"/>
                </a:solidFill>
              </a:rPr>
              <a:t>多进制键控</a:t>
            </a:r>
            <a:r>
              <a:rPr lang="zh-CN" altLang="en-US" dirty="0" smtClean="0"/>
              <a:t>：</a:t>
            </a:r>
            <a:r>
              <a:rPr lang="zh-CN" altLang="en-US" dirty="0" smtClean="0">
                <a:solidFill>
                  <a:srgbClr val="0000FF"/>
                </a:solidFill>
              </a:rPr>
              <a:t>一个码元传输多个比特</a:t>
            </a:r>
            <a:r>
              <a:rPr lang="zh-CN" altLang="en-US" dirty="0" smtClean="0"/>
              <a:t>的信息。（可以看做二进制键控的推广）</a:t>
            </a:r>
            <a:endParaRPr lang="en-US" altLang="zh-CN" dirty="0" smtClean="0"/>
          </a:p>
          <a:p>
            <a:pPr marL="0" indent="0">
              <a:buNone/>
            </a:pPr>
            <a:r>
              <a:rPr lang="zh-CN" altLang="en-US" dirty="0" smtClean="0"/>
              <a:t>与二进制键控相比：</a:t>
            </a:r>
            <a:endParaRPr lang="en-US" altLang="zh-CN" dirty="0" smtClean="0"/>
          </a:p>
          <a:p>
            <a:pPr marL="0" indent="0">
              <a:buNone/>
            </a:pPr>
            <a:endParaRPr lang="en-US" altLang="zh-CN" dirty="0" smtClean="0"/>
          </a:p>
          <a:p>
            <a:pPr marL="0" indent="0">
              <a:buNone/>
            </a:pPr>
            <a:endParaRPr lang="zh-CN" altLang="en-US" dirty="0" smtClean="0"/>
          </a:p>
        </p:txBody>
      </p:sp>
      <p:sp>
        <p:nvSpPr>
          <p:cNvPr id="10" name="灯片编号占位符 5"/>
          <p:cNvSpPr>
            <a:spLocks noGrp="1"/>
          </p:cNvSpPr>
          <p:nvPr>
            <p:ph type="sldNum" sz="quarter" idx="12"/>
          </p:nvPr>
        </p:nvSpPr>
        <p:spPr/>
        <p:txBody>
          <a:bodyPr/>
          <a:lstStyle/>
          <a:p>
            <a:fld id="{49043871-4AF8-4A19-8AE1-618D31AC00CB}" type="slidenum">
              <a:rPr lang="en-US" altLang="zh-CN" smtClean="0"/>
              <a:pPr/>
              <a:t>145</a:t>
            </a:fld>
            <a:endParaRPr lang="en-US" altLang="zh-CN"/>
          </a:p>
        </p:txBody>
      </p:sp>
      <p:sp>
        <p:nvSpPr>
          <p:cNvPr id="132101" name="Rectangle 5"/>
          <p:cNvSpPr>
            <a:spLocks noChangeArrowheads="1"/>
          </p:cNvSpPr>
          <p:nvPr/>
        </p:nvSpPr>
        <p:spPr bwMode="auto">
          <a:xfrm>
            <a:off x="0" y="330993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32103" name="Rectangle 7"/>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32105" name="Rectangle 9"/>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3" name="图示 2"/>
          <p:cNvGraphicFramePr/>
          <p:nvPr>
            <p:extLst>
              <p:ext uri="{D42A27DB-BD31-4B8C-83A1-F6EECF244321}">
                <p14:modId xmlns:p14="http://schemas.microsoft.com/office/powerpoint/2010/main" val="3984397857"/>
              </p:ext>
            </p:extLst>
          </p:nvPr>
        </p:nvGraphicFramePr>
        <p:xfrm>
          <a:off x="980728" y="5085184"/>
          <a:ext cx="7263680" cy="1512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964491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099">
                                            <p:txEl>
                                              <p:pRg st="2" end="2"/>
                                            </p:txEl>
                                          </p:spTgt>
                                        </p:tgtEl>
                                        <p:attrNameLst>
                                          <p:attrName>style.visibility</p:attrName>
                                        </p:attrNameLst>
                                      </p:cBhvr>
                                      <p:to>
                                        <p:strVal val="visible"/>
                                      </p:to>
                                    </p:set>
                                    <p:anim calcmode="lin" valueType="num">
                                      <p:cBhvr additive="base">
                                        <p:cTn id="7" dur="500" fill="hold"/>
                                        <p:tgtEl>
                                          <p:spTgt spid="13209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0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2099">
                                            <p:txEl>
                                              <p:pRg st="3" end="3"/>
                                            </p:txEl>
                                          </p:spTgt>
                                        </p:tgtEl>
                                        <p:attrNameLst>
                                          <p:attrName>style.visibility</p:attrName>
                                        </p:attrNameLst>
                                      </p:cBhvr>
                                      <p:to>
                                        <p:strVal val="visible"/>
                                      </p:to>
                                    </p:set>
                                    <p:anim calcmode="lin" valueType="num">
                                      <p:cBhvr additive="base">
                                        <p:cTn id="13" dur="500" fill="hold"/>
                                        <p:tgtEl>
                                          <p:spTgt spid="132099">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2099">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2099">
                                            <p:txEl>
                                              <p:pRg st="4" end="4"/>
                                            </p:txEl>
                                          </p:spTgt>
                                        </p:tgtEl>
                                        <p:attrNameLst>
                                          <p:attrName>style.visibility</p:attrName>
                                        </p:attrNameLst>
                                      </p:cBhvr>
                                      <p:to>
                                        <p:strVal val="visible"/>
                                      </p:to>
                                    </p:set>
                                    <p:anim calcmode="lin" valueType="num">
                                      <p:cBhvr additive="base">
                                        <p:cTn id="17" dur="500" fill="hold"/>
                                        <p:tgtEl>
                                          <p:spTgt spid="132099">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20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2099">
                                            <p:txEl>
                                              <p:pRg st="5" end="5"/>
                                            </p:txEl>
                                          </p:spTgt>
                                        </p:tgtEl>
                                        <p:attrNameLst>
                                          <p:attrName>style.visibility</p:attrName>
                                        </p:attrNameLst>
                                      </p:cBhvr>
                                      <p:to>
                                        <p:strVal val="visible"/>
                                      </p:to>
                                    </p:set>
                                    <p:anim calcmode="lin" valueType="num">
                                      <p:cBhvr additive="base">
                                        <p:cTn id="27" dur="500" fill="hold"/>
                                        <p:tgtEl>
                                          <p:spTgt spid="132099">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209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en-US" dirty="0" smtClean="0">
                <a:solidFill>
                  <a:srgbClr val="0000FF"/>
                </a:solidFill>
              </a:rPr>
              <a:t>二进制键控中</a:t>
            </a:r>
            <a:r>
              <a:rPr lang="zh-CN" altLang="en-US" dirty="0" smtClean="0"/>
              <a:t>：各种键控体制的误码率都决定于信噪比</a:t>
            </a:r>
            <a:r>
              <a:rPr lang="en-US" altLang="zh-CN" dirty="0" smtClean="0"/>
              <a:t>r</a:t>
            </a:r>
            <a:r>
              <a:rPr lang="zh-CN" altLang="en-US" dirty="0" smtClean="0"/>
              <a:t>：</a:t>
            </a:r>
            <a:endParaRPr lang="en-US" altLang="zh-CN" dirty="0" smtClean="0"/>
          </a:p>
          <a:p>
            <a:pPr lvl="3"/>
            <a:endParaRPr lang="en-US" altLang="zh-CN" dirty="0" smtClean="0"/>
          </a:p>
          <a:p>
            <a:r>
              <a:rPr lang="zh-CN" altLang="en-US" dirty="0" smtClean="0"/>
              <a:t>改写为：</a:t>
            </a:r>
            <a:endParaRPr lang="en-US" altLang="zh-CN" dirty="0" smtClean="0"/>
          </a:p>
          <a:p>
            <a:r>
              <a:rPr lang="zh-CN" altLang="en-US" dirty="0" smtClean="0">
                <a:solidFill>
                  <a:srgbClr val="0000FF"/>
                </a:solidFill>
              </a:rPr>
              <a:t>讨论：多进制键控中：</a:t>
            </a:r>
            <a:endParaRPr lang="en-US" altLang="zh-CN" dirty="0" smtClean="0">
              <a:solidFill>
                <a:srgbClr val="0000FF"/>
              </a:solidFill>
            </a:endParaRPr>
          </a:p>
          <a:p>
            <a:pPr lvl="1"/>
            <a:r>
              <a:rPr lang="zh-CN" altLang="en-US" dirty="0" smtClean="0"/>
              <a:t>设：多进制码元的进制数为</a:t>
            </a:r>
            <a:r>
              <a:rPr lang="en-US" altLang="zh-CN" dirty="0" smtClean="0"/>
              <a:t>M</a:t>
            </a:r>
            <a:r>
              <a:rPr lang="zh-CN" altLang="en-US" dirty="0" smtClean="0"/>
              <a:t>，码元能量为</a:t>
            </a:r>
            <a:r>
              <a:rPr lang="en-US" altLang="zh-CN" dirty="0" smtClean="0"/>
              <a:t>E</a:t>
            </a:r>
          </a:p>
          <a:p>
            <a:pPr lvl="1"/>
            <a:r>
              <a:rPr lang="zh-CN" altLang="en-US" dirty="0" smtClean="0"/>
              <a:t>一个码元中包含信息</a:t>
            </a:r>
            <a:r>
              <a:rPr lang="en-US" altLang="zh-CN" i="1" dirty="0" smtClean="0"/>
              <a:t>k</a:t>
            </a:r>
            <a:r>
              <a:rPr lang="zh-CN" altLang="en-US" dirty="0" smtClean="0"/>
              <a:t>比特，则有：</a:t>
            </a:r>
            <a:r>
              <a:rPr lang="en-US" altLang="zh-CN" i="1" dirty="0" smtClean="0">
                <a:solidFill>
                  <a:srgbClr val="0000FF"/>
                </a:solidFill>
              </a:rPr>
              <a:t>k = log2 M</a:t>
            </a:r>
          </a:p>
          <a:p>
            <a:pPr lvl="1"/>
            <a:r>
              <a:rPr lang="zh-CN" altLang="en-US" dirty="0" smtClean="0"/>
              <a:t>若码元能量平均分配给每个比特，则</a:t>
            </a:r>
            <a:r>
              <a:rPr lang="zh-CN" altLang="en-US" dirty="0" smtClean="0">
                <a:solidFill>
                  <a:srgbClr val="0000FF"/>
                </a:solidFill>
              </a:rPr>
              <a:t>每比特的能量</a:t>
            </a:r>
            <a:r>
              <a:rPr lang="zh-CN" altLang="en-US" dirty="0" smtClean="0"/>
              <a:t>：</a:t>
            </a:r>
            <a:endParaRPr lang="en-US" altLang="zh-CN" dirty="0" smtClean="0"/>
          </a:p>
          <a:p>
            <a:pPr marL="365760" lvl="1" indent="0">
              <a:buNone/>
            </a:pPr>
            <a:r>
              <a:rPr lang="en-US" altLang="zh-CN" i="1" dirty="0" smtClean="0"/>
              <a:t>                </a:t>
            </a:r>
            <a:r>
              <a:rPr lang="en-US" altLang="zh-CN" i="1" dirty="0" err="1" smtClean="0"/>
              <a:t>E</a:t>
            </a:r>
            <a:r>
              <a:rPr lang="en-US" altLang="zh-CN" i="1" baseline="-25000" dirty="0" err="1" smtClean="0"/>
              <a:t>b</a:t>
            </a:r>
            <a:r>
              <a:rPr lang="zh-CN" altLang="en-US" dirty="0"/>
              <a:t> </a:t>
            </a:r>
            <a:r>
              <a:rPr lang="en-US" altLang="zh-CN" dirty="0" smtClean="0"/>
              <a:t>= </a:t>
            </a:r>
            <a:r>
              <a:rPr lang="en-US" altLang="zh-CN" i="1" dirty="0" smtClean="0"/>
              <a:t>E / k </a:t>
            </a:r>
            <a:r>
              <a:rPr lang="zh-CN" altLang="en-US" dirty="0" smtClean="0"/>
              <a:t>。</a:t>
            </a:r>
            <a:endParaRPr lang="en-US" altLang="zh-CN" dirty="0" smtClean="0"/>
          </a:p>
          <a:p>
            <a:pPr lvl="1"/>
            <a:r>
              <a:rPr lang="zh-CN" altLang="en-US" dirty="0" smtClean="0"/>
              <a:t>故有</a:t>
            </a:r>
          </a:p>
          <a:p>
            <a:pPr lvl="1"/>
            <a:endParaRPr lang="zh-CN" altLang="en-US" dirty="0" smtClean="0"/>
          </a:p>
          <a:p>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146</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2773460722"/>
              </p:ext>
            </p:extLst>
          </p:nvPr>
        </p:nvGraphicFramePr>
        <p:xfrm>
          <a:off x="2483769" y="1628801"/>
          <a:ext cx="1850180" cy="504056"/>
        </p:xfrm>
        <a:graphic>
          <a:graphicData uri="http://schemas.openxmlformats.org/presentationml/2006/ole">
            <mc:AlternateContent xmlns:mc="http://schemas.openxmlformats.org/markup-compatibility/2006">
              <mc:Choice xmlns:v="urn:schemas-microsoft-com:vml" Requires="v">
                <p:oleObj spid="_x0000_s398603" name="公式" r:id="rId3" imgW="761669" imgH="241195" progId="Equation.3">
                  <p:embed/>
                </p:oleObj>
              </mc:Choice>
              <mc:Fallback>
                <p:oleObj name="公式" r:id="rId3" imgW="761669" imgH="241195" progId="Equation.3">
                  <p:embed/>
                  <p:pic>
                    <p:nvPicPr>
                      <p:cNvPr id="0" name="Picture 1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9" y="1628801"/>
                        <a:ext cx="1850180"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603662281"/>
              </p:ext>
            </p:extLst>
          </p:nvPr>
        </p:nvGraphicFramePr>
        <p:xfrm>
          <a:off x="2483768" y="2458649"/>
          <a:ext cx="1368152" cy="521753"/>
        </p:xfrm>
        <a:graphic>
          <a:graphicData uri="http://schemas.openxmlformats.org/presentationml/2006/ole">
            <mc:AlternateContent xmlns:mc="http://schemas.openxmlformats.org/markup-compatibility/2006">
              <mc:Choice xmlns:v="urn:schemas-microsoft-com:vml" Requires="v">
                <p:oleObj spid="_x0000_s398604" name="公式" r:id="rId5" imgW="596900" imgH="228600" progId="Equation.3">
                  <p:embed/>
                </p:oleObj>
              </mc:Choice>
              <mc:Fallback>
                <p:oleObj name="公式" r:id="rId5" imgW="596900" imgH="228600" progId="Equation.3">
                  <p:embed/>
                  <p:pic>
                    <p:nvPicPr>
                      <p:cNvPr id="0" name="Picture 1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768" y="2458649"/>
                        <a:ext cx="1368152" cy="5217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矩形 6"/>
          <p:cNvSpPr/>
          <p:nvPr/>
        </p:nvSpPr>
        <p:spPr>
          <a:xfrm>
            <a:off x="4139952" y="2348880"/>
            <a:ext cx="3744416" cy="83099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400" b="1" dirty="0" smtClean="0">
                <a:solidFill>
                  <a:srgbClr val="FF0000"/>
                </a:solidFill>
                <a:latin typeface="+mj-ea"/>
                <a:ea typeface="+mj-ea"/>
              </a:rPr>
              <a:t>码元</a:t>
            </a:r>
            <a:r>
              <a:rPr lang="zh-CN" altLang="en-US" sz="2400" b="1" dirty="0">
                <a:solidFill>
                  <a:srgbClr val="FF0000"/>
                </a:solidFill>
                <a:latin typeface="+mj-ea"/>
                <a:ea typeface="+mj-ea"/>
              </a:rPr>
              <a:t>能量</a:t>
            </a:r>
            <a:r>
              <a:rPr lang="en-US" altLang="zh-CN" sz="2400" b="1" dirty="0">
                <a:solidFill>
                  <a:srgbClr val="FF0000"/>
                </a:solidFill>
                <a:latin typeface="+mj-ea"/>
                <a:ea typeface="+mj-ea"/>
              </a:rPr>
              <a:t>E</a:t>
            </a:r>
            <a:r>
              <a:rPr lang="zh-CN" altLang="en-US" sz="2400" b="1" dirty="0">
                <a:solidFill>
                  <a:srgbClr val="7030A0"/>
                </a:solidFill>
                <a:latin typeface="+mj-ea"/>
                <a:ea typeface="+mj-ea"/>
              </a:rPr>
              <a:t>和噪声单边功率谱密度</a:t>
            </a:r>
            <a:r>
              <a:rPr lang="en-US" altLang="zh-CN" sz="2400" b="1" i="1" dirty="0">
                <a:solidFill>
                  <a:srgbClr val="7030A0"/>
                </a:solidFill>
                <a:latin typeface="+mj-ea"/>
                <a:ea typeface="+mj-ea"/>
              </a:rPr>
              <a:t>n</a:t>
            </a:r>
            <a:r>
              <a:rPr lang="en-US" altLang="zh-CN" sz="2400" b="1" i="1" baseline="-25000" dirty="0">
                <a:solidFill>
                  <a:srgbClr val="7030A0"/>
                </a:solidFill>
                <a:latin typeface="+mj-ea"/>
                <a:ea typeface="+mj-ea"/>
              </a:rPr>
              <a:t>0</a:t>
            </a:r>
            <a:r>
              <a:rPr lang="zh-CN" altLang="en-US" sz="2400" b="1" dirty="0">
                <a:solidFill>
                  <a:srgbClr val="7030A0"/>
                </a:solidFill>
                <a:latin typeface="+mj-ea"/>
                <a:ea typeface="+mj-ea"/>
              </a:rPr>
              <a:t>之比</a:t>
            </a:r>
          </a:p>
        </p:txBody>
      </p:sp>
      <p:graphicFrame>
        <p:nvGraphicFramePr>
          <p:cNvPr id="11" name="对象 10"/>
          <p:cNvGraphicFramePr>
            <a:graphicFrameLocks noChangeAspect="1"/>
          </p:cNvGraphicFramePr>
          <p:nvPr>
            <p:extLst>
              <p:ext uri="{D42A27DB-BD31-4B8C-83A1-F6EECF244321}">
                <p14:modId xmlns:p14="http://schemas.microsoft.com/office/powerpoint/2010/main" val="1566607856"/>
              </p:ext>
            </p:extLst>
          </p:nvPr>
        </p:nvGraphicFramePr>
        <p:xfrm>
          <a:off x="2243138" y="5516563"/>
          <a:ext cx="2403475" cy="914400"/>
        </p:xfrm>
        <a:graphic>
          <a:graphicData uri="http://schemas.openxmlformats.org/presentationml/2006/ole">
            <mc:AlternateContent xmlns:mc="http://schemas.openxmlformats.org/markup-compatibility/2006">
              <mc:Choice xmlns:v="urn:schemas-microsoft-com:vml" Requires="v">
                <p:oleObj spid="_x0000_s398605" name="Equation" r:id="rId7" imgW="1180588" imgH="444307" progId="Equation.DSMT4">
                  <p:embed/>
                </p:oleObj>
              </mc:Choice>
              <mc:Fallback>
                <p:oleObj name="Equation" r:id="rId7" imgW="1180588" imgH="444307" progId="Equation.DSMT4">
                  <p:embed/>
                  <p:pic>
                    <p:nvPicPr>
                      <p:cNvPr id="0" name="Picture 1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3138" y="5516563"/>
                        <a:ext cx="2403475"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矩形 11"/>
          <p:cNvSpPr/>
          <p:nvPr/>
        </p:nvSpPr>
        <p:spPr>
          <a:xfrm>
            <a:off x="4988558" y="5517232"/>
            <a:ext cx="3744416" cy="83099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400" b="1" dirty="0" smtClean="0">
                <a:solidFill>
                  <a:srgbClr val="FF0000"/>
                </a:solidFill>
                <a:latin typeface="+mj-ea"/>
                <a:ea typeface="+mj-ea"/>
              </a:rPr>
              <a:t>每</a:t>
            </a:r>
            <a:r>
              <a:rPr lang="en-US" altLang="zh-CN" sz="2400" b="1" dirty="0" smtClean="0">
                <a:solidFill>
                  <a:srgbClr val="FF0000"/>
                </a:solidFill>
                <a:latin typeface="+mj-ea"/>
                <a:ea typeface="+mj-ea"/>
              </a:rPr>
              <a:t>bit</a:t>
            </a:r>
            <a:r>
              <a:rPr lang="zh-CN" altLang="en-US" sz="2400" b="1" dirty="0" smtClean="0">
                <a:solidFill>
                  <a:srgbClr val="FF0000"/>
                </a:solidFill>
                <a:latin typeface="+mj-ea"/>
                <a:ea typeface="+mj-ea"/>
              </a:rPr>
              <a:t>能量</a:t>
            </a:r>
            <a:r>
              <a:rPr lang="en-US" altLang="zh-CN" sz="2400" b="1" i="1" dirty="0" err="1">
                <a:solidFill>
                  <a:srgbClr val="FF0000"/>
                </a:solidFill>
              </a:rPr>
              <a:t>E</a:t>
            </a:r>
            <a:r>
              <a:rPr lang="en-US" altLang="zh-CN" sz="2400" b="1" i="1" baseline="-25000" dirty="0" err="1">
                <a:solidFill>
                  <a:srgbClr val="FF0000"/>
                </a:solidFill>
              </a:rPr>
              <a:t>b</a:t>
            </a:r>
            <a:r>
              <a:rPr lang="zh-CN" altLang="en-US" sz="2400" b="1" dirty="0" smtClean="0">
                <a:solidFill>
                  <a:srgbClr val="7030A0"/>
                </a:solidFill>
                <a:latin typeface="+mj-ea"/>
                <a:ea typeface="+mj-ea"/>
              </a:rPr>
              <a:t>和</a:t>
            </a:r>
            <a:r>
              <a:rPr lang="zh-CN" altLang="en-US" sz="2400" b="1" dirty="0">
                <a:solidFill>
                  <a:srgbClr val="7030A0"/>
                </a:solidFill>
                <a:latin typeface="+mj-ea"/>
                <a:ea typeface="+mj-ea"/>
              </a:rPr>
              <a:t>噪声单边功率谱密度</a:t>
            </a:r>
            <a:r>
              <a:rPr lang="en-US" altLang="zh-CN" sz="2400" b="1" i="1" dirty="0">
                <a:solidFill>
                  <a:srgbClr val="7030A0"/>
                </a:solidFill>
                <a:latin typeface="+mj-ea"/>
                <a:ea typeface="+mj-ea"/>
              </a:rPr>
              <a:t>n</a:t>
            </a:r>
            <a:r>
              <a:rPr lang="en-US" altLang="zh-CN" sz="2400" b="1" i="1" baseline="-25000" dirty="0">
                <a:solidFill>
                  <a:srgbClr val="7030A0"/>
                </a:solidFill>
                <a:latin typeface="+mj-ea"/>
                <a:ea typeface="+mj-ea"/>
              </a:rPr>
              <a:t>0</a:t>
            </a:r>
            <a:r>
              <a:rPr lang="zh-CN" altLang="en-US" sz="2400" b="1" dirty="0">
                <a:solidFill>
                  <a:srgbClr val="7030A0"/>
                </a:solidFill>
                <a:latin typeface="+mj-ea"/>
                <a:ea typeface="+mj-ea"/>
              </a:rPr>
              <a:t>之比</a:t>
            </a:r>
          </a:p>
        </p:txBody>
      </p:sp>
      <p:sp>
        <p:nvSpPr>
          <p:cNvPr id="14" name="矩形 13"/>
          <p:cNvSpPr/>
          <p:nvPr/>
        </p:nvSpPr>
        <p:spPr>
          <a:xfrm>
            <a:off x="755576" y="3429000"/>
            <a:ext cx="7833382"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50000"/>
              </a:lnSpc>
            </a:pPr>
            <a:r>
              <a:rPr lang="zh-CN" altLang="en-US" sz="2800" b="1" dirty="0" smtClean="0">
                <a:solidFill>
                  <a:srgbClr val="0000FF"/>
                </a:solidFill>
                <a:latin typeface="+mj-ea"/>
                <a:ea typeface="+mj-ea"/>
              </a:rPr>
              <a:t>       在</a:t>
            </a:r>
            <a:r>
              <a:rPr lang="zh-CN" altLang="en-US" sz="2800" b="1" dirty="0">
                <a:solidFill>
                  <a:srgbClr val="0000FF"/>
                </a:solidFill>
                <a:latin typeface="+mj-ea"/>
                <a:ea typeface="+mj-ea"/>
              </a:rPr>
              <a:t>研究不同</a:t>
            </a:r>
            <a:r>
              <a:rPr lang="en-US" altLang="zh-CN" sz="2800" b="1" i="1" dirty="0">
                <a:solidFill>
                  <a:srgbClr val="0000FF"/>
                </a:solidFill>
                <a:latin typeface="+mj-ea"/>
                <a:ea typeface="+mj-ea"/>
              </a:rPr>
              <a:t>M</a:t>
            </a:r>
            <a:r>
              <a:rPr lang="zh-CN" altLang="en-US" sz="2800" b="1" dirty="0">
                <a:solidFill>
                  <a:srgbClr val="0000FF"/>
                </a:solidFill>
                <a:latin typeface="+mj-ea"/>
                <a:ea typeface="+mj-ea"/>
              </a:rPr>
              <a:t>值下的错误率时，适合用</a:t>
            </a:r>
            <a:r>
              <a:rPr lang="en-US" altLang="zh-CN" sz="2800" b="1" i="1" dirty="0" err="1">
                <a:solidFill>
                  <a:srgbClr val="FF0000"/>
                </a:solidFill>
                <a:latin typeface="+mj-ea"/>
                <a:ea typeface="+mj-ea"/>
              </a:rPr>
              <a:t>r</a:t>
            </a:r>
            <a:r>
              <a:rPr lang="en-US" altLang="zh-CN" sz="2800" b="1" i="1" baseline="-25000" dirty="0" err="1">
                <a:solidFill>
                  <a:srgbClr val="FF0000"/>
                </a:solidFill>
                <a:latin typeface="+mj-ea"/>
                <a:ea typeface="+mj-ea"/>
              </a:rPr>
              <a:t>b</a:t>
            </a:r>
            <a:r>
              <a:rPr lang="zh-CN" altLang="en-US" sz="2800" b="1" dirty="0">
                <a:solidFill>
                  <a:srgbClr val="0000FF"/>
                </a:solidFill>
                <a:latin typeface="+mj-ea"/>
                <a:ea typeface="+mj-ea"/>
              </a:rPr>
              <a:t>为单位来比较不同体制的性能优略。 </a:t>
            </a:r>
          </a:p>
        </p:txBody>
      </p:sp>
    </p:spTree>
    <p:extLst>
      <p:ext uri="{BB962C8B-B14F-4D97-AF65-F5344CB8AC3E}">
        <p14:creationId xmlns:p14="http://schemas.microsoft.com/office/powerpoint/2010/main" val="3284726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ppt_x"/>
                                          </p:val>
                                        </p:tav>
                                        <p:tav tm="100000">
                                          <p:val>
                                            <p:strVal val="#ppt_x"/>
                                          </p:val>
                                        </p:tav>
                                      </p:tavLst>
                                    </p:anim>
                                    <p:anim calcmode="lin" valueType="num">
                                      <p:cBhvr additive="base">
                                        <p:cTn id="6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4"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altLang="zh-CN" dirty="0" smtClean="0"/>
              <a:t>7.4.1 </a:t>
            </a:r>
            <a:r>
              <a:rPr lang="zh-CN" altLang="en-US" dirty="0" smtClean="0"/>
              <a:t>多进制振幅键控</a:t>
            </a:r>
            <a:r>
              <a:rPr lang="en-US" altLang="zh-CN" dirty="0" smtClean="0"/>
              <a:t>(MASK)</a:t>
            </a:r>
          </a:p>
        </p:txBody>
      </p:sp>
      <p:sp>
        <p:nvSpPr>
          <p:cNvPr id="133123" name="Rectangle 3"/>
          <p:cNvSpPr>
            <a:spLocks noGrp="1" noChangeArrowheads="1"/>
          </p:cNvSpPr>
          <p:nvPr>
            <p:ph type="body" idx="1"/>
          </p:nvPr>
        </p:nvSpPr>
        <p:spPr/>
        <p:txBody>
          <a:bodyPr>
            <a:normAutofit lnSpcReduction="10000"/>
          </a:bodyPr>
          <a:lstStyle/>
          <a:p>
            <a:r>
              <a:rPr lang="zh-CN" altLang="en-US" dirty="0" smtClean="0"/>
              <a:t>多进制振幅键控：又称</a:t>
            </a:r>
            <a:r>
              <a:rPr lang="zh-CN" altLang="en-US" dirty="0" smtClean="0">
                <a:solidFill>
                  <a:srgbClr val="0000FF"/>
                </a:solidFill>
              </a:rPr>
              <a:t>多电平调制</a:t>
            </a:r>
          </a:p>
          <a:p>
            <a:r>
              <a:rPr lang="zh-CN" altLang="en-US" dirty="0" smtClean="0">
                <a:solidFill>
                  <a:srgbClr val="0000FF"/>
                </a:solidFill>
              </a:rPr>
              <a:t>优点</a:t>
            </a:r>
            <a:r>
              <a:rPr lang="zh-CN" altLang="en-US" dirty="0" smtClean="0"/>
              <a:t>：</a:t>
            </a:r>
            <a:endParaRPr lang="en-US" altLang="zh-CN" dirty="0" smtClean="0"/>
          </a:p>
          <a:p>
            <a:r>
              <a:rPr lang="en-US" altLang="zh-CN" dirty="0" smtClean="0"/>
              <a:t>MASK</a:t>
            </a:r>
            <a:r>
              <a:rPr lang="zh-CN" altLang="en-US" dirty="0" smtClean="0"/>
              <a:t>信号的带宽和</a:t>
            </a:r>
            <a:r>
              <a:rPr lang="en-US" altLang="zh-CN" dirty="0" smtClean="0"/>
              <a:t>2ASK</a:t>
            </a:r>
            <a:r>
              <a:rPr lang="zh-CN" altLang="en-US" dirty="0" smtClean="0"/>
              <a:t>信号的</a:t>
            </a:r>
            <a:r>
              <a:rPr lang="zh-CN" altLang="en-US" dirty="0" smtClean="0">
                <a:solidFill>
                  <a:srgbClr val="0000FF"/>
                </a:solidFill>
              </a:rPr>
              <a:t>带宽相同</a:t>
            </a:r>
            <a:endParaRPr lang="en-US" altLang="zh-CN" dirty="0" smtClean="0">
              <a:solidFill>
                <a:srgbClr val="0000FF"/>
              </a:solidFill>
            </a:endParaRPr>
          </a:p>
          <a:p>
            <a:r>
              <a:rPr lang="zh-CN" altLang="en-US" dirty="0" smtClean="0"/>
              <a:t>故单位频带的信息传输速率高，即频带利用率高：</a:t>
            </a:r>
            <a:endParaRPr lang="en-US" altLang="zh-CN" dirty="0" smtClean="0"/>
          </a:p>
          <a:p>
            <a:pPr lvl="1"/>
            <a:r>
              <a:rPr lang="zh-CN" altLang="en-US" dirty="0" smtClean="0"/>
              <a:t>已知：二进制</a:t>
            </a:r>
            <a:r>
              <a:rPr lang="zh-CN" altLang="en-US" dirty="0" smtClean="0">
                <a:solidFill>
                  <a:srgbClr val="C00000"/>
                </a:solidFill>
              </a:rPr>
              <a:t>基带传输</a:t>
            </a:r>
            <a:r>
              <a:rPr lang="zh-CN" altLang="en-US" dirty="0" smtClean="0"/>
              <a:t>的频带利用率</a:t>
            </a:r>
            <a:r>
              <a:rPr lang="zh-CN" altLang="en-US" dirty="0" smtClean="0">
                <a:solidFill>
                  <a:srgbClr val="0000FF"/>
                </a:solidFill>
              </a:rPr>
              <a:t>最大值</a:t>
            </a:r>
            <a:r>
              <a:rPr lang="zh-CN" altLang="en-US" dirty="0" smtClean="0"/>
              <a:t>：</a:t>
            </a:r>
            <a:r>
              <a:rPr lang="en-US" altLang="zh-CN" dirty="0" smtClean="0"/>
              <a:t>	</a:t>
            </a:r>
            <a:r>
              <a:rPr lang="en-US" altLang="zh-CN" dirty="0" smtClean="0">
                <a:solidFill>
                  <a:srgbClr val="0000FF"/>
                </a:solidFill>
              </a:rPr>
              <a:t>2b/s· Hz </a:t>
            </a:r>
            <a:r>
              <a:rPr lang="zh-CN" altLang="en-US" dirty="0" smtClean="0"/>
              <a:t>（每</a:t>
            </a:r>
            <a:r>
              <a:rPr lang="en-US" altLang="zh-CN" dirty="0" smtClean="0"/>
              <a:t>Hz</a:t>
            </a:r>
            <a:r>
              <a:rPr lang="zh-CN" altLang="en-US" dirty="0" smtClean="0"/>
              <a:t>带宽的每秒传</a:t>
            </a:r>
            <a:r>
              <a:rPr lang="en-US" altLang="zh-CN" dirty="0" smtClean="0"/>
              <a:t>2b</a:t>
            </a:r>
            <a:r>
              <a:rPr lang="zh-CN" altLang="en-US" dirty="0" smtClean="0"/>
              <a:t>信息）</a:t>
            </a:r>
            <a:endParaRPr lang="en-US" altLang="zh-CN" dirty="0" smtClean="0"/>
          </a:p>
          <a:p>
            <a:pPr lvl="1"/>
            <a:r>
              <a:rPr lang="en-US" altLang="zh-CN" dirty="0" smtClean="0">
                <a:solidFill>
                  <a:srgbClr val="C00000"/>
                </a:solidFill>
              </a:rPr>
              <a:t>2ASK</a:t>
            </a:r>
            <a:r>
              <a:rPr lang="zh-CN" altLang="en-US" dirty="0" smtClean="0"/>
              <a:t>的频带利用率最大值：</a:t>
            </a:r>
            <a:r>
              <a:rPr lang="en-US" altLang="zh-CN" dirty="0">
                <a:solidFill>
                  <a:srgbClr val="0000FF"/>
                </a:solidFill>
              </a:rPr>
              <a:t> </a:t>
            </a:r>
            <a:r>
              <a:rPr lang="en-US" altLang="zh-CN" dirty="0" smtClean="0">
                <a:solidFill>
                  <a:srgbClr val="0000FF"/>
                </a:solidFill>
              </a:rPr>
              <a:t>1b/s</a:t>
            </a:r>
            <a:r>
              <a:rPr lang="en-US" altLang="zh-CN" dirty="0">
                <a:solidFill>
                  <a:srgbClr val="0000FF"/>
                </a:solidFill>
              </a:rPr>
              <a:t>· Hz </a:t>
            </a:r>
            <a:endParaRPr lang="en-US" altLang="zh-CN" dirty="0" smtClean="0">
              <a:solidFill>
                <a:srgbClr val="0000FF"/>
              </a:solidFill>
            </a:endParaRPr>
          </a:p>
          <a:p>
            <a:pPr marL="365760" lvl="1" indent="0">
              <a:buNone/>
            </a:pPr>
            <a:r>
              <a:rPr lang="en-US" altLang="zh-CN" dirty="0" smtClean="0">
                <a:solidFill>
                  <a:srgbClr val="0000FF"/>
                </a:solidFill>
              </a:rPr>
              <a:t>	</a:t>
            </a:r>
            <a:r>
              <a:rPr lang="zh-CN" altLang="en-US" dirty="0" smtClean="0"/>
              <a:t>（因为</a:t>
            </a:r>
            <a:r>
              <a:rPr lang="en-US" altLang="zh-CN" dirty="0" smtClean="0"/>
              <a:t>2ASK</a:t>
            </a:r>
            <a:r>
              <a:rPr lang="zh-CN" altLang="en-US" dirty="0" smtClean="0"/>
              <a:t>带宽为基带信号</a:t>
            </a:r>
            <a:r>
              <a:rPr lang="en-US" altLang="zh-CN" dirty="0" smtClean="0"/>
              <a:t>2</a:t>
            </a:r>
            <a:r>
              <a:rPr lang="zh-CN" altLang="en-US" dirty="0" smtClean="0"/>
              <a:t>倍）</a:t>
            </a:r>
            <a:endParaRPr lang="en-US" altLang="zh-CN" dirty="0" smtClean="0"/>
          </a:p>
          <a:p>
            <a:pPr lvl="1"/>
            <a:r>
              <a:rPr lang="en-US" altLang="zh-CN" dirty="0" smtClean="0">
                <a:solidFill>
                  <a:srgbClr val="C00000"/>
                </a:solidFill>
              </a:rPr>
              <a:t>MASK</a:t>
            </a:r>
            <a:r>
              <a:rPr lang="zh-CN" altLang="en-US" dirty="0"/>
              <a:t>的频带利用率最大</a:t>
            </a:r>
            <a:r>
              <a:rPr lang="zh-CN" altLang="en-US" dirty="0" smtClean="0"/>
              <a:t>值：</a:t>
            </a:r>
            <a:r>
              <a:rPr lang="zh-CN" altLang="en-US" dirty="0" smtClean="0">
                <a:solidFill>
                  <a:srgbClr val="FF0000"/>
                </a:solidFill>
              </a:rPr>
              <a:t>大于</a:t>
            </a:r>
            <a:r>
              <a:rPr lang="en-US" altLang="zh-CN" dirty="0" smtClean="0">
                <a:solidFill>
                  <a:srgbClr val="0000FF"/>
                </a:solidFill>
              </a:rPr>
              <a:t> </a:t>
            </a:r>
            <a:r>
              <a:rPr lang="en-US" altLang="zh-CN" dirty="0">
                <a:solidFill>
                  <a:srgbClr val="0000FF"/>
                </a:solidFill>
              </a:rPr>
              <a:t>1b/s· Hz </a:t>
            </a:r>
            <a:endParaRPr lang="en-US" altLang="zh-CN" dirty="0" smtClean="0">
              <a:solidFill>
                <a:srgbClr val="0000FF"/>
              </a:solidFill>
            </a:endParaRPr>
          </a:p>
          <a:p>
            <a:pPr marL="365760" lvl="1" indent="0">
              <a:buNone/>
            </a:pPr>
            <a:r>
              <a:rPr lang="en-US" altLang="zh-CN" dirty="0" smtClean="0">
                <a:solidFill>
                  <a:srgbClr val="0000FF"/>
                </a:solidFill>
              </a:rPr>
              <a:t>	</a:t>
            </a:r>
            <a:r>
              <a:rPr lang="zh-CN" altLang="en-US" dirty="0" smtClean="0">
                <a:solidFill>
                  <a:srgbClr val="0000FF"/>
                </a:solidFill>
              </a:rPr>
              <a:t>（</a:t>
            </a:r>
            <a:r>
              <a:rPr lang="en-US" altLang="zh-CN" dirty="0" smtClean="0">
                <a:solidFill>
                  <a:srgbClr val="0000FF"/>
                </a:solidFill>
              </a:rPr>
              <a:t>MASK</a:t>
            </a:r>
            <a:r>
              <a:rPr lang="zh-CN" altLang="en-US" dirty="0" smtClean="0">
                <a:solidFill>
                  <a:srgbClr val="0000FF"/>
                </a:solidFill>
              </a:rPr>
              <a:t>带宽与</a:t>
            </a:r>
            <a:r>
              <a:rPr lang="en-US" altLang="zh-CN" dirty="0" smtClean="0">
                <a:solidFill>
                  <a:srgbClr val="0000FF"/>
                </a:solidFill>
              </a:rPr>
              <a:t>2ASK</a:t>
            </a:r>
            <a:r>
              <a:rPr lang="zh-CN" altLang="en-US" dirty="0" smtClean="0">
                <a:solidFill>
                  <a:srgbClr val="0000FF"/>
                </a:solidFill>
              </a:rPr>
              <a:t>相同）</a:t>
            </a:r>
            <a:endParaRPr lang="zh-CN" altLang="en-US" dirty="0">
              <a:solidFill>
                <a:srgbClr val="C00000"/>
              </a:solidFill>
            </a:endParaRPr>
          </a:p>
        </p:txBody>
      </p:sp>
      <p:sp>
        <p:nvSpPr>
          <p:cNvPr id="4" name="灯片编号占位符 5"/>
          <p:cNvSpPr>
            <a:spLocks noGrp="1"/>
          </p:cNvSpPr>
          <p:nvPr>
            <p:ph type="sldNum" sz="quarter" idx="12"/>
          </p:nvPr>
        </p:nvSpPr>
        <p:spPr/>
        <p:txBody>
          <a:bodyPr/>
          <a:lstStyle/>
          <a:p>
            <a:fld id="{5F88B45B-12B2-405F-BC65-5ADFCB8C5A0A}" type="slidenum">
              <a:rPr lang="en-US" altLang="zh-CN" smtClean="0"/>
              <a:pPr/>
              <a:t>147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23">
                                            <p:txEl>
                                              <p:pRg st="1" end="1"/>
                                            </p:txEl>
                                          </p:spTgt>
                                        </p:tgtEl>
                                        <p:attrNameLst>
                                          <p:attrName>style.visibility</p:attrName>
                                        </p:attrNameLst>
                                      </p:cBhvr>
                                      <p:to>
                                        <p:strVal val="visible"/>
                                      </p:to>
                                    </p:set>
                                    <p:anim calcmode="lin" valueType="num">
                                      <p:cBhvr additive="base">
                                        <p:cTn id="7" dur="500" fill="hold"/>
                                        <p:tgtEl>
                                          <p:spTgt spid="13312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2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3123">
                                            <p:txEl>
                                              <p:pRg st="2" end="2"/>
                                            </p:txEl>
                                          </p:spTgt>
                                        </p:tgtEl>
                                        <p:attrNameLst>
                                          <p:attrName>style.visibility</p:attrName>
                                        </p:attrNameLst>
                                      </p:cBhvr>
                                      <p:to>
                                        <p:strVal val="visible"/>
                                      </p:to>
                                    </p:set>
                                    <p:anim calcmode="lin" valueType="num">
                                      <p:cBhvr additive="base">
                                        <p:cTn id="11" dur="500" fill="hold"/>
                                        <p:tgtEl>
                                          <p:spTgt spid="13312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31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3123">
                                            <p:txEl>
                                              <p:pRg st="3" end="3"/>
                                            </p:txEl>
                                          </p:spTgt>
                                        </p:tgtEl>
                                        <p:attrNameLst>
                                          <p:attrName>style.visibility</p:attrName>
                                        </p:attrNameLst>
                                      </p:cBhvr>
                                      <p:to>
                                        <p:strVal val="visible"/>
                                      </p:to>
                                    </p:set>
                                    <p:anim calcmode="lin" valueType="num">
                                      <p:cBhvr additive="base">
                                        <p:cTn id="17" dur="500" fill="hold"/>
                                        <p:tgtEl>
                                          <p:spTgt spid="13312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31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3123">
                                            <p:txEl>
                                              <p:pRg st="4" end="4"/>
                                            </p:txEl>
                                          </p:spTgt>
                                        </p:tgtEl>
                                        <p:attrNameLst>
                                          <p:attrName>style.visibility</p:attrName>
                                        </p:attrNameLst>
                                      </p:cBhvr>
                                      <p:to>
                                        <p:strVal val="visible"/>
                                      </p:to>
                                    </p:set>
                                    <p:anim calcmode="lin" valueType="num">
                                      <p:cBhvr additive="base">
                                        <p:cTn id="23" dur="500" fill="hold"/>
                                        <p:tgtEl>
                                          <p:spTgt spid="13312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31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3123">
                                            <p:txEl>
                                              <p:pRg st="5" end="5"/>
                                            </p:txEl>
                                          </p:spTgt>
                                        </p:tgtEl>
                                        <p:attrNameLst>
                                          <p:attrName>style.visibility</p:attrName>
                                        </p:attrNameLst>
                                      </p:cBhvr>
                                      <p:to>
                                        <p:strVal val="visible"/>
                                      </p:to>
                                    </p:set>
                                    <p:anim calcmode="lin" valueType="num">
                                      <p:cBhvr additive="base">
                                        <p:cTn id="29" dur="500" fill="hold"/>
                                        <p:tgtEl>
                                          <p:spTgt spid="13312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312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3123">
                                            <p:txEl>
                                              <p:pRg st="6" end="6"/>
                                            </p:txEl>
                                          </p:spTgt>
                                        </p:tgtEl>
                                        <p:attrNameLst>
                                          <p:attrName>style.visibility</p:attrName>
                                        </p:attrNameLst>
                                      </p:cBhvr>
                                      <p:to>
                                        <p:strVal val="visible"/>
                                      </p:to>
                                    </p:set>
                                    <p:anim calcmode="lin" valueType="num">
                                      <p:cBhvr additive="base">
                                        <p:cTn id="35" dur="500" fill="hold"/>
                                        <p:tgtEl>
                                          <p:spTgt spid="13312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312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33123">
                                            <p:txEl>
                                              <p:pRg st="7" end="7"/>
                                            </p:txEl>
                                          </p:spTgt>
                                        </p:tgtEl>
                                        <p:attrNameLst>
                                          <p:attrName>style.visibility</p:attrName>
                                        </p:attrNameLst>
                                      </p:cBhvr>
                                      <p:to>
                                        <p:strVal val="visible"/>
                                      </p:to>
                                    </p:set>
                                    <p:anim calcmode="lin" valueType="num">
                                      <p:cBhvr additive="base">
                                        <p:cTn id="41" dur="500" fill="hold"/>
                                        <p:tgtEl>
                                          <p:spTgt spid="13312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3312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33123">
                                            <p:txEl>
                                              <p:pRg st="8" end="8"/>
                                            </p:txEl>
                                          </p:spTgt>
                                        </p:tgtEl>
                                        <p:attrNameLst>
                                          <p:attrName>style.visibility</p:attrName>
                                        </p:attrNameLst>
                                      </p:cBhvr>
                                      <p:to>
                                        <p:strVal val="visible"/>
                                      </p:to>
                                    </p:set>
                                    <p:anim calcmode="lin" valueType="num">
                                      <p:cBhvr additive="base">
                                        <p:cTn id="47" dur="500" fill="hold"/>
                                        <p:tgtEl>
                                          <p:spTgt spid="13312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3312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normAutofit/>
          </a:bodyPr>
          <a:lstStyle/>
          <a:p>
            <a:r>
              <a:rPr lang="zh-CN" altLang="en-US" dirty="0" smtClean="0"/>
              <a:t>举例</a:t>
            </a:r>
            <a:endParaRPr lang="zh-CN" altLang="en-US" dirty="0"/>
          </a:p>
        </p:txBody>
      </p:sp>
      <p:sp>
        <p:nvSpPr>
          <p:cNvPr id="134147" name="Rectangle 3"/>
          <p:cNvSpPr>
            <a:spLocks noGrp="1" noChangeArrowheads="1"/>
          </p:cNvSpPr>
          <p:nvPr>
            <p:ph type="body" idx="1"/>
          </p:nvPr>
        </p:nvSpPr>
        <p:spPr/>
        <p:txBody>
          <a:bodyPr/>
          <a:lstStyle/>
          <a:p>
            <a:r>
              <a:rPr lang="zh-CN" altLang="en-US" dirty="0" smtClean="0"/>
              <a:t>基带信号是：</a:t>
            </a:r>
            <a:r>
              <a:rPr lang="zh-CN" altLang="en-US" dirty="0" smtClean="0">
                <a:solidFill>
                  <a:srgbClr val="0000FF"/>
                </a:solidFill>
              </a:rPr>
              <a:t>多进制</a:t>
            </a:r>
            <a:r>
              <a:rPr lang="zh-CN" altLang="en-US" dirty="0" smtClean="0">
                <a:solidFill>
                  <a:srgbClr val="FF0000"/>
                </a:solidFill>
              </a:rPr>
              <a:t>单极性</a:t>
            </a:r>
            <a:r>
              <a:rPr lang="zh-CN" altLang="en-US" dirty="0" smtClean="0">
                <a:solidFill>
                  <a:srgbClr val="0000FF"/>
                </a:solidFill>
              </a:rPr>
              <a:t>不归零脉冲 </a:t>
            </a:r>
            <a:endParaRPr lang="zh-CN" altLang="en-US" dirty="0">
              <a:solidFill>
                <a:srgbClr val="0000FF"/>
              </a:solidFill>
            </a:endParaRPr>
          </a:p>
        </p:txBody>
      </p:sp>
      <p:sp>
        <p:nvSpPr>
          <p:cNvPr id="107" name="灯片编号占位符 5"/>
          <p:cNvSpPr>
            <a:spLocks noGrp="1"/>
          </p:cNvSpPr>
          <p:nvPr>
            <p:ph type="sldNum" sz="quarter" idx="12"/>
          </p:nvPr>
        </p:nvSpPr>
        <p:spPr/>
        <p:txBody>
          <a:bodyPr/>
          <a:lstStyle/>
          <a:p>
            <a:fld id="{EDBB2D30-D513-4CCB-8B73-A86817B7BBF7}" type="slidenum">
              <a:rPr lang="en-US" altLang="zh-CN" smtClean="0"/>
              <a:pPr/>
              <a:t>148</a:t>
            </a:fld>
            <a:endParaRPr lang="en-US" altLang="zh-CN"/>
          </a:p>
        </p:txBody>
      </p:sp>
      <p:grpSp>
        <p:nvGrpSpPr>
          <p:cNvPr id="2" name="Group 542"/>
          <p:cNvGrpSpPr>
            <a:grpSpLocks/>
          </p:cNvGrpSpPr>
          <p:nvPr/>
        </p:nvGrpSpPr>
        <p:grpSpPr bwMode="auto">
          <a:xfrm>
            <a:off x="206249" y="2060848"/>
            <a:ext cx="8758239" cy="4176464"/>
            <a:chOff x="470" y="1253"/>
            <a:chExt cx="5047" cy="2198"/>
          </a:xfrm>
        </p:grpSpPr>
        <p:sp>
          <p:nvSpPr>
            <p:cNvPr id="134620" name="Text Box 476"/>
            <p:cNvSpPr txBox="1">
              <a:spLocks noChangeArrowheads="1"/>
            </p:cNvSpPr>
            <p:nvPr/>
          </p:nvSpPr>
          <p:spPr bwMode="auto">
            <a:xfrm>
              <a:off x="2313" y="3266"/>
              <a:ext cx="1356" cy="185"/>
            </a:xfrm>
            <a:prstGeom prst="rect">
              <a:avLst/>
            </a:prstGeom>
            <a:noFill/>
            <a:ln w="9525">
              <a:noFill/>
              <a:miter lim="800000"/>
              <a:headEnd/>
              <a:tailEnd/>
            </a:ln>
          </p:spPr>
          <p:txBody>
            <a:bodyPr/>
            <a:lstStyle/>
            <a:p>
              <a:pPr algn="ctr"/>
              <a:r>
                <a:rPr lang="en-US" altLang="zh-CN" sz="2400">
                  <a:latin typeface="Times New Roman" pitchFamily="18" charset="0"/>
                </a:rPr>
                <a:t>(b) </a:t>
              </a:r>
              <a:r>
                <a:rPr lang="en-US" altLang="zh-CN" sz="2400" i="1">
                  <a:latin typeface="Times New Roman" pitchFamily="18" charset="0"/>
                </a:rPr>
                <a:t>M</a:t>
              </a:r>
              <a:r>
                <a:rPr lang="en-US" altLang="zh-CN" sz="2400">
                  <a:latin typeface="Times New Roman" pitchFamily="18" charset="0"/>
                </a:rPr>
                <a:t>ASK</a:t>
              </a:r>
              <a:r>
                <a:rPr lang="zh-CN" altLang="en-US" sz="2400">
                  <a:latin typeface="Times New Roman" pitchFamily="18" charset="0"/>
                </a:rPr>
                <a:t>信号</a:t>
              </a:r>
              <a:endParaRPr lang="zh-CN" altLang="en-US" sz="4000"/>
            </a:p>
          </p:txBody>
        </p:sp>
        <p:grpSp>
          <p:nvGrpSpPr>
            <p:cNvPr id="3" name="Group 541"/>
            <p:cNvGrpSpPr>
              <a:grpSpLocks/>
            </p:cNvGrpSpPr>
            <p:nvPr/>
          </p:nvGrpSpPr>
          <p:grpSpPr bwMode="auto">
            <a:xfrm>
              <a:off x="470" y="1253"/>
              <a:ext cx="5047" cy="1928"/>
              <a:chOff x="952" y="1253"/>
              <a:chExt cx="3969" cy="1591"/>
            </a:xfrm>
          </p:grpSpPr>
          <p:grpSp>
            <p:nvGrpSpPr>
              <p:cNvPr id="4" name="Group 437"/>
              <p:cNvGrpSpPr>
                <a:grpSpLocks/>
              </p:cNvGrpSpPr>
              <p:nvPr/>
            </p:nvGrpSpPr>
            <p:grpSpPr bwMode="auto">
              <a:xfrm>
                <a:off x="1009" y="1253"/>
                <a:ext cx="3766" cy="738"/>
                <a:chOff x="2222" y="2556"/>
                <a:chExt cx="4996" cy="1791"/>
              </a:xfrm>
            </p:grpSpPr>
            <p:sp>
              <p:nvSpPr>
                <p:cNvPr id="134582" name="Text Box 438"/>
                <p:cNvSpPr txBox="1">
                  <a:spLocks noChangeArrowheads="1"/>
                </p:cNvSpPr>
                <p:nvPr/>
              </p:nvSpPr>
              <p:spPr bwMode="auto">
                <a:xfrm>
                  <a:off x="3148" y="3897"/>
                  <a:ext cx="3420" cy="450"/>
                </a:xfrm>
                <a:prstGeom prst="rect">
                  <a:avLst/>
                </a:prstGeom>
                <a:noFill/>
                <a:ln w="9525">
                  <a:noFill/>
                  <a:miter lim="800000"/>
                  <a:headEnd/>
                  <a:tailEnd/>
                </a:ln>
              </p:spPr>
              <p:txBody>
                <a:bodyPr/>
                <a:lstStyle/>
                <a:p>
                  <a:pPr algn="ctr"/>
                  <a:r>
                    <a:rPr lang="en-US" altLang="zh-CN" sz="2400">
                      <a:latin typeface="Times New Roman" pitchFamily="18" charset="0"/>
                    </a:rPr>
                    <a:t>(a) </a:t>
                  </a:r>
                  <a:r>
                    <a:rPr lang="zh-CN" altLang="en-US" sz="2400">
                      <a:latin typeface="Times New Roman" pitchFamily="18" charset="0"/>
                    </a:rPr>
                    <a:t>基带多电平单极性不归零信号</a:t>
                  </a:r>
                  <a:endParaRPr lang="zh-CN" altLang="en-US" sz="4000"/>
                </a:p>
              </p:txBody>
            </p:sp>
            <p:grpSp>
              <p:nvGrpSpPr>
                <p:cNvPr id="5" name="Group 439"/>
                <p:cNvGrpSpPr>
                  <a:grpSpLocks/>
                </p:cNvGrpSpPr>
                <p:nvPr/>
              </p:nvGrpSpPr>
              <p:grpSpPr bwMode="auto">
                <a:xfrm>
                  <a:off x="2222" y="2556"/>
                  <a:ext cx="4996" cy="1553"/>
                  <a:chOff x="3195" y="1815"/>
                  <a:chExt cx="4996" cy="1553"/>
                </a:xfrm>
              </p:grpSpPr>
              <p:sp>
                <p:nvSpPr>
                  <p:cNvPr id="134584" name="Text Box 440"/>
                  <p:cNvSpPr txBox="1">
                    <a:spLocks noChangeArrowheads="1"/>
                  </p:cNvSpPr>
                  <p:nvPr/>
                </p:nvSpPr>
                <p:spPr bwMode="auto">
                  <a:xfrm>
                    <a:off x="3195" y="2745"/>
                    <a:ext cx="436" cy="402"/>
                  </a:xfrm>
                  <a:prstGeom prst="rect">
                    <a:avLst/>
                  </a:prstGeom>
                  <a:noFill/>
                  <a:ln w="9525">
                    <a:noFill/>
                    <a:miter lim="800000"/>
                    <a:headEnd/>
                    <a:tailEnd/>
                  </a:ln>
                </p:spPr>
                <p:txBody>
                  <a:bodyPr/>
                  <a:lstStyle/>
                  <a:p>
                    <a:pPr algn="ctr"/>
                    <a:r>
                      <a:rPr lang="en-US" altLang="zh-CN" sz="1600">
                        <a:latin typeface="Times New Roman" pitchFamily="18" charset="0"/>
                      </a:rPr>
                      <a:t>0</a:t>
                    </a:r>
                    <a:endParaRPr lang="en-US" altLang="zh-CN" sz="2800"/>
                  </a:p>
                </p:txBody>
              </p:sp>
              <p:grpSp>
                <p:nvGrpSpPr>
                  <p:cNvPr id="6" name="Group 441"/>
                  <p:cNvGrpSpPr>
                    <a:grpSpLocks/>
                  </p:cNvGrpSpPr>
                  <p:nvPr/>
                </p:nvGrpSpPr>
                <p:grpSpPr bwMode="auto">
                  <a:xfrm>
                    <a:off x="3410" y="1815"/>
                    <a:ext cx="4781" cy="1553"/>
                    <a:chOff x="3410" y="1815"/>
                    <a:chExt cx="4781" cy="1553"/>
                  </a:xfrm>
                </p:grpSpPr>
                <p:grpSp>
                  <p:nvGrpSpPr>
                    <p:cNvPr id="7" name="Group 442"/>
                    <p:cNvGrpSpPr>
                      <a:grpSpLocks/>
                    </p:cNvGrpSpPr>
                    <p:nvPr/>
                  </p:nvGrpSpPr>
                  <p:grpSpPr bwMode="auto">
                    <a:xfrm>
                      <a:off x="3420" y="1815"/>
                      <a:ext cx="4756" cy="1061"/>
                      <a:chOff x="3420" y="1815"/>
                      <a:chExt cx="4756" cy="1061"/>
                    </a:xfrm>
                  </p:grpSpPr>
                  <p:grpSp>
                    <p:nvGrpSpPr>
                      <p:cNvPr id="8" name="Group 443"/>
                      <p:cNvGrpSpPr>
                        <a:grpSpLocks/>
                      </p:cNvGrpSpPr>
                      <p:nvPr/>
                    </p:nvGrpSpPr>
                    <p:grpSpPr bwMode="auto">
                      <a:xfrm>
                        <a:off x="3420" y="2220"/>
                        <a:ext cx="4536" cy="656"/>
                        <a:chOff x="4446" y="8148"/>
                        <a:chExt cx="4536" cy="936"/>
                      </a:xfrm>
                    </p:grpSpPr>
                    <p:sp>
                      <p:nvSpPr>
                        <p:cNvPr id="134588" name="Line 444"/>
                        <p:cNvSpPr>
                          <a:spLocks noChangeShapeType="1"/>
                        </p:cNvSpPr>
                        <p:nvPr/>
                      </p:nvSpPr>
                      <p:spPr bwMode="auto">
                        <a:xfrm>
                          <a:off x="4950" y="8460"/>
                          <a:ext cx="0" cy="312"/>
                        </a:xfrm>
                        <a:prstGeom prst="line">
                          <a:avLst/>
                        </a:prstGeom>
                        <a:noFill/>
                        <a:ln w="19050">
                          <a:solidFill>
                            <a:srgbClr val="000000"/>
                          </a:solidFill>
                          <a:round/>
                          <a:headEnd/>
                          <a:tailEnd/>
                        </a:ln>
                      </p:spPr>
                      <p:txBody>
                        <a:bodyPr/>
                        <a:lstStyle/>
                        <a:p>
                          <a:endParaRPr lang="zh-CN" altLang="en-US"/>
                        </a:p>
                      </p:txBody>
                    </p:sp>
                    <p:sp>
                      <p:nvSpPr>
                        <p:cNvPr id="134589" name="Line 445"/>
                        <p:cNvSpPr>
                          <a:spLocks noChangeShapeType="1"/>
                        </p:cNvSpPr>
                        <p:nvPr/>
                      </p:nvSpPr>
                      <p:spPr bwMode="auto">
                        <a:xfrm>
                          <a:off x="5454" y="8148"/>
                          <a:ext cx="504" cy="0"/>
                        </a:xfrm>
                        <a:prstGeom prst="line">
                          <a:avLst/>
                        </a:prstGeom>
                        <a:noFill/>
                        <a:ln w="19050">
                          <a:solidFill>
                            <a:srgbClr val="000000"/>
                          </a:solidFill>
                          <a:round/>
                          <a:headEnd/>
                          <a:tailEnd/>
                        </a:ln>
                      </p:spPr>
                      <p:txBody>
                        <a:bodyPr/>
                        <a:lstStyle/>
                        <a:p>
                          <a:endParaRPr lang="zh-CN" altLang="en-US"/>
                        </a:p>
                      </p:txBody>
                    </p:sp>
                    <p:sp>
                      <p:nvSpPr>
                        <p:cNvPr id="134590" name="Line 446"/>
                        <p:cNvSpPr>
                          <a:spLocks noChangeShapeType="1"/>
                        </p:cNvSpPr>
                        <p:nvPr/>
                      </p:nvSpPr>
                      <p:spPr bwMode="auto">
                        <a:xfrm>
                          <a:off x="4446" y="8772"/>
                          <a:ext cx="504" cy="0"/>
                        </a:xfrm>
                        <a:prstGeom prst="line">
                          <a:avLst/>
                        </a:prstGeom>
                        <a:noFill/>
                        <a:ln w="19050">
                          <a:solidFill>
                            <a:srgbClr val="000000"/>
                          </a:solidFill>
                          <a:round/>
                          <a:headEnd/>
                          <a:tailEnd/>
                        </a:ln>
                      </p:spPr>
                      <p:txBody>
                        <a:bodyPr/>
                        <a:lstStyle/>
                        <a:p>
                          <a:endParaRPr lang="zh-CN" altLang="en-US"/>
                        </a:p>
                      </p:txBody>
                    </p:sp>
                    <p:sp>
                      <p:nvSpPr>
                        <p:cNvPr id="134591" name="Line 447"/>
                        <p:cNvSpPr>
                          <a:spLocks noChangeShapeType="1"/>
                        </p:cNvSpPr>
                        <p:nvPr/>
                      </p:nvSpPr>
                      <p:spPr bwMode="auto">
                        <a:xfrm>
                          <a:off x="4950" y="8460"/>
                          <a:ext cx="504" cy="0"/>
                        </a:xfrm>
                        <a:prstGeom prst="line">
                          <a:avLst/>
                        </a:prstGeom>
                        <a:noFill/>
                        <a:ln w="19050">
                          <a:solidFill>
                            <a:srgbClr val="000000"/>
                          </a:solidFill>
                          <a:round/>
                          <a:headEnd/>
                          <a:tailEnd/>
                        </a:ln>
                      </p:spPr>
                      <p:txBody>
                        <a:bodyPr/>
                        <a:lstStyle/>
                        <a:p>
                          <a:endParaRPr lang="zh-CN" altLang="en-US"/>
                        </a:p>
                      </p:txBody>
                    </p:sp>
                    <p:sp>
                      <p:nvSpPr>
                        <p:cNvPr id="134592" name="Line 448"/>
                        <p:cNvSpPr>
                          <a:spLocks noChangeShapeType="1"/>
                        </p:cNvSpPr>
                        <p:nvPr/>
                      </p:nvSpPr>
                      <p:spPr bwMode="auto">
                        <a:xfrm>
                          <a:off x="5454" y="8148"/>
                          <a:ext cx="0" cy="312"/>
                        </a:xfrm>
                        <a:prstGeom prst="line">
                          <a:avLst/>
                        </a:prstGeom>
                        <a:noFill/>
                        <a:ln w="19050">
                          <a:solidFill>
                            <a:srgbClr val="000000"/>
                          </a:solidFill>
                          <a:round/>
                          <a:headEnd/>
                          <a:tailEnd/>
                        </a:ln>
                      </p:spPr>
                      <p:txBody>
                        <a:bodyPr/>
                        <a:lstStyle/>
                        <a:p>
                          <a:endParaRPr lang="zh-CN" altLang="en-US"/>
                        </a:p>
                      </p:txBody>
                    </p:sp>
                    <p:sp>
                      <p:nvSpPr>
                        <p:cNvPr id="134593" name="Line 449"/>
                        <p:cNvSpPr>
                          <a:spLocks noChangeShapeType="1"/>
                        </p:cNvSpPr>
                        <p:nvPr/>
                      </p:nvSpPr>
                      <p:spPr bwMode="auto">
                        <a:xfrm>
                          <a:off x="5958" y="8772"/>
                          <a:ext cx="504" cy="0"/>
                        </a:xfrm>
                        <a:prstGeom prst="line">
                          <a:avLst/>
                        </a:prstGeom>
                        <a:noFill/>
                        <a:ln w="19050">
                          <a:solidFill>
                            <a:srgbClr val="000000"/>
                          </a:solidFill>
                          <a:round/>
                          <a:headEnd/>
                          <a:tailEnd/>
                        </a:ln>
                      </p:spPr>
                      <p:txBody>
                        <a:bodyPr/>
                        <a:lstStyle/>
                        <a:p>
                          <a:endParaRPr lang="zh-CN" altLang="en-US"/>
                        </a:p>
                      </p:txBody>
                    </p:sp>
                    <p:sp>
                      <p:nvSpPr>
                        <p:cNvPr id="134594" name="Line 450"/>
                        <p:cNvSpPr>
                          <a:spLocks noChangeShapeType="1"/>
                        </p:cNvSpPr>
                        <p:nvPr/>
                      </p:nvSpPr>
                      <p:spPr bwMode="auto">
                        <a:xfrm>
                          <a:off x="6462" y="9084"/>
                          <a:ext cx="504" cy="0"/>
                        </a:xfrm>
                        <a:prstGeom prst="line">
                          <a:avLst/>
                        </a:prstGeom>
                        <a:noFill/>
                        <a:ln w="19050">
                          <a:solidFill>
                            <a:srgbClr val="000000"/>
                          </a:solidFill>
                          <a:round/>
                          <a:headEnd/>
                          <a:tailEnd/>
                        </a:ln>
                      </p:spPr>
                      <p:txBody>
                        <a:bodyPr/>
                        <a:lstStyle/>
                        <a:p>
                          <a:endParaRPr lang="zh-CN" altLang="en-US"/>
                        </a:p>
                      </p:txBody>
                    </p:sp>
                    <p:sp>
                      <p:nvSpPr>
                        <p:cNvPr id="134595" name="Line 451"/>
                        <p:cNvSpPr>
                          <a:spLocks noChangeShapeType="1"/>
                        </p:cNvSpPr>
                        <p:nvPr/>
                      </p:nvSpPr>
                      <p:spPr bwMode="auto">
                        <a:xfrm>
                          <a:off x="5958" y="8148"/>
                          <a:ext cx="0" cy="624"/>
                        </a:xfrm>
                        <a:prstGeom prst="line">
                          <a:avLst/>
                        </a:prstGeom>
                        <a:noFill/>
                        <a:ln w="19050">
                          <a:solidFill>
                            <a:srgbClr val="000000"/>
                          </a:solidFill>
                          <a:round/>
                          <a:headEnd/>
                          <a:tailEnd/>
                        </a:ln>
                      </p:spPr>
                      <p:txBody>
                        <a:bodyPr/>
                        <a:lstStyle/>
                        <a:p>
                          <a:endParaRPr lang="zh-CN" altLang="en-US"/>
                        </a:p>
                      </p:txBody>
                    </p:sp>
                    <p:sp>
                      <p:nvSpPr>
                        <p:cNvPr id="134596" name="Line 452"/>
                        <p:cNvSpPr>
                          <a:spLocks noChangeShapeType="1"/>
                        </p:cNvSpPr>
                        <p:nvPr/>
                      </p:nvSpPr>
                      <p:spPr bwMode="auto">
                        <a:xfrm>
                          <a:off x="6462" y="8772"/>
                          <a:ext cx="0" cy="312"/>
                        </a:xfrm>
                        <a:prstGeom prst="line">
                          <a:avLst/>
                        </a:prstGeom>
                        <a:noFill/>
                        <a:ln w="19050">
                          <a:solidFill>
                            <a:srgbClr val="000000"/>
                          </a:solidFill>
                          <a:round/>
                          <a:headEnd/>
                          <a:tailEnd/>
                        </a:ln>
                      </p:spPr>
                      <p:txBody>
                        <a:bodyPr/>
                        <a:lstStyle/>
                        <a:p>
                          <a:endParaRPr lang="zh-CN" altLang="en-US"/>
                        </a:p>
                      </p:txBody>
                    </p:sp>
                    <p:sp>
                      <p:nvSpPr>
                        <p:cNvPr id="134597" name="Line 453"/>
                        <p:cNvSpPr>
                          <a:spLocks noChangeShapeType="1"/>
                        </p:cNvSpPr>
                        <p:nvPr/>
                      </p:nvSpPr>
                      <p:spPr bwMode="auto">
                        <a:xfrm>
                          <a:off x="6966" y="8460"/>
                          <a:ext cx="0" cy="624"/>
                        </a:xfrm>
                        <a:prstGeom prst="line">
                          <a:avLst/>
                        </a:prstGeom>
                        <a:noFill/>
                        <a:ln w="19050">
                          <a:solidFill>
                            <a:srgbClr val="000000"/>
                          </a:solidFill>
                          <a:round/>
                          <a:headEnd/>
                          <a:tailEnd/>
                        </a:ln>
                      </p:spPr>
                      <p:txBody>
                        <a:bodyPr/>
                        <a:lstStyle/>
                        <a:p>
                          <a:endParaRPr lang="zh-CN" altLang="en-US"/>
                        </a:p>
                      </p:txBody>
                    </p:sp>
                    <p:sp>
                      <p:nvSpPr>
                        <p:cNvPr id="134598" name="Line 454"/>
                        <p:cNvSpPr>
                          <a:spLocks noChangeShapeType="1"/>
                        </p:cNvSpPr>
                        <p:nvPr/>
                      </p:nvSpPr>
                      <p:spPr bwMode="auto">
                        <a:xfrm>
                          <a:off x="6966" y="8460"/>
                          <a:ext cx="504" cy="0"/>
                        </a:xfrm>
                        <a:prstGeom prst="line">
                          <a:avLst/>
                        </a:prstGeom>
                        <a:noFill/>
                        <a:ln w="19050">
                          <a:solidFill>
                            <a:srgbClr val="000000"/>
                          </a:solidFill>
                          <a:round/>
                          <a:headEnd/>
                          <a:tailEnd/>
                        </a:ln>
                      </p:spPr>
                      <p:txBody>
                        <a:bodyPr/>
                        <a:lstStyle/>
                        <a:p>
                          <a:endParaRPr lang="zh-CN" altLang="en-US"/>
                        </a:p>
                      </p:txBody>
                    </p:sp>
                    <p:sp>
                      <p:nvSpPr>
                        <p:cNvPr id="134599" name="Line 455"/>
                        <p:cNvSpPr>
                          <a:spLocks noChangeShapeType="1"/>
                        </p:cNvSpPr>
                        <p:nvPr/>
                      </p:nvSpPr>
                      <p:spPr bwMode="auto">
                        <a:xfrm>
                          <a:off x="7470" y="8460"/>
                          <a:ext cx="0" cy="624"/>
                        </a:xfrm>
                        <a:prstGeom prst="line">
                          <a:avLst/>
                        </a:prstGeom>
                        <a:noFill/>
                        <a:ln w="19050">
                          <a:solidFill>
                            <a:srgbClr val="000000"/>
                          </a:solidFill>
                          <a:round/>
                          <a:headEnd/>
                          <a:tailEnd/>
                        </a:ln>
                      </p:spPr>
                      <p:txBody>
                        <a:bodyPr/>
                        <a:lstStyle/>
                        <a:p>
                          <a:endParaRPr lang="zh-CN" altLang="en-US"/>
                        </a:p>
                      </p:txBody>
                    </p:sp>
                    <p:sp>
                      <p:nvSpPr>
                        <p:cNvPr id="134600" name="Line 456"/>
                        <p:cNvSpPr>
                          <a:spLocks noChangeShapeType="1"/>
                        </p:cNvSpPr>
                        <p:nvPr/>
                      </p:nvSpPr>
                      <p:spPr bwMode="auto">
                        <a:xfrm>
                          <a:off x="7470" y="9084"/>
                          <a:ext cx="504" cy="0"/>
                        </a:xfrm>
                        <a:prstGeom prst="line">
                          <a:avLst/>
                        </a:prstGeom>
                        <a:noFill/>
                        <a:ln w="19050">
                          <a:solidFill>
                            <a:srgbClr val="000000"/>
                          </a:solidFill>
                          <a:round/>
                          <a:headEnd/>
                          <a:tailEnd/>
                        </a:ln>
                      </p:spPr>
                      <p:txBody>
                        <a:bodyPr/>
                        <a:lstStyle/>
                        <a:p>
                          <a:endParaRPr lang="zh-CN" altLang="en-US"/>
                        </a:p>
                      </p:txBody>
                    </p:sp>
                    <p:sp>
                      <p:nvSpPr>
                        <p:cNvPr id="134601" name="Line 457"/>
                        <p:cNvSpPr>
                          <a:spLocks noChangeShapeType="1"/>
                        </p:cNvSpPr>
                        <p:nvPr/>
                      </p:nvSpPr>
                      <p:spPr bwMode="auto">
                        <a:xfrm>
                          <a:off x="7974" y="8148"/>
                          <a:ext cx="0" cy="936"/>
                        </a:xfrm>
                        <a:prstGeom prst="line">
                          <a:avLst/>
                        </a:prstGeom>
                        <a:noFill/>
                        <a:ln w="19050">
                          <a:solidFill>
                            <a:srgbClr val="000000"/>
                          </a:solidFill>
                          <a:round/>
                          <a:headEnd/>
                          <a:tailEnd/>
                        </a:ln>
                      </p:spPr>
                      <p:txBody>
                        <a:bodyPr/>
                        <a:lstStyle/>
                        <a:p>
                          <a:endParaRPr lang="zh-CN" altLang="en-US"/>
                        </a:p>
                      </p:txBody>
                    </p:sp>
                    <p:sp>
                      <p:nvSpPr>
                        <p:cNvPr id="134602" name="Line 458"/>
                        <p:cNvSpPr>
                          <a:spLocks noChangeShapeType="1"/>
                        </p:cNvSpPr>
                        <p:nvPr/>
                      </p:nvSpPr>
                      <p:spPr bwMode="auto">
                        <a:xfrm>
                          <a:off x="7974" y="8148"/>
                          <a:ext cx="504" cy="0"/>
                        </a:xfrm>
                        <a:prstGeom prst="line">
                          <a:avLst/>
                        </a:prstGeom>
                        <a:noFill/>
                        <a:ln w="19050">
                          <a:solidFill>
                            <a:srgbClr val="000000"/>
                          </a:solidFill>
                          <a:round/>
                          <a:headEnd/>
                          <a:tailEnd/>
                        </a:ln>
                      </p:spPr>
                      <p:txBody>
                        <a:bodyPr/>
                        <a:lstStyle/>
                        <a:p>
                          <a:endParaRPr lang="zh-CN" altLang="en-US"/>
                        </a:p>
                      </p:txBody>
                    </p:sp>
                    <p:sp>
                      <p:nvSpPr>
                        <p:cNvPr id="134603" name="Line 459"/>
                        <p:cNvSpPr>
                          <a:spLocks noChangeShapeType="1"/>
                        </p:cNvSpPr>
                        <p:nvPr/>
                      </p:nvSpPr>
                      <p:spPr bwMode="auto">
                        <a:xfrm>
                          <a:off x="8478" y="8460"/>
                          <a:ext cx="504" cy="0"/>
                        </a:xfrm>
                        <a:prstGeom prst="line">
                          <a:avLst/>
                        </a:prstGeom>
                        <a:noFill/>
                        <a:ln w="19050">
                          <a:solidFill>
                            <a:srgbClr val="000000"/>
                          </a:solidFill>
                          <a:round/>
                          <a:headEnd/>
                          <a:tailEnd/>
                        </a:ln>
                      </p:spPr>
                      <p:txBody>
                        <a:bodyPr/>
                        <a:lstStyle/>
                        <a:p>
                          <a:endParaRPr lang="zh-CN" altLang="en-US"/>
                        </a:p>
                      </p:txBody>
                    </p:sp>
                    <p:sp>
                      <p:nvSpPr>
                        <p:cNvPr id="134604" name="Line 460"/>
                        <p:cNvSpPr>
                          <a:spLocks noChangeShapeType="1"/>
                        </p:cNvSpPr>
                        <p:nvPr/>
                      </p:nvSpPr>
                      <p:spPr bwMode="auto">
                        <a:xfrm>
                          <a:off x="8478" y="8148"/>
                          <a:ext cx="0" cy="312"/>
                        </a:xfrm>
                        <a:prstGeom prst="line">
                          <a:avLst/>
                        </a:prstGeom>
                        <a:noFill/>
                        <a:ln w="19050">
                          <a:solidFill>
                            <a:srgbClr val="000000"/>
                          </a:solidFill>
                          <a:round/>
                          <a:headEnd/>
                          <a:tailEnd/>
                        </a:ln>
                      </p:spPr>
                      <p:txBody>
                        <a:bodyPr/>
                        <a:lstStyle/>
                        <a:p>
                          <a:endParaRPr lang="zh-CN" altLang="en-US"/>
                        </a:p>
                      </p:txBody>
                    </p:sp>
                  </p:grpSp>
                  <p:grpSp>
                    <p:nvGrpSpPr>
                      <p:cNvPr id="9" name="Group 461"/>
                      <p:cNvGrpSpPr>
                        <a:grpSpLocks/>
                      </p:cNvGrpSpPr>
                      <p:nvPr/>
                    </p:nvGrpSpPr>
                    <p:grpSpPr bwMode="auto">
                      <a:xfrm>
                        <a:off x="3420" y="1815"/>
                        <a:ext cx="4756" cy="1054"/>
                        <a:chOff x="5190" y="9120"/>
                        <a:chExt cx="4756" cy="660"/>
                      </a:xfrm>
                    </p:grpSpPr>
                    <p:sp>
                      <p:nvSpPr>
                        <p:cNvPr id="134606" name="Line 462"/>
                        <p:cNvSpPr>
                          <a:spLocks noChangeShapeType="1"/>
                        </p:cNvSpPr>
                        <p:nvPr/>
                      </p:nvSpPr>
                      <p:spPr bwMode="auto">
                        <a:xfrm flipV="1">
                          <a:off x="5190" y="9120"/>
                          <a:ext cx="2" cy="660"/>
                        </a:xfrm>
                        <a:prstGeom prst="line">
                          <a:avLst/>
                        </a:prstGeom>
                        <a:noFill/>
                        <a:ln w="9525">
                          <a:solidFill>
                            <a:srgbClr val="000000"/>
                          </a:solidFill>
                          <a:round/>
                          <a:headEnd/>
                          <a:tailEnd type="triangle" w="med" len="med"/>
                        </a:ln>
                      </p:spPr>
                      <p:txBody>
                        <a:bodyPr/>
                        <a:lstStyle/>
                        <a:p>
                          <a:endParaRPr lang="zh-CN" altLang="en-US"/>
                        </a:p>
                      </p:txBody>
                    </p:sp>
                    <p:sp>
                      <p:nvSpPr>
                        <p:cNvPr id="134607" name="Line 463"/>
                        <p:cNvSpPr>
                          <a:spLocks noChangeShapeType="1"/>
                        </p:cNvSpPr>
                        <p:nvPr/>
                      </p:nvSpPr>
                      <p:spPr bwMode="auto">
                        <a:xfrm>
                          <a:off x="5190" y="9780"/>
                          <a:ext cx="4756" cy="0"/>
                        </a:xfrm>
                        <a:prstGeom prst="line">
                          <a:avLst/>
                        </a:prstGeom>
                        <a:noFill/>
                        <a:ln w="9525">
                          <a:solidFill>
                            <a:srgbClr val="000000"/>
                          </a:solidFill>
                          <a:round/>
                          <a:headEnd/>
                          <a:tailEnd type="triangle" w="med" len="med"/>
                        </a:ln>
                      </p:spPr>
                      <p:txBody>
                        <a:bodyPr/>
                        <a:lstStyle/>
                        <a:p>
                          <a:endParaRPr lang="zh-CN" altLang="en-US"/>
                        </a:p>
                      </p:txBody>
                    </p:sp>
                  </p:grpSp>
                </p:grpSp>
                <p:grpSp>
                  <p:nvGrpSpPr>
                    <p:cNvPr id="10" name="Group 464"/>
                    <p:cNvGrpSpPr>
                      <a:grpSpLocks/>
                    </p:cNvGrpSpPr>
                    <p:nvPr/>
                  </p:nvGrpSpPr>
                  <p:grpSpPr bwMode="auto">
                    <a:xfrm>
                      <a:off x="3410" y="1866"/>
                      <a:ext cx="4781" cy="1502"/>
                      <a:chOff x="3410" y="1866"/>
                      <a:chExt cx="4781" cy="1502"/>
                    </a:xfrm>
                  </p:grpSpPr>
                  <p:sp>
                    <p:nvSpPr>
                      <p:cNvPr id="134609" name="Text Box 465"/>
                      <p:cNvSpPr txBox="1">
                        <a:spLocks noChangeArrowheads="1"/>
                      </p:cNvSpPr>
                      <p:nvPr/>
                    </p:nvSpPr>
                    <p:spPr bwMode="auto">
                      <a:xfrm>
                        <a:off x="3410" y="2265"/>
                        <a:ext cx="526" cy="479"/>
                      </a:xfrm>
                      <a:prstGeom prst="rect">
                        <a:avLst/>
                      </a:prstGeom>
                      <a:noFill/>
                      <a:ln w="9525">
                        <a:noFill/>
                        <a:miter lim="800000"/>
                        <a:headEnd/>
                        <a:tailEnd/>
                      </a:ln>
                    </p:spPr>
                    <p:txBody>
                      <a:bodyPr/>
                      <a:lstStyle/>
                      <a:p>
                        <a:pPr algn="ctr"/>
                        <a:r>
                          <a:rPr lang="en-US" altLang="zh-CN" sz="2000">
                            <a:latin typeface="Times New Roman" pitchFamily="18" charset="0"/>
                          </a:rPr>
                          <a:t>01</a:t>
                        </a:r>
                        <a:endParaRPr lang="en-US" altLang="zh-CN" sz="3600"/>
                      </a:p>
                    </p:txBody>
                  </p:sp>
                  <p:sp>
                    <p:nvSpPr>
                      <p:cNvPr id="134610" name="Text Box 466"/>
                      <p:cNvSpPr txBox="1">
                        <a:spLocks noChangeArrowheads="1"/>
                      </p:cNvSpPr>
                      <p:nvPr/>
                    </p:nvSpPr>
                    <p:spPr bwMode="auto">
                      <a:xfrm>
                        <a:off x="4986" y="2230"/>
                        <a:ext cx="526" cy="477"/>
                      </a:xfrm>
                      <a:prstGeom prst="rect">
                        <a:avLst/>
                      </a:prstGeom>
                      <a:noFill/>
                      <a:ln w="9525">
                        <a:noFill/>
                        <a:miter lim="800000"/>
                        <a:headEnd/>
                        <a:tailEnd/>
                      </a:ln>
                    </p:spPr>
                    <p:txBody>
                      <a:bodyPr/>
                      <a:lstStyle/>
                      <a:p>
                        <a:pPr algn="ctr"/>
                        <a:r>
                          <a:rPr lang="en-US" altLang="zh-CN" sz="2000">
                            <a:latin typeface="Times New Roman" pitchFamily="18" charset="0"/>
                          </a:rPr>
                          <a:t>01</a:t>
                        </a:r>
                        <a:endParaRPr lang="en-US" altLang="zh-CN" sz="3600"/>
                      </a:p>
                    </p:txBody>
                  </p:sp>
                  <p:sp>
                    <p:nvSpPr>
                      <p:cNvPr id="134611" name="Text Box 467"/>
                      <p:cNvSpPr txBox="1">
                        <a:spLocks noChangeArrowheads="1"/>
                      </p:cNvSpPr>
                      <p:nvPr/>
                    </p:nvSpPr>
                    <p:spPr bwMode="auto">
                      <a:xfrm>
                        <a:off x="3934" y="2038"/>
                        <a:ext cx="526" cy="478"/>
                      </a:xfrm>
                      <a:prstGeom prst="rect">
                        <a:avLst/>
                      </a:prstGeom>
                      <a:noFill/>
                      <a:ln w="9525">
                        <a:noFill/>
                        <a:miter lim="800000"/>
                        <a:headEnd/>
                        <a:tailEnd/>
                      </a:ln>
                    </p:spPr>
                    <p:txBody>
                      <a:bodyPr/>
                      <a:lstStyle/>
                      <a:p>
                        <a:pPr algn="ctr"/>
                        <a:r>
                          <a:rPr lang="en-US" altLang="zh-CN" sz="2000">
                            <a:latin typeface="Times New Roman" pitchFamily="18" charset="0"/>
                          </a:rPr>
                          <a:t>10</a:t>
                        </a:r>
                        <a:endParaRPr lang="en-US" altLang="zh-CN" sz="3600"/>
                      </a:p>
                    </p:txBody>
                  </p:sp>
                  <p:sp>
                    <p:nvSpPr>
                      <p:cNvPr id="134612" name="Text Box 468"/>
                      <p:cNvSpPr txBox="1">
                        <a:spLocks noChangeArrowheads="1"/>
                      </p:cNvSpPr>
                      <p:nvPr/>
                    </p:nvSpPr>
                    <p:spPr bwMode="auto">
                      <a:xfrm>
                        <a:off x="5944" y="2057"/>
                        <a:ext cx="526" cy="479"/>
                      </a:xfrm>
                      <a:prstGeom prst="rect">
                        <a:avLst/>
                      </a:prstGeom>
                      <a:noFill/>
                      <a:ln w="9525">
                        <a:noFill/>
                        <a:miter lim="800000"/>
                        <a:headEnd/>
                        <a:tailEnd/>
                      </a:ln>
                    </p:spPr>
                    <p:txBody>
                      <a:bodyPr/>
                      <a:lstStyle/>
                      <a:p>
                        <a:pPr algn="ctr"/>
                        <a:r>
                          <a:rPr lang="en-US" altLang="zh-CN" sz="2000">
                            <a:latin typeface="Times New Roman" pitchFamily="18" charset="0"/>
                          </a:rPr>
                          <a:t>10</a:t>
                        </a:r>
                        <a:endParaRPr lang="en-US" altLang="zh-CN" sz="3600"/>
                      </a:p>
                    </p:txBody>
                  </p:sp>
                  <p:sp>
                    <p:nvSpPr>
                      <p:cNvPr id="134613" name="Text Box 469"/>
                      <p:cNvSpPr txBox="1">
                        <a:spLocks noChangeArrowheads="1"/>
                      </p:cNvSpPr>
                      <p:nvPr/>
                    </p:nvSpPr>
                    <p:spPr bwMode="auto">
                      <a:xfrm>
                        <a:off x="7460" y="2038"/>
                        <a:ext cx="526" cy="478"/>
                      </a:xfrm>
                      <a:prstGeom prst="rect">
                        <a:avLst/>
                      </a:prstGeom>
                      <a:noFill/>
                      <a:ln w="9525">
                        <a:noFill/>
                        <a:miter lim="800000"/>
                        <a:headEnd/>
                        <a:tailEnd/>
                      </a:ln>
                    </p:spPr>
                    <p:txBody>
                      <a:bodyPr/>
                      <a:lstStyle/>
                      <a:p>
                        <a:pPr algn="ctr"/>
                        <a:r>
                          <a:rPr lang="en-US" altLang="zh-CN" sz="1600">
                            <a:latin typeface="Times New Roman" pitchFamily="18" charset="0"/>
                          </a:rPr>
                          <a:t>10</a:t>
                        </a:r>
                        <a:endParaRPr lang="en-US" altLang="zh-CN" sz="2800"/>
                      </a:p>
                    </p:txBody>
                  </p:sp>
                  <p:sp>
                    <p:nvSpPr>
                      <p:cNvPr id="134614" name="Text Box 470"/>
                      <p:cNvSpPr txBox="1">
                        <a:spLocks noChangeArrowheads="1"/>
                      </p:cNvSpPr>
                      <p:nvPr/>
                    </p:nvSpPr>
                    <p:spPr bwMode="auto">
                      <a:xfrm>
                        <a:off x="6966" y="1866"/>
                        <a:ext cx="526" cy="479"/>
                      </a:xfrm>
                      <a:prstGeom prst="rect">
                        <a:avLst/>
                      </a:prstGeom>
                      <a:noFill/>
                      <a:ln w="9525">
                        <a:noFill/>
                        <a:miter lim="800000"/>
                        <a:headEnd/>
                        <a:tailEnd/>
                      </a:ln>
                    </p:spPr>
                    <p:txBody>
                      <a:bodyPr/>
                      <a:lstStyle/>
                      <a:p>
                        <a:pPr algn="ctr"/>
                        <a:r>
                          <a:rPr lang="en-US" altLang="zh-CN" sz="1600">
                            <a:latin typeface="Times New Roman" pitchFamily="18" charset="0"/>
                          </a:rPr>
                          <a:t>11</a:t>
                        </a:r>
                        <a:endParaRPr lang="en-US" altLang="zh-CN" sz="2800"/>
                      </a:p>
                    </p:txBody>
                  </p:sp>
                  <p:sp>
                    <p:nvSpPr>
                      <p:cNvPr id="134615" name="Text Box 471"/>
                      <p:cNvSpPr txBox="1">
                        <a:spLocks noChangeArrowheads="1"/>
                      </p:cNvSpPr>
                      <p:nvPr/>
                    </p:nvSpPr>
                    <p:spPr bwMode="auto">
                      <a:xfrm>
                        <a:off x="4432" y="1885"/>
                        <a:ext cx="526" cy="478"/>
                      </a:xfrm>
                      <a:prstGeom prst="rect">
                        <a:avLst/>
                      </a:prstGeom>
                      <a:noFill/>
                      <a:ln w="9525">
                        <a:noFill/>
                        <a:miter lim="800000"/>
                        <a:headEnd/>
                        <a:tailEnd/>
                      </a:ln>
                    </p:spPr>
                    <p:txBody>
                      <a:bodyPr/>
                      <a:lstStyle/>
                      <a:p>
                        <a:pPr algn="ctr"/>
                        <a:r>
                          <a:rPr lang="en-US" altLang="zh-CN" sz="2000">
                            <a:latin typeface="Times New Roman" pitchFamily="18" charset="0"/>
                          </a:rPr>
                          <a:t>11</a:t>
                        </a:r>
                        <a:endParaRPr lang="en-US" altLang="zh-CN" sz="3600"/>
                      </a:p>
                    </p:txBody>
                  </p:sp>
                  <p:sp>
                    <p:nvSpPr>
                      <p:cNvPr id="134616" name="Text Box 472"/>
                      <p:cNvSpPr txBox="1">
                        <a:spLocks noChangeArrowheads="1"/>
                      </p:cNvSpPr>
                      <p:nvPr/>
                    </p:nvSpPr>
                    <p:spPr bwMode="auto">
                      <a:xfrm>
                        <a:off x="5452" y="2487"/>
                        <a:ext cx="526" cy="479"/>
                      </a:xfrm>
                      <a:prstGeom prst="rect">
                        <a:avLst/>
                      </a:prstGeom>
                      <a:noFill/>
                      <a:ln w="9525">
                        <a:noFill/>
                        <a:miter lim="800000"/>
                        <a:headEnd/>
                        <a:tailEnd/>
                      </a:ln>
                    </p:spPr>
                    <p:txBody>
                      <a:bodyPr/>
                      <a:lstStyle/>
                      <a:p>
                        <a:pPr algn="ctr"/>
                        <a:r>
                          <a:rPr lang="en-US" altLang="zh-CN" sz="2000">
                            <a:latin typeface="Times New Roman" pitchFamily="18" charset="0"/>
                          </a:rPr>
                          <a:t>00</a:t>
                        </a:r>
                        <a:endParaRPr lang="en-US" altLang="zh-CN" sz="3600"/>
                      </a:p>
                    </p:txBody>
                  </p:sp>
                  <p:sp>
                    <p:nvSpPr>
                      <p:cNvPr id="134617" name="Text Box 473"/>
                      <p:cNvSpPr txBox="1">
                        <a:spLocks noChangeArrowheads="1"/>
                      </p:cNvSpPr>
                      <p:nvPr/>
                    </p:nvSpPr>
                    <p:spPr bwMode="auto">
                      <a:xfrm>
                        <a:off x="6472" y="2475"/>
                        <a:ext cx="526" cy="479"/>
                      </a:xfrm>
                      <a:prstGeom prst="rect">
                        <a:avLst/>
                      </a:prstGeom>
                      <a:noFill/>
                      <a:ln w="9525">
                        <a:noFill/>
                        <a:miter lim="800000"/>
                        <a:headEnd/>
                        <a:tailEnd/>
                      </a:ln>
                    </p:spPr>
                    <p:txBody>
                      <a:bodyPr/>
                      <a:lstStyle/>
                      <a:p>
                        <a:pPr algn="ctr"/>
                        <a:r>
                          <a:rPr lang="en-US" altLang="zh-CN" sz="1600">
                            <a:latin typeface="Times New Roman" pitchFamily="18" charset="0"/>
                          </a:rPr>
                          <a:t>00</a:t>
                        </a:r>
                        <a:endParaRPr lang="en-US" altLang="zh-CN" sz="2800"/>
                      </a:p>
                    </p:txBody>
                  </p:sp>
                  <p:sp>
                    <p:nvSpPr>
                      <p:cNvPr id="134618" name="Text Box 474"/>
                      <p:cNvSpPr txBox="1">
                        <a:spLocks noChangeArrowheads="1"/>
                      </p:cNvSpPr>
                      <p:nvPr/>
                    </p:nvSpPr>
                    <p:spPr bwMode="auto">
                      <a:xfrm>
                        <a:off x="7845" y="2793"/>
                        <a:ext cx="346" cy="575"/>
                      </a:xfrm>
                      <a:prstGeom prst="rect">
                        <a:avLst/>
                      </a:prstGeom>
                      <a:noFill/>
                      <a:ln w="9525">
                        <a:noFill/>
                        <a:miter lim="800000"/>
                        <a:headEnd/>
                        <a:tailEnd/>
                      </a:ln>
                    </p:spPr>
                    <p:txBody>
                      <a:bodyPr/>
                      <a:lstStyle/>
                      <a:p>
                        <a:pPr algn="ctr"/>
                        <a:r>
                          <a:rPr lang="en-US" altLang="zh-CN" sz="1600">
                            <a:latin typeface="Times New Roman" pitchFamily="18" charset="0"/>
                          </a:rPr>
                          <a:t>t</a:t>
                        </a:r>
                        <a:endParaRPr lang="en-US" altLang="zh-CN" sz="2800"/>
                      </a:p>
                    </p:txBody>
                  </p:sp>
                </p:grpSp>
              </p:grpSp>
            </p:grpSp>
          </p:grpSp>
          <p:grpSp>
            <p:nvGrpSpPr>
              <p:cNvPr id="11" name="Group 540"/>
              <p:cNvGrpSpPr>
                <a:grpSpLocks/>
              </p:cNvGrpSpPr>
              <p:nvPr/>
            </p:nvGrpSpPr>
            <p:grpSpPr bwMode="auto">
              <a:xfrm>
                <a:off x="952" y="2025"/>
                <a:ext cx="3969" cy="819"/>
                <a:chOff x="952" y="2025"/>
                <a:chExt cx="3969" cy="819"/>
              </a:xfrm>
            </p:grpSpPr>
            <p:grpSp>
              <p:nvGrpSpPr>
                <p:cNvPr id="12" name="Group 478"/>
                <p:cNvGrpSpPr>
                  <a:grpSpLocks/>
                </p:cNvGrpSpPr>
                <p:nvPr/>
              </p:nvGrpSpPr>
              <p:grpSpPr bwMode="auto">
                <a:xfrm>
                  <a:off x="952" y="2056"/>
                  <a:ext cx="3969" cy="699"/>
                  <a:chOff x="3060" y="4947"/>
                  <a:chExt cx="5266" cy="1695"/>
                </a:xfrm>
              </p:grpSpPr>
              <p:grpSp>
                <p:nvGrpSpPr>
                  <p:cNvPr id="13" name="Group 479"/>
                  <p:cNvGrpSpPr>
                    <a:grpSpLocks/>
                  </p:cNvGrpSpPr>
                  <p:nvPr/>
                </p:nvGrpSpPr>
                <p:grpSpPr bwMode="auto">
                  <a:xfrm>
                    <a:off x="3060" y="4947"/>
                    <a:ext cx="5266" cy="1314"/>
                    <a:chOff x="3060" y="4521"/>
                    <a:chExt cx="5266" cy="1314"/>
                  </a:xfrm>
                </p:grpSpPr>
                <p:sp>
                  <p:nvSpPr>
                    <p:cNvPr id="134624" name="Text Box 480"/>
                    <p:cNvSpPr txBox="1">
                      <a:spLocks noChangeArrowheads="1"/>
                    </p:cNvSpPr>
                    <p:nvPr/>
                  </p:nvSpPr>
                  <p:spPr bwMode="auto">
                    <a:xfrm>
                      <a:off x="3060" y="5235"/>
                      <a:ext cx="436" cy="462"/>
                    </a:xfrm>
                    <a:prstGeom prst="rect">
                      <a:avLst/>
                    </a:prstGeom>
                    <a:noFill/>
                    <a:ln w="9525">
                      <a:noFill/>
                      <a:miter lim="800000"/>
                      <a:headEnd/>
                      <a:tailEnd/>
                    </a:ln>
                  </p:spPr>
                  <p:txBody>
                    <a:bodyPr/>
                    <a:lstStyle/>
                    <a:p>
                      <a:pPr algn="ctr"/>
                      <a:r>
                        <a:rPr lang="en-US" altLang="zh-CN" sz="1600">
                          <a:latin typeface="Times New Roman" pitchFamily="18" charset="0"/>
                        </a:rPr>
                        <a:t>0</a:t>
                      </a:r>
                      <a:endParaRPr lang="en-US" altLang="zh-CN" sz="2800"/>
                    </a:p>
                  </p:txBody>
                </p:sp>
                <p:sp>
                  <p:nvSpPr>
                    <p:cNvPr id="134625" name="Text Box 481"/>
                    <p:cNvSpPr txBox="1">
                      <a:spLocks noChangeArrowheads="1"/>
                    </p:cNvSpPr>
                    <p:nvPr/>
                  </p:nvSpPr>
                  <p:spPr bwMode="auto">
                    <a:xfrm>
                      <a:off x="7980" y="5426"/>
                      <a:ext cx="346" cy="409"/>
                    </a:xfrm>
                    <a:prstGeom prst="rect">
                      <a:avLst/>
                    </a:prstGeom>
                    <a:noFill/>
                    <a:ln w="9525">
                      <a:noFill/>
                      <a:miter lim="800000"/>
                      <a:headEnd/>
                      <a:tailEnd/>
                    </a:ln>
                  </p:spPr>
                  <p:txBody>
                    <a:bodyPr/>
                    <a:lstStyle/>
                    <a:p>
                      <a:pPr algn="ctr"/>
                      <a:r>
                        <a:rPr lang="en-US" altLang="zh-CN" sz="1600">
                          <a:latin typeface="Times New Roman" pitchFamily="18" charset="0"/>
                        </a:rPr>
                        <a:t>t</a:t>
                      </a:r>
                      <a:endParaRPr lang="en-US" altLang="zh-CN" sz="2800"/>
                    </a:p>
                  </p:txBody>
                </p:sp>
                <p:sp>
                  <p:nvSpPr>
                    <p:cNvPr id="134626" name="Text Box 482"/>
                    <p:cNvSpPr txBox="1">
                      <a:spLocks noChangeArrowheads="1"/>
                    </p:cNvSpPr>
                    <p:nvPr/>
                  </p:nvSpPr>
                  <p:spPr bwMode="auto">
                    <a:xfrm>
                      <a:off x="3410" y="4926"/>
                      <a:ext cx="526" cy="507"/>
                    </a:xfrm>
                    <a:prstGeom prst="rect">
                      <a:avLst/>
                    </a:prstGeom>
                    <a:noFill/>
                    <a:ln w="9525">
                      <a:noFill/>
                      <a:miter lim="800000"/>
                      <a:headEnd/>
                      <a:tailEnd/>
                    </a:ln>
                  </p:spPr>
                  <p:txBody>
                    <a:bodyPr/>
                    <a:lstStyle/>
                    <a:p>
                      <a:pPr algn="ctr"/>
                      <a:r>
                        <a:rPr lang="en-US" altLang="zh-CN" sz="1600">
                          <a:latin typeface="Times New Roman" pitchFamily="18" charset="0"/>
                        </a:rPr>
                        <a:t>01</a:t>
                      </a:r>
                      <a:endParaRPr lang="en-US" altLang="zh-CN" sz="2800"/>
                    </a:p>
                  </p:txBody>
                </p:sp>
                <p:sp>
                  <p:nvSpPr>
                    <p:cNvPr id="134627" name="Text Box 483"/>
                    <p:cNvSpPr txBox="1">
                      <a:spLocks noChangeArrowheads="1"/>
                    </p:cNvSpPr>
                    <p:nvPr/>
                  </p:nvSpPr>
                  <p:spPr bwMode="auto">
                    <a:xfrm>
                      <a:off x="4956" y="4950"/>
                      <a:ext cx="526" cy="506"/>
                    </a:xfrm>
                    <a:prstGeom prst="rect">
                      <a:avLst/>
                    </a:prstGeom>
                    <a:noFill/>
                    <a:ln w="9525">
                      <a:noFill/>
                      <a:miter lim="800000"/>
                      <a:headEnd/>
                      <a:tailEnd/>
                    </a:ln>
                  </p:spPr>
                  <p:txBody>
                    <a:bodyPr/>
                    <a:lstStyle/>
                    <a:p>
                      <a:pPr algn="ctr"/>
                      <a:r>
                        <a:rPr lang="en-US" altLang="zh-CN" sz="1600">
                          <a:latin typeface="Times New Roman" pitchFamily="18" charset="0"/>
                        </a:rPr>
                        <a:t>01</a:t>
                      </a:r>
                      <a:endParaRPr lang="en-US" altLang="zh-CN" sz="2800"/>
                    </a:p>
                  </p:txBody>
                </p:sp>
                <p:sp>
                  <p:nvSpPr>
                    <p:cNvPr id="134628" name="Text Box 484"/>
                    <p:cNvSpPr txBox="1">
                      <a:spLocks noChangeArrowheads="1"/>
                    </p:cNvSpPr>
                    <p:nvPr/>
                  </p:nvSpPr>
                  <p:spPr bwMode="auto">
                    <a:xfrm>
                      <a:off x="3904" y="4749"/>
                      <a:ext cx="526" cy="505"/>
                    </a:xfrm>
                    <a:prstGeom prst="rect">
                      <a:avLst/>
                    </a:prstGeom>
                    <a:noFill/>
                    <a:ln w="9525">
                      <a:noFill/>
                      <a:miter lim="800000"/>
                      <a:headEnd/>
                      <a:tailEnd/>
                    </a:ln>
                  </p:spPr>
                  <p:txBody>
                    <a:bodyPr/>
                    <a:lstStyle/>
                    <a:p>
                      <a:pPr algn="ctr"/>
                      <a:r>
                        <a:rPr lang="en-US" altLang="zh-CN" sz="1600">
                          <a:latin typeface="Times New Roman" pitchFamily="18" charset="0"/>
                        </a:rPr>
                        <a:t>10</a:t>
                      </a:r>
                      <a:endParaRPr lang="en-US" altLang="zh-CN" sz="2800"/>
                    </a:p>
                  </p:txBody>
                </p:sp>
                <p:sp>
                  <p:nvSpPr>
                    <p:cNvPr id="134629" name="Text Box 485"/>
                    <p:cNvSpPr txBox="1">
                      <a:spLocks noChangeArrowheads="1"/>
                    </p:cNvSpPr>
                    <p:nvPr/>
                  </p:nvSpPr>
                  <p:spPr bwMode="auto">
                    <a:xfrm>
                      <a:off x="5914" y="4724"/>
                      <a:ext cx="526" cy="506"/>
                    </a:xfrm>
                    <a:prstGeom prst="rect">
                      <a:avLst/>
                    </a:prstGeom>
                    <a:noFill/>
                    <a:ln w="9525">
                      <a:noFill/>
                      <a:miter lim="800000"/>
                      <a:headEnd/>
                      <a:tailEnd/>
                    </a:ln>
                  </p:spPr>
                  <p:txBody>
                    <a:bodyPr/>
                    <a:lstStyle/>
                    <a:p>
                      <a:pPr algn="ctr"/>
                      <a:r>
                        <a:rPr lang="en-US" altLang="zh-CN" sz="1600">
                          <a:latin typeface="Times New Roman" pitchFamily="18" charset="0"/>
                        </a:rPr>
                        <a:t>10</a:t>
                      </a:r>
                      <a:endParaRPr lang="en-US" altLang="zh-CN" sz="2800"/>
                    </a:p>
                  </p:txBody>
                </p:sp>
                <p:sp>
                  <p:nvSpPr>
                    <p:cNvPr id="134630" name="Text Box 486"/>
                    <p:cNvSpPr txBox="1">
                      <a:spLocks noChangeArrowheads="1"/>
                    </p:cNvSpPr>
                    <p:nvPr/>
                  </p:nvSpPr>
                  <p:spPr bwMode="auto">
                    <a:xfrm>
                      <a:off x="7414" y="4749"/>
                      <a:ext cx="526" cy="505"/>
                    </a:xfrm>
                    <a:prstGeom prst="rect">
                      <a:avLst/>
                    </a:prstGeom>
                    <a:noFill/>
                    <a:ln w="9525">
                      <a:noFill/>
                      <a:miter lim="800000"/>
                      <a:headEnd/>
                      <a:tailEnd/>
                    </a:ln>
                  </p:spPr>
                  <p:txBody>
                    <a:bodyPr/>
                    <a:lstStyle/>
                    <a:p>
                      <a:pPr algn="ctr"/>
                      <a:r>
                        <a:rPr lang="en-US" altLang="zh-CN" sz="1600">
                          <a:latin typeface="Times New Roman" pitchFamily="18" charset="0"/>
                        </a:rPr>
                        <a:t>10</a:t>
                      </a:r>
                      <a:endParaRPr lang="en-US" altLang="zh-CN" sz="2800"/>
                    </a:p>
                  </p:txBody>
                </p:sp>
                <p:sp>
                  <p:nvSpPr>
                    <p:cNvPr id="134631" name="Text Box 487"/>
                    <p:cNvSpPr txBox="1">
                      <a:spLocks noChangeArrowheads="1"/>
                    </p:cNvSpPr>
                    <p:nvPr/>
                  </p:nvSpPr>
                  <p:spPr bwMode="auto">
                    <a:xfrm>
                      <a:off x="6936" y="4521"/>
                      <a:ext cx="526" cy="506"/>
                    </a:xfrm>
                    <a:prstGeom prst="rect">
                      <a:avLst/>
                    </a:prstGeom>
                    <a:noFill/>
                    <a:ln w="9525">
                      <a:noFill/>
                      <a:miter lim="800000"/>
                      <a:headEnd/>
                      <a:tailEnd/>
                    </a:ln>
                  </p:spPr>
                  <p:txBody>
                    <a:bodyPr/>
                    <a:lstStyle/>
                    <a:p>
                      <a:pPr algn="ctr"/>
                      <a:r>
                        <a:rPr lang="en-US" altLang="zh-CN" sz="1600">
                          <a:latin typeface="Times New Roman" pitchFamily="18" charset="0"/>
                        </a:rPr>
                        <a:t>11</a:t>
                      </a:r>
                      <a:endParaRPr lang="en-US" altLang="zh-CN" sz="2800"/>
                    </a:p>
                  </p:txBody>
                </p:sp>
                <p:sp>
                  <p:nvSpPr>
                    <p:cNvPr id="134632" name="Text Box 488"/>
                    <p:cNvSpPr txBox="1">
                      <a:spLocks noChangeArrowheads="1"/>
                    </p:cNvSpPr>
                    <p:nvPr/>
                  </p:nvSpPr>
                  <p:spPr bwMode="auto">
                    <a:xfrm>
                      <a:off x="4402" y="4541"/>
                      <a:ext cx="526" cy="507"/>
                    </a:xfrm>
                    <a:prstGeom prst="rect">
                      <a:avLst/>
                    </a:prstGeom>
                    <a:noFill/>
                    <a:ln w="9525">
                      <a:noFill/>
                      <a:miter lim="800000"/>
                      <a:headEnd/>
                      <a:tailEnd/>
                    </a:ln>
                  </p:spPr>
                  <p:txBody>
                    <a:bodyPr/>
                    <a:lstStyle/>
                    <a:p>
                      <a:pPr algn="ctr"/>
                      <a:r>
                        <a:rPr lang="en-US" altLang="zh-CN" sz="1600">
                          <a:latin typeface="Times New Roman" pitchFamily="18" charset="0"/>
                        </a:rPr>
                        <a:t>11</a:t>
                      </a:r>
                      <a:endParaRPr lang="en-US" altLang="zh-CN" sz="2800"/>
                    </a:p>
                  </p:txBody>
                </p:sp>
                <p:sp>
                  <p:nvSpPr>
                    <p:cNvPr id="134633" name="Text Box 489"/>
                    <p:cNvSpPr txBox="1">
                      <a:spLocks noChangeArrowheads="1"/>
                    </p:cNvSpPr>
                    <p:nvPr/>
                  </p:nvSpPr>
                  <p:spPr bwMode="auto">
                    <a:xfrm>
                      <a:off x="5452" y="5187"/>
                      <a:ext cx="526" cy="506"/>
                    </a:xfrm>
                    <a:prstGeom prst="rect">
                      <a:avLst/>
                    </a:prstGeom>
                    <a:noFill/>
                    <a:ln w="9525">
                      <a:noFill/>
                      <a:miter lim="800000"/>
                      <a:headEnd/>
                      <a:tailEnd/>
                    </a:ln>
                  </p:spPr>
                  <p:txBody>
                    <a:bodyPr/>
                    <a:lstStyle/>
                    <a:p>
                      <a:pPr algn="ctr"/>
                      <a:endParaRPr lang="zh-CN" altLang="zh-CN" sz="2800"/>
                    </a:p>
                  </p:txBody>
                </p:sp>
                <p:sp>
                  <p:nvSpPr>
                    <p:cNvPr id="134634" name="Text Box 490"/>
                    <p:cNvSpPr txBox="1">
                      <a:spLocks noChangeArrowheads="1"/>
                    </p:cNvSpPr>
                    <p:nvPr/>
                  </p:nvSpPr>
                  <p:spPr bwMode="auto">
                    <a:xfrm>
                      <a:off x="6442" y="5193"/>
                      <a:ext cx="526" cy="506"/>
                    </a:xfrm>
                    <a:prstGeom prst="rect">
                      <a:avLst/>
                    </a:prstGeom>
                    <a:noFill/>
                    <a:ln w="9525">
                      <a:noFill/>
                      <a:miter lim="800000"/>
                      <a:headEnd/>
                      <a:tailEnd/>
                    </a:ln>
                  </p:spPr>
                  <p:txBody>
                    <a:bodyPr/>
                    <a:lstStyle/>
                    <a:p>
                      <a:pPr algn="ctr"/>
                      <a:r>
                        <a:rPr lang="en-US" altLang="zh-CN" sz="1600">
                          <a:latin typeface="Times New Roman" pitchFamily="18" charset="0"/>
                        </a:rPr>
                        <a:t>00</a:t>
                      </a:r>
                      <a:endParaRPr lang="en-US" altLang="zh-CN" sz="2800"/>
                    </a:p>
                  </p:txBody>
                </p:sp>
              </p:grpSp>
              <p:grpSp>
                <p:nvGrpSpPr>
                  <p:cNvPr id="14" name="Group 491"/>
                  <p:cNvGrpSpPr>
                    <a:grpSpLocks/>
                  </p:cNvGrpSpPr>
                  <p:nvPr/>
                </p:nvGrpSpPr>
                <p:grpSpPr bwMode="auto">
                  <a:xfrm>
                    <a:off x="3384" y="5280"/>
                    <a:ext cx="4595" cy="1362"/>
                    <a:chOff x="3384" y="5280"/>
                    <a:chExt cx="4595" cy="1362"/>
                  </a:xfrm>
                </p:grpSpPr>
                <p:grpSp>
                  <p:nvGrpSpPr>
                    <p:cNvPr id="15" name="Group 492"/>
                    <p:cNvGrpSpPr>
                      <a:grpSpLocks/>
                    </p:cNvGrpSpPr>
                    <p:nvPr/>
                  </p:nvGrpSpPr>
                  <p:grpSpPr bwMode="auto">
                    <a:xfrm>
                      <a:off x="3384" y="5280"/>
                      <a:ext cx="4574" cy="1362"/>
                      <a:chOff x="3384" y="5280"/>
                      <a:chExt cx="4574" cy="1362"/>
                    </a:xfrm>
                  </p:grpSpPr>
                  <p:grpSp>
                    <p:nvGrpSpPr>
                      <p:cNvPr id="16" name="Group 493"/>
                      <p:cNvGrpSpPr>
                        <a:grpSpLocks/>
                      </p:cNvGrpSpPr>
                      <p:nvPr/>
                    </p:nvGrpSpPr>
                    <p:grpSpPr bwMode="auto">
                      <a:xfrm>
                        <a:off x="6946" y="5289"/>
                        <a:ext cx="1012" cy="1353"/>
                        <a:chOff x="6946" y="5289"/>
                        <a:chExt cx="1012" cy="1353"/>
                      </a:xfrm>
                    </p:grpSpPr>
                    <p:pic>
                      <p:nvPicPr>
                        <p:cNvPr id="134638" name="Picture 494" descr="正弦波3"/>
                        <p:cNvPicPr>
                          <a:picLocks noChangeAspect="1" noChangeArrowheads="1"/>
                        </p:cNvPicPr>
                        <p:nvPr/>
                      </p:nvPicPr>
                      <p:blipFill>
                        <a:blip r:embed="rId2" cstate="print"/>
                        <a:srcRect/>
                        <a:stretch>
                          <a:fillRect/>
                        </a:stretch>
                      </p:blipFill>
                      <p:spPr bwMode="auto">
                        <a:xfrm>
                          <a:off x="7466" y="5517"/>
                          <a:ext cx="492" cy="903"/>
                        </a:xfrm>
                        <a:prstGeom prst="rect">
                          <a:avLst/>
                        </a:prstGeom>
                        <a:noFill/>
                        <a:ln w="9525">
                          <a:noFill/>
                          <a:miter lim="800000"/>
                          <a:headEnd/>
                          <a:tailEnd/>
                        </a:ln>
                      </p:spPr>
                    </p:pic>
                    <p:pic>
                      <p:nvPicPr>
                        <p:cNvPr id="134639" name="Picture 495" descr="正弦波3"/>
                        <p:cNvPicPr>
                          <a:picLocks noChangeAspect="1" noChangeArrowheads="1"/>
                        </p:cNvPicPr>
                        <p:nvPr/>
                      </p:nvPicPr>
                      <p:blipFill>
                        <a:blip r:embed="rId2" cstate="print"/>
                        <a:srcRect/>
                        <a:stretch>
                          <a:fillRect/>
                        </a:stretch>
                      </p:blipFill>
                      <p:spPr bwMode="auto">
                        <a:xfrm>
                          <a:off x="6946" y="5289"/>
                          <a:ext cx="516" cy="1353"/>
                        </a:xfrm>
                        <a:prstGeom prst="rect">
                          <a:avLst/>
                        </a:prstGeom>
                        <a:noFill/>
                        <a:ln w="9525">
                          <a:noFill/>
                          <a:miter lim="800000"/>
                          <a:headEnd/>
                          <a:tailEnd/>
                        </a:ln>
                      </p:spPr>
                    </p:pic>
                  </p:grpSp>
                  <p:pic>
                    <p:nvPicPr>
                      <p:cNvPr id="134640" name="Picture 496" descr="正弦波3"/>
                      <p:cNvPicPr>
                        <a:picLocks noChangeAspect="1" noChangeArrowheads="1"/>
                      </p:cNvPicPr>
                      <p:nvPr/>
                    </p:nvPicPr>
                    <p:blipFill>
                      <a:blip r:embed="rId2" cstate="print"/>
                      <a:srcRect/>
                      <a:stretch>
                        <a:fillRect/>
                      </a:stretch>
                    </p:blipFill>
                    <p:spPr bwMode="auto">
                      <a:xfrm>
                        <a:off x="5944" y="5511"/>
                        <a:ext cx="492" cy="909"/>
                      </a:xfrm>
                      <a:prstGeom prst="rect">
                        <a:avLst/>
                      </a:prstGeom>
                      <a:noFill/>
                      <a:ln w="9525">
                        <a:noFill/>
                        <a:miter lim="800000"/>
                        <a:headEnd/>
                        <a:tailEnd/>
                      </a:ln>
                    </p:spPr>
                  </p:pic>
                  <p:grpSp>
                    <p:nvGrpSpPr>
                      <p:cNvPr id="17" name="Group 497"/>
                      <p:cNvGrpSpPr>
                        <a:grpSpLocks/>
                      </p:cNvGrpSpPr>
                      <p:nvPr/>
                    </p:nvGrpSpPr>
                    <p:grpSpPr bwMode="auto">
                      <a:xfrm>
                        <a:off x="3384" y="5280"/>
                        <a:ext cx="2076" cy="1353"/>
                        <a:chOff x="3384" y="5280"/>
                        <a:chExt cx="2076" cy="1353"/>
                      </a:xfrm>
                    </p:grpSpPr>
                    <p:pic>
                      <p:nvPicPr>
                        <p:cNvPr id="134642" name="Picture 498" descr="正弦波3"/>
                        <p:cNvPicPr>
                          <a:picLocks noChangeAspect="1" noChangeArrowheads="1"/>
                        </p:cNvPicPr>
                        <p:nvPr/>
                      </p:nvPicPr>
                      <p:blipFill>
                        <a:blip r:embed="rId2" cstate="print"/>
                        <a:srcRect/>
                        <a:stretch>
                          <a:fillRect/>
                        </a:stretch>
                      </p:blipFill>
                      <p:spPr bwMode="auto">
                        <a:xfrm>
                          <a:off x="4410" y="5280"/>
                          <a:ext cx="516" cy="1353"/>
                        </a:xfrm>
                        <a:prstGeom prst="rect">
                          <a:avLst/>
                        </a:prstGeom>
                        <a:noFill/>
                        <a:ln w="9525">
                          <a:noFill/>
                          <a:miter lim="800000"/>
                          <a:headEnd/>
                          <a:tailEnd/>
                        </a:ln>
                      </p:spPr>
                    </p:pic>
                    <p:pic>
                      <p:nvPicPr>
                        <p:cNvPr id="134643" name="Picture 499" descr="正弦波3"/>
                        <p:cNvPicPr>
                          <a:picLocks noChangeAspect="1" noChangeArrowheads="1"/>
                        </p:cNvPicPr>
                        <p:nvPr/>
                      </p:nvPicPr>
                      <p:blipFill>
                        <a:blip r:embed="rId2" cstate="print"/>
                        <a:srcRect/>
                        <a:stretch>
                          <a:fillRect/>
                        </a:stretch>
                      </p:blipFill>
                      <p:spPr bwMode="auto">
                        <a:xfrm>
                          <a:off x="3926" y="5511"/>
                          <a:ext cx="492" cy="903"/>
                        </a:xfrm>
                        <a:prstGeom prst="rect">
                          <a:avLst/>
                        </a:prstGeom>
                        <a:noFill/>
                        <a:ln w="9525">
                          <a:noFill/>
                          <a:miter lim="800000"/>
                          <a:headEnd/>
                          <a:tailEnd/>
                        </a:ln>
                      </p:spPr>
                    </p:pic>
                    <p:pic>
                      <p:nvPicPr>
                        <p:cNvPr id="134644" name="Picture 500" descr="正弦波3"/>
                        <p:cNvPicPr>
                          <a:picLocks noChangeAspect="1" noChangeArrowheads="1"/>
                        </p:cNvPicPr>
                        <p:nvPr/>
                      </p:nvPicPr>
                      <p:blipFill>
                        <a:blip r:embed="rId2" cstate="print"/>
                        <a:srcRect/>
                        <a:stretch>
                          <a:fillRect/>
                        </a:stretch>
                      </p:blipFill>
                      <p:spPr bwMode="auto">
                        <a:xfrm>
                          <a:off x="4922" y="5751"/>
                          <a:ext cx="538" cy="438"/>
                        </a:xfrm>
                        <a:prstGeom prst="rect">
                          <a:avLst/>
                        </a:prstGeom>
                        <a:noFill/>
                        <a:ln w="9525">
                          <a:noFill/>
                          <a:miter lim="800000"/>
                          <a:headEnd/>
                          <a:tailEnd/>
                        </a:ln>
                      </p:spPr>
                    </p:pic>
                    <p:pic>
                      <p:nvPicPr>
                        <p:cNvPr id="134645" name="Picture 501" descr="正弦波3"/>
                        <p:cNvPicPr>
                          <a:picLocks noChangeAspect="1" noChangeArrowheads="1"/>
                        </p:cNvPicPr>
                        <p:nvPr/>
                      </p:nvPicPr>
                      <p:blipFill>
                        <a:blip r:embed="rId2" cstate="print"/>
                        <a:srcRect/>
                        <a:stretch>
                          <a:fillRect/>
                        </a:stretch>
                      </p:blipFill>
                      <p:spPr bwMode="auto">
                        <a:xfrm>
                          <a:off x="3384" y="5751"/>
                          <a:ext cx="538" cy="438"/>
                        </a:xfrm>
                        <a:prstGeom prst="rect">
                          <a:avLst/>
                        </a:prstGeom>
                        <a:noFill/>
                        <a:ln w="9525">
                          <a:noFill/>
                          <a:miter lim="800000"/>
                          <a:headEnd/>
                          <a:tailEnd/>
                        </a:ln>
                      </p:spPr>
                    </p:pic>
                  </p:grpSp>
                </p:grpSp>
                <p:grpSp>
                  <p:nvGrpSpPr>
                    <p:cNvPr id="18" name="Group 502"/>
                    <p:cNvGrpSpPr>
                      <a:grpSpLocks/>
                    </p:cNvGrpSpPr>
                    <p:nvPr/>
                  </p:nvGrpSpPr>
                  <p:grpSpPr bwMode="auto">
                    <a:xfrm>
                      <a:off x="3402" y="5305"/>
                      <a:ext cx="4577" cy="1327"/>
                      <a:chOff x="3402" y="4885"/>
                      <a:chExt cx="4577" cy="1327"/>
                    </a:xfrm>
                  </p:grpSpPr>
                  <p:grpSp>
                    <p:nvGrpSpPr>
                      <p:cNvPr id="19" name="Group 503"/>
                      <p:cNvGrpSpPr>
                        <a:grpSpLocks/>
                      </p:cNvGrpSpPr>
                      <p:nvPr/>
                    </p:nvGrpSpPr>
                    <p:grpSpPr bwMode="auto">
                      <a:xfrm>
                        <a:off x="3402" y="4885"/>
                        <a:ext cx="2034" cy="1327"/>
                        <a:chOff x="3402" y="4885"/>
                        <a:chExt cx="2034" cy="1327"/>
                      </a:xfrm>
                    </p:grpSpPr>
                    <p:grpSp>
                      <p:nvGrpSpPr>
                        <p:cNvPr id="20" name="Group 504"/>
                        <p:cNvGrpSpPr>
                          <a:grpSpLocks/>
                        </p:cNvGrpSpPr>
                        <p:nvPr/>
                      </p:nvGrpSpPr>
                      <p:grpSpPr bwMode="auto">
                        <a:xfrm>
                          <a:off x="3402" y="4885"/>
                          <a:ext cx="2034" cy="1327"/>
                          <a:chOff x="3402" y="4885"/>
                          <a:chExt cx="2034" cy="1327"/>
                        </a:xfrm>
                      </p:grpSpPr>
                      <p:sp>
                        <p:nvSpPr>
                          <p:cNvPr id="134649" name="Line 505"/>
                          <p:cNvSpPr>
                            <a:spLocks noChangeShapeType="1"/>
                          </p:cNvSpPr>
                          <p:nvPr/>
                        </p:nvSpPr>
                        <p:spPr bwMode="auto">
                          <a:xfrm>
                            <a:off x="4404" y="4885"/>
                            <a:ext cx="0" cy="219"/>
                          </a:xfrm>
                          <a:prstGeom prst="line">
                            <a:avLst/>
                          </a:prstGeom>
                          <a:noFill/>
                          <a:ln w="12700">
                            <a:solidFill>
                              <a:srgbClr val="000000"/>
                            </a:solidFill>
                            <a:round/>
                            <a:headEnd/>
                            <a:tailEnd/>
                          </a:ln>
                        </p:spPr>
                        <p:txBody>
                          <a:bodyPr/>
                          <a:lstStyle/>
                          <a:p>
                            <a:endParaRPr lang="zh-CN" altLang="en-US"/>
                          </a:p>
                        </p:txBody>
                      </p:sp>
                      <p:sp>
                        <p:nvSpPr>
                          <p:cNvPr id="134650" name="Line 506"/>
                          <p:cNvSpPr>
                            <a:spLocks noChangeShapeType="1"/>
                          </p:cNvSpPr>
                          <p:nvPr/>
                        </p:nvSpPr>
                        <p:spPr bwMode="auto">
                          <a:xfrm>
                            <a:off x="3911" y="5104"/>
                            <a:ext cx="0" cy="219"/>
                          </a:xfrm>
                          <a:prstGeom prst="line">
                            <a:avLst/>
                          </a:prstGeom>
                          <a:noFill/>
                          <a:ln w="9525">
                            <a:solidFill>
                              <a:srgbClr val="000000"/>
                            </a:solidFill>
                            <a:prstDash val="dash"/>
                            <a:round/>
                            <a:headEnd/>
                            <a:tailEnd/>
                          </a:ln>
                        </p:spPr>
                        <p:txBody>
                          <a:bodyPr/>
                          <a:lstStyle/>
                          <a:p>
                            <a:endParaRPr lang="zh-CN" altLang="en-US"/>
                          </a:p>
                        </p:txBody>
                      </p:sp>
                      <p:sp>
                        <p:nvSpPr>
                          <p:cNvPr id="134651" name="Line 507"/>
                          <p:cNvSpPr>
                            <a:spLocks noChangeShapeType="1"/>
                          </p:cNvSpPr>
                          <p:nvPr/>
                        </p:nvSpPr>
                        <p:spPr bwMode="auto">
                          <a:xfrm>
                            <a:off x="4419" y="4885"/>
                            <a:ext cx="509" cy="0"/>
                          </a:xfrm>
                          <a:prstGeom prst="line">
                            <a:avLst/>
                          </a:prstGeom>
                          <a:noFill/>
                          <a:ln w="9525">
                            <a:solidFill>
                              <a:srgbClr val="000000"/>
                            </a:solidFill>
                            <a:prstDash val="dash"/>
                            <a:round/>
                            <a:headEnd/>
                            <a:tailEnd/>
                          </a:ln>
                        </p:spPr>
                        <p:txBody>
                          <a:bodyPr/>
                          <a:lstStyle/>
                          <a:p>
                            <a:endParaRPr lang="zh-CN" altLang="en-US"/>
                          </a:p>
                        </p:txBody>
                      </p:sp>
                      <p:sp>
                        <p:nvSpPr>
                          <p:cNvPr id="134652" name="Line 508"/>
                          <p:cNvSpPr>
                            <a:spLocks noChangeShapeType="1"/>
                          </p:cNvSpPr>
                          <p:nvPr/>
                        </p:nvSpPr>
                        <p:spPr bwMode="auto">
                          <a:xfrm>
                            <a:off x="3402" y="5323"/>
                            <a:ext cx="509" cy="0"/>
                          </a:xfrm>
                          <a:prstGeom prst="line">
                            <a:avLst/>
                          </a:prstGeom>
                          <a:noFill/>
                          <a:ln w="9525">
                            <a:solidFill>
                              <a:srgbClr val="000000"/>
                            </a:solidFill>
                            <a:prstDash val="dash"/>
                            <a:round/>
                            <a:headEnd/>
                            <a:tailEnd/>
                          </a:ln>
                        </p:spPr>
                        <p:txBody>
                          <a:bodyPr/>
                          <a:lstStyle/>
                          <a:p>
                            <a:endParaRPr lang="zh-CN" altLang="en-US"/>
                          </a:p>
                        </p:txBody>
                      </p:sp>
                      <p:sp>
                        <p:nvSpPr>
                          <p:cNvPr id="134653" name="Line 509"/>
                          <p:cNvSpPr>
                            <a:spLocks noChangeShapeType="1"/>
                          </p:cNvSpPr>
                          <p:nvPr/>
                        </p:nvSpPr>
                        <p:spPr bwMode="auto">
                          <a:xfrm>
                            <a:off x="3911" y="5104"/>
                            <a:ext cx="508" cy="0"/>
                          </a:xfrm>
                          <a:prstGeom prst="line">
                            <a:avLst/>
                          </a:prstGeom>
                          <a:noFill/>
                          <a:ln w="9525">
                            <a:solidFill>
                              <a:srgbClr val="000000"/>
                            </a:solidFill>
                            <a:prstDash val="dash"/>
                            <a:round/>
                            <a:headEnd/>
                            <a:tailEnd/>
                          </a:ln>
                        </p:spPr>
                        <p:txBody>
                          <a:bodyPr/>
                          <a:lstStyle/>
                          <a:p>
                            <a:endParaRPr lang="zh-CN" altLang="en-US"/>
                          </a:p>
                        </p:txBody>
                      </p:sp>
                      <p:sp>
                        <p:nvSpPr>
                          <p:cNvPr id="134654" name="Line 510"/>
                          <p:cNvSpPr>
                            <a:spLocks noChangeShapeType="1"/>
                          </p:cNvSpPr>
                          <p:nvPr/>
                        </p:nvSpPr>
                        <p:spPr bwMode="auto">
                          <a:xfrm>
                            <a:off x="4928" y="5323"/>
                            <a:ext cx="508" cy="0"/>
                          </a:xfrm>
                          <a:prstGeom prst="line">
                            <a:avLst/>
                          </a:prstGeom>
                          <a:noFill/>
                          <a:ln w="9525">
                            <a:solidFill>
                              <a:srgbClr val="000000"/>
                            </a:solidFill>
                            <a:prstDash val="dash"/>
                            <a:round/>
                            <a:headEnd/>
                            <a:tailEnd/>
                          </a:ln>
                        </p:spPr>
                        <p:txBody>
                          <a:bodyPr/>
                          <a:lstStyle/>
                          <a:p>
                            <a:endParaRPr lang="zh-CN" altLang="en-US"/>
                          </a:p>
                        </p:txBody>
                      </p:sp>
                      <p:sp>
                        <p:nvSpPr>
                          <p:cNvPr id="134655" name="Line 511"/>
                          <p:cNvSpPr>
                            <a:spLocks noChangeShapeType="1"/>
                          </p:cNvSpPr>
                          <p:nvPr/>
                        </p:nvSpPr>
                        <p:spPr bwMode="auto">
                          <a:xfrm>
                            <a:off x="4928" y="4885"/>
                            <a:ext cx="0" cy="438"/>
                          </a:xfrm>
                          <a:prstGeom prst="line">
                            <a:avLst/>
                          </a:prstGeom>
                          <a:noFill/>
                          <a:ln w="9525">
                            <a:solidFill>
                              <a:srgbClr val="000000"/>
                            </a:solidFill>
                            <a:prstDash val="dash"/>
                            <a:round/>
                            <a:headEnd/>
                            <a:tailEnd/>
                          </a:ln>
                        </p:spPr>
                        <p:txBody>
                          <a:bodyPr/>
                          <a:lstStyle/>
                          <a:p>
                            <a:endParaRPr lang="zh-CN" altLang="en-US"/>
                          </a:p>
                        </p:txBody>
                      </p:sp>
                      <p:sp>
                        <p:nvSpPr>
                          <p:cNvPr id="134656" name="Line 512"/>
                          <p:cNvSpPr>
                            <a:spLocks noChangeShapeType="1"/>
                          </p:cNvSpPr>
                          <p:nvPr/>
                        </p:nvSpPr>
                        <p:spPr bwMode="auto">
                          <a:xfrm>
                            <a:off x="5436" y="5323"/>
                            <a:ext cx="0" cy="218"/>
                          </a:xfrm>
                          <a:prstGeom prst="line">
                            <a:avLst/>
                          </a:prstGeom>
                          <a:noFill/>
                          <a:ln w="9525">
                            <a:solidFill>
                              <a:srgbClr val="000000"/>
                            </a:solidFill>
                            <a:prstDash val="dash"/>
                            <a:round/>
                            <a:headEnd/>
                            <a:tailEnd/>
                          </a:ln>
                        </p:spPr>
                        <p:txBody>
                          <a:bodyPr/>
                          <a:lstStyle/>
                          <a:p>
                            <a:endParaRPr lang="zh-CN" altLang="en-US"/>
                          </a:p>
                        </p:txBody>
                      </p:sp>
                      <p:sp>
                        <p:nvSpPr>
                          <p:cNvPr id="134657" name="Line 513"/>
                          <p:cNvSpPr>
                            <a:spLocks noChangeShapeType="1"/>
                          </p:cNvSpPr>
                          <p:nvPr/>
                        </p:nvSpPr>
                        <p:spPr bwMode="auto">
                          <a:xfrm flipV="1">
                            <a:off x="3911" y="5774"/>
                            <a:ext cx="0" cy="219"/>
                          </a:xfrm>
                          <a:prstGeom prst="line">
                            <a:avLst/>
                          </a:prstGeom>
                          <a:noFill/>
                          <a:ln w="9525">
                            <a:solidFill>
                              <a:srgbClr val="000000"/>
                            </a:solidFill>
                            <a:prstDash val="dash"/>
                            <a:round/>
                            <a:headEnd/>
                            <a:tailEnd/>
                          </a:ln>
                        </p:spPr>
                        <p:txBody>
                          <a:bodyPr/>
                          <a:lstStyle/>
                          <a:p>
                            <a:endParaRPr lang="zh-CN" altLang="en-US"/>
                          </a:p>
                        </p:txBody>
                      </p:sp>
                      <p:sp>
                        <p:nvSpPr>
                          <p:cNvPr id="134658" name="Line 514"/>
                          <p:cNvSpPr>
                            <a:spLocks noChangeShapeType="1"/>
                          </p:cNvSpPr>
                          <p:nvPr/>
                        </p:nvSpPr>
                        <p:spPr bwMode="auto">
                          <a:xfrm flipV="1">
                            <a:off x="4419" y="6212"/>
                            <a:ext cx="509" cy="0"/>
                          </a:xfrm>
                          <a:prstGeom prst="line">
                            <a:avLst/>
                          </a:prstGeom>
                          <a:noFill/>
                          <a:ln w="9525">
                            <a:solidFill>
                              <a:srgbClr val="000000"/>
                            </a:solidFill>
                            <a:prstDash val="dash"/>
                            <a:round/>
                            <a:headEnd/>
                            <a:tailEnd/>
                          </a:ln>
                        </p:spPr>
                        <p:txBody>
                          <a:bodyPr/>
                          <a:lstStyle/>
                          <a:p>
                            <a:endParaRPr lang="zh-CN" altLang="en-US"/>
                          </a:p>
                        </p:txBody>
                      </p:sp>
                      <p:sp>
                        <p:nvSpPr>
                          <p:cNvPr id="134659" name="Line 515"/>
                          <p:cNvSpPr>
                            <a:spLocks noChangeShapeType="1"/>
                          </p:cNvSpPr>
                          <p:nvPr/>
                        </p:nvSpPr>
                        <p:spPr bwMode="auto">
                          <a:xfrm flipV="1">
                            <a:off x="3402" y="5774"/>
                            <a:ext cx="509" cy="0"/>
                          </a:xfrm>
                          <a:prstGeom prst="line">
                            <a:avLst/>
                          </a:prstGeom>
                          <a:noFill/>
                          <a:ln w="9525">
                            <a:solidFill>
                              <a:srgbClr val="000000"/>
                            </a:solidFill>
                            <a:prstDash val="dash"/>
                            <a:round/>
                            <a:headEnd/>
                            <a:tailEnd/>
                          </a:ln>
                        </p:spPr>
                        <p:txBody>
                          <a:bodyPr/>
                          <a:lstStyle/>
                          <a:p>
                            <a:endParaRPr lang="zh-CN" altLang="en-US"/>
                          </a:p>
                        </p:txBody>
                      </p:sp>
                      <p:sp>
                        <p:nvSpPr>
                          <p:cNvPr id="134660" name="Line 516"/>
                          <p:cNvSpPr>
                            <a:spLocks noChangeShapeType="1"/>
                          </p:cNvSpPr>
                          <p:nvPr/>
                        </p:nvSpPr>
                        <p:spPr bwMode="auto">
                          <a:xfrm flipV="1">
                            <a:off x="3911" y="5993"/>
                            <a:ext cx="508" cy="0"/>
                          </a:xfrm>
                          <a:prstGeom prst="line">
                            <a:avLst/>
                          </a:prstGeom>
                          <a:noFill/>
                          <a:ln w="9525">
                            <a:solidFill>
                              <a:srgbClr val="000000"/>
                            </a:solidFill>
                            <a:prstDash val="dash"/>
                            <a:round/>
                            <a:headEnd/>
                            <a:tailEnd/>
                          </a:ln>
                        </p:spPr>
                        <p:txBody>
                          <a:bodyPr/>
                          <a:lstStyle/>
                          <a:p>
                            <a:endParaRPr lang="zh-CN" altLang="en-US"/>
                          </a:p>
                        </p:txBody>
                      </p:sp>
                      <p:sp>
                        <p:nvSpPr>
                          <p:cNvPr id="134661" name="Line 517"/>
                          <p:cNvSpPr>
                            <a:spLocks noChangeShapeType="1"/>
                          </p:cNvSpPr>
                          <p:nvPr/>
                        </p:nvSpPr>
                        <p:spPr bwMode="auto">
                          <a:xfrm flipV="1">
                            <a:off x="4419" y="5993"/>
                            <a:ext cx="0" cy="219"/>
                          </a:xfrm>
                          <a:prstGeom prst="line">
                            <a:avLst/>
                          </a:prstGeom>
                          <a:noFill/>
                          <a:ln w="9525">
                            <a:solidFill>
                              <a:srgbClr val="000000"/>
                            </a:solidFill>
                            <a:prstDash val="dash"/>
                            <a:round/>
                            <a:headEnd/>
                            <a:tailEnd/>
                          </a:ln>
                        </p:spPr>
                        <p:txBody>
                          <a:bodyPr/>
                          <a:lstStyle/>
                          <a:p>
                            <a:endParaRPr lang="zh-CN" altLang="en-US"/>
                          </a:p>
                        </p:txBody>
                      </p:sp>
                      <p:sp>
                        <p:nvSpPr>
                          <p:cNvPr id="134662" name="Line 518"/>
                          <p:cNvSpPr>
                            <a:spLocks noChangeShapeType="1"/>
                          </p:cNvSpPr>
                          <p:nvPr/>
                        </p:nvSpPr>
                        <p:spPr bwMode="auto">
                          <a:xfrm flipV="1">
                            <a:off x="4928" y="5774"/>
                            <a:ext cx="508" cy="0"/>
                          </a:xfrm>
                          <a:prstGeom prst="line">
                            <a:avLst/>
                          </a:prstGeom>
                          <a:noFill/>
                          <a:ln w="9525">
                            <a:solidFill>
                              <a:srgbClr val="000000"/>
                            </a:solidFill>
                            <a:prstDash val="dash"/>
                            <a:round/>
                            <a:headEnd/>
                            <a:tailEnd/>
                          </a:ln>
                        </p:spPr>
                        <p:txBody>
                          <a:bodyPr/>
                          <a:lstStyle/>
                          <a:p>
                            <a:endParaRPr lang="zh-CN" altLang="en-US"/>
                          </a:p>
                        </p:txBody>
                      </p:sp>
                      <p:sp>
                        <p:nvSpPr>
                          <p:cNvPr id="134663" name="Line 519"/>
                          <p:cNvSpPr>
                            <a:spLocks noChangeShapeType="1"/>
                          </p:cNvSpPr>
                          <p:nvPr/>
                        </p:nvSpPr>
                        <p:spPr bwMode="auto">
                          <a:xfrm flipV="1">
                            <a:off x="4928" y="5774"/>
                            <a:ext cx="0" cy="438"/>
                          </a:xfrm>
                          <a:prstGeom prst="line">
                            <a:avLst/>
                          </a:prstGeom>
                          <a:noFill/>
                          <a:ln w="9525">
                            <a:solidFill>
                              <a:srgbClr val="000000"/>
                            </a:solidFill>
                            <a:prstDash val="dash"/>
                            <a:round/>
                            <a:headEnd/>
                            <a:tailEnd/>
                          </a:ln>
                        </p:spPr>
                        <p:txBody>
                          <a:bodyPr/>
                          <a:lstStyle/>
                          <a:p>
                            <a:endParaRPr lang="zh-CN" altLang="en-US"/>
                          </a:p>
                        </p:txBody>
                      </p:sp>
                    </p:grpSp>
                    <p:sp>
                      <p:nvSpPr>
                        <p:cNvPr id="134664" name="Line 520"/>
                        <p:cNvSpPr>
                          <a:spLocks noChangeShapeType="1"/>
                        </p:cNvSpPr>
                        <p:nvPr/>
                      </p:nvSpPr>
                      <p:spPr bwMode="auto">
                        <a:xfrm flipV="1">
                          <a:off x="5436" y="5556"/>
                          <a:ext cx="0" cy="218"/>
                        </a:xfrm>
                        <a:prstGeom prst="line">
                          <a:avLst/>
                        </a:prstGeom>
                        <a:noFill/>
                        <a:ln w="9525">
                          <a:solidFill>
                            <a:srgbClr val="000000"/>
                          </a:solidFill>
                          <a:prstDash val="dash"/>
                          <a:round/>
                          <a:headEnd/>
                          <a:tailEnd/>
                        </a:ln>
                      </p:spPr>
                      <p:txBody>
                        <a:bodyPr/>
                        <a:lstStyle/>
                        <a:p>
                          <a:endParaRPr lang="zh-CN" altLang="en-US"/>
                        </a:p>
                      </p:txBody>
                    </p:sp>
                  </p:grpSp>
                  <p:grpSp>
                    <p:nvGrpSpPr>
                      <p:cNvPr id="21" name="Group 521"/>
                      <p:cNvGrpSpPr>
                        <a:grpSpLocks/>
                      </p:cNvGrpSpPr>
                      <p:nvPr/>
                    </p:nvGrpSpPr>
                    <p:grpSpPr bwMode="auto">
                      <a:xfrm>
                        <a:off x="5944" y="5104"/>
                        <a:ext cx="509" cy="913"/>
                        <a:chOff x="5944" y="5104"/>
                        <a:chExt cx="509" cy="913"/>
                      </a:xfrm>
                    </p:grpSpPr>
                    <p:sp>
                      <p:nvSpPr>
                        <p:cNvPr id="134666" name="Line 522"/>
                        <p:cNvSpPr>
                          <a:spLocks noChangeShapeType="1"/>
                        </p:cNvSpPr>
                        <p:nvPr/>
                      </p:nvSpPr>
                      <p:spPr bwMode="auto">
                        <a:xfrm flipV="1">
                          <a:off x="5944" y="5580"/>
                          <a:ext cx="0" cy="437"/>
                        </a:xfrm>
                        <a:prstGeom prst="line">
                          <a:avLst/>
                        </a:prstGeom>
                        <a:noFill/>
                        <a:ln w="12700">
                          <a:solidFill>
                            <a:srgbClr val="000000"/>
                          </a:solidFill>
                          <a:prstDash val="dash"/>
                          <a:round/>
                          <a:headEnd/>
                          <a:tailEnd/>
                        </a:ln>
                      </p:spPr>
                      <p:txBody>
                        <a:bodyPr/>
                        <a:lstStyle/>
                        <a:p>
                          <a:endParaRPr lang="zh-CN" altLang="en-US"/>
                        </a:p>
                      </p:txBody>
                    </p:sp>
                    <p:sp>
                      <p:nvSpPr>
                        <p:cNvPr id="134667" name="Line 523"/>
                        <p:cNvSpPr>
                          <a:spLocks noChangeShapeType="1"/>
                        </p:cNvSpPr>
                        <p:nvPr/>
                      </p:nvSpPr>
                      <p:spPr bwMode="auto">
                        <a:xfrm>
                          <a:off x="5945" y="5104"/>
                          <a:ext cx="0" cy="437"/>
                        </a:xfrm>
                        <a:prstGeom prst="line">
                          <a:avLst/>
                        </a:prstGeom>
                        <a:noFill/>
                        <a:ln w="9525">
                          <a:solidFill>
                            <a:srgbClr val="000000"/>
                          </a:solidFill>
                          <a:prstDash val="dash"/>
                          <a:round/>
                          <a:headEnd/>
                          <a:tailEnd/>
                        </a:ln>
                      </p:spPr>
                      <p:txBody>
                        <a:bodyPr/>
                        <a:lstStyle/>
                        <a:p>
                          <a:endParaRPr lang="zh-CN" altLang="en-US"/>
                        </a:p>
                      </p:txBody>
                    </p:sp>
                    <p:sp>
                      <p:nvSpPr>
                        <p:cNvPr id="134668" name="Line 524"/>
                        <p:cNvSpPr>
                          <a:spLocks noChangeShapeType="1"/>
                        </p:cNvSpPr>
                        <p:nvPr/>
                      </p:nvSpPr>
                      <p:spPr bwMode="auto">
                        <a:xfrm>
                          <a:off x="5945" y="5104"/>
                          <a:ext cx="508" cy="0"/>
                        </a:xfrm>
                        <a:prstGeom prst="line">
                          <a:avLst/>
                        </a:prstGeom>
                        <a:noFill/>
                        <a:ln w="9525">
                          <a:solidFill>
                            <a:srgbClr val="000000"/>
                          </a:solidFill>
                          <a:prstDash val="dash"/>
                          <a:round/>
                          <a:headEnd/>
                          <a:tailEnd/>
                        </a:ln>
                      </p:spPr>
                      <p:txBody>
                        <a:bodyPr/>
                        <a:lstStyle/>
                        <a:p>
                          <a:endParaRPr lang="zh-CN" altLang="en-US"/>
                        </a:p>
                      </p:txBody>
                    </p:sp>
                    <p:sp>
                      <p:nvSpPr>
                        <p:cNvPr id="134669" name="Line 525"/>
                        <p:cNvSpPr>
                          <a:spLocks noChangeShapeType="1"/>
                        </p:cNvSpPr>
                        <p:nvPr/>
                      </p:nvSpPr>
                      <p:spPr bwMode="auto">
                        <a:xfrm>
                          <a:off x="6453" y="5104"/>
                          <a:ext cx="0" cy="437"/>
                        </a:xfrm>
                        <a:prstGeom prst="line">
                          <a:avLst/>
                        </a:prstGeom>
                        <a:noFill/>
                        <a:ln w="9525">
                          <a:solidFill>
                            <a:srgbClr val="000000"/>
                          </a:solidFill>
                          <a:prstDash val="dash"/>
                          <a:round/>
                          <a:headEnd/>
                          <a:tailEnd/>
                        </a:ln>
                      </p:spPr>
                      <p:txBody>
                        <a:bodyPr/>
                        <a:lstStyle/>
                        <a:p>
                          <a:endParaRPr lang="zh-CN" altLang="en-US"/>
                        </a:p>
                      </p:txBody>
                    </p:sp>
                    <p:sp>
                      <p:nvSpPr>
                        <p:cNvPr id="134670" name="Line 526"/>
                        <p:cNvSpPr>
                          <a:spLocks noChangeShapeType="1"/>
                        </p:cNvSpPr>
                        <p:nvPr/>
                      </p:nvSpPr>
                      <p:spPr bwMode="auto">
                        <a:xfrm flipV="1">
                          <a:off x="5945" y="5993"/>
                          <a:ext cx="508" cy="0"/>
                        </a:xfrm>
                        <a:prstGeom prst="line">
                          <a:avLst/>
                        </a:prstGeom>
                        <a:noFill/>
                        <a:ln w="9525">
                          <a:solidFill>
                            <a:srgbClr val="000000"/>
                          </a:solidFill>
                          <a:prstDash val="dash"/>
                          <a:round/>
                          <a:headEnd/>
                          <a:tailEnd/>
                        </a:ln>
                      </p:spPr>
                      <p:txBody>
                        <a:bodyPr/>
                        <a:lstStyle/>
                        <a:p>
                          <a:endParaRPr lang="zh-CN" altLang="en-US"/>
                        </a:p>
                      </p:txBody>
                    </p:sp>
                    <p:sp>
                      <p:nvSpPr>
                        <p:cNvPr id="134671" name="Line 527"/>
                        <p:cNvSpPr>
                          <a:spLocks noChangeShapeType="1"/>
                        </p:cNvSpPr>
                        <p:nvPr/>
                      </p:nvSpPr>
                      <p:spPr bwMode="auto">
                        <a:xfrm flipV="1">
                          <a:off x="6453" y="5556"/>
                          <a:ext cx="0" cy="437"/>
                        </a:xfrm>
                        <a:prstGeom prst="line">
                          <a:avLst/>
                        </a:prstGeom>
                        <a:noFill/>
                        <a:ln w="9525">
                          <a:solidFill>
                            <a:srgbClr val="000000"/>
                          </a:solidFill>
                          <a:prstDash val="dash"/>
                          <a:round/>
                          <a:headEnd/>
                          <a:tailEnd/>
                        </a:ln>
                      </p:spPr>
                      <p:txBody>
                        <a:bodyPr/>
                        <a:lstStyle/>
                        <a:p>
                          <a:endParaRPr lang="zh-CN" altLang="en-US"/>
                        </a:p>
                      </p:txBody>
                    </p:sp>
                  </p:grpSp>
                  <p:grpSp>
                    <p:nvGrpSpPr>
                      <p:cNvPr id="22" name="Group 528"/>
                      <p:cNvGrpSpPr>
                        <a:grpSpLocks/>
                      </p:cNvGrpSpPr>
                      <p:nvPr/>
                    </p:nvGrpSpPr>
                    <p:grpSpPr bwMode="auto">
                      <a:xfrm>
                        <a:off x="6962" y="4885"/>
                        <a:ext cx="1017" cy="1327"/>
                        <a:chOff x="6962" y="4885"/>
                        <a:chExt cx="1017" cy="1327"/>
                      </a:xfrm>
                    </p:grpSpPr>
                    <p:sp>
                      <p:nvSpPr>
                        <p:cNvPr id="134673" name="Line 529"/>
                        <p:cNvSpPr>
                          <a:spLocks noChangeShapeType="1"/>
                        </p:cNvSpPr>
                        <p:nvPr/>
                      </p:nvSpPr>
                      <p:spPr bwMode="auto">
                        <a:xfrm>
                          <a:off x="6962" y="4885"/>
                          <a:ext cx="0" cy="656"/>
                        </a:xfrm>
                        <a:prstGeom prst="line">
                          <a:avLst/>
                        </a:prstGeom>
                        <a:noFill/>
                        <a:ln w="9525">
                          <a:solidFill>
                            <a:srgbClr val="000000"/>
                          </a:solidFill>
                          <a:prstDash val="dash"/>
                          <a:round/>
                          <a:headEnd/>
                          <a:tailEnd/>
                        </a:ln>
                      </p:spPr>
                      <p:txBody>
                        <a:bodyPr/>
                        <a:lstStyle/>
                        <a:p>
                          <a:endParaRPr lang="zh-CN" altLang="en-US"/>
                        </a:p>
                      </p:txBody>
                    </p:sp>
                    <p:sp>
                      <p:nvSpPr>
                        <p:cNvPr id="134674" name="Line 530"/>
                        <p:cNvSpPr>
                          <a:spLocks noChangeShapeType="1"/>
                        </p:cNvSpPr>
                        <p:nvPr/>
                      </p:nvSpPr>
                      <p:spPr bwMode="auto">
                        <a:xfrm>
                          <a:off x="6962" y="4885"/>
                          <a:ext cx="508" cy="0"/>
                        </a:xfrm>
                        <a:prstGeom prst="line">
                          <a:avLst/>
                        </a:prstGeom>
                        <a:noFill/>
                        <a:ln w="9525">
                          <a:solidFill>
                            <a:srgbClr val="000000"/>
                          </a:solidFill>
                          <a:prstDash val="dash"/>
                          <a:round/>
                          <a:headEnd/>
                          <a:tailEnd/>
                        </a:ln>
                      </p:spPr>
                      <p:txBody>
                        <a:bodyPr/>
                        <a:lstStyle/>
                        <a:p>
                          <a:endParaRPr lang="zh-CN" altLang="en-US"/>
                        </a:p>
                      </p:txBody>
                    </p:sp>
                    <p:sp>
                      <p:nvSpPr>
                        <p:cNvPr id="134675" name="Line 531"/>
                        <p:cNvSpPr>
                          <a:spLocks noChangeShapeType="1"/>
                        </p:cNvSpPr>
                        <p:nvPr/>
                      </p:nvSpPr>
                      <p:spPr bwMode="auto">
                        <a:xfrm>
                          <a:off x="7470" y="5104"/>
                          <a:ext cx="509" cy="0"/>
                        </a:xfrm>
                        <a:prstGeom prst="line">
                          <a:avLst/>
                        </a:prstGeom>
                        <a:noFill/>
                        <a:ln w="9525">
                          <a:solidFill>
                            <a:srgbClr val="000000"/>
                          </a:solidFill>
                          <a:prstDash val="dash"/>
                          <a:round/>
                          <a:headEnd/>
                          <a:tailEnd/>
                        </a:ln>
                      </p:spPr>
                      <p:txBody>
                        <a:bodyPr/>
                        <a:lstStyle/>
                        <a:p>
                          <a:endParaRPr lang="zh-CN" altLang="en-US"/>
                        </a:p>
                      </p:txBody>
                    </p:sp>
                    <p:sp>
                      <p:nvSpPr>
                        <p:cNvPr id="134676" name="Line 532"/>
                        <p:cNvSpPr>
                          <a:spLocks noChangeShapeType="1"/>
                        </p:cNvSpPr>
                        <p:nvPr/>
                      </p:nvSpPr>
                      <p:spPr bwMode="auto">
                        <a:xfrm>
                          <a:off x="7470" y="4885"/>
                          <a:ext cx="0" cy="219"/>
                        </a:xfrm>
                        <a:prstGeom prst="line">
                          <a:avLst/>
                        </a:prstGeom>
                        <a:noFill/>
                        <a:ln w="9525">
                          <a:solidFill>
                            <a:srgbClr val="000000"/>
                          </a:solidFill>
                          <a:prstDash val="dash"/>
                          <a:round/>
                          <a:headEnd/>
                          <a:tailEnd/>
                        </a:ln>
                      </p:spPr>
                      <p:txBody>
                        <a:bodyPr/>
                        <a:lstStyle/>
                        <a:p>
                          <a:endParaRPr lang="zh-CN" altLang="en-US"/>
                        </a:p>
                      </p:txBody>
                    </p:sp>
                    <p:sp>
                      <p:nvSpPr>
                        <p:cNvPr id="134677" name="Line 533"/>
                        <p:cNvSpPr>
                          <a:spLocks noChangeShapeType="1"/>
                        </p:cNvSpPr>
                        <p:nvPr/>
                      </p:nvSpPr>
                      <p:spPr bwMode="auto">
                        <a:xfrm flipV="1">
                          <a:off x="6962" y="5556"/>
                          <a:ext cx="0" cy="656"/>
                        </a:xfrm>
                        <a:prstGeom prst="line">
                          <a:avLst/>
                        </a:prstGeom>
                        <a:noFill/>
                        <a:ln w="9525">
                          <a:solidFill>
                            <a:srgbClr val="000000"/>
                          </a:solidFill>
                          <a:prstDash val="dash"/>
                          <a:round/>
                          <a:headEnd/>
                          <a:tailEnd/>
                        </a:ln>
                      </p:spPr>
                      <p:txBody>
                        <a:bodyPr/>
                        <a:lstStyle/>
                        <a:p>
                          <a:endParaRPr lang="zh-CN" altLang="en-US"/>
                        </a:p>
                      </p:txBody>
                    </p:sp>
                    <p:sp>
                      <p:nvSpPr>
                        <p:cNvPr id="134678" name="Line 534"/>
                        <p:cNvSpPr>
                          <a:spLocks noChangeShapeType="1"/>
                        </p:cNvSpPr>
                        <p:nvPr/>
                      </p:nvSpPr>
                      <p:spPr bwMode="auto">
                        <a:xfrm flipV="1">
                          <a:off x="6962" y="6212"/>
                          <a:ext cx="508" cy="0"/>
                        </a:xfrm>
                        <a:prstGeom prst="line">
                          <a:avLst/>
                        </a:prstGeom>
                        <a:noFill/>
                        <a:ln w="9525">
                          <a:solidFill>
                            <a:srgbClr val="000000"/>
                          </a:solidFill>
                          <a:prstDash val="dash"/>
                          <a:round/>
                          <a:headEnd/>
                          <a:tailEnd/>
                        </a:ln>
                      </p:spPr>
                      <p:txBody>
                        <a:bodyPr/>
                        <a:lstStyle/>
                        <a:p>
                          <a:endParaRPr lang="zh-CN" altLang="en-US"/>
                        </a:p>
                      </p:txBody>
                    </p:sp>
                    <p:sp>
                      <p:nvSpPr>
                        <p:cNvPr id="134679" name="Line 535"/>
                        <p:cNvSpPr>
                          <a:spLocks noChangeShapeType="1"/>
                        </p:cNvSpPr>
                        <p:nvPr/>
                      </p:nvSpPr>
                      <p:spPr bwMode="auto">
                        <a:xfrm flipV="1">
                          <a:off x="7470" y="5993"/>
                          <a:ext cx="509" cy="0"/>
                        </a:xfrm>
                        <a:prstGeom prst="line">
                          <a:avLst/>
                        </a:prstGeom>
                        <a:noFill/>
                        <a:ln w="9525">
                          <a:solidFill>
                            <a:srgbClr val="000000"/>
                          </a:solidFill>
                          <a:prstDash val="dash"/>
                          <a:round/>
                          <a:headEnd/>
                          <a:tailEnd/>
                        </a:ln>
                      </p:spPr>
                      <p:txBody>
                        <a:bodyPr/>
                        <a:lstStyle/>
                        <a:p>
                          <a:endParaRPr lang="zh-CN" altLang="en-US"/>
                        </a:p>
                      </p:txBody>
                    </p:sp>
                    <p:sp>
                      <p:nvSpPr>
                        <p:cNvPr id="134680" name="Line 536"/>
                        <p:cNvSpPr>
                          <a:spLocks noChangeShapeType="1"/>
                        </p:cNvSpPr>
                        <p:nvPr/>
                      </p:nvSpPr>
                      <p:spPr bwMode="auto">
                        <a:xfrm flipV="1">
                          <a:off x="7470" y="5993"/>
                          <a:ext cx="0" cy="219"/>
                        </a:xfrm>
                        <a:prstGeom prst="line">
                          <a:avLst/>
                        </a:prstGeom>
                        <a:noFill/>
                        <a:ln w="9525">
                          <a:solidFill>
                            <a:srgbClr val="000000"/>
                          </a:solidFill>
                          <a:prstDash val="dash"/>
                          <a:round/>
                          <a:headEnd/>
                          <a:tailEnd/>
                        </a:ln>
                      </p:spPr>
                      <p:txBody>
                        <a:bodyPr/>
                        <a:lstStyle/>
                        <a:p>
                          <a:endParaRPr lang="zh-CN" altLang="en-US"/>
                        </a:p>
                      </p:txBody>
                    </p:sp>
                  </p:grpSp>
                </p:grpSp>
              </p:grpSp>
            </p:grpSp>
            <p:sp>
              <p:nvSpPr>
                <p:cNvPr id="134681" name="Line 537"/>
                <p:cNvSpPr>
                  <a:spLocks noChangeShapeType="1"/>
                </p:cNvSpPr>
                <p:nvPr/>
              </p:nvSpPr>
              <p:spPr bwMode="auto">
                <a:xfrm flipV="1">
                  <a:off x="1193" y="2025"/>
                  <a:ext cx="0" cy="819"/>
                </a:xfrm>
                <a:prstGeom prst="line">
                  <a:avLst/>
                </a:prstGeom>
                <a:noFill/>
                <a:ln w="9525">
                  <a:solidFill>
                    <a:srgbClr val="000000"/>
                  </a:solidFill>
                  <a:round/>
                  <a:headEnd/>
                  <a:tailEnd type="triangle" w="med" len="med"/>
                </a:ln>
              </p:spPr>
              <p:txBody>
                <a:bodyPr/>
                <a:lstStyle/>
                <a:p>
                  <a:endParaRPr lang="zh-CN" altLang="en-US"/>
                </a:p>
              </p:txBody>
            </p:sp>
            <p:sp>
              <p:nvSpPr>
                <p:cNvPr id="134682" name="Line 538"/>
                <p:cNvSpPr>
                  <a:spLocks noChangeShapeType="1"/>
                </p:cNvSpPr>
                <p:nvPr/>
              </p:nvSpPr>
              <p:spPr bwMode="auto">
                <a:xfrm>
                  <a:off x="1195" y="2480"/>
                  <a:ext cx="3617" cy="0"/>
                </a:xfrm>
                <a:prstGeom prst="line">
                  <a:avLst/>
                </a:prstGeom>
                <a:noFill/>
                <a:ln w="9525">
                  <a:solidFill>
                    <a:srgbClr val="000000"/>
                  </a:solidFill>
                  <a:round/>
                  <a:headEnd/>
                  <a:tailEnd type="triangle" w="med" len="med"/>
                </a:ln>
              </p:spPr>
              <p:txBody>
                <a:bodyPr/>
                <a:lstStyle/>
                <a:p>
                  <a:endParaRPr lang="zh-CN" altLang="en-US"/>
                </a:p>
              </p:txBody>
            </p:sp>
          </p:grpSp>
        </p:grpSp>
      </p:grpSp>
      <p:sp>
        <p:nvSpPr>
          <p:cNvPr id="108" name="矩形 107"/>
          <p:cNvSpPr/>
          <p:nvPr/>
        </p:nvSpPr>
        <p:spPr>
          <a:xfrm>
            <a:off x="6660232" y="1681644"/>
            <a:ext cx="1980029" cy="52322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zh-CN" altLang="en-US" sz="2800" b="1" dirty="0" smtClean="0">
                <a:solidFill>
                  <a:srgbClr val="0000FF"/>
                </a:solidFill>
                <a:latin typeface="+mj-ea"/>
                <a:ea typeface="+mj-ea"/>
              </a:rPr>
              <a:t>有直流分量</a:t>
            </a:r>
            <a:endParaRPr lang="zh-CN" altLang="en-US" sz="2800" b="1" dirty="0">
              <a:solidFill>
                <a:srgbClr val="0000FF"/>
              </a:solidFill>
              <a:latin typeface="+mj-ea"/>
              <a:ea typeface="+mj-ea"/>
            </a:endParaRPr>
          </a:p>
        </p:txBody>
      </p:sp>
      <p:cxnSp>
        <p:nvCxnSpPr>
          <p:cNvPr id="24" name="肘形连接符 23"/>
          <p:cNvCxnSpPr/>
          <p:nvPr/>
        </p:nvCxnSpPr>
        <p:spPr>
          <a:xfrm>
            <a:off x="5849375" y="1628800"/>
            <a:ext cx="856532" cy="261610"/>
          </a:xfrm>
          <a:prstGeom prst="bentConnector3">
            <a:avLst>
              <a:gd name="adj1" fmla="val 1788"/>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additive="base">
                                        <p:cTn id="7" dur="500" fill="hold"/>
                                        <p:tgtEl>
                                          <p:spTgt spid="108"/>
                                        </p:tgtEl>
                                        <p:attrNameLst>
                                          <p:attrName>ppt_x</p:attrName>
                                        </p:attrNameLst>
                                      </p:cBhvr>
                                      <p:tavLst>
                                        <p:tav tm="0">
                                          <p:val>
                                            <p:strVal val="#ppt_x"/>
                                          </p:val>
                                        </p:tav>
                                        <p:tav tm="100000">
                                          <p:val>
                                            <p:strVal val="#ppt_x"/>
                                          </p:val>
                                        </p:tav>
                                      </p:tavLst>
                                    </p:anim>
                                    <p:anim calcmode="lin" valueType="num">
                                      <p:cBhvr additive="base">
                                        <p:cTn id="8" dur="500" fill="hold"/>
                                        <p:tgtEl>
                                          <p:spTgt spid="10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zh-CN" altLang="en-US" dirty="0"/>
              <a:t>举例</a:t>
            </a:r>
          </a:p>
        </p:txBody>
      </p:sp>
      <p:sp>
        <p:nvSpPr>
          <p:cNvPr id="135171" name="Rectangle 3"/>
          <p:cNvSpPr>
            <a:spLocks noGrp="1" noChangeArrowheads="1"/>
          </p:cNvSpPr>
          <p:nvPr>
            <p:ph type="body" idx="1"/>
          </p:nvPr>
        </p:nvSpPr>
        <p:spPr/>
        <p:txBody>
          <a:bodyPr/>
          <a:lstStyle/>
          <a:p>
            <a:r>
              <a:rPr lang="zh-CN" altLang="en-US" dirty="0" smtClean="0"/>
              <a:t>基带信号是：</a:t>
            </a:r>
            <a:r>
              <a:rPr lang="zh-CN" altLang="en-US" dirty="0" smtClean="0">
                <a:solidFill>
                  <a:srgbClr val="0000FF"/>
                </a:solidFill>
              </a:rPr>
              <a:t>多进制</a:t>
            </a:r>
            <a:r>
              <a:rPr lang="zh-CN" altLang="en-US" dirty="0" smtClean="0">
                <a:solidFill>
                  <a:srgbClr val="FF0000"/>
                </a:solidFill>
              </a:rPr>
              <a:t>双极性</a:t>
            </a:r>
            <a:r>
              <a:rPr lang="zh-CN" altLang="en-US" dirty="0" smtClean="0">
                <a:solidFill>
                  <a:srgbClr val="0000FF"/>
                </a:solidFill>
              </a:rPr>
              <a:t>不归零脉冲 </a:t>
            </a:r>
          </a:p>
          <a:p>
            <a:endParaRPr lang="zh-CN" altLang="en-US" dirty="0"/>
          </a:p>
        </p:txBody>
      </p:sp>
      <p:sp>
        <p:nvSpPr>
          <p:cNvPr id="116" name="灯片编号占位符 5"/>
          <p:cNvSpPr>
            <a:spLocks noGrp="1"/>
          </p:cNvSpPr>
          <p:nvPr>
            <p:ph type="sldNum" sz="quarter" idx="12"/>
          </p:nvPr>
        </p:nvSpPr>
        <p:spPr/>
        <p:txBody>
          <a:bodyPr/>
          <a:lstStyle/>
          <a:p>
            <a:fld id="{B04DE574-E8DA-4411-843D-DEA63D4B5C37}" type="slidenum">
              <a:rPr lang="en-US" altLang="zh-CN" smtClean="0"/>
              <a:pPr/>
              <a:t>149</a:t>
            </a:fld>
            <a:endParaRPr lang="en-US" altLang="zh-CN"/>
          </a:p>
        </p:txBody>
      </p:sp>
      <p:grpSp>
        <p:nvGrpSpPr>
          <p:cNvPr id="2" name="Group 4"/>
          <p:cNvGrpSpPr>
            <a:grpSpLocks/>
          </p:cNvGrpSpPr>
          <p:nvPr/>
        </p:nvGrpSpPr>
        <p:grpSpPr bwMode="auto">
          <a:xfrm>
            <a:off x="764927" y="1628800"/>
            <a:ext cx="7623497" cy="4752528"/>
            <a:chOff x="3132" y="4665"/>
            <a:chExt cx="5296" cy="3627"/>
          </a:xfrm>
        </p:grpSpPr>
        <p:grpSp>
          <p:nvGrpSpPr>
            <p:cNvPr id="3" name="Group 5"/>
            <p:cNvGrpSpPr>
              <a:grpSpLocks/>
            </p:cNvGrpSpPr>
            <p:nvPr/>
          </p:nvGrpSpPr>
          <p:grpSpPr bwMode="auto">
            <a:xfrm>
              <a:off x="3132" y="4665"/>
              <a:ext cx="5296" cy="1704"/>
              <a:chOff x="3060" y="6693"/>
              <a:chExt cx="5296" cy="1704"/>
            </a:xfrm>
          </p:grpSpPr>
          <p:grpSp>
            <p:nvGrpSpPr>
              <p:cNvPr id="4" name="Group 6"/>
              <p:cNvGrpSpPr>
                <a:grpSpLocks/>
              </p:cNvGrpSpPr>
              <p:nvPr/>
            </p:nvGrpSpPr>
            <p:grpSpPr bwMode="auto">
              <a:xfrm>
                <a:off x="3060" y="6693"/>
                <a:ext cx="5296" cy="1293"/>
                <a:chOff x="3136" y="6702"/>
                <a:chExt cx="5296" cy="1293"/>
              </a:xfrm>
            </p:grpSpPr>
            <p:grpSp>
              <p:nvGrpSpPr>
                <p:cNvPr id="5" name="Group 7"/>
                <p:cNvGrpSpPr>
                  <a:grpSpLocks/>
                </p:cNvGrpSpPr>
                <p:nvPr/>
              </p:nvGrpSpPr>
              <p:grpSpPr bwMode="auto">
                <a:xfrm>
                  <a:off x="3420" y="6702"/>
                  <a:ext cx="4770" cy="1293"/>
                  <a:chOff x="3420" y="6702"/>
                  <a:chExt cx="4770" cy="1293"/>
                </a:xfrm>
              </p:grpSpPr>
              <p:grpSp>
                <p:nvGrpSpPr>
                  <p:cNvPr id="6" name="Group 8"/>
                  <p:cNvGrpSpPr>
                    <a:grpSpLocks/>
                  </p:cNvGrpSpPr>
                  <p:nvPr/>
                </p:nvGrpSpPr>
                <p:grpSpPr bwMode="auto">
                  <a:xfrm>
                    <a:off x="3420" y="7056"/>
                    <a:ext cx="4536" cy="656"/>
                    <a:chOff x="4446" y="8148"/>
                    <a:chExt cx="4536" cy="936"/>
                  </a:xfrm>
                </p:grpSpPr>
                <p:sp>
                  <p:nvSpPr>
                    <p:cNvPr id="135177" name="Line 9"/>
                    <p:cNvSpPr>
                      <a:spLocks noChangeShapeType="1"/>
                    </p:cNvSpPr>
                    <p:nvPr/>
                  </p:nvSpPr>
                  <p:spPr bwMode="auto">
                    <a:xfrm>
                      <a:off x="4950" y="8460"/>
                      <a:ext cx="0" cy="312"/>
                    </a:xfrm>
                    <a:prstGeom prst="line">
                      <a:avLst/>
                    </a:prstGeom>
                    <a:noFill/>
                    <a:ln w="19050">
                      <a:solidFill>
                        <a:srgbClr val="000000"/>
                      </a:solidFill>
                      <a:round/>
                      <a:headEnd/>
                      <a:tailEnd/>
                    </a:ln>
                  </p:spPr>
                  <p:txBody>
                    <a:bodyPr/>
                    <a:lstStyle/>
                    <a:p>
                      <a:endParaRPr lang="zh-CN" altLang="en-US"/>
                    </a:p>
                  </p:txBody>
                </p:sp>
                <p:sp>
                  <p:nvSpPr>
                    <p:cNvPr id="135178" name="Line 10"/>
                    <p:cNvSpPr>
                      <a:spLocks noChangeShapeType="1"/>
                    </p:cNvSpPr>
                    <p:nvPr/>
                  </p:nvSpPr>
                  <p:spPr bwMode="auto">
                    <a:xfrm>
                      <a:off x="5454" y="8148"/>
                      <a:ext cx="504" cy="0"/>
                    </a:xfrm>
                    <a:prstGeom prst="line">
                      <a:avLst/>
                    </a:prstGeom>
                    <a:noFill/>
                    <a:ln w="19050">
                      <a:solidFill>
                        <a:srgbClr val="000000"/>
                      </a:solidFill>
                      <a:round/>
                      <a:headEnd/>
                      <a:tailEnd/>
                    </a:ln>
                  </p:spPr>
                  <p:txBody>
                    <a:bodyPr/>
                    <a:lstStyle/>
                    <a:p>
                      <a:endParaRPr lang="zh-CN" altLang="en-US"/>
                    </a:p>
                  </p:txBody>
                </p:sp>
                <p:sp>
                  <p:nvSpPr>
                    <p:cNvPr id="135179" name="Line 11"/>
                    <p:cNvSpPr>
                      <a:spLocks noChangeShapeType="1"/>
                    </p:cNvSpPr>
                    <p:nvPr/>
                  </p:nvSpPr>
                  <p:spPr bwMode="auto">
                    <a:xfrm>
                      <a:off x="4446" y="8772"/>
                      <a:ext cx="504" cy="0"/>
                    </a:xfrm>
                    <a:prstGeom prst="line">
                      <a:avLst/>
                    </a:prstGeom>
                    <a:noFill/>
                    <a:ln w="19050">
                      <a:solidFill>
                        <a:srgbClr val="000000"/>
                      </a:solidFill>
                      <a:round/>
                      <a:headEnd/>
                      <a:tailEnd/>
                    </a:ln>
                  </p:spPr>
                  <p:txBody>
                    <a:bodyPr/>
                    <a:lstStyle/>
                    <a:p>
                      <a:endParaRPr lang="zh-CN" altLang="en-US"/>
                    </a:p>
                  </p:txBody>
                </p:sp>
                <p:sp>
                  <p:nvSpPr>
                    <p:cNvPr id="135180" name="Line 12"/>
                    <p:cNvSpPr>
                      <a:spLocks noChangeShapeType="1"/>
                    </p:cNvSpPr>
                    <p:nvPr/>
                  </p:nvSpPr>
                  <p:spPr bwMode="auto">
                    <a:xfrm>
                      <a:off x="4950" y="8460"/>
                      <a:ext cx="504" cy="0"/>
                    </a:xfrm>
                    <a:prstGeom prst="line">
                      <a:avLst/>
                    </a:prstGeom>
                    <a:noFill/>
                    <a:ln w="19050">
                      <a:solidFill>
                        <a:srgbClr val="000000"/>
                      </a:solidFill>
                      <a:round/>
                      <a:headEnd/>
                      <a:tailEnd/>
                    </a:ln>
                  </p:spPr>
                  <p:txBody>
                    <a:bodyPr/>
                    <a:lstStyle/>
                    <a:p>
                      <a:endParaRPr lang="zh-CN" altLang="en-US"/>
                    </a:p>
                  </p:txBody>
                </p:sp>
                <p:sp>
                  <p:nvSpPr>
                    <p:cNvPr id="135181" name="Line 13"/>
                    <p:cNvSpPr>
                      <a:spLocks noChangeShapeType="1"/>
                    </p:cNvSpPr>
                    <p:nvPr/>
                  </p:nvSpPr>
                  <p:spPr bwMode="auto">
                    <a:xfrm>
                      <a:off x="5454" y="8148"/>
                      <a:ext cx="0" cy="312"/>
                    </a:xfrm>
                    <a:prstGeom prst="line">
                      <a:avLst/>
                    </a:prstGeom>
                    <a:noFill/>
                    <a:ln w="19050">
                      <a:solidFill>
                        <a:srgbClr val="000000"/>
                      </a:solidFill>
                      <a:round/>
                      <a:headEnd/>
                      <a:tailEnd/>
                    </a:ln>
                  </p:spPr>
                  <p:txBody>
                    <a:bodyPr/>
                    <a:lstStyle/>
                    <a:p>
                      <a:endParaRPr lang="zh-CN" altLang="en-US"/>
                    </a:p>
                  </p:txBody>
                </p:sp>
                <p:sp>
                  <p:nvSpPr>
                    <p:cNvPr id="135182" name="Line 14"/>
                    <p:cNvSpPr>
                      <a:spLocks noChangeShapeType="1"/>
                    </p:cNvSpPr>
                    <p:nvPr/>
                  </p:nvSpPr>
                  <p:spPr bwMode="auto">
                    <a:xfrm>
                      <a:off x="5958" y="8772"/>
                      <a:ext cx="504" cy="0"/>
                    </a:xfrm>
                    <a:prstGeom prst="line">
                      <a:avLst/>
                    </a:prstGeom>
                    <a:noFill/>
                    <a:ln w="19050">
                      <a:solidFill>
                        <a:srgbClr val="000000"/>
                      </a:solidFill>
                      <a:round/>
                      <a:headEnd/>
                      <a:tailEnd/>
                    </a:ln>
                  </p:spPr>
                  <p:txBody>
                    <a:bodyPr/>
                    <a:lstStyle/>
                    <a:p>
                      <a:endParaRPr lang="zh-CN" altLang="en-US"/>
                    </a:p>
                  </p:txBody>
                </p:sp>
                <p:sp>
                  <p:nvSpPr>
                    <p:cNvPr id="135183" name="Line 15"/>
                    <p:cNvSpPr>
                      <a:spLocks noChangeShapeType="1"/>
                    </p:cNvSpPr>
                    <p:nvPr/>
                  </p:nvSpPr>
                  <p:spPr bwMode="auto">
                    <a:xfrm>
                      <a:off x="6462" y="9084"/>
                      <a:ext cx="504" cy="0"/>
                    </a:xfrm>
                    <a:prstGeom prst="line">
                      <a:avLst/>
                    </a:prstGeom>
                    <a:noFill/>
                    <a:ln w="19050">
                      <a:solidFill>
                        <a:srgbClr val="000000"/>
                      </a:solidFill>
                      <a:round/>
                      <a:headEnd/>
                      <a:tailEnd/>
                    </a:ln>
                  </p:spPr>
                  <p:txBody>
                    <a:bodyPr/>
                    <a:lstStyle/>
                    <a:p>
                      <a:endParaRPr lang="zh-CN" altLang="en-US"/>
                    </a:p>
                  </p:txBody>
                </p:sp>
                <p:sp>
                  <p:nvSpPr>
                    <p:cNvPr id="135184" name="Line 16"/>
                    <p:cNvSpPr>
                      <a:spLocks noChangeShapeType="1"/>
                    </p:cNvSpPr>
                    <p:nvPr/>
                  </p:nvSpPr>
                  <p:spPr bwMode="auto">
                    <a:xfrm>
                      <a:off x="5958" y="8148"/>
                      <a:ext cx="0" cy="624"/>
                    </a:xfrm>
                    <a:prstGeom prst="line">
                      <a:avLst/>
                    </a:prstGeom>
                    <a:noFill/>
                    <a:ln w="19050">
                      <a:solidFill>
                        <a:srgbClr val="000000"/>
                      </a:solidFill>
                      <a:round/>
                      <a:headEnd/>
                      <a:tailEnd/>
                    </a:ln>
                  </p:spPr>
                  <p:txBody>
                    <a:bodyPr/>
                    <a:lstStyle/>
                    <a:p>
                      <a:endParaRPr lang="zh-CN" altLang="en-US"/>
                    </a:p>
                  </p:txBody>
                </p:sp>
                <p:sp>
                  <p:nvSpPr>
                    <p:cNvPr id="135185" name="Line 17"/>
                    <p:cNvSpPr>
                      <a:spLocks noChangeShapeType="1"/>
                    </p:cNvSpPr>
                    <p:nvPr/>
                  </p:nvSpPr>
                  <p:spPr bwMode="auto">
                    <a:xfrm>
                      <a:off x="6462" y="8772"/>
                      <a:ext cx="0" cy="312"/>
                    </a:xfrm>
                    <a:prstGeom prst="line">
                      <a:avLst/>
                    </a:prstGeom>
                    <a:noFill/>
                    <a:ln w="19050">
                      <a:solidFill>
                        <a:srgbClr val="000000"/>
                      </a:solidFill>
                      <a:round/>
                      <a:headEnd/>
                      <a:tailEnd/>
                    </a:ln>
                  </p:spPr>
                  <p:txBody>
                    <a:bodyPr/>
                    <a:lstStyle/>
                    <a:p>
                      <a:endParaRPr lang="zh-CN" altLang="en-US"/>
                    </a:p>
                  </p:txBody>
                </p:sp>
                <p:sp>
                  <p:nvSpPr>
                    <p:cNvPr id="135186" name="Line 18"/>
                    <p:cNvSpPr>
                      <a:spLocks noChangeShapeType="1"/>
                    </p:cNvSpPr>
                    <p:nvPr/>
                  </p:nvSpPr>
                  <p:spPr bwMode="auto">
                    <a:xfrm>
                      <a:off x="6966" y="8460"/>
                      <a:ext cx="0" cy="624"/>
                    </a:xfrm>
                    <a:prstGeom prst="line">
                      <a:avLst/>
                    </a:prstGeom>
                    <a:noFill/>
                    <a:ln w="19050">
                      <a:solidFill>
                        <a:srgbClr val="000000"/>
                      </a:solidFill>
                      <a:round/>
                      <a:headEnd/>
                      <a:tailEnd/>
                    </a:ln>
                  </p:spPr>
                  <p:txBody>
                    <a:bodyPr/>
                    <a:lstStyle/>
                    <a:p>
                      <a:endParaRPr lang="zh-CN" altLang="en-US"/>
                    </a:p>
                  </p:txBody>
                </p:sp>
                <p:sp>
                  <p:nvSpPr>
                    <p:cNvPr id="135187" name="Line 19"/>
                    <p:cNvSpPr>
                      <a:spLocks noChangeShapeType="1"/>
                    </p:cNvSpPr>
                    <p:nvPr/>
                  </p:nvSpPr>
                  <p:spPr bwMode="auto">
                    <a:xfrm>
                      <a:off x="6966" y="8460"/>
                      <a:ext cx="504" cy="0"/>
                    </a:xfrm>
                    <a:prstGeom prst="line">
                      <a:avLst/>
                    </a:prstGeom>
                    <a:noFill/>
                    <a:ln w="19050">
                      <a:solidFill>
                        <a:srgbClr val="000000"/>
                      </a:solidFill>
                      <a:round/>
                      <a:headEnd/>
                      <a:tailEnd/>
                    </a:ln>
                  </p:spPr>
                  <p:txBody>
                    <a:bodyPr/>
                    <a:lstStyle/>
                    <a:p>
                      <a:endParaRPr lang="zh-CN" altLang="en-US"/>
                    </a:p>
                  </p:txBody>
                </p:sp>
                <p:sp>
                  <p:nvSpPr>
                    <p:cNvPr id="135188" name="Line 20"/>
                    <p:cNvSpPr>
                      <a:spLocks noChangeShapeType="1"/>
                    </p:cNvSpPr>
                    <p:nvPr/>
                  </p:nvSpPr>
                  <p:spPr bwMode="auto">
                    <a:xfrm>
                      <a:off x="7470" y="8460"/>
                      <a:ext cx="0" cy="624"/>
                    </a:xfrm>
                    <a:prstGeom prst="line">
                      <a:avLst/>
                    </a:prstGeom>
                    <a:noFill/>
                    <a:ln w="19050">
                      <a:solidFill>
                        <a:srgbClr val="000000"/>
                      </a:solidFill>
                      <a:round/>
                      <a:headEnd/>
                      <a:tailEnd/>
                    </a:ln>
                  </p:spPr>
                  <p:txBody>
                    <a:bodyPr/>
                    <a:lstStyle/>
                    <a:p>
                      <a:endParaRPr lang="zh-CN" altLang="en-US"/>
                    </a:p>
                  </p:txBody>
                </p:sp>
                <p:sp>
                  <p:nvSpPr>
                    <p:cNvPr id="135189" name="Line 21"/>
                    <p:cNvSpPr>
                      <a:spLocks noChangeShapeType="1"/>
                    </p:cNvSpPr>
                    <p:nvPr/>
                  </p:nvSpPr>
                  <p:spPr bwMode="auto">
                    <a:xfrm>
                      <a:off x="7470" y="9084"/>
                      <a:ext cx="504" cy="0"/>
                    </a:xfrm>
                    <a:prstGeom prst="line">
                      <a:avLst/>
                    </a:prstGeom>
                    <a:noFill/>
                    <a:ln w="19050">
                      <a:solidFill>
                        <a:srgbClr val="000000"/>
                      </a:solidFill>
                      <a:round/>
                      <a:headEnd/>
                      <a:tailEnd/>
                    </a:ln>
                  </p:spPr>
                  <p:txBody>
                    <a:bodyPr/>
                    <a:lstStyle/>
                    <a:p>
                      <a:endParaRPr lang="zh-CN" altLang="en-US"/>
                    </a:p>
                  </p:txBody>
                </p:sp>
                <p:sp>
                  <p:nvSpPr>
                    <p:cNvPr id="135190" name="Line 22"/>
                    <p:cNvSpPr>
                      <a:spLocks noChangeShapeType="1"/>
                    </p:cNvSpPr>
                    <p:nvPr/>
                  </p:nvSpPr>
                  <p:spPr bwMode="auto">
                    <a:xfrm>
                      <a:off x="7974" y="8148"/>
                      <a:ext cx="0" cy="936"/>
                    </a:xfrm>
                    <a:prstGeom prst="line">
                      <a:avLst/>
                    </a:prstGeom>
                    <a:noFill/>
                    <a:ln w="19050">
                      <a:solidFill>
                        <a:srgbClr val="000000"/>
                      </a:solidFill>
                      <a:round/>
                      <a:headEnd/>
                      <a:tailEnd/>
                    </a:ln>
                  </p:spPr>
                  <p:txBody>
                    <a:bodyPr/>
                    <a:lstStyle/>
                    <a:p>
                      <a:endParaRPr lang="zh-CN" altLang="en-US"/>
                    </a:p>
                  </p:txBody>
                </p:sp>
                <p:sp>
                  <p:nvSpPr>
                    <p:cNvPr id="135191" name="Line 23"/>
                    <p:cNvSpPr>
                      <a:spLocks noChangeShapeType="1"/>
                    </p:cNvSpPr>
                    <p:nvPr/>
                  </p:nvSpPr>
                  <p:spPr bwMode="auto">
                    <a:xfrm>
                      <a:off x="7974" y="8148"/>
                      <a:ext cx="504" cy="0"/>
                    </a:xfrm>
                    <a:prstGeom prst="line">
                      <a:avLst/>
                    </a:prstGeom>
                    <a:noFill/>
                    <a:ln w="19050">
                      <a:solidFill>
                        <a:srgbClr val="000000"/>
                      </a:solidFill>
                      <a:round/>
                      <a:headEnd/>
                      <a:tailEnd/>
                    </a:ln>
                  </p:spPr>
                  <p:txBody>
                    <a:bodyPr/>
                    <a:lstStyle/>
                    <a:p>
                      <a:endParaRPr lang="zh-CN" altLang="en-US"/>
                    </a:p>
                  </p:txBody>
                </p:sp>
                <p:sp>
                  <p:nvSpPr>
                    <p:cNvPr id="135192" name="Line 24"/>
                    <p:cNvSpPr>
                      <a:spLocks noChangeShapeType="1"/>
                    </p:cNvSpPr>
                    <p:nvPr/>
                  </p:nvSpPr>
                  <p:spPr bwMode="auto">
                    <a:xfrm>
                      <a:off x="8478" y="8460"/>
                      <a:ext cx="504" cy="0"/>
                    </a:xfrm>
                    <a:prstGeom prst="line">
                      <a:avLst/>
                    </a:prstGeom>
                    <a:noFill/>
                    <a:ln w="19050">
                      <a:solidFill>
                        <a:srgbClr val="000000"/>
                      </a:solidFill>
                      <a:round/>
                      <a:headEnd/>
                      <a:tailEnd/>
                    </a:ln>
                  </p:spPr>
                  <p:txBody>
                    <a:bodyPr/>
                    <a:lstStyle/>
                    <a:p>
                      <a:endParaRPr lang="zh-CN" altLang="en-US"/>
                    </a:p>
                  </p:txBody>
                </p:sp>
                <p:sp>
                  <p:nvSpPr>
                    <p:cNvPr id="135193" name="Line 25"/>
                    <p:cNvSpPr>
                      <a:spLocks noChangeShapeType="1"/>
                    </p:cNvSpPr>
                    <p:nvPr/>
                  </p:nvSpPr>
                  <p:spPr bwMode="auto">
                    <a:xfrm>
                      <a:off x="8478" y="8148"/>
                      <a:ext cx="0" cy="312"/>
                    </a:xfrm>
                    <a:prstGeom prst="line">
                      <a:avLst/>
                    </a:prstGeom>
                    <a:noFill/>
                    <a:ln w="19050">
                      <a:solidFill>
                        <a:srgbClr val="000000"/>
                      </a:solidFill>
                      <a:round/>
                      <a:headEnd/>
                      <a:tailEnd/>
                    </a:ln>
                  </p:spPr>
                  <p:txBody>
                    <a:bodyPr/>
                    <a:lstStyle/>
                    <a:p>
                      <a:endParaRPr lang="zh-CN" altLang="en-US"/>
                    </a:p>
                  </p:txBody>
                </p:sp>
              </p:grpSp>
              <p:grpSp>
                <p:nvGrpSpPr>
                  <p:cNvPr id="7" name="Group 26"/>
                  <p:cNvGrpSpPr>
                    <a:grpSpLocks/>
                  </p:cNvGrpSpPr>
                  <p:nvPr/>
                </p:nvGrpSpPr>
                <p:grpSpPr bwMode="auto">
                  <a:xfrm>
                    <a:off x="3422" y="6702"/>
                    <a:ext cx="4768" cy="1293"/>
                    <a:chOff x="3422" y="6702"/>
                    <a:chExt cx="4768" cy="1293"/>
                  </a:xfrm>
                </p:grpSpPr>
                <p:sp>
                  <p:nvSpPr>
                    <p:cNvPr id="135195" name="Line 27"/>
                    <p:cNvSpPr>
                      <a:spLocks noChangeShapeType="1"/>
                    </p:cNvSpPr>
                    <p:nvPr/>
                  </p:nvSpPr>
                  <p:spPr bwMode="auto">
                    <a:xfrm flipH="1" flipV="1">
                      <a:off x="3422" y="6702"/>
                      <a:ext cx="12" cy="1293"/>
                    </a:xfrm>
                    <a:prstGeom prst="line">
                      <a:avLst/>
                    </a:prstGeom>
                    <a:noFill/>
                    <a:ln w="9525">
                      <a:solidFill>
                        <a:srgbClr val="000000"/>
                      </a:solidFill>
                      <a:round/>
                      <a:headEnd/>
                      <a:tailEnd type="triangle" w="med" len="med"/>
                    </a:ln>
                  </p:spPr>
                  <p:txBody>
                    <a:bodyPr/>
                    <a:lstStyle/>
                    <a:p>
                      <a:endParaRPr lang="zh-CN" altLang="en-US"/>
                    </a:p>
                  </p:txBody>
                </p:sp>
                <p:sp>
                  <p:nvSpPr>
                    <p:cNvPr id="135196" name="Line 28"/>
                    <p:cNvSpPr>
                      <a:spLocks noChangeShapeType="1"/>
                    </p:cNvSpPr>
                    <p:nvPr/>
                  </p:nvSpPr>
                  <p:spPr bwMode="auto">
                    <a:xfrm>
                      <a:off x="3434" y="7381"/>
                      <a:ext cx="4756" cy="0"/>
                    </a:xfrm>
                    <a:prstGeom prst="line">
                      <a:avLst/>
                    </a:prstGeom>
                    <a:noFill/>
                    <a:ln w="9525">
                      <a:solidFill>
                        <a:srgbClr val="000000"/>
                      </a:solidFill>
                      <a:round/>
                      <a:headEnd/>
                      <a:tailEnd type="triangle" w="med" len="med"/>
                    </a:ln>
                  </p:spPr>
                  <p:txBody>
                    <a:bodyPr/>
                    <a:lstStyle/>
                    <a:p>
                      <a:endParaRPr lang="zh-CN" altLang="en-US"/>
                    </a:p>
                  </p:txBody>
                </p:sp>
              </p:grpSp>
            </p:grpSp>
            <p:grpSp>
              <p:nvGrpSpPr>
                <p:cNvPr id="8" name="Group 29"/>
                <p:cNvGrpSpPr>
                  <a:grpSpLocks/>
                </p:cNvGrpSpPr>
                <p:nvPr/>
              </p:nvGrpSpPr>
              <p:grpSpPr bwMode="auto">
                <a:xfrm>
                  <a:off x="3136" y="6711"/>
                  <a:ext cx="5296" cy="1103"/>
                  <a:chOff x="3136" y="6711"/>
                  <a:chExt cx="5296" cy="1103"/>
                </a:xfrm>
              </p:grpSpPr>
              <p:grpSp>
                <p:nvGrpSpPr>
                  <p:cNvPr id="9" name="Group 30"/>
                  <p:cNvGrpSpPr>
                    <a:grpSpLocks/>
                  </p:cNvGrpSpPr>
                  <p:nvPr/>
                </p:nvGrpSpPr>
                <p:grpSpPr bwMode="auto">
                  <a:xfrm>
                    <a:off x="3410" y="6711"/>
                    <a:ext cx="4576" cy="1103"/>
                    <a:chOff x="3410" y="6711"/>
                    <a:chExt cx="4576" cy="1103"/>
                  </a:xfrm>
                </p:grpSpPr>
                <p:sp>
                  <p:nvSpPr>
                    <p:cNvPr id="135199" name="Text Box 31"/>
                    <p:cNvSpPr txBox="1">
                      <a:spLocks noChangeArrowheads="1"/>
                    </p:cNvSpPr>
                    <p:nvPr/>
                  </p:nvSpPr>
                  <p:spPr bwMode="auto">
                    <a:xfrm>
                      <a:off x="3410" y="7036"/>
                      <a:ext cx="526" cy="479"/>
                    </a:xfrm>
                    <a:prstGeom prst="rect">
                      <a:avLst/>
                    </a:prstGeom>
                    <a:noFill/>
                    <a:ln w="9525">
                      <a:noFill/>
                      <a:miter lim="800000"/>
                      <a:headEnd/>
                      <a:tailEnd/>
                    </a:ln>
                  </p:spPr>
                  <p:txBody>
                    <a:bodyPr/>
                    <a:lstStyle/>
                    <a:p>
                      <a:pPr algn="ctr"/>
                      <a:r>
                        <a:rPr lang="en-US" altLang="zh-CN" sz="1600">
                          <a:latin typeface="Times New Roman" pitchFamily="18" charset="0"/>
                        </a:rPr>
                        <a:t>01</a:t>
                      </a:r>
                      <a:endParaRPr lang="en-US" altLang="zh-CN" sz="2800"/>
                    </a:p>
                  </p:txBody>
                </p:sp>
                <p:sp>
                  <p:nvSpPr>
                    <p:cNvPr id="135200" name="Text Box 32"/>
                    <p:cNvSpPr txBox="1">
                      <a:spLocks noChangeArrowheads="1"/>
                    </p:cNvSpPr>
                    <p:nvPr/>
                  </p:nvSpPr>
                  <p:spPr bwMode="auto">
                    <a:xfrm>
                      <a:off x="4986" y="7075"/>
                      <a:ext cx="526" cy="477"/>
                    </a:xfrm>
                    <a:prstGeom prst="rect">
                      <a:avLst/>
                    </a:prstGeom>
                    <a:noFill/>
                    <a:ln w="9525">
                      <a:noFill/>
                      <a:miter lim="800000"/>
                      <a:headEnd/>
                      <a:tailEnd/>
                    </a:ln>
                  </p:spPr>
                  <p:txBody>
                    <a:bodyPr/>
                    <a:lstStyle/>
                    <a:p>
                      <a:pPr algn="ctr"/>
                      <a:r>
                        <a:rPr lang="en-US" altLang="zh-CN" sz="1600">
                          <a:latin typeface="Times New Roman" pitchFamily="18" charset="0"/>
                        </a:rPr>
                        <a:t>01</a:t>
                      </a:r>
                      <a:endParaRPr lang="en-US" altLang="zh-CN" sz="2800"/>
                    </a:p>
                  </p:txBody>
                </p:sp>
                <p:sp>
                  <p:nvSpPr>
                    <p:cNvPr id="135201" name="Text Box 33"/>
                    <p:cNvSpPr txBox="1">
                      <a:spLocks noChangeArrowheads="1"/>
                    </p:cNvSpPr>
                    <p:nvPr/>
                  </p:nvSpPr>
                  <p:spPr bwMode="auto">
                    <a:xfrm>
                      <a:off x="3934" y="6883"/>
                      <a:ext cx="526" cy="478"/>
                    </a:xfrm>
                    <a:prstGeom prst="rect">
                      <a:avLst/>
                    </a:prstGeom>
                    <a:noFill/>
                    <a:ln w="9525">
                      <a:noFill/>
                      <a:miter lim="800000"/>
                      <a:headEnd/>
                      <a:tailEnd/>
                    </a:ln>
                  </p:spPr>
                  <p:txBody>
                    <a:bodyPr/>
                    <a:lstStyle/>
                    <a:p>
                      <a:pPr algn="ctr"/>
                      <a:r>
                        <a:rPr lang="en-US" altLang="zh-CN" sz="1600">
                          <a:latin typeface="Times New Roman" pitchFamily="18" charset="0"/>
                        </a:rPr>
                        <a:t>10</a:t>
                      </a:r>
                      <a:endParaRPr lang="en-US" altLang="zh-CN" sz="2800"/>
                    </a:p>
                  </p:txBody>
                </p:sp>
                <p:sp>
                  <p:nvSpPr>
                    <p:cNvPr id="135202" name="Text Box 34"/>
                    <p:cNvSpPr txBox="1">
                      <a:spLocks noChangeArrowheads="1"/>
                    </p:cNvSpPr>
                    <p:nvPr/>
                  </p:nvSpPr>
                  <p:spPr bwMode="auto">
                    <a:xfrm>
                      <a:off x="5944" y="6902"/>
                      <a:ext cx="526" cy="479"/>
                    </a:xfrm>
                    <a:prstGeom prst="rect">
                      <a:avLst/>
                    </a:prstGeom>
                    <a:noFill/>
                    <a:ln w="9525">
                      <a:noFill/>
                      <a:miter lim="800000"/>
                      <a:headEnd/>
                      <a:tailEnd/>
                    </a:ln>
                  </p:spPr>
                  <p:txBody>
                    <a:bodyPr/>
                    <a:lstStyle/>
                    <a:p>
                      <a:pPr algn="ctr"/>
                      <a:r>
                        <a:rPr lang="en-US" altLang="zh-CN" sz="1600">
                          <a:latin typeface="Times New Roman" pitchFamily="18" charset="0"/>
                        </a:rPr>
                        <a:t>10</a:t>
                      </a:r>
                      <a:endParaRPr lang="en-US" altLang="zh-CN" sz="2800"/>
                    </a:p>
                  </p:txBody>
                </p:sp>
                <p:sp>
                  <p:nvSpPr>
                    <p:cNvPr id="135203" name="Text Box 35"/>
                    <p:cNvSpPr txBox="1">
                      <a:spLocks noChangeArrowheads="1"/>
                    </p:cNvSpPr>
                    <p:nvPr/>
                  </p:nvSpPr>
                  <p:spPr bwMode="auto">
                    <a:xfrm>
                      <a:off x="7460" y="6883"/>
                      <a:ext cx="526" cy="478"/>
                    </a:xfrm>
                    <a:prstGeom prst="rect">
                      <a:avLst/>
                    </a:prstGeom>
                    <a:noFill/>
                    <a:ln w="9525">
                      <a:noFill/>
                      <a:miter lim="800000"/>
                      <a:headEnd/>
                      <a:tailEnd/>
                    </a:ln>
                  </p:spPr>
                  <p:txBody>
                    <a:bodyPr/>
                    <a:lstStyle/>
                    <a:p>
                      <a:pPr algn="ctr"/>
                      <a:r>
                        <a:rPr lang="en-US" altLang="zh-CN" sz="1600">
                          <a:latin typeface="Times New Roman" pitchFamily="18" charset="0"/>
                        </a:rPr>
                        <a:t>10</a:t>
                      </a:r>
                      <a:endParaRPr lang="en-US" altLang="zh-CN" sz="2800"/>
                    </a:p>
                  </p:txBody>
                </p:sp>
                <p:sp>
                  <p:nvSpPr>
                    <p:cNvPr id="135204" name="Text Box 36"/>
                    <p:cNvSpPr txBox="1">
                      <a:spLocks noChangeArrowheads="1"/>
                    </p:cNvSpPr>
                    <p:nvPr/>
                  </p:nvSpPr>
                  <p:spPr bwMode="auto">
                    <a:xfrm>
                      <a:off x="6966" y="6711"/>
                      <a:ext cx="526" cy="479"/>
                    </a:xfrm>
                    <a:prstGeom prst="rect">
                      <a:avLst/>
                    </a:prstGeom>
                    <a:noFill/>
                    <a:ln w="9525">
                      <a:noFill/>
                      <a:miter lim="800000"/>
                      <a:headEnd/>
                      <a:tailEnd/>
                    </a:ln>
                  </p:spPr>
                  <p:txBody>
                    <a:bodyPr/>
                    <a:lstStyle/>
                    <a:p>
                      <a:pPr algn="ctr"/>
                      <a:r>
                        <a:rPr lang="en-US" altLang="zh-CN" sz="1600">
                          <a:latin typeface="Times New Roman" pitchFamily="18" charset="0"/>
                        </a:rPr>
                        <a:t>11</a:t>
                      </a:r>
                      <a:endParaRPr lang="en-US" altLang="zh-CN" sz="2800"/>
                    </a:p>
                  </p:txBody>
                </p:sp>
                <p:sp>
                  <p:nvSpPr>
                    <p:cNvPr id="135205" name="Text Box 37"/>
                    <p:cNvSpPr txBox="1">
                      <a:spLocks noChangeArrowheads="1"/>
                    </p:cNvSpPr>
                    <p:nvPr/>
                  </p:nvSpPr>
                  <p:spPr bwMode="auto">
                    <a:xfrm>
                      <a:off x="4432" y="6730"/>
                      <a:ext cx="526" cy="478"/>
                    </a:xfrm>
                    <a:prstGeom prst="rect">
                      <a:avLst/>
                    </a:prstGeom>
                    <a:noFill/>
                    <a:ln w="9525">
                      <a:noFill/>
                      <a:miter lim="800000"/>
                      <a:headEnd/>
                      <a:tailEnd/>
                    </a:ln>
                  </p:spPr>
                  <p:txBody>
                    <a:bodyPr/>
                    <a:lstStyle/>
                    <a:p>
                      <a:pPr algn="ctr"/>
                      <a:r>
                        <a:rPr lang="en-US" altLang="zh-CN" sz="1600">
                          <a:latin typeface="Times New Roman" pitchFamily="18" charset="0"/>
                        </a:rPr>
                        <a:t>11</a:t>
                      </a:r>
                      <a:endParaRPr lang="en-US" altLang="zh-CN" sz="2800"/>
                    </a:p>
                  </p:txBody>
                </p:sp>
                <p:sp>
                  <p:nvSpPr>
                    <p:cNvPr id="135206" name="Text Box 38"/>
                    <p:cNvSpPr txBox="1">
                      <a:spLocks noChangeArrowheads="1"/>
                    </p:cNvSpPr>
                    <p:nvPr/>
                  </p:nvSpPr>
                  <p:spPr bwMode="auto">
                    <a:xfrm>
                      <a:off x="5452" y="7332"/>
                      <a:ext cx="526" cy="479"/>
                    </a:xfrm>
                    <a:prstGeom prst="rect">
                      <a:avLst/>
                    </a:prstGeom>
                    <a:noFill/>
                    <a:ln w="9525">
                      <a:noFill/>
                      <a:miter lim="800000"/>
                      <a:headEnd/>
                      <a:tailEnd/>
                    </a:ln>
                  </p:spPr>
                  <p:txBody>
                    <a:bodyPr/>
                    <a:lstStyle/>
                    <a:p>
                      <a:pPr algn="ctr"/>
                      <a:r>
                        <a:rPr lang="en-US" altLang="zh-CN" sz="1600">
                          <a:latin typeface="Times New Roman" pitchFamily="18" charset="0"/>
                        </a:rPr>
                        <a:t>00</a:t>
                      </a:r>
                      <a:endParaRPr lang="en-US" altLang="zh-CN" sz="2800"/>
                    </a:p>
                  </p:txBody>
                </p:sp>
                <p:sp>
                  <p:nvSpPr>
                    <p:cNvPr id="135207" name="Text Box 39"/>
                    <p:cNvSpPr txBox="1">
                      <a:spLocks noChangeArrowheads="1"/>
                    </p:cNvSpPr>
                    <p:nvPr/>
                  </p:nvSpPr>
                  <p:spPr bwMode="auto">
                    <a:xfrm>
                      <a:off x="6472" y="7335"/>
                      <a:ext cx="526" cy="479"/>
                    </a:xfrm>
                    <a:prstGeom prst="rect">
                      <a:avLst/>
                    </a:prstGeom>
                    <a:noFill/>
                    <a:ln w="9525">
                      <a:noFill/>
                      <a:miter lim="800000"/>
                      <a:headEnd/>
                      <a:tailEnd/>
                    </a:ln>
                  </p:spPr>
                  <p:txBody>
                    <a:bodyPr/>
                    <a:lstStyle/>
                    <a:p>
                      <a:pPr algn="ctr"/>
                      <a:r>
                        <a:rPr lang="en-US" altLang="zh-CN" sz="1600">
                          <a:latin typeface="Times New Roman" pitchFamily="18" charset="0"/>
                        </a:rPr>
                        <a:t>00</a:t>
                      </a:r>
                      <a:endParaRPr lang="en-US" altLang="zh-CN" sz="2800"/>
                    </a:p>
                  </p:txBody>
                </p:sp>
              </p:grpSp>
              <p:sp>
                <p:nvSpPr>
                  <p:cNvPr id="135208" name="Text Box 40"/>
                  <p:cNvSpPr txBox="1">
                    <a:spLocks noChangeArrowheads="1"/>
                  </p:cNvSpPr>
                  <p:nvPr/>
                </p:nvSpPr>
                <p:spPr bwMode="auto">
                  <a:xfrm>
                    <a:off x="3136" y="7170"/>
                    <a:ext cx="436" cy="462"/>
                  </a:xfrm>
                  <a:prstGeom prst="rect">
                    <a:avLst/>
                  </a:prstGeom>
                  <a:noFill/>
                  <a:ln w="9525">
                    <a:noFill/>
                    <a:miter lim="800000"/>
                    <a:headEnd/>
                    <a:tailEnd/>
                  </a:ln>
                </p:spPr>
                <p:txBody>
                  <a:bodyPr/>
                  <a:lstStyle/>
                  <a:p>
                    <a:pPr algn="ctr"/>
                    <a:r>
                      <a:rPr lang="en-US" altLang="zh-CN" sz="1600">
                        <a:latin typeface="Times New Roman" pitchFamily="18" charset="0"/>
                      </a:rPr>
                      <a:t>0</a:t>
                    </a:r>
                    <a:endParaRPr lang="en-US" altLang="zh-CN" sz="2800"/>
                  </a:p>
                </p:txBody>
              </p:sp>
              <p:sp>
                <p:nvSpPr>
                  <p:cNvPr id="135209" name="Text Box 41"/>
                  <p:cNvSpPr txBox="1">
                    <a:spLocks noChangeArrowheads="1"/>
                  </p:cNvSpPr>
                  <p:nvPr/>
                </p:nvSpPr>
                <p:spPr bwMode="auto">
                  <a:xfrm>
                    <a:off x="7996" y="7305"/>
                    <a:ext cx="436" cy="462"/>
                  </a:xfrm>
                  <a:prstGeom prst="rect">
                    <a:avLst/>
                  </a:prstGeom>
                  <a:noFill/>
                  <a:ln w="9525">
                    <a:noFill/>
                    <a:miter lim="800000"/>
                    <a:headEnd/>
                    <a:tailEnd/>
                  </a:ln>
                </p:spPr>
                <p:txBody>
                  <a:bodyPr/>
                  <a:lstStyle/>
                  <a:p>
                    <a:pPr algn="ctr"/>
                    <a:r>
                      <a:rPr lang="en-US" altLang="zh-CN" sz="1600">
                        <a:latin typeface="Times New Roman" pitchFamily="18" charset="0"/>
                      </a:rPr>
                      <a:t>t</a:t>
                    </a:r>
                    <a:endParaRPr lang="en-US" altLang="zh-CN" sz="2800"/>
                  </a:p>
                </p:txBody>
              </p:sp>
            </p:grpSp>
          </p:grpSp>
          <p:sp>
            <p:nvSpPr>
              <p:cNvPr id="135210" name="Text Box 42"/>
              <p:cNvSpPr txBox="1">
                <a:spLocks noChangeArrowheads="1"/>
              </p:cNvSpPr>
              <p:nvPr/>
            </p:nvSpPr>
            <p:spPr bwMode="auto">
              <a:xfrm>
                <a:off x="4226" y="7947"/>
                <a:ext cx="3420" cy="450"/>
              </a:xfrm>
              <a:prstGeom prst="rect">
                <a:avLst/>
              </a:prstGeom>
              <a:noFill/>
              <a:ln w="9525">
                <a:noFill/>
                <a:miter lim="800000"/>
                <a:headEnd/>
                <a:tailEnd/>
              </a:ln>
            </p:spPr>
            <p:txBody>
              <a:bodyPr/>
              <a:lstStyle/>
              <a:p>
                <a:pPr algn="ctr"/>
                <a:r>
                  <a:rPr lang="en-US" altLang="zh-CN" sz="2000" dirty="0">
                    <a:latin typeface="Times New Roman" pitchFamily="18" charset="0"/>
                  </a:rPr>
                  <a:t>(c) </a:t>
                </a:r>
                <a:r>
                  <a:rPr lang="zh-CN" altLang="en-US" sz="2000" dirty="0">
                    <a:latin typeface="Times New Roman" pitchFamily="18" charset="0"/>
                  </a:rPr>
                  <a:t>基带多电平双极性不归零信号</a:t>
                </a:r>
                <a:endParaRPr lang="zh-CN" altLang="en-US" sz="3600" dirty="0"/>
              </a:p>
            </p:txBody>
          </p:sp>
        </p:grpSp>
        <p:grpSp>
          <p:nvGrpSpPr>
            <p:cNvPr id="10" name="Group 43"/>
            <p:cNvGrpSpPr>
              <a:grpSpLocks/>
            </p:cNvGrpSpPr>
            <p:nvPr/>
          </p:nvGrpSpPr>
          <p:grpSpPr bwMode="auto">
            <a:xfrm>
              <a:off x="3132" y="6585"/>
              <a:ext cx="5282" cy="1707"/>
              <a:chOff x="3060" y="8613"/>
              <a:chExt cx="5282" cy="1707"/>
            </a:xfrm>
          </p:grpSpPr>
          <p:grpSp>
            <p:nvGrpSpPr>
              <p:cNvPr id="11" name="Group 44"/>
              <p:cNvGrpSpPr>
                <a:grpSpLocks/>
              </p:cNvGrpSpPr>
              <p:nvPr/>
            </p:nvGrpSpPr>
            <p:grpSpPr bwMode="auto">
              <a:xfrm>
                <a:off x="3060" y="8613"/>
                <a:ext cx="5282" cy="1170"/>
                <a:chOff x="3060" y="9237"/>
                <a:chExt cx="5282" cy="1170"/>
              </a:xfrm>
            </p:grpSpPr>
            <p:sp>
              <p:nvSpPr>
                <p:cNvPr id="135213" name="Text Box 45"/>
                <p:cNvSpPr txBox="1">
                  <a:spLocks noChangeArrowheads="1"/>
                </p:cNvSpPr>
                <p:nvPr/>
              </p:nvSpPr>
              <p:spPr bwMode="auto">
                <a:xfrm>
                  <a:off x="5302" y="9267"/>
                  <a:ext cx="526" cy="417"/>
                </a:xfrm>
                <a:prstGeom prst="rect">
                  <a:avLst/>
                </a:prstGeom>
                <a:noFill/>
                <a:ln w="9525">
                  <a:noFill/>
                  <a:miter lim="800000"/>
                  <a:headEnd/>
                  <a:tailEnd/>
                </a:ln>
              </p:spPr>
              <p:txBody>
                <a:bodyPr/>
                <a:lstStyle/>
                <a:p>
                  <a:pPr algn="ctr"/>
                  <a:r>
                    <a:rPr lang="en-US" altLang="zh-CN" sz="1600">
                      <a:latin typeface="Times New Roman" pitchFamily="18" charset="0"/>
                    </a:rPr>
                    <a:t>00</a:t>
                  </a:r>
                  <a:endParaRPr lang="en-US" altLang="zh-CN" sz="2800"/>
                </a:p>
              </p:txBody>
            </p:sp>
            <p:sp>
              <p:nvSpPr>
                <p:cNvPr id="135214" name="Text Box 46"/>
                <p:cNvSpPr txBox="1">
                  <a:spLocks noChangeArrowheads="1"/>
                </p:cNvSpPr>
                <p:nvPr/>
              </p:nvSpPr>
              <p:spPr bwMode="auto">
                <a:xfrm>
                  <a:off x="6248" y="9273"/>
                  <a:ext cx="526" cy="417"/>
                </a:xfrm>
                <a:prstGeom prst="rect">
                  <a:avLst/>
                </a:prstGeom>
                <a:noFill/>
                <a:ln w="9525">
                  <a:noFill/>
                  <a:miter lim="800000"/>
                  <a:headEnd/>
                  <a:tailEnd/>
                </a:ln>
              </p:spPr>
              <p:txBody>
                <a:bodyPr/>
                <a:lstStyle/>
                <a:p>
                  <a:pPr algn="ctr"/>
                  <a:r>
                    <a:rPr lang="en-US" altLang="zh-CN" sz="1600">
                      <a:latin typeface="Times New Roman" pitchFamily="18" charset="0"/>
                    </a:rPr>
                    <a:t>00</a:t>
                  </a:r>
                  <a:endParaRPr lang="en-US" altLang="zh-CN" sz="2800"/>
                </a:p>
              </p:txBody>
            </p:sp>
            <p:grpSp>
              <p:nvGrpSpPr>
                <p:cNvPr id="12" name="Group 47"/>
                <p:cNvGrpSpPr>
                  <a:grpSpLocks/>
                </p:cNvGrpSpPr>
                <p:nvPr/>
              </p:nvGrpSpPr>
              <p:grpSpPr bwMode="auto">
                <a:xfrm>
                  <a:off x="3060" y="9237"/>
                  <a:ext cx="5282" cy="1170"/>
                  <a:chOff x="3060" y="9237"/>
                  <a:chExt cx="5282" cy="1170"/>
                </a:xfrm>
              </p:grpSpPr>
              <p:grpSp>
                <p:nvGrpSpPr>
                  <p:cNvPr id="13" name="Group 48"/>
                  <p:cNvGrpSpPr>
                    <a:grpSpLocks/>
                  </p:cNvGrpSpPr>
                  <p:nvPr/>
                </p:nvGrpSpPr>
                <p:grpSpPr bwMode="auto">
                  <a:xfrm>
                    <a:off x="3060" y="9237"/>
                    <a:ext cx="5282" cy="979"/>
                    <a:chOff x="3106" y="6927"/>
                    <a:chExt cx="5282" cy="979"/>
                  </a:xfrm>
                </p:grpSpPr>
                <p:sp>
                  <p:nvSpPr>
                    <p:cNvPr id="135217" name="Text Box 49"/>
                    <p:cNvSpPr txBox="1">
                      <a:spLocks noChangeArrowheads="1"/>
                    </p:cNvSpPr>
                    <p:nvPr/>
                  </p:nvSpPr>
                  <p:spPr bwMode="auto">
                    <a:xfrm>
                      <a:off x="3106" y="7365"/>
                      <a:ext cx="436" cy="387"/>
                    </a:xfrm>
                    <a:prstGeom prst="rect">
                      <a:avLst/>
                    </a:prstGeom>
                    <a:noFill/>
                    <a:ln w="9525">
                      <a:noFill/>
                      <a:miter lim="800000"/>
                      <a:headEnd/>
                      <a:tailEnd/>
                    </a:ln>
                  </p:spPr>
                  <p:txBody>
                    <a:bodyPr/>
                    <a:lstStyle/>
                    <a:p>
                      <a:pPr algn="ctr"/>
                      <a:r>
                        <a:rPr lang="en-US" altLang="zh-CN" sz="1600">
                          <a:latin typeface="Times New Roman" pitchFamily="18" charset="0"/>
                        </a:rPr>
                        <a:t>0</a:t>
                      </a:r>
                      <a:endParaRPr lang="en-US" altLang="zh-CN" sz="2800"/>
                    </a:p>
                  </p:txBody>
                </p:sp>
                <p:sp>
                  <p:nvSpPr>
                    <p:cNvPr id="135218" name="Text Box 50"/>
                    <p:cNvSpPr txBox="1">
                      <a:spLocks noChangeArrowheads="1"/>
                    </p:cNvSpPr>
                    <p:nvPr/>
                  </p:nvSpPr>
                  <p:spPr bwMode="auto">
                    <a:xfrm>
                      <a:off x="8042" y="7497"/>
                      <a:ext cx="346" cy="409"/>
                    </a:xfrm>
                    <a:prstGeom prst="rect">
                      <a:avLst/>
                    </a:prstGeom>
                    <a:noFill/>
                    <a:ln w="9525">
                      <a:noFill/>
                      <a:miter lim="800000"/>
                      <a:headEnd/>
                      <a:tailEnd/>
                    </a:ln>
                  </p:spPr>
                  <p:txBody>
                    <a:bodyPr/>
                    <a:lstStyle/>
                    <a:p>
                      <a:pPr algn="ctr"/>
                      <a:r>
                        <a:rPr lang="en-US" altLang="zh-CN" sz="1600">
                          <a:latin typeface="Times New Roman" pitchFamily="18" charset="0"/>
                        </a:rPr>
                        <a:t>t</a:t>
                      </a:r>
                      <a:endParaRPr lang="en-US" altLang="zh-CN" sz="2800"/>
                    </a:p>
                  </p:txBody>
                </p:sp>
                <p:sp>
                  <p:nvSpPr>
                    <p:cNvPr id="135219" name="Text Box 51"/>
                    <p:cNvSpPr txBox="1">
                      <a:spLocks noChangeArrowheads="1"/>
                    </p:cNvSpPr>
                    <p:nvPr/>
                  </p:nvSpPr>
                  <p:spPr bwMode="auto">
                    <a:xfrm>
                      <a:off x="3442" y="7041"/>
                      <a:ext cx="526" cy="507"/>
                    </a:xfrm>
                    <a:prstGeom prst="rect">
                      <a:avLst/>
                    </a:prstGeom>
                    <a:noFill/>
                    <a:ln w="9525">
                      <a:noFill/>
                      <a:miter lim="800000"/>
                      <a:headEnd/>
                      <a:tailEnd/>
                    </a:ln>
                  </p:spPr>
                  <p:txBody>
                    <a:bodyPr/>
                    <a:lstStyle/>
                    <a:p>
                      <a:pPr algn="ctr"/>
                      <a:r>
                        <a:rPr lang="en-US" altLang="zh-CN" sz="1600">
                          <a:latin typeface="Times New Roman" pitchFamily="18" charset="0"/>
                        </a:rPr>
                        <a:t>01</a:t>
                      </a:r>
                      <a:endParaRPr lang="en-US" altLang="zh-CN" sz="2800"/>
                    </a:p>
                  </p:txBody>
                </p:sp>
                <p:sp>
                  <p:nvSpPr>
                    <p:cNvPr id="135220" name="Text Box 52"/>
                    <p:cNvSpPr txBox="1">
                      <a:spLocks noChangeArrowheads="1"/>
                    </p:cNvSpPr>
                    <p:nvPr/>
                  </p:nvSpPr>
                  <p:spPr bwMode="auto">
                    <a:xfrm>
                      <a:off x="4854" y="7095"/>
                      <a:ext cx="526" cy="387"/>
                    </a:xfrm>
                    <a:prstGeom prst="rect">
                      <a:avLst/>
                    </a:prstGeom>
                    <a:noFill/>
                    <a:ln w="9525">
                      <a:noFill/>
                      <a:miter lim="800000"/>
                      <a:headEnd/>
                      <a:tailEnd/>
                    </a:ln>
                  </p:spPr>
                  <p:txBody>
                    <a:bodyPr/>
                    <a:lstStyle/>
                    <a:p>
                      <a:pPr algn="ctr"/>
                      <a:r>
                        <a:rPr lang="en-US" altLang="zh-CN" sz="1600">
                          <a:latin typeface="Times New Roman" pitchFamily="18" charset="0"/>
                        </a:rPr>
                        <a:t>01</a:t>
                      </a:r>
                      <a:endParaRPr lang="en-US" altLang="zh-CN" sz="2800"/>
                    </a:p>
                  </p:txBody>
                </p:sp>
                <p:sp>
                  <p:nvSpPr>
                    <p:cNvPr id="135221" name="Text Box 53"/>
                    <p:cNvSpPr txBox="1">
                      <a:spLocks noChangeArrowheads="1"/>
                    </p:cNvSpPr>
                    <p:nvPr/>
                  </p:nvSpPr>
                  <p:spPr bwMode="auto">
                    <a:xfrm>
                      <a:off x="3876" y="7044"/>
                      <a:ext cx="526" cy="505"/>
                    </a:xfrm>
                    <a:prstGeom prst="rect">
                      <a:avLst/>
                    </a:prstGeom>
                    <a:noFill/>
                    <a:ln w="9525">
                      <a:noFill/>
                      <a:miter lim="800000"/>
                      <a:headEnd/>
                      <a:tailEnd/>
                    </a:ln>
                  </p:spPr>
                  <p:txBody>
                    <a:bodyPr/>
                    <a:lstStyle/>
                    <a:p>
                      <a:pPr algn="ctr"/>
                      <a:r>
                        <a:rPr lang="en-US" altLang="zh-CN" sz="1600">
                          <a:latin typeface="Times New Roman" pitchFamily="18" charset="0"/>
                        </a:rPr>
                        <a:t>10</a:t>
                      </a:r>
                      <a:endParaRPr lang="en-US" altLang="zh-CN" sz="2800"/>
                    </a:p>
                  </p:txBody>
                </p:sp>
                <p:sp>
                  <p:nvSpPr>
                    <p:cNvPr id="135222" name="Text Box 54"/>
                    <p:cNvSpPr txBox="1">
                      <a:spLocks noChangeArrowheads="1"/>
                    </p:cNvSpPr>
                    <p:nvPr/>
                  </p:nvSpPr>
                  <p:spPr bwMode="auto">
                    <a:xfrm>
                      <a:off x="5826" y="7080"/>
                      <a:ext cx="526" cy="429"/>
                    </a:xfrm>
                    <a:prstGeom prst="rect">
                      <a:avLst/>
                    </a:prstGeom>
                    <a:noFill/>
                    <a:ln w="9525">
                      <a:noFill/>
                      <a:miter lim="800000"/>
                      <a:headEnd/>
                      <a:tailEnd/>
                    </a:ln>
                  </p:spPr>
                  <p:txBody>
                    <a:bodyPr/>
                    <a:lstStyle/>
                    <a:p>
                      <a:pPr algn="ctr"/>
                      <a:r>
                        <a:rPr lang="en-US" altLang="zh-CN" sz="1600">
                          <a:latin typeface="Times New Roman" pitchFamily="18" charset="0"/>
                        </a:rPr>
                        <a:t>10</a:t>
                      </a:r>
                      <a:endParaRPr lang="en-US" altLang="zh-CN" sz="2800"/>
                    </a:p>
                  </p:txBody>
                </p:sp>
                <p:sp>
                  <p:nvSpPr>
                    <p:cNvPr id="135223" name="Text Box 55"/>
                    <p:cNvSpPr txBox="1">
                      <a:spLocks noChangeArrowheads="1"/>
                    </p:cNvSpPr>
                    <p:nvPr/>
                  </p:nvSpPr>
                  <p:spPr bwMode="auto">
                    <a:xfrm>
                      <a:off x="7372" y="7089"/>
                      <a:ext cx="526" cy="399"/>
                    </a:xfrm>
                    <a:prstGeom prst="rect">
                      <a:avLst/>
                    </a:prstGeom>
                    <a:noFill/>
                    <a:ln w="9525">
                      <a:noFill/>
                      <a:miter lim="800000"/>
                      <a:headEnd/>
                      <a:tailEnd/>
                    </a:ln>
                  </p:spPr>
                  <p:txBody>
                    <a:bodyPr/>
                    <a:lstStyle/>
                    <a:p>
                      <a:pPr algn="ctr"/>
                      <a:r>
                        <a:rPr lang="en-US" altLang="zh-CN" sz="1600">
                          <a:latin typeface="Times New Roman" pitchFamily="18" charset="0"/>
                        </a:rPr>
                        <a:t>10</a:t>
                      </a:r>
                      <a:endParaRPr lang="en-US" altLang="zh-CN" sz="2800"/>
                    </a:p>
                  </p:txBody>
                </p:sp>
                <p:sp>
                  <p:nvSpPr>
                    <p:cNvPr id="135224" name="Text Box 56"/>
                    <p:cNvSpPr txBox="1">
                      <a:spLocks noChangeArrowheads="1"/>
                    </p:cNvSpPr>
                    <p:nvPr/>
                  </p:nvSpPr>
                  <p:spPr bwMode="auto">
                    <a:xfrm>
                      <a:off x="6818" y="6936"/>
                      <a:ext cx="526" cy="402"/>
                    </a:xfrm>
                    <a:prstGeom prst="rect">
                      <a:avLst/>
                    </a:prstGeom>
                    <a:noFill/>
                    <a:ln w="9525">
                      <a:noFill/>
                      <a:miter lim="800000"/>
                      <a:headEnd/>
                      <a:tailEnd/>
                    </a:ln>
                  </p:spPr>
                  <p:txBody>
                    <a:bodyPr/>
                    <a:lstStyle/>
                    <a:p>
                      <a:pPr algn="ctr"/>
                      <a:r>
                        <a:rPr lang="en-US" altLang="zh-CN" sz="1600">
                          <a:latin typeface="Times New Roman" pitchFamily="18" charset="0"/>
                        </a:rPr>
                        <a:t>11</a:t>
                      </a:r>
                      <a:endParaRPr lang="en-US" altLang="zh-CN" sz="2800"/>
                    </a:p>
                  </p:txBody>
                </p:sp>
                <p:sp>
                  <p:nvSpPr>
                    <p:cNvPr id="135225" name="Text Box 57"/>
                    <p:cNvSpPr txBox="1">
                      <a:spLocks noChangeArrowheads="1"/>
                    </p:cNvSpPr>
                    <p:nvPr/>
                  </p:nvSpPr>
                  <p:spPr bwMode="auto">
                    <a:xfrm>
                      <a:off x="4388" y="6927"/>
                      <a:ext cx="526" cy="388"/>
                    </a:xfrm>
                    <a:prstGeom prst="rect">
                      <a:avLst/>
                    </a:prstGeom>
                    <a:noFill/>
                    <a:ln w="9525">
                      <a:noFill/>
                      <a:miter lim="800000"/>
                      <a:headEnd/>
                      <a:tailEnd/>
                    </a:ln>
                  </p:spPr>
                  <p:txBody>
                    <a:bodyPr/>
                    <a:lstStyle/>
                    <a:p>
                      <a:pPr algn="ctr"/>
                      <a:r>
                        <a:rPr lang="en-US" altLang="zh-CN" sz="1600">
                          <a:latin typeface="Times New Roman" pitchFamily="18" charset="0"/>
                        </a:rPr>
                        <a:t>11</a:t>
                      </a:r>
                      <a:endParaRPr lang="en-US" altLang="zh-CN" sz="2800"/>
                    </a:p>
                  </p:txBody>
                </p:sp>
              </p:grpSp>
              <p:grpSp>
                <p:nvGrpSpPr>
                  <p:cNvPr id="14" name="Group 58"/>
                  <p:cNvGrpSpPr>
                    <a:grpSpLocks/>
                  </p:cNvGrpSpPr>
                  <p:nvPr/>
                </p:nvGrpSpPr>
                <p:grpSpPr bwMode="auto">
                  <a:xfrm>
                    <a:off x="3364" y="9276"/>
                    <a:ext cx="4802" cy="1131"/>
                    <a:chOff x="3364" y="9276"/>
                    <a:chExt cx="4802" cy="1131"/>
                  </a:xfrm>
                </p:grpSpPr>
                <p:grpSp>
                  <p:nvGrpSpPr>
                    <p:cNvPr id="15" name="Group 59"/>
                    <p:cNvGrpSpPr>
                      <a:grpSpLocks/>
                    </p:cNvGrpSpPr>
                    <p:nvPr/>
                  </p:nvGrpSpPr>
                  <p:grpSpPr bwMode="auto">
                    <a:xfrm>
                      <a:off x="3378" y="9591"/>
                      <a:ext cx="4414" cy="654"/>
                      <a:chOff x="3378" y="9591"/>
                      <a:chExt cx="4414" cy="654"/>
                    </a:xfrm>
                  </p:grpSpPr>
                  <p:pic>
                    <p:nvPicPr>
                      <p:cNvPr id="135228" name="Picture 60" descr="正弦波3"/>
                      <p:cNvPicPr>
                        <a:picLocks noChangeAspect="1" noChangeArrowheads="1"/>
                      </p:cNvPicPr>
                      <p:nvPr/>
                    </p:nvPicPr>
                    <p:blipFill>
                      <a:blip r:embed="rId2" cstate="print"/>
                      <a:srcRect/>
                      <a:stretch>
                        <a:fillRect/>
                      </a:stretch>
                    </p:blipFill>
                    <p:spPr bwMode="auto">
                      <a:xfrm>
                        <a:off x="7298" y="9762"/>
                        <a:ext cx="494" cy="303"/>
                      </a:xfrm>
                      <a:prstGeom prst="rect">
                        <a:avLst/>
                      </a:prstGeom>
                      <a:noFill/>
                      <a:ln w="9525">
                        <a:noFill/>
                        <a:miter lim="800000"/>
                        <a:headEnd/>
                        <a:tailEnd/>
                      </a:ln>
                    </p:spPr>
                  </p:pic>
                  <p:pic>
                    <p:nvPicPr>
                      <p:cNvPr id="135229" name="Picture 61" descr="正弦波3"/>
                      <p:cNvPicPr>
                        <a:picLocks noChangeAspect="1" noChangeArrowheads="1"/>
                      </p:cNvPicPr>
                      <p:nvPr/>
                    </p:nvPicPr>
                    <p:blipFill>
                      <a:blip r:embed="rId3" cstate="print"/>
                      <a:srcRect/>
                      <a:stretch>
                        <a:fillRect/>
                      </a:stretch>
                    </p:blipFill>
                    <p:spPr bwMode="auto">
                      <a:xfrm>
                        <a:off x="6288" y="9618"/>
                        <a:ext cx="502" cy="624"/>
                      </a:xfrm>
                      <a:prstGeom prst="rect">
                        <a:avLst/>
                      </a:prstGeom>
                      <a:noFill/>
                      <a:ln w="9525">
                        <a:noFill/>
                        <a:miter lim="800000"/>
                        <a:headEnd/>
                        <a:tailEnd/>
                      </a:ln>
                    </p:spPr>
                  </p:pic>
                  <p:pic>
                    <p:nvPicPr>
                      <p:cNvPr id="135230" name="Picture 62" descr="正弦波3"/>
                      <p:cNvPicPr>
                        <a:picLocks noChangeAspect="1" noChangeArrowheads="1"/>
                      </p:cNvPicPr>
                      <p:nvPr/>
                    </p:nvPicPr>
                    <p:blipFill>
                      <a:blip r:embed="rId2" cstate="print"/>
                      <a:srcRect/>
                      <a:stretch>
                        <a:fillRect/>
                      </a:stretch>
                    </p:blipFill>
                    <p:spPr bwMode="auto">
                      <a:xfrm>
                        <a:off x="6798" y="9591"/>
                        <a:ext cx="500" cy="618"/>
                      </a:xfrm>
                      <a:prstGeom prst="rect">
                        <a:avLst/>
                      </a:prstGeom>
                      <a:noFill/>
                      <a:ln w="9525">
                        <a:noFill/>
                        <a:miter lim="800000"/>
                        <a:headEnd/>
                        <a:tailEnd/>
                      </a:ln>
                    </p:spPr>
                  </p:pic>
                  <p:pic>
                    <p:nvPicPr>
                      <p:cNvPr id="135231" name="Picture 63" descr="正弦波3"/>
                      <p:cNvPicPr>
                        <a:picLocks noChangeAspect="1" noChangeArrowheads="1"/>
                      </p:cNvPicPr>
                      <p:nvPr/>
                    </p:nvPicPr>
                    <p:blipFill>
                      <a:blip r:embed="rId2" cstate="print"/>
                      <a:srcRect/>
                      <a:stretch>
                        <a:fillRect/>
                      </a:stretch>
                    </p:blipFill>
                    <p:spPr bwMode="auto">
                      <a:xfrm>
                        <a:off x="5822" y="9756"/>
                        <a:ext cx="464" cy="318"/>
                      </a:xfrm>
                      <a:prstGeom prst="rect">
                        <a:avLst/>
                      </a:prstGeom>
                      <a:noFill/>
                      <a:ln w="9525">
                        <a:noFill/>
                        <a:miter lim="800000"/>
                        <a:headEnd/>
                        <a:tailEnd/>
                      </a:ln>
                    </p:spPr>
                  </p:pic>
                  <p:pic>
                    <p:nvPicPr>
                      <p:cNvPr id="135232" name="Picture 64" descr="正弦波3"/>
                      <p:cNvPicPr>
                        <a:picLocks noChangeAspect="1" noChangeArrowheads="1"/>
                      </p:cNvPicPr>
                      <p:nvPr/>
                    </p:nvPicPr>
                    <p:blipFill>
                      <a:blip r:embed="rId3" cstate="print"/>
                      <a:srcRect/>
                      <a:stretch>
                        <a:fillRect/>
                      </a:stretch>
                    </p:blipFill>
                    <p:spPr bwMode="auto">
                      <a:xfrm>
                        <a:off x="5320" y="9627"/>
                        <a:ext cx="502" cy="618"/>
                      </a:xfrm>
                      <a:prstGeom prst="rect">
                        <a:avLst/>
                      </a:prstGeom>
                      <a:noFill/>
                      <a:ln w="9525">
                        <a:noFill/>
                        <a:miter lim="800000"/>
                        <a:headEnd/>
                        <a:tailEnd/>
                      </a:ln>
                    </p:spPr>
                  </p:pic>
                  <p:pic>
                    <p:nvPicPr>
                      <p:cNvPr id="135233" name="Picture 65" descr="正弦波3"/>
                      <p:cNvPicPr>
                        <a:picLocks noChangeAspect="1" noChangeArrowheads="1"/>
                      </p:cNvPicPr>
                      <p:nvPr/>
                    </p:nvPicPr>
                    <p:blipFill>
                      <a:blip r:embed="rId3" cstate="print"/>
                      <a:srcRect/>
                      <a:stretch>
                        <a:fillRect/>
                      </a:stretch>
                    </p:blipFill>
                    <p:spPr bwMode="auto">
                      <a:xfrm>
                        <a:off x="4848" y="9762"/>
                        <a:ext cx="470" cy="318"/>
                      </a:xfrm>
                      <a:prstGeom prst="rect">
                        <a:avLst/>
                      </a:prstGeom>
                      <a:noFill/>
                      <a:ln w="9525">
                        <a:noFill/>
                        <a:miter lim="800000"/>
                        <a:headEnd/>
                        <a:tailEnd/>
                      </a:ln>
                    </p:spPr>
                  </p:pic>
                  <p:pic>
                    <p:nvPicPr>
                      <p:cNvPr id="135234" name="Picture 66" descr="正弦波3"/>
                      <p:cNvPicPr>
                        <a:picLocks noChangeAspect="1" noChangeArrowheads="1"/>
                      </p:cNvPicPr>
                      <p:nvPr/>
                    </p:nvPicPr>
                    <p:blipFill>
                      <a:blip r:embed="rId2" cstate="print"/>
                      <a:srcRect/>
                      <a:stretch>
                        <a:fillRect/>
                      </a:stretch>
                    </p:blipFill>
                    <p:spPr bwMode="auto">
                      <a:xfrm>
                        <a:off x="4352" y="9606"/>
                        <a:ext cx="500" cy="615"/>
                      </a:xfrm>
                      <a:prstGeom prst="rect">
                        <a:avLst/>
                      </a:prstGeom>
                      <a:noFill/>
                      <a:ln w="9525">
                        <a:noFill/>
                        <a:miter lim="800000"/>
                        <a:headEnd/>
                        <a:tailEnd/>
                      </a:ln>
                    </p:spPr>
                  </p:pic>
                  <p:pic>
                    <p:nvPicPr>
                      <p:cNvPr id="135235" name="Picture 67" descr="正弦波3"/>
                      <p:cNvPicPr>
                        <a:picLocks noChangeAspect="1" noChangeArrowheads="1"/>
                      </p:cNvPicPr>
                      <p:nvPr/>
                    </p:nvPicPr>
                    <p:blipFill>
                      <a:blip r:embed="rId3" cstate="print"/>
                      <a:srcRect/>
                      <a:stretch>
                        <a:fillRect/>
                      </a:stretch>
                    </p:blipFill>
                    <p:spPr bwMode="auto">
                      <a:xfrm>
                        <a:off x="3378" y="9762"/>
                        <a:ext cx="470" cy="312"/>
                      </a:xfrm>
                      <a:prstGeom prst="rect">
                        <a:avLst/>
                      </a:prstGeom>
                      <a:noFill/>
                      <a:ln w="9525">
                        <a:noFill/>
                        <a:miter lim="800000"/>
                        <a:headEnd/>
                        <a:tailEnd/>
                      </a:ln>
                    </p:spPr>
                  </p:pic>
                  <p:pic>
                    <p:nvPicPr>
                      <p:cNvPr id="135236" name="Picture 68" descr="正弦波3"/>
                      <p:cNvPicPr>
                        <a:picLocks noChangeAspect="1" noChangeArrowheads="1"/>
                      </p:cNvPicPr>
                      <p:nvPr/>
                    </p:nvPicPr>
                    <p:blipFill>
                      <a:blip r:embed="rId2" cstate="print"/>
                      <a:srcRect/>
                      <a:stretch>
                        <a:fillRect/>
                      </a:stretch>
                    </p:blipFill>
                    <p:spPr bwMode="auto">
                      <a:xfrm>
                        <a:off x="3842" y="9753"/>
                        <a:ext cx="516" cy="312"/>
                      </a:xfrm>
                      <a:prstGeom prst="rect">
                        <a:avLst/>
                      </a:prstGeom>
                      <a:noFill/>
                      <a:ln w="9525">
                        <a:noFill/>
                        <a:miter lim="800000"/>
                        <a:headEnd/>
                        <a:tailEnd/>
                      </a:ln>
                    </p:spPr>
                  </p:pic>
                </p:grpSp>
                <p:grpSp>
                  <p:nvGrpSpPr>
                    <p:cNvPr id="16" name="Group 69"/>
                    <p:cNvGrpSpPr>
                      <a:grpSpLocks/>
                    </p:cNvGrpSpPr>
                    <p:nvPr/>
                  </p:nvGrpSpPr>
                  <p:grpSpPr bwMode="auto">
                    <a:xfrm>
                      <a:off x="3364" y="9276"/>
                      <a:ext cx="4802" cy="1131"/>
                      <a:chOff x="3364" y="9276"/>
                      <a:chExt cx="4802" cy="1131"/>
                    </a:xfrm>
                  </p:grpSpPr>
                  <p:grpSp>
                    <p:nvGrpSpPr>
                      <p:cNvPr id="17" name="Group 70"/>
                      <p:cNvGrpSpPr>
                        <a:grpSpLocks/>
                      </p:cNvGrpSpPr>
                      <p:nvPr/>
                    </p:nvGrpSpPr>
                    <p:grpSpPr bwMode="auto">
                      <a:xfrm>
                        <a:off x="3372" y="9591"/>
                        <a:ext cx="4435" cy="660"/>
                        <a:chOff x="3372" y="9591"/>
                        <a:chExt cx="4435" cy="660"/>
                      </a:xfrm>
                    </p:grpSpPr>
                    <p:grpSp>
                      <p:nvGrpSpPr>
                        <p:cNvPr id="18" name="Group 71"/>
                        <p:cNvGrpSpPr>
                          <a:grpSpLocks/>
                        </p:cNvGrpSpPr>
                        <p:nvPr/>
                      </p:nvGrpSpPr>
                      <p:grpSpPr bwMode="auto">
                        <a:xfrm>
                          <a:off x="7298" y="9759"/>
                          <a:ext cx="509" cy="309"/>
                          <a:chOff x="4394" y="7446"/>
                          <a:chExt cx="509" cy="309"/>
                        </a:xfrm>
                      </p:grpSpPr>
                      <p:sp>
                        <p:nvSpPr>
                          <p:cNvPr id="135240" name="Line 72"/>
                          <p:cNvSpPr>
                            <a:spLocks noChangeShapeType="1"/>
                          </p:cNvSpPr>
                          <p:nvPr/>
                        </p:nvSpPr>
                        <p:spPr bwMode="auto">
                          <a:xfrm>
                            <a:off x="4394" y="7446"/>
                            <a:ext cx="509" cy="0"/>
                          </a:xfrm>
                          <a:prstGeom prst="line">
                            <a:avLst/>
                          </a:prstGeom>
                          <a:noFill/>
                          <a:ln w="9525">
                            <a:solidFill>
                              <a:srgbClr val="000000"/>
                            </a:solidFill>
                            <a:prstDash val="dash"/>
                            <a:round/>
                            <a:headEnd/>
                            <a:tailEnd/>
                          </a:ln>
                        </p:spPr>
                        <p:txBody>
                          <a:bodyPr/>
                          <a:lstStyle/>
                          <a:p>
                            <a:endParaRPr lang="zh-CN" altLang="en-US"/>
                          </a:p>
                        </p:txBody>
                      </p:sp>
                      <p:sp>
                        <p:nvSpPr>
                          <p:cNvPr id="135241" name="Line 73"/>
                          <p:cNvSpPr>
                            <a:spLocks noChangeShapeType="1"/>
                          </p:cNvSpPr>
                          <p:nvPr/>
                        </p:nvSpPr>
                        <p:spPr bwMode="auto">
                          <a:xfrm flipV="1">
                            <a:off x="4394" y="7755"/>
                            <a:ext cx="509" cy="0"/>
                          </a:xfrm>
                          <a:prstGeom prst="line">
                            <a:avLst/>
                          </a:prstGeom>
                          <a:noFill/>
                          <a:ln w="9525">
                            <a:solidFill>
                              <a:srgbClr val="000000"/>
                            </a:solidFill>
                            <a:prstDash val="dash"/>
                            <a:round/>
                            <a:headEnd/>
                            <a:tailEnd/>
                          </a:ln>
                        </p:spPr>
                        <p:txBody>
                          <a:bodyPr/>
                          <a:lstStyle/>
                          <a:p>
                            <a:endParaRPr lang="zh-CN" altLang="en-US"/>
                          </a:p>
                        </p:txBody>
                      </p:sp>
                    </p:grpSp>
                    <p:grpSp>
                      <p:nvGrpSpPr>
                        <p:cNvPr id="19" name="Group 74"/>
                        <p:cNvGrpSpPr>
                          <a:grpSpLocks/>
                        </p:cNvGrpSpPr>
                        <p:nvPr/>
                      </p:nvGrpSpPr>
                      <p:grpSpPr bwMode="auto">
                        <a:xfrm flipV="1">
                          <a:off x="6782" y="9591"/>
                          <a:ext cx="509" cy="627"/>
                          <a:chOff x="5944" y="5104"/>
                          <a:chExt cx="509" cy="913"/>
                        </a:xfrm>
                      </p:grpSpPr>
                      <p:sp>
                        <p:nvSpPr>
                          <p:cNvPr id="135243" name="Line 75"/>
                          <p:cNvSpPr>
                            <a:spLocks noChangeShapeType="1"/>
                          </p:cNvSpPr>
                          <p:nvPr/>
                        </p:nvSpPr>
                        <p:spPr bwMode="auto">
                          <a:xfrm flipV="1">
                            <a:off x="5944" y="5580"/>
                            <a:ext cx="0" cy="437"/>
                          </a:xfrm>
                          <a:prstGeom prst="line">
                            <a:avLst/>
                          </a:prstGeom>
                          <a:noFill/>
                          <a:ln w="12700">
                            <a:solidFill>
                              <a:srgbClr val="000000"/>
                            </a:solidFill>
                            <a:prstDash val="dash"/>
                            <a:round/>
                            <a:headEnd/>
                            <a:tailEnd/>
                          </a:ln>
                        </p:spPr>
                        <p:txBody>
                          <a:bodyPr/>
                          <a:lstStyle/>
                          <a:p>
                            <a:endParaRPr lang="zh-CN" altLang="en-US"/>
                          </a:p>
                        </p:txBody>
                      </p:sp>
                      <p:sp>
                        <p:nvSpPr>
                          <p:cNvPr id="135244" name="Line 76"/>
                          <p:cNvSpPr>
                            <a:spLocks noChangeShapeType="1"/>
                          </p:cNvSpPr>
                          <p:nvPr/>
                        </p:nvSpPr>
                        <p:spPr bwMode="auto">
                          <a:xfrm>
                            <a:off x="5945" y="5104"/>
                            <a:ext cx="0" cy="437"/>
                          </a:xfrm>
                          <a:prstGeom prst="line">
                            <a:avLst/>
                          </a:prstGeom>
                          <a:noFill/>
                          <a:ln w="9525">
                            <a:solidFill>
                              <a:srgbClr val="000000"/>
                            </a:solidFill>
                            <a:prstDash val="dash"/>
                            <a:round/>
                            <a:headEnd/>
                            <a:tailEnd/>
                          </a:ln>
                        </p:spPr>
                        <p:txBody>
                          <a:bodyPr/>
                          <a:lstStyle/>
                          <a:p>
                            <a:endParaRPr lang="zh-CN" altLang="en-US"/>
                          </a:p>
                        </p:txBody>
                      </p:sp>
                      <p:sp>
                        <p:nvSpPr>
                          <p:cNvPr id="135245" name="Line 77"/>
                          <p:cNvSpPr>
                            <a:spLocks noChangeShapeType="1"/>
                          </p:cNvSpPr>
                          <p:nvPr/>
                        </p:nvSpPr>
                        <p:spPr bwMode="auto">
                          <a:xfrm>
                            <a:off x="5945" y="5104"/>
                            <a:ext cx="508" cy="0"/>
                          </a:xfrm>
                          <a:prstGeom prst="line">
                            <a:avLst/>
                          </a:prstGeom>
                          <a:noFill/>
                          <a:ln w="9525">
                            <a:solidFill>
                              <a:srgbClr val="000000"/>
                            </a:solidFill>
                            <a:prstDash val="dash"/>
                            <a:round/>
                            <a:headEnd/>
                            <a:tailEnd/>
                          </a:ln>
                        </p:spPr>
                        <p:txBody>
                          <a:bodyPr/>
                          <a:lstStyle/>
                          <a:p>
                            <a:endParaRPr lang="zh-CN" altLang="en-US"/>
                          </a:p>
                        </p:txBody>
                      </p:sp>
                      <p:sp>
                        <p:nvSpPr>
                          <p:cNvPr id="135246" name="Line 78"/>
                          <p:cNvSpPr>
                            <a:spLocks noChangeShapeType="1"/>
                          </p:cNvSpPr>
                          <p:nvPr/>
                        </p:nvSpPr>
                        <p:spPr bwMode="auto">
                          <a:xfrm>
                            <a:off x="6453" y="5104"/>
                            <a:ext cx="0" cy="437"/>
                          </a:xfrm>
                          <a:prstGeom prst="line">
                            <a:avLst/>
                          </a:prstGeom>
                          <a:noFill/>
                          <a:ln w="9525">
                            <a:solidFill>
                              <a:srgbClr val="000000"/>
                            </a:solidFill>
                            <a:prstDash val="dash"/>
                            <a:round/>
                            <a:headEnd/>
                            <a:tailEnd/>
                          </a:ln>
                        </p:spPr>
                        <p:txBody>
                          <a:bodyPr/>
                          <a:lstStyle/>
                          <a:p>
                            <a:endParaRPr lang="zh-CN" altLang="en-US"/>
                          </a:p>
                        </p:txBody>
                      </p:sp>
                      <p:sp>
                        <p:nvSpPr>
                          <p:cNvPr id="135247" name="Line 79"/>
                          <p:cNvSpPr>
                            <a:spLocks noChangeShapeType="1"/>
                          </p:cNvSpPr>
                          <p:nvPr/>
                        </p:nvSpPr>
                        <p:spPr bwMode="auto">
                          <a:xfrm flipV="1">
                            <a:off x="5945" y="5993"/>
                            <a:ext cx="508" cy="0"/>
                          </a:xfrm>
                          <a:prstGeom prst="line">
                            <a:avLst/>
                          </a:prstGeom>
                          <a:noFill/>
                          <a:ln w="9525">
                            <a:solidFill>
                              <a:srgbClr val="000000"/>
                            </a:solidFill>
                            <a:prstDash val="dash"/>
                            <a:round/>
                            <a:headEnd/>
                            <a:tailEnd/>
                          </a:ln>
                        </p:spPr>
                        <p:txBody>
                          <a:bodyPr/>
                          <a:lstStyle/>
                          <a:p>
                            <a:endParaRPr lang="zh-CN" altLang="en-US"/>
                          </a:p>
                        </p:txBody>
                      </p:sp>
                      <p:sp>
                        <p:nvSpPr>
                          <p:cNvPr id="135248" name="Line 80"/>
                          <p:cNvSpPr>
                            <a:spLocks noChangeShapeType="1"/>
                          </p:cNvSpPr>
                          <p:nvPr/>
                        </p:nvSpPr>
                        <p:spPr bwMode="auto">
                          <a:xfrm flipV="1">
                            <a:off x="6453" y="5556"/>
                            <a:ext cx="0" cy="437"/>
                          </a:xfrm>
                          <a:prstGeom prst="line">
                            <a:avLst/>
                          </a:prstGeom>
                          <a:noFill/>
                          <a:ln w="9525">
                            <a:solidFill>
                              <a:srgbClr val="000000"/>
                            </a:solidFill>
                            <a:prstDash val="dash"/>
                            <a:round/>
                            <a:headEnd/>
                            <a:tailEnd/>
                          </a:ln>
                        </p:spPr>
                        <p:txBody>
                          <a:bodyPr/>
                          <a:lstStyle/>
                          <a:p>
                            <a:endParaRPr lang="zh-CN" altLang="en-US"/>
                          </a:p>
                        </p:txBody>
                      </p:sp>
                    </p:grpSp>
                    <p:grpSp>
                      <p:nvGrpSpPr>
                        <p:cNvPr id="20" name="Group 81"/>
                        <p:cNvGrpSpPr>
                          <a:grpSpLocks/>
                        </p:cNvGrpSpPr>
                        <p:nvPr/>
                      </p:nvGrpSpPr>
                      <p:grpSpPr bwMode="auto">
                        <a:xfrm>
                          <a:off x="6280" y="9615"/>
                          <a:ext cx="509" cy="627"/>
                          <a:chOff x="5944" y="5104"/>
                          <a:chExt cx="509" cy="913"/>
                        </a:xfrm>
                      </p:grpSpPr>
                      <p:sp>
                        <p:nvSpPr>
                          <p:cNvPr id="135250" name="Line 82"/>
                          <p:cNvSpPr>
                            <a:spLocks noChangeShapeType="1"/>
                          </p:cNvSpPr>
                          <p:nvPr/>
                        </p:nvSpPr>
                        <p:spPr bwMode="auto">
                          <a:xfrm flipV="1">
                            <a:off x="5944" y="5580"/>
                            <a:ext cx="0" cy="437"/>
                          </a:xfrm>
                          <a:prstGeom prst="line">
                            <a:avLst/>
                          </a:prstGeom>
                          <a:noFill/>
                          <a:ln w="12700">
                            <a:solidFill>
                              <a:srgbClr val="000000"/>
                            </a:solidFill>
                            <a:prstDash val="dash"/>
                            <a:round/>
                            <a:headEnd/>
                            <a:tailEnd/>
                          </a:ln>
                        </p:spPr>
                        <p:txBody>
                          <a:bodyPr/>
                          <a:lstStyle/>
                          <a:p>
                            <a:endParaRPr lang="zh-CN" altLang="en-US"/>
                          </a:p>
                        </p:txBody>
                      </p:sp>
                      <p:sp>
                        <p:nvSpPr>
                          <p:cNvPr id="135251" name="Line 83"/>
                          <p:cNvSpPr>
                            <a:spLocks noChangeShapeType="1"/>
                          </p:cNvSpPr>
                          <p:nvPr/>
                        </p:nvSpPr>
                        <p:spPr bwMode="auto">
                          <a:xfrm>
                            <a:off x="5945" y="5104"/>
                            <a:ext cx="0" cy="437"/>
                          </a:xfrm>
                          <a:prstGeom prst="line">
                            <a:avLst/>
                          </a:prstGeom>
                          <a:noFill/>
                          <a:ln w="9525">
                            <a:solidFill>
                              <a:srgbClr val="000000"/>
                            </a:solidFill>
                            <a:prstDash val="dash"/>
                            <a:round/>
                            <a:headEnd/>
                            <a:tailEnd/>
                          </a:ln>
                        </p:spPr>
                        <p:txBody>
                          <a:bodyPr/>
                          <a:lstStyle/>
                          <a:p>
                            <a:endParaRPr lang="zh-CN" altLang="en-US"/>
                          </a:p>
                        </p:txBody>
                      </p:sp>
                      <p:sp>
                        <p:nvSpPr>
                          <p:cNvPr id="135252" name="Line 84"/>
                          <p:cNvSpPr>
                            <a:spLocks noChangeShapeType="1"/>
                          </p:cNvSpPr>
                          <p:nvPr/>
                        </p:nvSpPr>
                        <p:spPr bwMode="auto">
                          <a:xfrm>
                            <a:off x="5945" y="5104"/>
                            <a:ext cx="508" cy="0"/>
                          </a:xfrm>
                          <a:prstGeom prst="line">
                            <a:avLst/>
                          </a:prstGeom>
                          <a:noFill/>
                          <a:ln w="9525">
                            <a:solidFill>
                              <a:srgbClr val="000000"/>
                            </a:solidFill>
                            <a:prstDash val="dash"/>
                            <a:round/>
                            <a:headEnd/>
                            <a:tailEnd/>
                          </a:ln>
                        </p:spPr>
                        <p:txBody>
                          <a:bodyPr/>
                          <a:lstStyle/>
                          <a:p>
                            <a:endParaRPr lang="zh-CN" altLang="en-US"/>
                          </a:p>
                        </p:txBody>
                      </p:sp>
                      <p:sp>
                        <p:nvSpPr>
                          <p:cNvPr id="135253" name="Line 85"/>
                          <p:cNvSpPr>
                            <a:spLocks noChangeShapeType="1"/>
                          </p:cNvSpPr>
                          <p:nvPr/>
                        </p:nvSpPr>
                        <p:spPr bwMode="auto">
                          <a:xfrm>
                            <a:off x="6453" y="5104"/>
                            <a:ext cx="0" cy="437"/>
                          </a:xfrm>
                          <a:prstGeom prst="line">
                            <a:avLst/>
                          </a:prstGeom>
                          <a:noFill/>
                          <a:ln w="9525">
                            <a:solidFill>
                              <a:srgbClr val="000000"/>
                            </a:solidFill>
                            <a:prstDash val="dash"/>
                            <a:round/>
                            <a:headEnd/>
                            <a:tailEnd/>
                          </a:ln>
                        </p:spPr>
                        <p:txBody>
                          <a:bodyPr/>
                          <a:lstStyle/>
                          <a:p>
                            <a:endParaRPr lang="zh-CN" altLang="en-US"/>
                          </a:p>
                        </p:txBody>
                      </p:sp>
                      <p:sp>
                        <p:nvSpPr>
                          <p:cNvPr id="135254" name="Line 86"/>
                          <p:cNvSpPr>
                            <a:spLocks noChangeShapeType="1"/>
                          </p:cNvSpPr>
                          <p:nvPr/>
                        </p:nvSpPr>
                        <p:spPr bwMode="auto">
                          <a:xfrm flipV="1">
                            <a:off x="5945" y="5993"/>
                            <a:ext cx="508" cy="0"/>
                          </a:xfrm>
                          <a:prstGeom prst="line">
                            <a:avLst/>
                          </a:prstGeom>
                          <a:noFill/>
                          <a:ln w="9525">
                            <a:solidFill>
                              <a:srgbClr val="000000"/>
                            </a:solidFill>
                            <a:prstDash val="dash"/>
                            <a:round/>
                            <a:headEnd/>
                            <a:tailEnd/>
                          </a:ln>
                        </p:spPr>
                        <p:txBody>
                          <a:bodyPr/>
                          <a:lstStyle/>
                          <a:p>
                            <a:endParaRPr lang="zh-CN" altLang="en-US"/>
                          </a:p>
                        </p:txBody>
                      </p:sp>
                      <p:sp>
                        <p:nvSpPr>
                          <p:cNvPr id="135255" name="Line 87"/>
                          <p:cNvSpPr>
                            <a:spLocks noChangeShapeType="1"/>
                          </p:cNvSpPr>
                          <p:nvPr/>
                        </p:nvSpPr>
                        <p:spPr bwMode="auto">
                          <a:xfrm flipV="1">
                            <a:off x="6453" y="5556"/>
                            <a:ext cx="0" cy="437"/>
                          </a:xfrm>
                          <a:prstGeom prst="line">
                            <a:avLst/>
                          </a:prstGeom>
                          <a:noFill/>
                          <a:ln w="9525">
                            <a:solidFill>
                              <a:srgbClr val="000000"/>
                            </a:solidFill>
                            <a:prstDash val="dash"/>
                            <a:round/>
                            <a:headEnd/>
                            <a:tailEnd/>
                          </a:ln>
                        </p:spPr>
                        <p:txBody>
                          <a:bodyPr/>
                          <a:lstStyle/>
                          <a:p>
                            <a:endParaRPr lang="zh-CN" altLang="en-US"/>
                          </a:p>
                        </p:txBody>
                      </p:sp>
                    </p:grpSp>
                    <p:grpSp>
                      <p:nvGrpSpPr>
                        <p:cNvPr id="21" name="Group 88"/>
                        <p:cNvGrpSpPr>
                          <a:grpSpLocks/>
                        </p:cNvGrpSpPr>
                        <p:nvPr/>
                      </p:nvGrpSpPr>
                      <p:grpSpPr bwMode="auto">
                        <a:xfrm>
                          <a:off x="5814" y="9759"/>
                          <a:ext cx="509" cy="309"/>
                          <a:chOff x="4394" y="7446"/>
                          <a:chExt cx="509" cy="309"/>
                        </a:xfrm>
                      </p:grpSpPr>
                      <p:sp>
                        <p:nvSpPr>
                          <p:cNvPr id="135257" name="Line 89"/>
                          <p:cNvSpPr>
                            <a:spLocks noChangeShapeType="1"/>
                          </p:cNvSpPr>
                          <p:nvPr/>
                        </p:nvSpPr>
                        <p:spPr bwMode="auto">
                          <a:xfrm>
                            <a:off x="4394" y="7446"/>
                            <a:ext cx="509" cy="0"/>
                          </a:xfrm>
                          <a:prstGeom prst="line">
                            <a:avLst/>
                          </a:prstGeom>
                          <a:noFill/>
                          <a:ln w="9525">
                            <a:solidFill>
                              <a:srgbClr val="000000"/>
                            </a:solidFill>
                            <a:prstDash val="dash"/>
                            <a:round/>
                            <a:headEnd/>
                            <a:tailEnd/>
                          </a:ln>
                        </p:spPr>
                        <p:txBody>
                          <a:bodyPr/>
                          <a:lstStyle/>
                          <a:p>
                            <a:endParaRPr lang="zh-CN" altLang="en-US"/>
                          </a:p>
                        </p:txBody>
                      </p:sp>
                      <p:sp>
                        <p:nvSpPr>
                          <p:cNvPr id="135258" name="Line 90"/>
                          <p:cNvSpPr>
                            <a:spLocks noChangeShapeType="1"/>
                          </p:cNvSpPr>
                          <p:nvPr/>
                        </p:nvSpPr>
                        <p:spPr bwMode="auto">
                          <a:xfrm flipV="1">
                            <a:off x="4394" y="7755"/>
                            <a:ext cx="509" cy="0"/>
                          </a:xfrm>
                          <a:prstGeom prst="line">
                            <a:avLst/>
                          </a:prstGeom>
                          <a:noFill/>
                          <a:ln w="9525">
                            <a:solidFill>
                              <a:srgbClr val="000000"/>
                            </a:solidFill>
                            <a:prstDash val="dash"/>
                            <a:round/>
                            <a:headEnd/>
                            <a:tailEnd/>
                          </a:ln>
                        </p:spPr>
                        <p:txBody>
                          <a:bodyPr/>
                          <a:lstStyle/>
                          <a:p>
                            <a:endParaRPr lang="zh-CN" altLang="en-US"/>
                          </a:p>
                        </p:txBody>
                      </p:sp>
                    </p:grpSp>
                    <p:grpSp>
                      <p:nvGrpSpPr>
                        <p:cNvPr id="22" name="Group 91"/>
                        <p:cNvGrpSpPr>
                          <a:grpSpLocks/>
                        </p:cNvGrpSpPr>
                        <p:nvPr/>
                      </p:nvGrpSpPr>
                      <p:grpSpPr bwMode="auto">
                        <a:xfrm>
                          <a:off x="5314" y="9624"/>
                          <a:ext cx="509" cy="627"/>
                          <a:chOff x="5944" y="5104"/>
                          <a:chExt cx="509" cy="913"/>
                        </a:xfrm>
                      </p:grpSpPr>
                      <p:sp>
                        <p:nvSpPr>
                          <p:cNvPr id="135260" name="Line 92"/>
                          <p:cNvSpPr>
                            <a:spLocks noChangeShapeType="1"/>
                          </p:cNvSpPr>
                          <p:nvPr/>
                        </p:nvSpPr>
                        <p:spPr bwMode="auto">
                          <a:xfrm flipV="1">
                            <a:off x="5944" y="5580"/>
                            <a:ext cx="0" cy="437"/>
                          </a:xfrm>
                          <a:prstGeom prst="line">
                            <a:avLst/>
                          </a:prstGeom>
                          <a:noFill/>
                          <a:ln w="12700">
                            <a:solidFill>
                              <a:srgbClr val="000000"/>
                            </a:solidFill>
                            <a:prstDash val="dash"/>
                            <a:round/>
                            <a:headEnd/>
                            <a:tailEnd/>
                          </a:ln>
                        </p:spPr>
                        <p:txBody>
                          <a:bodyPr/>
                          <a:lstStyle/>
                          <a:p>
                            <a:endParaRPr lang="zh-CN" altLang="en-US"/>
                          </a:p>
                        </p:txBody>
                      </p:sp>
                      <p:sp>
                        <p:nvSpPr>
                          <p:cNvPr id="135261" name="Line 93"/>
                          <p:cNvSpPr>
                            <a:spLocks noChangeShapeType="1"/>
                          </p:cNvSpPr>
                          <p:nvPr/>
                        </p:nvSpPr>
                        <p:spPr bwMode="auto">
                          <a:xfrm>
                            <a:off x="5945" y="5104"/>
                            <a:ext cx="0" cy="437"/>
                          </a:xfrm>
                          <a:prstGeom prst="line">
                            <a:avLst/>
                          </a:prstGeom>
                          <a:noFill/>
                          <a:ln w="9525">
                            <a:solidFill>
                              <a:srgbClr val="000000"/>
                            </a:solidFill>
                            <a:prstDash val="dash"/>
                            <a:round/>
                            <a:headEnd/>
                            <a:tailEnd/>
                          </a:ln>
                        </p:spPr>
                        <p:txBody>
                          <a:bodyPr/>
                          <a:lstStyle/>
                          <a:p>
                            <a:endParaRPr lang="zh-CN" altLang="en-US"/>
                          </a:p>
                        </p:txBody>
                      </p:sp>
                      <p:sp>
                        <p:nvSpPr>
                          <p:cNvPr id="135262" name="Line 94"/>
                          <p:cNvSpPr>
                            <a:spLocks noChangeShapeType="1"/>
                          </p:cNvSpPr>
                          <p:nvPr/>
                        </p:nvSpPr>
                        <p:spPr bwMode="auto">
                          <a:xfrm>
                            <a:off x="5945" y="5104"/>
                            <a:ext cx="508" cy="0"/>
                          </a:xfrm>
                          <a:prstGeom prst="line">
                            <a:avLst/>
                          </a:prstGeom>
                          <a:noFill/>
                          <a:ln w="9525">
                            <a:solidFill>
                              <a:srgbClr val="000000"/>
                            </a:solidFill>
                            <a:prstDash val="dash"/>
                            <a:round/>
                            <a:headEnd/>
                            <a:tailEnd/>
                          </a:ln>
                        </p:spPr>
                        <p:txBody>
                          <a:bodyPr/>
                          <a:lstStyle/>
                          <a:p>
                            <a:endParaRPr lang="zh-CN" altLang="en-US"/>
                          </a:p>
                        </p:txBody>
                      </p:sp>
                      <p:sp>
                        <p:nvSpPr>
                          <p:cNvPr id="135263" name="Line 95"/>
                          <p:cNvSpPr>
                            <a:spLocks noChangeShapeType="1"/>
                          </p:cNvSpPr>
                          <p:nvPr/>
                        </p:nvSpPr>
                        <p:spPr bwMode="auto">
                          <a:xfrm>
                            <a:off x="6453" y="5104"/>
                            <a:ext cx="0" cy="437"/>
                          </a:xfrm>
                          <a:prstGeom prst="line">
                            <a:avLst/>
                          </a:prstGeom>
                          <a:noFill/>
                          <a:ln w="9525">
                            <a:solidFill>
                              <a:srgbClr val="000000"/>
                            </a:solidFill>
                            <a:prstDash val="dash"/>
                            <a:round/>
                            <a:headEnd/>
                            <a:tailEnd/>
                          </a:ln>
                        </p:spPr>
                        <p:txBody>
                          <a:bodyPr/>
                          <a:lstStyle/>
                          <a:p>
                            <a:endParaRPr lang="zh-CN" altLang="en-US"/>
                          </a:p>
                        </p:txBody>
                      </p:sp>
                      <p:sp>
                        <p:nvSpPr>
                          <p:cNvPr id="135264" name="Line 96"/>
                          <p:cNvSpPr>
                            <a:spLocks noChangeShapeType="1"/>
                          </p:cNvSpPr>
                          <p:nvPr/>
                        </p:nvSpPr>
                        <p:spPr bwMode="auto">
                          <a:xfrm flipV="1">
                            <a:off x="5945" y="5993"/>
                            <a:ext cx="508" cy="0"/>
                          </a:xfrm>
                          <a:prstGeom prst="line">
                            <a:avLst/>
                          </a:prstGeom>
                          <a:noFill/>
                          <a:ln w="9525">
                            <a:solidFill>
                              <a:srgbClr val="000000"/>
                            </a:solidFill>
                            <a:prstDash val="dash"/>
                            <a:round/>
                            <a:headEnd/>
                            <a:tailEnd/>
                          </a:ln>
                        </p:spPr>
                        <p:txBody>
                          <a:bodyPr/>
                          <a:lstStyle/>
                          <a:p>
                            <a:endParaRPr lang="zh-CN" altLang="en-US"/>
                          </a:p>
                        </p:txBody>
                      </p:sp>
                      <p:sp>
                        <p:nvSpPr>
                          <p:cNvPr id="135265" name="Line 97"/>
                          <p:cNvSpPr>
                            <a:spLocks noChangeShapeType="1"/>
                          </p:cNvSpPr>
                          <p:nvPr/>
                        </p:nvSpPr>
                        <p:spPr bwMode="auto">
                          <a:xfrm flipV="1">
                            <a:off x="6453" y="5556"/>
                            <a:ext cx="0" cy="437"/>
                          </a:xfrm>
                          <a:prstGeom prst="line">
                            <a:avLst/>
                          </a:prstGeom>
                          <a:noFill/>
                          <a:ln w="9525">
                            <a:solidFill>
                              <a:srgbClr val="000000"/>
                            </a:solidFill>
                            <a:prstDash val="dash"/>
                            <a:round/>
                            <a:headEnd/>
                            <a:tailEnd/>
                          </a:ln>
                        </p:spPr>
                        <p:txBody>
                          <a:bodyPr/>
                          <a:lstStyle/>
                          <a:p>
                            <a:endParaRPr lang="zh-CN" altLang="en-US"/>
                          </a:p>
                        </p:txBody>
                      </p:sp>
                    </p:grpSp>
                    <p:sp>
                      <p:nvSpPr>
                        <p:cNvPr id="135266" name="Line 98"/>
                        <p:cNvSpPr>
                          <a:spLocks noChangeShapeType="1"/>
                        </p:cNvSpPr>
                        <p:nvPr/>
                      </p:nvSpPr>
                      <p:spPr bwMode="auto">
                        <a:xfrm>
                          <a:off x="4822" y="9762"/>
                          <a:ext cx="509" cy="0"/>
                        </a:xfrm>
                        <a:prstGeom prst="line">
                          <a:avLst/>
                        </a:prstGeom>
                        <a:noFill/>
                        <a:ln w="9525">
                          <a:solidFill>
                            <a:srgbClr val="000000"/>
                          </a:solidFill>
                          <a:prstDash val="dash"/>
                          <a:round/>
                          <a:headEnd/>
                          <a:tailEnd/>
                        </a:ln>
                      </p:spPr>
                      <p:txBody>
                        <a:bodyPr/>
                        <a:lstStyle/>
                        <a:p>
                          <a:endParaRPr lang="zh-CN" altLang="en-US"/>
                        </a:p>
                      </p:txBody>
                    </p:sp>
                    <p:sp>
                      <p:nvSpPr>
                        <p:cNvPr id="135267" name="Line 99"/>
                        <p:cNvSpPr>
                          <a:spLocks noChangeShapeType="1"/>
                        </p:cNvSpPr>
                        <p:nvPr/>
                      </p:nvSpPr>
                      <p:spPr bwMode="auto">
                        <a:xfrm flipV="1">
                          <a:off x="4822" y="10071"/>
                          <a:ext cx="509" cy="0"/>
                        </a:xfrm>
                        <a:prstGeom prst="line">
                          <a:avLst/>
                        </a:prstGeom>
                        <a:noFill/>
                        <a:ln w="9525">
                          <a:solidFill>
                            <a:srgbClr val="000000"/>
                          </a:solidFill>
                          <a:prstDash val="dash"/>
                          <a:round/>
                          <a:headEnd/>
                          <a:tailEnd/>
                        </a:ln>
                      </p:spPr>
                      <p:txBody>
                        <a:bodyPr/>
                        <a:lstStyle/>
                        <a:p>
                          <a:endParaRPr lang="zh-CN" altLang="en-US"/>
                        </a:p>
                      </p:txBody>
                    </p:sp>
                    <p:sp>
                      <p:nvSpPr>
                        <p:cNvPr id="135268" name="Line 100"/>
                        <p:cNvSpPr>
                          <a:spLocks noChangeShapeType="1"/>
                        </p:cNvSpPr>
                        <p:nvPr/>
                      </p:nvSpPr>
                      <p:spPr bwMode="auto">
                        <a:xfrm>
                          <a:off x="3372" y="9756"/>
                          <a:ext cx="509" cy="0"/>
                        </a:xfrm>
                        <a:prstGeom prst="line">
                          <a:avLst/>
                        </a:prstGeom>
                        <a:noFill/>
                        <a:ln w="9525">
                          <a:solidFill>
                            <a:srgbClr val="000000"/>
                          </a:solidFill>
                          <a:prstDash val="dash"/>
                          <a:round/>
                          <a:headEnd/>
                          <a:tailEnd/>
                        </a:ln>
                      </p:spPr>
                      <p:txBody>
                        <a:bodyPr/>
                        <a:lstStyle/>
                        <a:p>
                          <a:endParaRPr lang="zh-CN" altLang="en-US"/>
                        </a:p>
                      </p:txBody>
                    </p:sp>
                    <p:sp>
                      <p:nvSpPr>
                        <p:cNvPr id="135269" name="Line 101"/>
                        <p:cNvSpPr>
                          <a:spLocks noChangeShapeType="1"/>
                        </p:cNvSpPr>
                        <p:nvPr/>
                      </p:nvSpPr>
                      <p:spPr bwMode="auto">
                        <a:xfrm flipV="1">
                          <a:off x="3372" y="10065"/>
                          <a:ext cx="509" cy="0"/>
                        </a:xfrm>
                        <a:prstGeom prst="line">
                          <a:avLst/>
                        </a:prstGeom>
                        <a:noFill/>
                        <a:ln w="9525">
                          <a:solidFill>
                            <a:srgbClr val="000000"/>
                          </a:solidFill>
                          <a:prstDash val="dash"/>
                          <a:round/>
                          <a:headEnd/>
                          <a:tailEnd/>
                        </a:ln>
                      </p:spPr>
                      <p:txBody>
                        <a:bodyPr/>
                        <a:lstStyle/>
                        <a:p>
                          <a:endParaRPr lang="zh-CN" altLang="en-US"/>
                        </a:p>
                      </p:txBody>
                    </p:sp>
                    <p:grpSp>
                      <p:nvGrpSpPr>
                        <p:cNvPr id="23" name="Group 102"/>
                        <p:cNvGrpSpPr>
                          <a:grpSpLocks/>
                        </p:cNvGrpSpPr>
                        <p:nvPr/>
                      </p:nvGrpSpPr>
                      <p:grpSpPr bwMode="auto">
                        <a:xfrm>
                          <a:off x="3858" y="9753"/>
                          <a:ext cx="509" cy="309"/>
                          <a:chOff x="4394" y="7446"/>
                          <a:chExt cx="509" cy="309"/>
                        </a:xfrm>
                      </p:grpSpPr>
                      <p:sp>
                        <p:nvSpPr>
                          <p:cNvPr id="135271" name="Line 103"/>
                          <p:cNvSpPr>
                            <a:spLocks noChangeShapeType="1"/>
                          </p:cNvSpPr>
                          <p:nvPr/>
                        </p:nvSpPr>
                        <p:spPr bwMode="auto">
                          <a:xfrm>
                            <a:off x="4394" y="7446"/>
                            <a:ext cx="509" cy="0"/>
                          </a:xfrm>
                          <a:prstGeom prst="line">
                            <a:avLst/>
                          </a:prstGeom>
                          <a:noFill/>
                          <a:ln w="9525">
                            <a:solidFill>
                              <a:srgbClr val="000000"/>
                            </a:solidFill>
                            <a:prstDash val="dash"/>
                            <a:round/>
                            <a:headEnd/>
                            <a:tailEnd/>
                          </a:ln>
                        </p:spPr>
                        <p:txBody>
                          <a:bodyPr/>
                          <a:lstStyle/>
                          <a:p>
                            <a:endParaRPr lang="zh-CN" altLang="en-US"/>
                          </a:p>
                        </p:txBody>
                      </p:sp>
                      <p:sp>
                        <p:nvSpPr>
                          <p:cNvPr id="135272" name="Line 104"/>
                          <p:cNvSpPr>
                            <a:spLocks noChangeShapeType="1"/>
                          </p:cNvSpPr>
                          <p:nvPr/>
                        </p:nvSpPr>
                        <p:spPr bwMode="auto">
                          <a:xfrm flipV="1">
                            <a:off x="4394" y="7755"/>
                            <a:ext cx="509" cy="0"/>
                          </a:xfrm>
                          <a:prstGeom prst="line">
                            <a:avLst/>
                          </a:prstGeom>
                          <a:noFill/>
                          <a:ln w="9525">
                            <a:solidFill>
                              <a:srgbClr val="000000"/>
                            </a:solidFill>
                            <a:prstDash val="dash"/>
                            <a:round/>
                            <a:headEnd/>
                            <a:tailEnd/>
                          </a:ln>
                        </p:spPr>
                        <p:txBody>
                          <a:bodyPr/>
                          <a:lstStyle/>
                          <a:p>
                            <a:endParaRPr lang="zh-CN" altLang="en-US"/>
                          </a:p>
                        </p:txBody>
                      </p:sp>
                    </p:grpSp>
                    <p:grpSp>
                      <p:nvGrpSpPr>
                        <p:cNvPr id="24" name="Group 105"/>
                        <p:cNvGrpSpPr>
                          <a:grpSpLocks/>
                        </p:cNvGrpSpPr>
                        <p:nvPr/>
                      </p:nvGrpSpPr>
                      <p:grpSpPr bwMode="auto">
                        <a:xfrm flipV="1">
                          <a:off x="4338" y="9600"/>
                          <a:ext cx="509" cy="627"/>
                          <a:chOff x="5944" y="5104"/>
                          <a:chExt cx="509" cy="913"/>
                        </a:xfrm>
                      </p:grpSpPr>
                      <p:sp>
                        <p:nvSpPr>
                          <p:cNvPr id="135274" name="Line 106"/>
                          <p:cNvSpPr>
                            <a:spLocks noChangeShapeType="1"/>
                          </p:cNvSpPr>
                          <p:nvPr/>
                        </p:nvSpPr>
                        <p:spPr bwMode="auto">
                          <a:xfrm flipV="1">
                            <a:off x="5944" y="5580"/>
                            <a:ext cx="0" cy="437"/>
                          </a:xfrm>
                          <a:prstGeom prst="line">
                            <a:avLst/>
                          </a:prstGeom>
                          <a:noFill/>
                          <a:ln w="12700">
                            <a:solidFill>
                              <a:srgbClr val="000000"/>
                            </a:solidFill>
                            <a:prstDash val="dash"/>
                            <a:round/>
                            <a:headEnd/>
                            <a:tailEnd/>
                          </a:ln>
                        </p:spPr>
                        <p:txBody>
                          <a:bodyPr/>
                          <a:lstStyle/>
                          <a:p>
                            <a:endParaRPr lang="zh-CN" altLang="en-US"/>
                          </a:p>
                        </p:txBody>
                      </p:sp>
                      <p:sp>
                        <p:nvSpPr>
                          <p:cNvPr id="135275" name="Line 107"/>
                          <p:cNvSpPr>
                            <a:spLocks noChangeShapeType="1"/>
                          </p:cNvSpPr>
                          <p:nvPr/>
                        </p:nvSpPr>
                        <p:spPr bwMode="auto">
                          <a:xfrm>
                            <a:off x="5945" y="5104"/>
                            <a:ext cx="0" cy="437"/>
                          </a:xfrm>
                          <a:prstGeom prst="line">
                            <a:avLst/>
                          </a:prstGeom>
                          <a:noFill/>
                          <a:ln w="9525">
                            <a:solidFill>
                              <a:srgbClr val="000000"/>
                            </a:solidFill>
                            <a:prstDash val="dash"/>
                            <a:round/>
                            <a:headEnd/>
                            <a:tailEnd/>
                          </a:ln>
                        </p:spPr>
                        <p:txBody>
                          <a:bodyPr/>
                          <a:lstStyle/>
                          <a:p>
                            <a:endParaRPr lang="zh-CN" altLang="en-US"/>
                          </a:p>
                        </p:txBody>
                      </p:sp>
                      <p:sp>
                        <p:nvSpPr>
                          <p:cNvPr id="135276" name="Line 108"/>
                          <p:cNvSpPr>
                            <a:spLocks noChangeShapeType="1"/>
                          </p:cNvSpPr>
                          <p:nvPr/>
                        </p:nvSpPr>
                        <p:spPr bwMode="auto">
                          <a:xfrm>
                            <a:off x="5945" y="5104"/>
                            <a:ext cx="508" cy="0"/>
                          </a:xfrm>
                          <a:prstGeom prst="line">
                            <a:avLst/>
                          </a:prstGeom>
                          <a:noFill/>
                          <a:ln w="9525">
                            <a:solidFill>
                              <a:srgbClr val="000000"/>
                            </a:solidFill>
                            <a:prstDash val="dash"/>
                            <a:round/>
                            <a:headEnd/>
                            <a:tailEnd/>
                          </a:ln>
                        </p:spPr>
                        <p:txBody>
                          <a:bodyPr/>
                          <a:lstStyle/>
                          <a:p>
                            <a:endParaRPr lang="zh-CN" altLang="en-US"/>
                          </a:p>
                        </p:txBody>
                      </p:sp>
                      <p:sp>
                        <p:nvSpPr>
                          <p:cNvPr id="135277" name="Line 109"/>
                          <p:cNvSpPr>
                            <a:spLocks noChangeShapeType="1"/>
                          </p:cNvSpPr>
                          <p:nvPr/>
                        </p:nvSpPr>
                        <p:spPr bwMode="auto">
                          <a:xfrm>
                            <a:off x="6453" y="5104"/>
                            <a:ext cx="0" cy="437"/>
                          </a:xfrm>
                          <a:prstGeom prst="line">
                            <a:avLst/>
                          </a:prstGeom>
                          <a:noFill/>
                          <a:ln w="9525">
                            <a:solidFill>
                              <a:srgbClr val="000000"/>
                            </a:solidFill>
                            <a:prstDash val="dash"/>
                            <a:round/>
                            <a:headEnd/>
                            <a:tailEnd/>
                          </a:ln>
                        </p:spPr>
                        <p:txBody>
                          <a:bodyPr/>
                          <a:lstStyle/>
                          <a:p>
                            <a:endParaRPr lang="zh-CN" altLang="en-US"/>
                          </a:p>
                        </p:txBody>
                      </p:sp>
                      <p:sp>
                        <p:nvSpPr>
                          <p:cNvPr id="135278" name="Line 110"/>
                          <p:cNvSpPr>
                            <a:spLocks noChangeShapeType="1"/>
                          </p:cNvSpPr>
                          <p:nvPr/>
                        </p:nvSpPr>
                        <p:spPr bwMode="auto">
                          <a:xfrm flipV="1">
                            <a:off x="5945" y="5993"/>
                            <a:ext cx="508" cy="0"/>
                          </a:xfrm>
                          <a:prstGeom prst="line">
                            <a:avLst/>
                          </a:prstGeom>
                          <a:noFill/>
                          <a:ln w="9525">
                            <a:solidFill>
                              <a:srgbClr val="000000"/>
                            </a:solidFill>
                            <a:prstDash val="dash"/>
                            <a:round/>
                            <a:headEnd/>
                            <a:tailEnd/>
                          </a:ln>
                        </p:spPr>
                        <p:txBody>
                          <a:bodyPr/>
                          <a:lstStyle/>
                          <a:p>
                            <a:endParaRPr lang="zh-CN" altLang="en-US"/>
                          </a:p>
                        </p:txBody>
                      </p:sp>
                      <p:sp>
                        <p:nvSpPr>
                          <p:cNvPr id="135279" name="Line 111"/>
                          <p:cNvSpPr>
                            <a:spLocks noChangeShapeType="1"/>
                          </p:cNvSpPr>
                          <p:nvPr/>
                        </p:nvSpPr>
                        <p:spPr bwMode="auto">
                          <a:xfrm flipV="1">
                            <a:off x="6453" y="5556"/>
                            <a:ext cx="0" cy="437"/>
                          </a:xfrm>
                          <a:prstGeom prst="line">
                            <a:avLst/>
                          </a:prstGeom>
                          <a:noFill/>
                          <a:ln w="9525">
                            <a:solidFill>
                              <a:srgbClr val="000000"/>
                            </a:solidFill>
                            <a:prstDash val="dash"/>
                            <a:round/>
                            <a:headEnd/>
                            <a:tailEnd/>
                          </a:ln>
                        </p:spPr>
                        <p:txBody>
                          <a:bodyPr/>
                          <a:lstStyle/>
                          <a:p>
                            <a:endParaRPr lang="zh-CN" altLang="en-US"/>
                          </a:p>
                        </p:txBody>
                      </p:sp>
                    </p:grpSp>
                  </p:grpSp>
                  <p:grpSp>
                    <p:nvGrpSpPr>
                      <p:cNvPr id="25" name="Group 112"/>
                      <p:cNvGrpSpPr>
                        <a:grpSpLocks/>
                      </p:cNvGrpSpPr>
                      <p:nvPr/>
                    </p:nvGrpSpPr>
                    <p:grpSpPr bwMode="auto">
                      <a:xfrm>
                        <a:off x="3364" y="9276"/>
                        <a:ext cx="4802" cy="1131"/>
                        <a:chOff x="1970" y="4205"/>
                        <a:chExt cx="4802" cy="1987"/>
                      </a:xfrm>
                    </p:grpSpPr>
                    <p:sp>
                      <p:nvSpPr>
                        <p:cNvPr id="135281" name="Line 113"/>
                        <p:cNvSpPr>
                          <a:spLocks noChangeShapeType="1"/>
                        </p:cNvSpPr>
                        <p:nvPr/>
                      </p:nvSpPr>
                      <p:spPr bwMode="auto">
                        <a:xfrm flipV="1">
                          <a:off x="1970" y="4205"/>
                          <a:ext cx="0" cy="1987"/>
                        </a:xfrm>
                        <a:prstGeom prst="line">
                          <a:avLst/>
                        </a:prstGeom>
                        <a:noFill/>
                        <a:ln w="9525">
                          <a:solidFill>
                            <a:srgbClr val="000000"/>
                          </a:solidFill>
                          <a:round/>
                          <a:headEnd/>
                          <a:tailEnd type="triangle" w="med" len="med"/>
                        </a:ln>
                      </p:spPr>
                      <p:txBody>
                        <a:bodyPr/>
                        <a:lstStyle/>
                        <a:p>
                          <a:endParaRPr lang="zh-CN" altLang="en-US"/>
                        </a:p>
                      </p:txBody>
                    </p:sp>
                    <p:sp>
                      <p:nvSpPr>
                        <p:cNvPr id="135282" name="Line 114"/>
                        <p:cNvSpPr>
                          <a:spLocks noChangeShapeType="1"/>
                        </p:cNvSpPr>
                        <p:nvPr/>
                      </p:nvSpPr>
                      <p:spPr bwMode="auto">
                        <a:xfrm>
                          <a:off x="1972" y="5310"/>
                          <a:ext cx="4800" cy="0"/>
                        </a:xfrm>
                        <a:prstGeom prst="line">
                          <a:avLst/>
                        </a:prstGeom>
                        <a:noFill/>
                        <a:ln w="9525">
                          <a:solidFill>
                            <a:srgbClr val="000000"/>
                          </a:solidFill>
                          <a:round/>
                          <a:headEnd/>
                          <a:tailEnd type="triangle" w="med" len="med"/>
                        </a:ln>
                      </p:spPr>
                      <p:txBody>
                        <a:bodyPr/>
                        <a:lstStyle/>
                        <a:p>
                          <a:endParaRPr lang="zh-CN" altLang="en-US"/>
                        </a:p>
                      </p:txBody>
                    </p:sp>
                  </p:grpSp>
                </p:grpSp>
              </p:grpSp>
            </p:grpSp>
          </p:grpSp>
          <p:sp>
            <p:nvSpPr>
              <p:cNvPr id="135283" name="Text Box 115"/>
              <p:cNvSpPr txBox="1">
                <a:spLocks noChangeArrowheads="1"/>
              </p:cNvSpPr>
              <p:nvPr/>
            </p:nvSpPr>
            <p:spPr bwMode="auto">
              <a:xfrm>
                <a:off x="4288" y="9870"/>
                <a:ext cx="3104" cy="450"/>
              </a:xfrm>
              <a:prstGeom prst="rect">
                <a:avLst/>
              </a:prstGeom>
              <a:noFill/>
              <a:ln w="9525">
                <a:noFill/>
                <a:miter lim="800000"/>
                <a:headEnd/>
                <a:tailEnd/>
              </a:ln>
            </p:spPr>
            <p:txBody>
              <a:bodyPr/>
              <a:lstStyle/>
              <a:p>
                <a:pPr algn="ctr"/>
                <a:r>
                  <a:rPr lang="en-US" altLang="zh-CN" sz="2000">
                    <a:latin typeface="Times New Roman" pitchFamily="18" charset="0"/>
                  </a:rPr>
                  <a:t>(d) </a:t>
                </a:r>
                <a:r>
                  <a:rPr lang="zh-CN" altLang="en-US" sz="2000">
                    <a:latin typeface="Times New Roman" pitchFamily="18" charset="0"/>
                  </a:rPr>
                  <a:t>抑制载波</a:t>
                </a:r>
                <a:r>
                  <a:rPr lang="en-US" altLang="zh-CN" sz="2000" i="1">
                    <a:latin typeface="Times New Roman" pitchFamily="18" charset="0"/>
                  </a:rPr>
                  <a:t>M</a:t>
                </a:r>
                <a:r>
                  <a:rPr lang="en-US" altLang="zh-CN" sz="2000">
                    <a:latin typeface="Times New Roman" pitchFamily="18" charset="0"/>
                  </a:rPr>
                  <a:t>ASK</a:t>
                </a:r>
                <a:r>
                  <a:rPr lang="zh-CN" altLang="en-US" sz="2000">
                    <a:latin typeface="Times New Roman" pitchFamily="18" charset="0"/>
                  </a:rPr>
                  <a:t>信号</a:t>
                </a:r>
                <a:endParaRPr lang="zh-CN" altLang="en-US" sz="3600"/>
              </a:p>
            </p:txBody>
          </p:sp>
        </p:grpSp>
      </p:grpSp>
      <p:sp>
        <p:nvSpPr>
          <p:cNvPr id="26" name="矩形 25"/>
          <p:cNvSpPr/>
          <p:nvPr/>
        </p:nvSpPr>
        <p:spPr>
          <a:xfrm>
            <a:off x="823421" y="6021288"/>
            <a:ext cx="8069059" cy="523220"/>
          </a:xfrm>
          <a:prstGeom prst="rect">
            <a:avLst/>
          </a:prstGeom>
        </p:spPr>
        <p:txBody>
          <a:bodyPr wrap="square">
            <a:spAutoFit/>
          </a:bodyPr>
          <a:lstStyle/>
          <a:p>
            <a:r>
              <a:rPr lang="zh-CN" altLang="en-US" sz="2800" b="1" dirty="0" smtClean="0">
                <a:solidFill>
                  <a:srgbClr val="0000FF"/>
                </a:solidFill>
                <a:latin typeface="+mj-ea"/>
                <a:ea typeface="+mj-ea"/>
              </a:rPr>
              <a:t>已知：二进制</a:t>
            </a:r>
            <a:r>
              <a:rPr lang="zh-CN" altLang="en-US" sz="2800" b="1" dirty="0">
                <a:solidFill>
                  <a:srgbClr val="0000FF"/>
                </a:solidFill>
                <a:latin typeface="+mj-ea"/>
                <a:ea typeface="+mj-ea"/>
              </a:rPr>
              <a:t>抑制载波双边带</a:t>
            </a:r>
            <a:r>
              <a:rPr lang="zh-CN" altLang="en-US" sz="2800" b="1" dirty="0" smtClean="0">
                <a:solidFill>
                  <a:srgbClr val="0000FF"/>
                </a:solidFill>
                <a:latin typeface="+mj-ea"/>
                <a:ea typeface="+mj-ea"/>
              </a:rPr>
              <a:t>信号：是</a:t>
            </a:r>
            <a:r>
              <a:rPr lang="en-US" altLang="zh-CN" sz="2800" b="1" dirty="0">
                <a:solidFill>
                  <a:srgbClr val="0000FF"/>
                </a:solidFill>
                <a:latin typeface="+mj-ea"/>
                <a:ea typeface="+mj-ea"/>
              </a:rPr>
              <a:t>2PSK</a:t>
            </a:r>
            <a:r>
              <a:rPr lang="zh-CN" altLang="en-US" sz="2800" b="1" dirty="0">
                <a:solidFill>
                  <a:srgbClr val="0000FF"/>
                </a:solidFill>
                <a:latin typeface="+mj-ea"/>
                <a:ea typeface="+mj-ea"/>
              </a:rPr>
              <a:t>信号</a:t>
            </a:r>
          </a:p>
        </p:txBody>
      </p:sp>
      <p:sp>
        <p:nvSpPr>
          <p:cNvPr id="118" name="矩形 117"/>
          <p:cNvSpPr/>
          <p:nvPr/>
        </p:nvSpPr>
        <p:spPr>
          <a:xfrm>
            <a:off x="4212064" y="3212976"/>
            <a:ext cx="4324539" cy="95410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800" b="1" dirty="0" smtClean="0">
                <a:solidFill>
                  <a:srgbClr val="0000FF"/>
                </a:solidFill>
                <a:latin typeface="+mj-ea"/>
                <a:ea typeface="+mj-ea"/>
              </a:rPr>
              <a:t>抑制载波</a:t>
            </a:r>
            <a:r>
              <a:rPr lang="en-US" altLang="zh-CN" sz="2800" b="1" dirty="0" smtClean="0">
                <a:solidFill>
                  <a:srgbClr val="0000FF"/>
                </a:solidFill>
                <a:latin typeface="+mj-ea"/>
                <a:ea typeface="+mj-ea"/>
              </a:rPr>
              <a:t>MASK</a:t>
            </a:r>
            <a:r>
              <a:rPr lang="zh-CN" altLang="en-US" sz="2800" b="1" dirty="0" smtClean="0">
                <a:solidFill>
                  <a:srgbClr val="0000FF"/>
                </a:solidFill>
                <a:latin typeface="+mj-ea"/>
                <a:ea typeface="+mj-ea"/>
              </a:rPr>
              <a:t>信号：振幅键控和相位键控结合</a:t>
            </a:r>
            <a:endParaRPr lang="zh-CN" altLang="en-US" sz="2800" b="1" dirty="0">
              <a:solidFill>
                <a:srgbClr val="0000FF"/>
              </a:solidFill>
              <a:latin typeface="+mj-ea"/>
              <a:ea typeface="+mj-ea"/>
            </a:endParaRPr>
          </a:p>
        </p:txBody>
      </p:sp>
      <p:cxnSp>
        <p:nvCxnSpPr>
          <p:cNvPr id="28" name="直接箭头连接符 27"/>
          <p:cNvCxnSpPr/>
          <p:nvPr/>
        </p:nvCxnSpPr>
        <p:spPr>
          <a:xfrm flipV="1">
            <a:off x="3563888" y="3690029"/>
            <a:ext cx="621249" cy="50568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8"/>
                                        </p:tgtEl>
                                        <p:attrNameLst>
                                          <p:attrName>style.visibility</p:attrName>
                                        </p:attrNameLst>
                                      </p:cBhvr>
                                      <p:to>
                                        <p:strVal val="visible"/>
                                      </p:to>
                                    </p:set>
                                    <p:anim calcmode="lin" valueType="num">
                                      <p:cBhvr additive="base">
                                        <p:cTn id="13" dur="500" fill="hold"/>
                                        <p:tgtEl>
                                          <p:spTgt spid="118"/>
                                        </p:tgtEl>
                                        <p:attrNameLst>
                                          <p:attrName>ppt_x</p:attrName>
                                        </p:attrNameLst>
                                      </p:cBhvr>
                                      <p:tavLst>
                                        <p:tav tm="0">
                                          <p:val>
                                            <p:strVal val="#ppt_x"/>
                                          </p:val>
                                        </p:tav>
                                        <p:tav tm="100000">
                                          <p:val>
                                            <p:strVal val="#ppt_x"/>
                                          </p:val>
                                        </p:tav>
                                      </p:tavLst>
                                    </p:anim>
                                    <p:anim calcmode="lin" valueType="num">
                                      <p:cBhvr additive="base">
                                        <p:cTn id="14" dur="500" fill="hold"/>
                                        <p:tgtEl>
                                          <p:spTgt spid="11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zh-CN" altLang="en-US" dirty="0" smtClean="0"/>
              <a:t>基带信号功率谱密度</a:t>
            </a:r>
            <a:r>
              <a:rPr lang="en-US" altLang="zh-CN" i="1" dirty="0">
                <a:solidFill>
                  <a:srgbClr val="0000FF"/>
                </a:solidFill>
              </a:rPr>
              <a:t>P</a:t>
            </a:r>
            <a:r>
              <a:rPr lang="en-US" altLang="zh-CN" i="1" baseline="-25000" dirty="0">
                <a:solidFill>
                  <a:srgbClr val="0000FF"/>
                </a:solidFill>
              </a:rPr>
              <a:t>s</a:t>
            </a:r>
            <a:r>
              <a:rPr lang="en-US" altLang="zh-CN" dirty="0">
                <a:solidFill>
                  <a:srgbClr val="0000FF"/>
                </a:solidFill>
              </a:rPr>
              <a:t> (</a:t>
            </a:r>
            <a:r>
              <a:rPr lang="en-US" altLang="zh-CN" i="1" dirty="0">
                <a:solidFill>
                  <a:srgbClr val="0000FF"/>
                </a:solidFill>
              </a:rPr>
              <a:t>f</a:t>
            </a:r>
            <a:r>
              <a:rPr lang="en-US" altLang="zh-CN" dirty="0">
                <a:solidFill>
                  <a:srgbClr val="0000FF"/>
                </a:solidFill>
              </a:rPr>
              <a:t>)</a:t>
            </a:r>
            <a:endParaRPr lang="zh-CN" altLang="en-US" dirty="0"/>
          </a:p>
        </p:txBody>
      </p:sp>
      <p:sp>
        <p:nvSpPr>
          <p:cNvPr id="11" name="灯片编号占位符 6"/>
          <p:cNvSpPr>
            <a:spLocks noGrp="1"/>
          </p:cNvSpPr>
          <p:nvPr>
            <p:ph type="sldNum" sz="quarter" idx="12"/>
          </p:nvPr>
        </p:nvSpPr>
        <p:spPr/>
        <p:txBody>
          <a:bodyPr/>
          <a:lstStyle/>
          <a:p>
            <a:fld id="{0C5E601E-4514-44E1-AEC3-422D97C52DAD}" type="slidenum">
              <a:rPr lang="en-US" altLang="zh-CN" smtClean="0"/>
              <a:pPr/>
              <a:t>15</a:t>
            </a:fld>
            <a:endParaRPr lang="en-US" altLang="zh-CN"/>
          </a:p>
        </p:txBody>
      </p:sp>
      <p:sp>
        <p:nvSpPr>
          <p:cNvPr id="32771" name="Rectangle 3"/>
          <p:cNvSpPr>
            <a:spLocks noGrp="1" noChangeArrowheads="1"/>
          </p:cNvSpPr>
          <p:nvPr>
            <p:ph type="body" sz="half" idx="4294967295"/>
          </p:nvPr>
        </p:nvSpPr>
        <p:spPr>
          <a:xfrm>
            <a:off x="611560" y="1223963"/>
            <a:ext cx="7992888" cy="4437285"/>
          </a:xfrm>
        </p:spPr>
        <p:txBody>
          <a:bodyPr>
            <a:normAutofit/>
          </a:bodyPr>
          <a:lstStyle/>
          <a:p>
            <a:pPr>
              <a:lnSpc>
                <a:spcPct val="130000"/>
              </a:lnSpc>
            </a:pPr>
            <a:r>
              <a:rPr lang="zh-CN" altLang="en-US" dirty="0" smtClean="0">
                <a:solidFill>
                  <a:srgbClr val="0000FF"/>
                </a:solidFill>
              </a:rPr>
              <a:t>已知</a:t>
            </a:r>
            <a:r>
              <a:rPr lang="zh-CN" altLang="en-US" dirty="0" smtClean="0"/>
              <a:t>：单极性随机脉冲序列（基带信号）功率谱的表达式</a:t>
            </a:r>
            <a:r>
              <a:rPr lang="zh-CN" altLang="en-US" dirty="0"/>
              <a:t>为</a:t>
            </a:r>
          </a:p>
          <a:p>
            <a:pPr lvl="1">
              <a:lnSpc>
                <a:spcPct val="130000"/>
              </a:lnSpc>
            </a:pPr>
            <a:endParaRPr lang="zh-CN" altLang="en-US" dirty="0"/>
          </a:p>
          <a:p>
            <a:pPr lvl="1">
              <a:lnSpc>
                <a:spcPct val="130000"/>
              </a:lnSpc>
            </a:pPr>
            <a:r>
              <a:rPr lang="zh-CN" altLang="en-US" dirty="0"/>
              <a:t>式中  </a:t>
            </a:r>
            <a:r>
              <a:rPr lang="en-US" altLang="zh-CN" i="1" dirty="0" err="1"/>
              <a:t>f</a:t>
            </a:r>
            <a:r>
              <a:rPr lang="en-US" altLang="zh-CN" i="1" baseline="-25000" dirty="0" err="1"/>
              <a:t>s</a:t>
            </a:r>
            <a:r>
              <a:rPr lang="en-US" altLang="zh-CN" dirty="0"/>
              <a:t> = </a:t>
            </a:r>
            <a:r>
              <a:rPr lang="en-US" altLang="zh-CN" dirty="0" smtClean="0"/>
              <a:t>1/</a:t>
            </a:r>
            <a:r>
              <a:rPr lang="en-US" altLang="zh-CN" i="1" dirty="0" smtClean="0"/>
              <a:t>T</a:t>
            </a:r>
            <a:r>
              <a:rPr lang="en-US" altLang="zh-CN" i="1" baseline="-25000" dirty="0" smtClean="0"/>
              <a:t>s</a:t>
            </a:r>
            <a:r>
              <a:rPr lang="zh-CN" altLang="en-US" i="1" baseline="-25000" dirty="0" smtClean="0"/>
              <a:t>，</a:t>
            </a:r>
            <a:r>
              <a:rPr lang="en-US" altLang="zh-CN" i="1" dirty="0" smtClean="0"/>
              <a:t>G</a:t>
            </a:r>
            <a:r>
              <a:rPr lang="en-US" altLang="zh-CN" dirty="0" smtClean="0"/>
              <a:t>(</a:t>
            </a:r>
            <a:r>
              <a:rPr lang="en-US" altLang="zh-CN" i="1" dirty="0" smtClean="0"/>
              <a:t>f</a:t>
            </a:r>
            <a:r>
              <a:rPr lang="en-US" altLang="zh-CN" dirty="0"/>
              <a:t>) </a:t>
            </a:r>
            <a:r>
              <a:rPr lang="zh-CN" altLang="en-US" dirty="0"/>
              <a:t>－ 单个基带信号码元</a:t>
            </a:r>
            <a:r>
              <a:rPr lang="en-US" altLang="zh-CN" i="1" dirty="0"/>
              <a:t>g</a:t>
            </a:r>
            <a:r>
              <a:rPr lang="en-US" altLang="zh-CN" dirty="0"/>
              <a:t>(</a:t>
            </a:r>
            <a:r>
              <a:rPr lang="en-US" altLang="zh-CN" i="1" dirty="0"/>
              <a:t>t</a:t>
            </a:r>
            <a:r>
              <a:rPr lang="en-US" altLang="zh-CN" dirty="0"/>
              <a:t>)</a:t>
            </a:r>
            <a:r>
              <a:rPr lang="zh-CN" altLang="en-US" dirty="0"/>
              <a:t>的频谱函数。</a:t>
            </a:r>
          </a:p>
          <a:p>
            <a:pPr>
              <a:lnSpc>
                <a:spcPct val="130000"/>
              </a:lnSpc>
            </a:pPr>
            <a:r>
              <a:rPr lang="zh-CN" altLang="en-US" dirty="0"/>
              <a:t>对于全占空矩形脉冲序列，根据矩形波形</a:t>
            </a:r>
            <a:r>
              <a:rPr lang="en-US" altLang="zh-CN" i="1" dirty="0"/>
              <a:t>g</a:t>
            </a:r>
            <a:r>
              <a:rPr lang="en-US" altLang="zh-CN" dirty="0"/>
              <a:t>(</a:t>
            </a:r>
            <a:r>
              <a:rPr lang="en-US" altLang="zh-CN" i="1" dirty="0"/>
              <a:t>t</a:t>
            </a:r>
            <a:r>
              <a:rPr lang="en-US" altLang="zh-CN" dirty="0"/>
              <a:t>)</a:t>
            </a:r>
            <a:r>
              <a:rPr lang="zh-CN" altLang="en-US" dirty="0"/>
              <a:t>的频谱特点，对于所有的</a:t>
            </a:r>
            <a:r>
              <a:rPr lang="en-US" altLang="zh-CN" dirty="0"/>
              <a:t>m </a:t>
            </a:r>
            <a:r>
              <a:rPr lang="en-US" altLang="zh-CN" dirty="0">
                <a:sym typeface="Symbol" pitchFamily="18" charset="2"/>
              </a:rPr>
              <a:t></a:t>
            </a:r>
            <a:r>
              <a:rPr lang="en-US" altLang="zh-CN" dirty="0"/>
              <a:t> 0</a:t>
            </a:r>
            <a:r>
              <a:rPr lang="zh-CN" altLang="en-US" dirty="0"/>
              <a:t>的整数，</a:t>
            </a:r>
            <a:r>
              <a:rPr lang="zh-CN" altLang="en-US" dirty="0" smtClean="0"/>
              <a:t>有</a:t>
            </a:r>
            <a:endParaRPr lang="en-US" altLang="zh-CN" dirty="0" smtClean="0"/>
          </a:p>
          <a:p>
            <a:pPr>
              <a:lnSpc>
                <a:spcPct val="130000"/>
              </a:lnSpc>
            </a:pPr>
            <a:r>
              <a:rPr lang="zh-CN" altLang="en-US" dirty="0" smtClean="0"/>
              <a:t>故频谱可</a:t>
            </a:r>
            <a:r>
              <a:rPr lang="zh-CN" altLang="en-US" dirty="0"/>
              <a:t>简化为</a:t>
            </a:r>
          </a:p>
          <a:p>
            <a:pPr lvl="1">
              <a:lnSpc>
                <a:spcPct val="130000"/>
              </a:lnSpc>
            </a:pPr>
            <a:endParaRPr lang="zh-CN" altLang="en-US" dirty="0"/>
          </a:p>
          <a:p>
            <a:pPr>
              <a:lnSpc>
                <a:spcPct val="90000"/>
              </a:lnSpc>
            </a:pPr>
            <a:endParaRPr lang="zh-CN" altLang="en-US" dirty="0"/>
          </a:p>
        </p:txBody>
      </p:sp>
      <p:sp>
        <p:nvSpPr>
          <p:cNvPr id="32773" name="Rectangle 5"/>
          <p:cNvSpPr>
            <a:spLocks noChangeArrowheads="1"/>
          </p:cNvSpPr>
          <p:nvPr/>
        </p:nvSpPr>
        <p:spPr bwMode="auto">
          <a:xfrm>
            <a:off x="0" y="32146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32772" name="Object 4"/>
          <p:cNvGraphicFramePr>
            <a:graphicFrameLocks noChangeAspect="1"/>
          </p:cNvGraphicFramePr>
          <p:nvPr/>
        </p:nvGraphicFramePr>
        <p:xfrm>
          <a:off x="1259632" y="2060848"/>
          <a:ext cx="6750050" cy="757238"/>
        </p:xfrm>
        <a:graphic>
          <a:graphicData uri="http://schemas.openxmlformats.org/presentationml/2006/ole">
            <mc:AlternateContent xmlns:mc="http://schemas.openxmlformats.org/markup-compatibility/2006">
              <mc:Choice xmlns:v="urn:schemas-microsoft-com:vml" Requires="v">
                <p:oleObj spid="_x0000_s462991" name="公式" r:id="rId3" imgW="3822700" imgH="431800" progId="Equation.3">
                  <p:embed/>
                </p:oleObj>
              </mc:Choice>
              <mc:Fallback>
                <p:oleObj name="公式" r:id="rId3" imgW="38227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2060848"/>
                        <a:ext cx="6750050" cy="757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5" name="Rectangle 7"/>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32774" name="Object 6"/>
          <p:cNvGraphicFramePr>
            <a:graphicFrameLocks noChangeAspect="1"/>
          </p:cNvGraphicFramePr>
          <p:nvPr/>
        </p:nvGraphicFramePr>
        <p:xfrm>
          <a:off x="4932040" y="4077072"/>
          <a:ext cx="3060700" cy="466725"/>
        </p:xfrm>
        <a:graphic>
          <a:graphicData uri="http://schemas.openxmlformats.org/presentationml/2006/ole">
            <mc:AlternateContent xmlns:mc="http://schemas.openxmlformats.org/markup-compatibility/2006">
              <mc:Choice xmlns:v="urn:schemas-microsoft-com:vml" Requires="v">
                <p:oleObj spid="_x0000_s462992" name="公式" r:id="rId5" imgW="1498600" imgH="228600" progId="Equation.3">
                  <p:embed/>
                </p:oleObj>
              </mc:Choice>
              <mc:Fallback>
                <p:oleObj name="公式" r:id="rId5" imgW="14986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4077072"/>
                        <a:ext cx="306070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7" name="Rectangle 9"/>
          <p:cNvSpPr>
            <a:spLocks noChangeArrowheads="1"/>
          </p:cNvSpPr>
          <p:nvPr/>
        </p:nvSpPr>
        <p:spPr bwMode="auto">
          <a:xfrm>
            <a:off x="0" y="32908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32776" name="Object 8"/>
          <p:cNvGraphicFramePr>
            <a:graphicFrameLocks noChangeAspect="1"/>
          </p:cNvGraphicFramePr>
          <p:nvPr/>
        </p:nvGraphicFramePr>
        <p:xfrm>
          <a:off x="1907704" y="5229200"/>
          <a:ext cx="5580063" cy="487363"/>
        </p:xfrm>
        <a:graphic>
          <a:graphicData uri="http://schemas.openxmlformats.org/presentationml/2006/ole">
            <mc:AlternateContent xmlns:mc="http://schemas.openxmlformats.org/markup-compatibility/2006">
              <mc:Choice xmlns:v="urn:schemas-microsoft-com:vml" Requires="v">
                <p:oleObj spid="_x0000_s462993" name="公式" r:id="rId7" imgW="3162300" imgH="279400" progId="Equation.3">
                  <p:embed/>
                </p:oleObj>
              </mc:Choice>
              <mc:Fallback>
                <p:oleObj name="公式" r:id="rId7" imgW="3162300" imgH="279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7704" y="5229200"/>
                        <a:ext cx="5580063"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椭圆 17"/>
          <p:cNvSpPr/>
          <p:nvPr/>
        </p:nvSpPr>
        <p:spPr>
          <a:xfrm>
            <a:off x="4283968" y="2060848"/>
            <a:ext cx="576064" cy="864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a:off x="4716016" y="2924944"/>
            <a:ext cx="576064" cy="230425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22" name="矩形 21"/>
          <p:cNvSpPr/>
          <p:nvPr/>
        </p:nvSpPr>
        <p:spPr>
          <a:xfrm>
            <a:off x="5292080" y="4869160"/>
            <a:ext cx="1653017" cy="369332"/>
          </a:xfrm>
          <a:prstGeom prst="rect">
            <a:avLst/>
          </a:prstGeom>
        </p:spPr>
        <p:txBody>
          <a:bodyPr wrap="none">
            <a:spAutoFit/>
          </a:bodyPr>
          <a:lstStyle/>
          <a:p>
            <a:r>
              <a:rPr lang="zh-CN" altLang="en-US" b="1" dirty="0" smtClean="0">
                <a:solidFill>
                  <a:srgbClr val="0000FF"/>
                </a:solidFill>
                <a:latin typeface="+mj-ea"/>
                <a:ea typeface="+mj-ea"/>
              </a:rPr>
              <a:t>只余</a:t>
            </a:r>
            <a:r>
              <a:rPr lang="en-US" altLang="zh-CN" b="1" dirty="0" smtClean="0">
                <a:solidFill>
                  <a:srgbClr val="0000FF"/>
                </a:solidFill>
                <a:latin typeface="+mj-ea"/>
                <a:ea typeface="+mj-ea"/>
              </a:rPr>
              <a:t>m=0</a:t>
            </a:r>
            <a:r>
              <a:rPr lang="zh-CN" altLang="en-US" b="1" dirty="0" smtClean="0">
                <a:solidFill>
                  <a:srgbClr val="0000FF"/>
                </a:solidFill>
                <a:latin typeface="+mj-ea"/>
                <a:ea typeface="+mj-ea"/>
              </a:rPr>
              <a:t>一项</a:t>
            </a:r>
            <a:endParaRPr lang="zh-CN" altLang="en-US" b="1" dirty="0">
              <a:solidFill>
                <a:srgbClr val="0000FF"/>
              </a:solidFill>
              <a:latin typeface="+mj-ea"/>
              <a:ea typeface="+mj-ea"/>
            </a:endParaRPr>
          </a:p>
        </p:txBody>
      </p:sp>
      <p:sp>
        <p:nvSpPr>
          <p:cNvPr id="2" name="矩形 1"/>
          <p:cNvSpPr/>
          <p:nvPr/>
        </p:nvSpPr>
        <p:spPr>
          <a:xfrm>
            <a:off x="2627784" y="1691516"/>
            <a:ext cx="1107996" cy="461665"/>
          </a:xfrm>
          <a:prstGeom prst="rect">
            <a:avLst/>
          </a:prstGeom>
        </p:spPr>
        <p:txBody>
          <a:bodyPr wrap="none">
            <a:spAutoFit/>
          </a:bodyPr>
          <a:lstStyle/>
          <a:p>
            <a:r>
              <a:rPr lang="zh-CN" altLang="en-US" sz="2400" b="1" dirty="0" smtClean="0">
                <a:solidFill>
                  <a:srgbClr val="FF0000"/>
                </a:solidFill>
                <a:latin typeface="+mj-ea"/>
                <a:ea typeface="+mj-ea"/>
              </a:rPr>
              <a:t>连续谱</a:t>
            </a:r>
            <a:endParaRPr lang="zh-CN" altLang="en-US" sz="2400" b="1" dirty="0">
              <a:solidFill>
                <a:srgbClr val="FF0000"/>
              </a:solidFill>
              <a:latin typeface="+mj-ea"/>
              <a:ea typeface="+mj-ea"/>
            </a:endParaRPr>
          </a:p>
        </p:txBody>
      </p:sp>
      <p:sp>
        <p:nvSpPr>
          <p:cNvPr id="15" name="矩形 14"/>
          <p:cNvSpPr/>
          <p:nvPr/>
        </p:nvSpPr>
        <p:spPr>
          <a:xfrm>
            <a:off x="5436096" y="1720700"/>
            <a:ext cx="1107996" cy="461665"/>
          </a:xfrm>
          <a:prstGeom prst="rect">
            <a:avLst/>
          </a:prstGeom>
        </p:spPr>
        <p:txBody>
          <a:bodyPr wrap="none">
            <a:spAutoFit/>
          </a:bodyPr>
          <a:lstStyle/>
          <a:p>
            <a:r>
              <a:rPr lang="zh-CN" altLang="en-US" sz="2400" b="1" dirty="0" smtClean="0">
                <a:solidFill>
                  <a:srgbClr val="FF0000"/>
                </a:solidFill>
                <a:latin typeface="+mj-ea"/>
                <a:ea typeface="+mj-ea"/>
              </a:rPr>
              <a:t>离散谱</a:t>
            </a:r>
            <a:endParaRPr lang="zh-CN" altLang="en-US" sz="2400" b="1" dirty="0">
              <a:solidFill>
                <a:srgbClr val="FF0000"/>
              </a:solidFill>
              <a:latin typeface="+mj-ea"/>
              <a:ea typeface="+mj-ea"/>
            </a:endParaRPr>
          </a:p>
        </p:txBody>
      </p:sp>
      <p:sp>
        <p:nvSpPr>
          <p:cNvPr id="16" name="矩形 15"/>
          <p:cNvSpPr/>
          <p:nvPr/>
        </p:nvSpPr>
        <p:spPr>
          <a:xfrm>
            <a:off x="5292080" y="5733256"/>
            <a:ext cx="2646878" cy="461665"/>
          </a:xfrm>
          <a:prstGeom prst="rect">
            <a:avLst/>
          </a:prstGeom>
        </p:spPr>
        <p:txBody>
          <a:bodyPr wrap="none">
            <a:spAutoFit/>
          </a:bodyPr>
          <a:lstStyle/>
          <a:p>
            <a:r>
              <a:rPr lang="zh-CN" altLang="en-US" sz="2400" b="1" dirty="0" smtClean="0">
                <a:solidFill>
                  <a:srgbClr val="FF0000"/>
                </a:solidFill>
                <a:latin typeface="+mj-ea"/>
                <a:ea typeface="+mj-ea"/>
              </a:rPr>
              <a:t>离散谱仅直流一项</a:t>
            </a:r>
            <a:endParaRPr lang="zh-CN" altLang="en-US" sz="2400" b="1" dirty="0">
              <a:solidFill>
                <a:srgbClr val="FF0000"/>
              </a:solidFill>
              <a:latin typeface="+mj-ea"/>
              <a:ea typeface="+mj-ea"/>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793435314"/>
              </p:ext>
            </p:extLst>
          </p:nvPr>
        </p:nvGraphicFramePr>
        <p:xfrm>
          <a:off x="1503532" y="2132856"/>
          <a:ext cx="5040560" cy="2941729"/>
        </p:xfrm>
        <a:graphic>
          <a:graphicData uri="http://schemas.openxmlformats.org/presentationml/2006/ole">
            <mc:AlternateContent xmlns:mc="http://schemas.openxmlformats.org/markup-compatibility/2006">
              <mc:Choice xmlns:v="urn:schemas-microsoft-com:vml" Requires="v">
                <p:oleObj spid="_x0000_s462994" name="Visio" r:id="rId9" imgW="1743151" imgH="1045769" progId="Visio.Drawing.11">
                  <p:embed/>
                </p:oleObj>
              </mc:Choice>
              <mc:Fallback>
                <p:oleObj name="Visio" r:id="rId9" imgW="1743151" imgH="1045769"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3532" y="2132856"/>
                        <a:ext cx="5040560" cy="2941729"/>
                      </a:xfrm>
                      <a:prstGeom prst="rect">
                        <a:avLst/>
                      </a:prstGeom>
                      <a:solidFill>
                        <a:schemeClr val="bg1"/>
                      </a:solidFill>
                      <a:ln w="28575">
                        <a:solidFill>
                          <a:srgbClr val="00CC00"/>
                        </a:solidFill>
                      </a:ln>
                    </p:spPr>
                  </p:pic>
                </p:oleObj>
              </mc:Fallback>
            </mc:AlternateContent>
          </a:graphicData>
        </a:graphic>
      </p:graphicFrame>
    </p:spTree>
    <p:extLst>
      <p:ext uri="{BB962C8B-B14F-4D97-AF65-F5344CB8AC3E}">
        <p14:creationId xmlns:p14="http://schemas.microsoft.com/office/powerpoint/2010/main" val="239692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2771">
                                            <p:txEl>
                                              <p:pRg st="2" end="2"/>
                                            </p:txEl>
                                          </p:spTgt>
                                        </p:tgtEl>
                                        <p:attrNameLst>
                                          <p:attrName>style.visibility</p:attrName>
                                        </p:attrNameLst>
                                      </p:cBhvr>
                                      <p:to>
                                        <p:strVal val="visible"/>
                                      </p:to>
                                    </p:set>
                                    <p:anim calcmode="lin" valueType="num">
                                      <p:cBhvr additive="base">
                                        <p:cTn id="17" dur="500" fill="hold"/>
                                        <p:tgtEl>
                                          <p:spTgt spid="3277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27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2771">
                                            <p:txEl>
                                              <p:pRg st="3" end="3"/>
                                            </p:txEl>
                                          </p:spTgt>
                                        </p:tgtEl>
                                        <p:attrNameLst>
                                          <p:attrName>style.visibility</p:attrName>
                                        </p:attrNameLst>
                                      </p:cBhvr>
                                      <p:to>
                                        <p:strVal val="visible"/>
                                      </p:to>
                                    </p:set>
                                    <p:anim calcmode="lin" valueType="num">
                                      <p:cBhvr additive="base">
                                        <p:cTn id="23" dur="500" fill="hold"/>
                                        <p:tgtEl>
                                          <p:spTgt spid="3277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2771">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2774"/>
                                        </p:tgtEl>
                                        <p:attrNameLst>
                                          <p:attrName>style.visibility</p:attrName>
                                        </p:attrNameLst>
                                      </p:cBhvr>
                                      <p:to>
                                        <p:strVal val="visible"/>
                                      </p:to>
                                    </p:set>
                                    <p:anim calcmode="lin" valueType="num">
                                      <p:cBhvr additive="base">
                                        <p:cTn id="27" dur="500" fill="hold"/>
                                        <p:tgtEl>
                                          <p:spTgt spid="32774"/>
                                        </p:tgtEl>
                                        <p:attrNameLst>
                                          <p:attrName>ppt_x</p:attrName>
                                        </p:attrNameLst>
                                      </p:cBhvr>
                                      <p:tavLst>
                                        <p:tav tm="0">
                                          <p:val>
                                            <p:strVal val="#ppt_x"/>
                                          </p:val>
                                        </p:tav>
                                        <p:tav tm="100000">
                                          <p:val>
                                            <p:strVal val="#ppt_x"/>
                                          </p:val>
                                        </p:tav>
                                      </p:tavLst>
                                    </p:anim>
                                    <p:anim calcmode="lin" valueType="num">
                                      <p:cBhvr additive="base">
                                        <p:cTn id="28" dur="500" fill="hold"/>
                                        <p:tgtEl>
                                          <p:spTgt spid="3277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2771">
                                            <p:txEl>
                                              <p:pRg st="4" end="4"/>
                                            </p:txEl>
                                          </p:spTgt>
                                        </p:tgtEl>
                                        <p:attrNameLst>
                                          <p:attrName>style.visibility</p:attrName>
                                        </p:attrNameLst>
                                      </p:cBhvr>
                                      <p:to>
                                        <p:strVal val="visible"/>
                                      </p:to>
                                    </p:set>
                                    <p:anim calcmode="lin" valueType="num">
                                      <p:cBhvr additive="base">
                                        <p:cTn id="33" dur="500" fill="hold"/>
                                        <p:tgtEl>
                                          <p:spTgt spid="32771">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2771">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2776"/>
                                        </p:tgtEl>
                                        <p:attrNameLst>
                                          <p:attrName>style.visibility</p:attrName>
                                        </p:attrNameLst>
                                      </p:cBhvr>
                                      <p:to>
                                        <p:strVal val="visible"/>
                                      </p:to>
                                    </p:set>
                                    <p:anim calcmode="lin" valueType="num">
                                      <p:cBhvr additive="base">
                                        <p:cTn id="37" dur="500" fill="hold"/>
                                        <p:tgtEl>
                                          <p:spTgt spid="32776"/>
                                        </p:tgtEl>
                                        <p:attrNameLst>
                                          <p:attrName>ppt_x</p:attrName>
                                        </p:attrNameLst>
                                      </p:cBhvr>
                                      <p:tavLst>
                                        <p:tav tm="0">
                                          <p:val>
                                            <p:strVal val="#ppt_x"/>
                                          </p:val>
                                        </p:tav>
                                        <p:tav tm="100000">
                                          <p:val>
                                            <p:strVal val="#ppt_x"/>
                                          </p:val>
                                        </p:tav>
                                      </p:tavLst>
                                    </p:anim>
                                    <p:anim calcmode="lin" valueType="num">
                                      <p:cBhvr additive="base">
                                        <p:cTn id="38" dur="500" fill="hold"/>
                                        <p:tgtEl>
                                          <p:spTgt spid="32776"/>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 presetClass="entr" presetSubtype="4"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ppt_x"/>
                                          </p:val>
                                        </p:tav>
                                        <p:tav tm="100000">
                                          <p:val>
                                            <p:strVal val="#ppt_x"/>
                                          </p:val>
                                        </p:tav>
                                      </p:tavLst>
                                    </p:anim>
                                    <p:anim calcmode="lin" valueType="num">
                                      <p:cBhvr additive="base">
                                        <p:cTn id="47" dur="500" fill="hold"/>
                                        <p:tgtEl>
                                          <p:spTgt spid="20"/>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additive="base">
                                        <p:cTn id="56" dur="500" fill="hold"/>
                                        <p:tgtEl>
                                          <p:spTgt spid="16"/>
                                        </p:tgtEl>
                                        <p:attrNameLst>
                                          <p:attrName>ppt_x</p:attrName>
                                        </p:attrNameLst>
                                      </p:cBhvr>
                                      <p:tavLst>
                                        <p:tav tm="0">
                                          <p:val>
                                            <p:strVal val="#ppt_x"/>
                                          </p:val>
                                        </p:tav>
                                        <p:tav tm="100000">
                                          <p:val>
                                            <p:strVal val="#ppt_x"/>
                                          </p:val>
                                        </p:tav>
                                      </p:tavLst>
                                    </p:anim>
                                    <p:anim calcmode="lin" valueType="num">
                                      <p:cBhvr additive="base">
                                        <p:cTn id="5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p:bldP spid="2" grpId="0"/>
      <p:bldP spid="15" grpId="0"/>
      <p:bldP spid="16"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normAutofit/>
          </a:bodyPr>
          <a:lstStyle/>
          <a:p>
            <a:r>
              <a:rPr lang="en-US" altLang="zh-CN" dirty="0"/>
              <a:t>7.4.2 </a:t>
            </a:r>
            <a:r>
              <a:rPr lang="zh-CN" altLang="en-US" dirty="0"/>
              <a:t>多进制频移键控</a:t>
            </a:r>
            <a:r>
              <a:rPr lang="en-US" altLang="zh-CN" dirty="0"/>
              <a:t>(MFSK</a:t>
            </a:r>
            <a:r>
              <a:rPr lang="en-US" altLang="zh-CN" dirty="0" smtClean="0"/>
              <a:t>)</a:t>
            </a:r>
            <a:endParaRPr lang="zh-CN" altLang="en-US" dirty="0"/>
          </a:p>
        </p:txBody>
      </p:sp>
      <p:sp>
        <p:nvSpPr>
          <p:cNvPr id="136195" name="Rectangle 3"/>
          <p:cNvSpPr>
            <a:spLocks noGrp="1" noChangeArrowheads="1"/>
          </p:cNvSpPr>
          <p:nvPr>
            <p:ph type="body" idx="1"/>
          </p:nvPr>
        </p:nvSpPr>
        <p:spPr/>
        <p:txBody>
          <a:bodyPr/>
          <a:lstStyle/>
          <a:p>
            <a:r>
              <a:rPr lang="en-US" altLang="zh-CN" dirty="0" smtClean="0"/>
              <a:t>MFSK</a:t>
            </a:r>
            <a:r>
              <a:rPr lang="zh-CN" altLang="en-US" dirty="0" smtClean="0"/>
              <a:t>是</a:t>
            </a:r>
            <a:r>
              <a:rPr lang="en-US" altLang="zh-CN" dirty="0" smtClean="0"/>
              <a:t>2FSK</a:t>
            </a:r>
            <a:r>
              <a:rPr lang="zh-CN" altLang="en-US" dirty="0" smtClean="0"/>
              <a:t>的简单推广</a:t>
            </a:r>
            <a:endParaRPr lang="en-US" altLang="zh-CN" dirty="0" smtClean="0">
              <a:solidFill>
                <a:srgbClr val="0000FF"/>
              </a:solidFill>
            </a:endParaRPr>
          </a:p>
          <a:p>
            <a:pPr lvl="1"/>
            <a:r>
              <a:rPr lang="en-US" altLang="zh-CN" dirty="0" smtClean="0">
                <a:solidFill>
                  <a:srgbClr val="0000FF"/>
                </a:solidFill>
              </a:rPr>
              <a:t>4FSK</a:t>
            </a:r>
            <a:r>
              <a:rPr lang="zh-CN" altLang="en-US" dirty="0" smtClean="0">
                <a:solidFill>
                  <a:srgbClr val="0000FF"/>
                </a:solidFill>
              </a:rPr>
              <a:t>信号波形举例 </a:t>
            </a:r>
            <a:endParaRPr lang="zh-CN" altLang="en-US" dirty="0">
              <a:solidFill>
                <a:srgbClr val="0000FF"/>
              </a:solidFill>
            </a:endParaRPr>
          </a:p>
        </p:txBody>
      </p:sp>
      <p:sp>
        <p:nvSpPr>
          <p:cNvPr id="74" name="灯片编号占位符 5"/>
          <p:cNvSpPr>
            <a:spLocks noGrp="1"/>
          </p:cNvSpPr>
          <p:nvPr>
            <p:ph type="sldNum" sz="quarter" idx="12"/>
          </p:nvPr>
        </p:nvSpPr>
        <p:spPr/>
        <p:txBody>
          <a:bodyPr/>
          <a:lstStyle/>
          <a:p>
            <a:fld id="{F640094E-6ED2-41B1-ACFA-EC96205026AD}" type="slidenum">
              <a:rPr lang="en-US" altLang="zh-CN" smtClean="0"/>
              <a:pPr/>
              <a:t>150</a:t>
            </a:fld>
            <a:endParaRPr lang="en-US" altLang="zh-CN"/>
          </a:p>
        </p:txBody>
      </p:sp>
      <p:grpSp>
        <p:nvGrpSpPr>
          <p:cNvPr id="2" name="Group 4"/>
          <p:cNvGrpSpPr>
            <a:grpSpLocks/>
          </p:cNvGrpSpPr>
          <p:nvPr/>
        </p:nvGrpSpPr>
        <p:grpSpPr bwMode="auto">
          <a:xfrm>
            <a:off x="971600" y="2204864"/>
            <a:ext cx="7289750" cy="2152502"/>
            <a:chOff x="2684" y="6336"/>
            <a:chExt cx="6646" cy="2083"/>
          </a:xfrm>
        </p:grpSpPr>
        <p:sp>
          <p:nvSpPr>
            <p:cNvPr id="136197" name="Text Box 5"/>
            <p:cNvSpPr txBox="1">
              <a:spLocks noChangeArrowheads="1"/>
            </p:cNvSpPr>
            <p:nvPr/>
          </p:nvSpPr>
          <p:spPr bwMode="auto">
            <a:xfrm>
              <a:off x="4576" y="8032"/>
              <a:ext cx="2362" cy="387"/>
            </a:xfrm>
            <a:prstGeom prst="rect">
              <a:avLst/>
            </a:prstGeom>
            <a:noFill/>
            <a:ln w="9525">
              <a:noFill/>
              <a:miter lim="800000"/>
              <a:headEnd/>
              <a:tailEnd/>
            </a:ln>
          </p:spPr>
          <p:txBody>
            <a:bodyPr>
              <a:spAutoFit/>
            </a:bodyPr>
            <a:lstStyle/>
            <a:p>
              <a:pPr algn="just"/>
              <a:r>
                <a:rPr lang="en-US" altLang="zh-CN" b="1" dirty="0">
                  <a:latin typeface="Times New Roman" pitchFamily="18" charset="0"/>
                </a:rPr>
                <a:t>(</a:t>
              </a:r>
              <a:r>
                <a:rPr lang="en-US" altLang="zh-CN" sz="2000" b="1" dirty="0">
                  <a:latin typeface="Times New Roman" pitchFamily="18" charset="0"/>
                </a:rPr>
                <a:t>a) 4FSK</a:t>
              </a:r>
              <a:r>
                <a:rPr lang="zh-CN" altLang="en-US" sz="2000" b="1" dirty="0">
                  <a:latin typeface="Times New Roman" pitchFamily="18" charset="0"/>
                </a:rPr>
                <a:t>信号波形</a:t>
              </a:r>
              <a:endParaRPr lang="zh-CN" altLang="en-US" sz="3600" b="1" dirty="0"/>
            </a:p>
          </p:txBody>
        </p:sp>
        <p:grpSp>
          <p:nvGrpSpPr>
            <p:cNvPr id="3" name="Group 6"/>
            <p:cNvGrpSpPr>
              <a:grpSpLocks/>
            </p:cNvGrpSpPr>
            <p:nvPr/>
          </p:nvGrpSpPr>
          <p:grpSpPr bwMode="auto">
            <a:xfrm>
              <a:off x="2684" y="6336"/>
              <a:ext cx="6646" cy="1740"/>
              <a:chOff x="2684" y="6336"/>
              <a:chExt cx="6646" cy="1740"/>
            </a:xfrm>
          </p:grpSpPr>
          <p:grpSp>
            <p:nvGrpSpPr>
              <p:cNvPr id="4" name="Group 7"/>
              <p:cNvGrpSpPr>
                <a:grpSpLocks/>
              </p:cNvGrpSpPr>
              <p:nvPr/>
            </p:nvGrpSpPr>
            <p:grpSpPr bwMode="auto">
              <a:xfrm>
                <a:off x="2684" y="6336"/>
                <a:ext cx="6646" cy="1740"/>
                <a:chOff x="1904" y="6816"/>
                <a:chExt cx="6646" cy="1740"/>
              </a:xfrm>
            </p:grpSpPr>
            <p:grpSp>
              <p:nvGrpSpPr>
                <p:cNvPr id="5" name="Group 8"/>
                <p:cNvGrpSpPr>
                  <a:grpSpLocks/>
                </p:cNvGrpSpPr>
                <p:nvPr/>
              </p:nvGrpSpPr>
              <p:grpSpPr bwMode="auto">
                <a:xfrm>
                  <a:off x="2068" y="7212"/>
                  <a:ext cx="5822" cy="840"/>
                  <a:chOff x="2068" y="7212"/>
                  <a:chExt cx="5822" cy="840"/>
                </a:xfrm>
              </p:grpSpPr>
              <p:pic>
                <p:nvPicPr>
                  <p:cNvPr id="136201" name="Picture 9" descr="正弦波"/>
                  <p:cNvPicPr>
                    <a:picLocks noChangeAspect="1" noChangeArrowheads="1"/>
                  </p:cNvPicPr>
                  <p:nvPr/>
                </p:nvPicPr>
                <p:blipFill>
                  <a:blip r:embed="rId2" cstate="print"/>
                  <a:srcRect/>
                  <a:stretch>
                    <a:fillRect/>
                  </a:stretch>
                </p:blipFill>
                <p:spPr bwMode="auto">
                  <a:xfrm>
                    <a:off x="3606" y="7242"/>
                    <a:ext cx="1418" cy="810"/>
                  </a:xfrm>
                  <a:prstGeom prst="rect">
                    <a:avLst/>
                  </a:prstGeom>
                  <a:noFill/>
                  <a:ln w="9525">
                    <a:noFill/>
                    <a:miter lim="800000"/>
                    <a:headEnd/>
                    <a:tailEnd/>
                  </a:ln>
                </p:spPr>
              </p:pic>
              <p:pic>
                <p:nvPicPr>
                  <p:cNvPr id="136202" name="Picture 10" descr="正弦波2"/>
                  <p:cNvPicPr>
                    <a:picLocks noChangeAspect="1" noChangeArrowheads="1"/>
                  </p:cNvPicPr>
                  <p:nvPr/>
                </p:nvPicPr>
                <p:blipFill>
                  <a:blip r:embed="rId3" cstate="print"/>
                  <a:srcRect/>
                  <a:stretch>
                    <a:fillRect/>
                  </a:stretch>
                </p:blipFill>
                <p:spPr bwMode="auto">
                  <a:xfrm>
                    <a:off x="2068" y="7242"/>
                    <a:ext cx="1540" cy="810"/>
                  </a:xfrm>
                  <a:prstGeom prst="rect">
                    <a:avLst/>
                  </a:prstGeom>
                  <a:noFill/>
                  <a:ln w="9525">
                    <a:noFill/>
                    <a:miter lim="800000"/>
                    <a:headEnd/>
                    <a:tailEnd/>
                  </a:ln>
                </p:spPr>
              </p:pic>
              <p:grpSp>
                <p:nvGrpSpPr>
                  <p:cNvPr id="6" name="Group 11"/>
                  <p:cNvGrpSpPr>
                    <a:grpSpLocks/>
                  </p:cNvGrpSpPr>
                  <p:nvPr/>
                </p:nvGrpSpPr>
                <p:grpSpPr bwMode="auto">
                  <a:xfrm>
                    <a:off x="6426" y="7212"/>
                    <a:ext cx="1464" cy="810"/>
                    <a:chOff x="1800" y="1502"/>
                    <a:chExt cx="6661" cy="810"/>
                  </a:xfrm>
                </p:grpSpPr>
                <p:pic>
                  <p:nvPicPr>
                    <p:cNvPr id="136204" name="Picture 12" descr="正弦波"/>
                    <p:cNvPicPr>
                      <a:picLocks noChangeAspect="1" noChangeArrowheads="1"/>
                    </p:cNvPicPr>
                    <p:nvPr/>
                  </p:nvPicPr>
                  <p:blipFill>
                    <a:blip r:embed="rId2" cstate="print"/>
                    <a:srcRect/>
                    <a:stretch>
                      <a:fillRect/>
                    </a:stretch>
                  </p:blipFill>
                  <p:spPr bwMode="auto">
                    <a:xfrm>
                      <a:off x="4471" y="1502"/>
                      <a:ext cx="3990" cy="810"/>
                    </a:xfrm>
                    <a:prstGeom prst="rect">
                      <a:avLst/>
                    </a:prstGeom>
                    <a:noFill/>
                    <a:ln w="9525">
                      <a:noFill/>
                      <a:miter lim="800000"/>
                      <a:headEnd/>
                      <a:tailEnd/>
                    </a:ln>
                  </p:spPr>
                </p:pic>
                <p:pic>
                  <p:nvPicPr>
                    <p:cNvPr id="136205" name="Picture 13" descr="正弦波2"/>
                    <p:cNvPicPr>
                      <a:picLocks noChangeAspect="1" noChangeArrowheads="1"/>
                    </p:cNvPicPr>
                    <p:nvPr/>
                  </p:nvPicPr>
                  <p:blipFill>
                    <a:blip r:embed="rId3" cstate="print"/>
                    <a:srcRect/>
                    <a:stretch>
                      <a:fillRect/>
                    </a:stretch>
                  </p:blipFill>
                  <p:spPr bwMode="auto">
                    <a:xfrm>
                      <a:off x="1800" y="1502"/>
                      <a:ext cx="2670" cy="810"/>
                    </a:xfrm>
                    <a:prstGeom prst="rect">
                      <a:avLst/>
                    </a:prstGeom>
                    <a:noFill/>
                    <a:ln w="9525">
                      <a:noFill/>
                      <a:miter lim="800000"/>
                      <a:headEnd/>
                      <a:tailEnd/>
                    </a:ln>
                  </p:spPr>
                </p:pic>
              </p:grpSp>
              <p:grpSp>
                <p:nvGrpSpPr>
                  <p:cNvPr id="7" name="Group 14"/>
                  <p:cNvGrpSpPr>
                    <a:grpSpLocks/>
                  </p:cNvGrpSpPr>
                  <p:nvPr/>
                </p:nvGrpSpPr>
                <p:grpSpPr bwMode="auto">
                  <a:xfrm>
                    <a:off x="5026" y="7227"/>
                    <a:ext cx="1404" cy="810"/>
                    <a:chOff x="1800" y="1503"/>
                    <a:chExt cx="5326" cy="810"/>
                  </a:xfrm>
                </p:grpSpPr>
                <p:pic>
                  <p:nvPicPr>
                    <p:cNvPr id="136207" name="Picture 15" descr="正弦波2"/>
                    <p:cNvPicPr>
                      <a:picLocks noChangeAspect="1" noChangeArrowheads="1"/>
                    </p:cNvPicPr>
                    <p:nvPr/>
                  </p:nvPicPr>
                  <p:blipFill>
                    <a:blip r:embed="rId3" cstate="print"/>
                    <a:srcRect/>
                    <a:stretch>
                      <a:fillRect/>
                    </a:stretch>
                  </p:blipFill>
                  <p:spPr bwMode="auto">
                    <a:xfrm>
                      <a:off x="1800" y="1503"/>
                      <a:ext cx="2670" cy="810"/>
                    </a:xfrm>
                    <a:prstGeom prst="rect">
                      <a:avLst/>
                    </a:prstGeom>
                    <a:noFill/>
                    <a:ln w="9525">
                      <a:noFill/>
                      <a:miter lim="800000"/>
                      <a:headEnd/>
                      <a:tailEnd/>
                    </a:ln>
                  </p:spPr>
                </p:pic>
                <p:pic>
                  <p:nvPicPr>
                    <p:cNvPr id="136208" name="Picture 16" descr="正弦波2"/>
                    <p:cNvPicPr>
                      <a:picLocks noChangeAspect="1" noChangeArrowheads="1"/>
                    </p:cNvPicPr>
                    <p:nvPr/>
                  </p:nvPicPr>
                  <p:blipFill>
                    <a:blip r:embed="rId3" cstate="print"/>
                    <a:srcRect/>
                    <a:stretch>
                      <a:fillRect/>
                    </a:stretch>
                  </p:blipFill>
                  <p:spPr bwMode="auto">
                    <a:xfrm>
                      <a:off x="4456" y="1503"/>
                      <a:ext cx="2670" cy="810"/>
                    </a:xfrm>
                    <a:prstGeom prst="rect">
                      <a:avLst/>
                    </a:prstGeom>
                    <a:noFill/>
                    <a:ln w="9525">
                      <a:noFill/>
                      <a:miter lim="800000"/>
                      <a:headEnd/>
                      <a:tailEnd/>
                    </a:ln>
                  </p:spPr>
                </p:pic>
              </p:grpSp>
            </p:grpSp>
            <p:sp>
              <p:nvSpPr>
                <p:cNvPr id="136209" name="Line 17"/>
                <p:cNvSpPr>
                  <a:spLocks noChangeShapeType="1"/>
                </p:cNvSpPr>
                <p:nvPr/>
              </p:nvSpPr>
              <p:spPr bwMode="auto">
                <a:xfrm>
                  <a:off x="1904" y="7635"/>
                  <a:ext cx="6466" cy="0"/>
                </a:xfrm>
                <a:prstGeom prst="line">
                  <a:avLst/>
                </a:prstGeom>
                <a:noFill/>
                <a:ln w="9525">
                  <a:solidFill>
                    <a:srgbClr val="000000"/>
                  </a:solidFill>
                  <a:round/>
                  <a:headEnd/>
                  <a:tailEnd type="triangle" w="med" len="med"/>
                </a:ln>
              </p:spPr>
              <p:txBody>
                <a:bodyPr/>
                <a:lstStyle/>
                <a:p>
                  <a:endParaRPr lang="zh-CN" altLang="en-US"/>
                </a:p>
              </p:txBody>
            </p:sp>
            <p:grpSp>
              <p:nvGrpSpPr>
                <p:cNvPr id="8" name="Group 18"/>
                <p:cNvGrpSpPr>
                  <a:grpSpLocks/>
                </p:cNvGrpSpPr>
                <p:nvPr/>
              </p:nvGrpSpPr>
              <p:grpSpPr bwMode="auto">
                <a:xfrm>
                  <a:off x="2096" y="6816"/>
                  <a:ext cx="6454" cy="1740"/>
                  <a:chOff x="2096" y="6816"/>
                  <a:chExt cx="6454" cy="1740"/>
                </a:xfrm>
              </p:grpSpPr>
              <p:grpSp>
                <p:nvGrpSpPr>
                  <p:cNvPr id="9" name="Group 19"/>
                  <p:cNvGrpSpPr>
                    <a:grpSpLocks/>
                  </p:cNvGrpSpPr>
                  <p:nvPr/>
                </p:nvGrpSpPr>
                <p:grpSpPr bwMode="auto">
                  <a:xfrm>
                    <a:off x="2610" y="6816"/>
                    <a:ext cx="4934" cy="450"/>
                    <a:chOff x="2610" y="6816"/>
                    <a:chExt cx="4934" cy="450"/>
                  </a:xfrm>
                </p:grpSpPr>
                <p:sp>
                  <p:nvSpPr>
                    <p:cNvPr id="136212" name="Text Box 20"/>
                    <p:cNvSpPr txBox="1">
                      <a:spLocks noChangeArrowheads="1"/>
                    </p:cNvSpPr>
                    <p:nvPr/>
                  </p:nvSpPr>
                  <p:spPr bwMode="auto">
                    <a:xfrm>
                      <a:off x="5520" y="6816"/>
                      <a:ext cx="540" cy="450"/>
                    </a:xfrm>
                    <a:prstGeom prst="rect">
                      <a:avLst/>
                    </a:prstGeom>
                    <a:noFill/>
                    <a:ln w="9525">
                      <a:noFill/>
                      <a:miter lim="800000"/>
                      <a:headEnd/>
                      <a:tailEnd/>
                    </a:ln>
                  </p:spPr>
                  <p:txBody>
                    <a:bodyPr/>
                    <a:lstStyle/>
                    <a:p>
                      <a:pPr algn="just"/>
                      <a:r>
                        <a:rPr lang="en-US" altLang="zh-CN" i="1">
                          <a:latin typeface="Times New Roman" pitchFamily="18" charset="0"/>
                        </a:rPr>
                        <a:t>f</a:t>
                      </a:r>
                      <a:r>
                        <a:rPr lang="en-US" altLang="zh-CN" baseline="-25000">
                          <a:latin typeface="Times New Roman" pitchFamily="18" charset="0"/>
                        </a:rPr>
                        <a:t>3</a:t>
                      </a:r>
                      <a:endParaRPr lang="en-US" altLang="zh-CN" sz="3200"/>
                    </a:p>
                  </p:txBody>
                </p:sp>
                <p:sp>
                  <p:nvSpPr>
                    <p:cNvPr id="136213" name="Text Box 21"/>
                    <p:cNvSpPr txBox="1">
                      <a:spLocks noChangeArrowheads="1"/>
                    </p:cNvSpPr>
                    <p:nvPr/>
                  </p:nvSpPr>
                  <p:spPr bwMode="auto">
                    <a:xfrm>
                      <a:off x="2610" y="6816"/>
                      <a:ext cx="508" cy="450"/>
                    </a:xfrm>
                    <a:prstGeom prst="rect">
                      <a:avLst/>
                    </a:prstGeom>
                    <a:noFill/>
                    <a:ln w="9525">
                      <a:noFill/>
                      <a:miter lim="800000"/>
                      <a:headEnd/>
                      <a:tailEnd/>
                    </a:ln>
                  </p:spPr>
                  <p:txBody>
                    <a:bodyPr/>
                    <a:lstStyle/>
                    <a:p>
                      <a:pPr algn="just"/>
                      <a:r>
                        <a:rPr lang="en-US" altLang="zh-CN" i="1">
                          <a:latin typeface="Times New Roman" pitchFamily="18" charset="0"/>
                        </a:rPr>
                        <a:t>f</a:t>
                      </a:r>
                      <a:r>
                        <a:rPr lang="en-US" altLang="zh-CN" baseline="-25000">
                          <a:latin typeface="Times New Roman" pitchFamily="18" charset="0"/>
                        </a:rPr>
                        <a:t>1</a:t>
                      </a:r>
                      <a:endParaRPr lang="en-US" altLang="zh-CN" sz="3200"/>
                    </a:p>
                  </p:txBody>
                </p:sp>
                <p:sp>
                  <p:nvSpPr>
                    <p:cNvPr id="136214" name="Text Box 22"/>
                    <p:cNvSpPr txBox="1">
                      <a:spLocks noChangeArrowheads="1"/>
                    </p:cNvSpPr>
                    <p:nvPr/>
                  </p:nvSpPr>
                  <p:spPr bwMode="auto">
                    <a:xfrm>
                      <a:off x="4082" y="6816"/>
                      <a:ext cx="510" cy="450"/>
                    </a:xfrm>
                    <a:prstGeom prst="rect">
                      <a:avLst/>
                    </a:prstGeom>
                    <a:noFill/>
                    <a:ln w="9525">
                      <a:noFill/>
                      <a:miter lim="800000"/>
                      <a:headEnd/>
                      <a:tailEnd/>
                    </a:ln>
                  </p:spPr>
                  <p:txBody>
                    <a:bodyPr/>
                    <a:lstStyle/>
                    <a:p>
                      <a:pPr algn="just"/>
                      <a:r>
                        <a:rPr lang="en-US" altLang="zh-CN" i="1">
                          <a:latin typeface="Times New Roman" pitchFamily="18" charset="0"/>
                        </a:rPr>
                        <a:t>f</a:t>
                      </a:r>
                      <a:r>
                        <a:rPr lang="en-US" altLang="zh-CN" baseline="-25000">
                          <a:latin typeface="Times New Roman" pitchFamily="18" charset="0"/>
                        </a:rPr>
                        <a:t>2</a:t>
                      </a:r>
                      <a:endParaRPr lang="en-US" altLang="zh-CN" sz="3200"/>
                    </a:p>
                  </p:txBody>
                </p:sp>
                <p:sp>
                  <p:nvSpPr>
                    <p:cNvPr id="136215" name="Text Box 23"/>
                    <p:cNvSpPr txBox="1">
                      <a:spLocks noChangeArrowheads="1"/>
                    </p:cNvSpPr>
                    <p:nvPr/>
                  </p:nvSpPr>
                  <p:spPr bwMode="auto">
                    <a:xfrm>
                      <a:off x="7066" y="6816"/>
                      <a:ext cx="478" cy="450"/>
                    </a:xfrm>
                    <a:prstGeom prst="rect">
                      <a:avLst/>
                    </a:prstGeom>
                    <a:noFill/>
                    <a:ln w="9525">
                      <a:noFill/>
                      <a:miter lim="800000"/>
                      <a:headEnd/>
                      <a:tailEnd/>
                    </a:ln>
                  </p:spPr>
                  <p:txBody>
                    <a:bodyPr/>
                    <a:lstStyle/>
                    <a:p>
                      <a:pPr algn="just"/>
                      <a:r>
                        <a:rPr lang="en-US" altLang="zh-CN" i="1">
                          <a:latin typeface="Times New Roman" pitchFamily="18" charset="0"/>
                        </a:rPr>
                        <a:t>f</a:t>
                      </a:r>
                      <a:r>
                        <a:rPr lang="en-US" altLang="zh-CN" baseline="-25000">
                          <a:latin typeface="Times New Roman" pitchFamily="18" charset="0"/>
                        </a:rPr>
                        <a:t>4</a:t>
                      </a:r>
                      <a:endParaRPr lang="en-US" altLang="zh-CN" sz="3200"/>
                    </a:p>
                  </p:txBody>
                </p:sp>
              </p:grpSp>
              <p:grpSp>
                <p:nvGrpSpPr>
                  <p:cNvPr id="10" name="Group 24"/>
                  <p:cNvGrpSpPr>
                    <a:grpSpLocks/>
                  </p:cNvGrpSpPr>
                  <p:nvPr/>
                </p:nvGrpSpPr>
                <p:grpSpPr bwMode="auto">
                  <a:xfrm>
                    <a:off x="2096" y="8046"/>
                    <a:ext cx="5792" cy="510"/>
                    <a:chOff x="2064" y="8601"/>
                    <a:chExt cx="5882" cy="510"/>
                  </a:xfrm>
                </p:grpSpPr>
                <p:sp>
                  <p:nvSpPr>
                    <p:cNvPr id="136217" name="Text Box 25"/>
                    <p:cNvSpPr txBox="1">
                      <a:spLocks noChangeArrowheads="1"/>
                    </p:cNvSpPr>
                    <p:nvPr/>
                  </p:nvSpPr>
                  <p:spPr bwMode="auto">
                    <a:xfrm>
                      <a:off x="5552" y="8616"/>
                      <a:ext cx="434" cy="450"/>
                    </a:xfrm>
                    <a:prstGeom prst="rect">
                      <a:avLst/>
                    </a:prstGeom>
                    <a:noFill/>
                    <a:ln w="9525">
                      <a:noFill/>
                      <a:miter lim="800000"/>
                      <a:headEnd/>
                      <a:tailEnd/>
                    </a:ln>
                  </p:spPr>
                  <p:txBody>
                    <a:bodyPr/>
                    <a:lstStyle/>
                    <a:p>
                      <a:pPr algn="just"/>
                      <a:r>
                        <a:rPr lang="en-US" altLang="zh-CN" i="1">
                          <a:latin typeface="Times New Roman" pitchFamily="18" charset="0"/>
                        </a:rPr>
                        <a:t>T</a:t>
                      </a:r>
                      <a:endParaRPr lang="en-US" altLang="zh-CN" sz="3200"/>
                    </a:p>
                  </p:txBody>
                </p:sp>
                <p:sp>
                  <p:nvSpPr>
                    <p:cNvPr id="136218" name="Text Box 26"/>
                    <p:cNvSpPr txBox="1">
                      <a:spLocks noChangeArrowheads="1"/>
                    </p:cNvSpPr>
                    <p:nvPr/>
                  </p:nvSpPr>
                  <p:spPr bwMode="auto">
                    <a:xfrm>
                      <a:off x="2640" y="8661"/>
                      <a:ext cx="434" cy="450"/>
                    </a:xfrm>
                    <a:prstGeom prst="rect">
                      <a:avLst/>
                    </a:prstGeom>
                    <a:noFill/>
                    <a:ln w="9525">
                      <a:noFill/>
                      <a:miter lim="800000"/>
                      <a:headEnd/>
                      <a:tailEnd/>
                    </a:ln>
                  </p:spPr>
                  <p:txBody>
                    <a:bodyPr/>
                    <a:lstStyle/>
                    <a:p>
                      <a:pPr algn="just"/>
                      <a:r>
                        <a:rPr lang="en-US" altLang="zh-CN" i="1">
                          <a:latin typeface="Times New Roman" pitchFamily="18" charset="0"/>
                        </a:rPr>
                        <a:t>T</a:t>
                      </a:r>
                      <a:endParaRPr lang="en-US" altLang="zh-CN" sz="3200"/>
                    </a:p>
                  </p:txBody>
                </p:sp>
                <p:sp>
                  <p:nvSpPr>
                    <p:cNvPr id="136219" name="Text Box 27"/>
                    <p:cNvSpPr txBox="1">
                      <a:spLocks noChangeArrowheads="1"/>
                    </p:cNvSpPr>
                    <p:nvPr/>
                  </p:nvSpPr>
                  <p:spPr bwMode="auto">
                    <a:xfrm>
                      <a:off x="4096" y="8601"/>
                      <a:ext cx="434" cy="450"/>
                    </a:xfrm>
                    <a:prstGeom prst="rect">
                      <a:avLst/>
                    </a:prstGeom>
                    <a:noFill/>
                    <a:ln w="9525">
                      <a:noFill/>
                      <a:miter lim="800000"/>
                      <a:headEnd/>
                      <a:tailEnd/>
                    </a:ln>
                  </p:spPr>
                  <p:txBody>
                    <a:bodyPr/>
                    <a:lstStyle/>
                    <a:p>
                      <a:pPr algn="just"/>
                      <a:r>
                        <a:rPr lang="en-US" altLang="zh-CN" i="1">
                          <a:latin typeface="Times New Roman" pitchFamily="18" charset="0"/>
                        </a:rPr>
                        <a:t>T</a:t>
                      </a:r>
                      <a:endParaRPr lang="en-US" altLang="zh-CN" sz="3200"/>
                    </a:p>
                  </p:txBody>
                </p:sp>
                <p:sp>
                  <p:nvSpPr>
                    <p:cNvPr id="136220" name="Text Box 28"/>
                    <p:cNvSpPr txBox="1">
                      <a:spLocks noChangeArrowheads="1"/>
                    </p:cNvSpPr>
                    <p:nvPr/>
                  </p:nvSpPr>
                  <p:spPr bwMode="auto">
                    <a:xfrm>
                      <a:off x="7020" y="8601"/>
                      <a:ext cx="434" cy="450"/>
                    </a:xfrm>
                    <a:prstGeom prst="rect">
                      <a:avLst/>
                    </a:prstGeom>
                    <a:noFill/>
                    <a:ln w="9525">
                      <a:noFill/>
                      <a:miter lim="800000"/>
                      <a:headEnd/>
                      <a:tailEnd/>
                    </a:ln>
                  </p:spPr>
                  <p:txBody>
                    <a:bodyPr/>
                    <a:lstStyle/>
                    <a:p>
                      <a:pPr algn="just"/>
                      <a:r>
                        <a:rPr lang="en-US" altLang="zh-CN" i="1">
                          <a:latin typeface="Times New Roman" pitchFamily="18" charset="0"/>
                        </a:rPr>
                        <a:t>T</a:t>
                      </a:r>
                      <a:endParaRPr lang="en-US" altLang="zh-CN" sz="3200"/>
                    </a:p>
                  </p:txBody>
                </p:sp>
                <p:grpSp>
                  <p:nvGrpSpPr>
                    <p:cNvPr id="11" name="Group 29"/>
                    <p:cNvGrpSpPr>
                      <a:grpSpLocks/>
                    </p:cNvGrpSpPr>
                    <p:nvPr/>
                  </p:nvGrpSpPr>
                  <p:grpSpPr bwMode="auto">
                    <a:xfrm>
                      <a:off x="2064" y="8661"/>
                      <a:ext cx="5882" cy="345"/>
                      <a:chOff x="2206" y="12822"/>
                      <a:chExt cx="7606" cy="345"/>
                    </a:xfrm>
                  </p:grpSpPr>
                  <p:sp>
                    <p:nvSpPr>
                      <p:cNvPr id="136222" name="Line 30"/>
                      <p:cNvSpPr>
                        <a:spLocks noChangeShapeType="1"/>
                      </p:cNvSpPr>
                      <p:nvPr/>
                    </p:nvSpPr>
                    <p:spPr bwMode="auto">
                      <a:xfrm>
                        <a:off x="2206" y="12822"/>
                        <a:ext cx="0" cy="345"/>
                      </a:xfrm>
                      <a:prstGeom prst="line">
                        <a:avLst/>
                      </a:prstGeom>
                      <a:noFill/>
                      <a:ln w="9525">
                        <a:solidFill>
                          <a:srgbClr val="000000"/>
                        </a:solidFill>
                        <a:prstDash val="dash"/>
                        <a:round/>
                        <a:headEnd/>
                        <a:tailEnd/>
                      </a:ln>
                    </p:spPr>
                    <p:txBody>
                      <a:bodyPr/>
                      <a:lstStyle/>
                      <a:p>
                        <a:endParaRPr lang="zh-CN" altLang="en-US"/>
                      </a:p>
                    </p:txBody>
                  </p:sp>
                  <p:sp>
                    <p:nvSpPr>
                      <p:cNvPr id="136223" name="Line 31"/>
                      <p:cNvSpPr>
                        <a:spLocks noChangeShapeType="1"/>
                      </p:cNvSpPr>
                      <p:nvPr/>
                    </p:nvSpPr>
                    <p:spPr bwMode="auto">
                      <a:xfrm>
                        <a:off x="2206" y="13002"/>
                        <a:ext cx="704" cy="0"/>
                      </a:xfrm>
                      <a:prstGeom prst="line">
                        <a:avLst/>
                      </a:prstGeom>
                      <a:noFill/>
                      <a:ln w="9525">
                        <a:solidFill>
                          <a:srgbClr val="000000"/>
                        </a:solidFill>
                        <a:round/>
                        <a:headEnd type="triangle" w="med" len="med"/>
                        <a:tailEnd/>
                      </a:ln>
                    </p:spPr>
                    <p:txBody>
                      <a:bodyPr/>
                      <a:lstStyle/>
                      <a:p>
                        <a:endParaRPr lang="zh-CN" altLang="en-US"/>
                      </a:p>
                    </p:txBody>
                  </p:sp>
                  <p:sp>
                    <p:nvSpPr>
                      <p:cNvPr id="136224" name="Line 32"/>
                      <p:cNvSpPr>
                        <a:spLocks noChangeShapeType="1"/>
                      </p:cNvSpPr>
                      <p:nvPr/>
                    </p:nvSpPr>
                    <p:spPr bwMode="auto">
                      <a:xfrm>
                        <a:off x="4186" y="12822"/>
                        <a:ext cx="0" cy="345"/>
                      </a:xfrm>
                      <a:prstGeom prst="line">
                        <a:avLst/>
                      </a:prstGeom>
                      <a:noFill/>
                      <a:ln w="9525">
                        <a:solidFill>
                          <a:srgbClr val="000000"/>
                        </a:solidFill>
                        <a:prstDash val="dash"/>
                        <a:round/>
                        <a:headEnd/>
                        <a:tailEnd/>
                      </a:ln>
                    </p:spPr>
                    <p:txBody>
                      <a:bodyPr/>
                      <a:lstStyle/>
                      <a:p>
                        <a:endParaRPr lang="zh-CN" altLang="en-US"/>
                      </a:p>
                    </p:txBody>
                  </p:sp>
                  <p:sp>
                    <p:nvSpPr>
                      <p:cNvPr id="136225" name="Line 33"/>
                      <p:cNvSpPr>
                        <a:spLocks noChangeShapeType="1"/>
                      </p:cNvSpPr>
                      <p:nvPr/>
                    </p:nvSpPr>
                    <p:spPr bwMode="auto">
                      <a:xfrm>
                        <a:off x="6046" y="12822"/>
                        <a:ext cx="0" cy="345"/>
                      </a:xfrm>
                      <a:prstGeom prst="line">
                        <a:avLst/>
                      </a:prstGeom>
                      <a:noFill/>
                      <a:ln w="9525">
                        <a:solidFill>
                          <a:srgbClr val="000000"/>
                        </a:solidFill>
                        <a:prstDash val="dash"/>
                        <a:round/>
                        <a:headEnd/>
                        <a:tailEnd/>
                      </a:ln>
                    </p:spPr>
                    <p:txBody>
                      <a:bodyPr/>
                      <a:lstStyle/>
                      <a:p>
                        <a:endParaRPr lang="zh-CN" altLang="en-US"/>
                      </a:p>
                    </p:txBody>
                  </p:sp>
                  <p:grpSp>
                    <p:nvGrpSpPr>
                      <p:cNvPr id="12" name="Group 34"/>
                      <p:cNvGrpSpPr>
                        <a:grpSpLocks/>
                      </p:cNvGrpSpPr>
                      <p:nvPr/>
                    </p:nvGrpSpPr>
                    <p:grpSpPr bwMode="auto">
                      <a:xfrm>
                        <a:off x="4200" y="13002"/>
                        <a:ext cx="1860" cy="0"/>
                        <a:chOff x="4200" y="13002"/>
                        <a:chExt cx="1860" cy="0"/>
                      </a:xfrm>
                    </p:grpSpPr>
                    <p:sp>
                      <p:nvSpPr>
                        <p:cNvPr id="136227" name="Line 35"/>
                        <p:cNvSpPr>
                          <a:spLocks noChangeShapeType="1"/>
                        </p:cNvSpPr>
                        <p:nvPr/>
                      </p:nvSpPr>
                      <p:spPr bwMode="auto">
                        <a:xfrm>
                          <a:off x="4200" y="13002"/>
                          <a:ext cx="690" cy="0"/>
                        </a:xfrm>
                        <a:prstGeom prst="line">
                          <a:avLst/>
                        </a:prstGeom>
                        <a:noFill/>
                        <a:ln w="9525">
                          <a:solidFill>
                            <a:srgbClr val="000000"/>
                          </a:solidFill>
                          <a:round/>
                          <a:headEnd type="triangle" w="med" len="med"/>
                          <a:tailEnd/>
                        </a:ln>
                      </p:spPr>
                      <p:txBody>
                        <a:bodyPr/>
                        <a:lstStyle/>
                        <a:p>
                          <a:endParaRPr lang="zh-CN" altLang="en-US"/>
                        </a:p>
                      </p:txBody>
                    </p:sp>
                    <p:sp>
                      <p:nvSpPr>
                        <p:cNvPr id="136228" name="Line 36"/>
                        <p:cNvSpPr>
                          <a:spLocks noChangeShapeType="1"/>
                        </p:cNvSpPr>
                        <p:nvPr/>
                      </p:nvSpPr>
                      <p:spPr bwMode="auto">
                        <a:xfrm>
                          <a:off x="5386" y="13002"/>
                          <a:ext cx="674" cy="0"/>
                        </a:xfrm>
                        <a:prstGeom prst="line">
                          <a:avLst/>
                        </a:prstGeom>
                        <a:noFill/>
                        <a:ln w="9525">
                          <a:solidFill>
                            <a:srgbClr val="000000"/>
                          </a:solidFill>
                          <a:round/>
                          <a:headEnd/>
                          <a:tailEnd type="triangle" w="med" len="med"/>
                        </a:ln>
                      </p:spPr>
                      <p:txBody>
                        <a:bodyPr/>
                        <a:lstStyle/>
                        <a:p>
                          <a:endParaRPr lang="zh-CN" altLang="en-US"/>
                        </a:p>
                      </p:txBody>
                    </p:sp>
                  </p:grpSp>
                  <p:sp>
                    <p:nvSpPr>
                      <p:cNvPr id="136229" name="Line 37"/>
                      <p:cNvSpPr>
                        <a:spLocks noChangeShapeType="1"/>
                      </p:cNvSpPr>
                      <p:nvPr/>
                    </p:nvSpPr>
                    <p:spPr bwMode="auto">
                      <a:xfrm>
                        <a:off x="7906" y="12822"/>
                        <a:ext cx="0" cy="345"/>
                      </a:xfrm>
                      <a:prstGeom prst="line">
                        <a:avLst/>
                      </a:prstGeom>
                      <a:noFill/>
                      <a:ln w="9525">
                        <a:solidFill>
                          <a:srgbClr val="000000"/>
                        </a:solidFill>
                        <a:prstDash val="dash"/>
                        <a:round/>
                        <a:headEnd/>
                        <a:tailEnd/>
                      </a:ln>
                    </p:spPr>
                    <p:txBody>
                      <a:bodyPr/>
                      <a:lstStyle/>
                      <a:p>
                        <a:endParaRPr lang="zh-CN" altLang="en-US"/>
                      </a:p>
                    </p:txBody>
                  </p:sp>
                  <p:sp>
                    <p:nvSpPr>
                      <p:cNvPr id="136230" name="Line 38"/>
                      <p:cNvSpPr>
                        <a:spLocks noChangeShapeType="1"/>
                      </p:cNvSpPr>
                      <p:nvPr/>
                    </p:nvSpPr>
                    <p:spPr bwMode="auto">
                      <a:xfrm>
                        <a:off x="9812" y="12822"/>
                        <a:ext cx="0" cy="345"/>
                      </a:xfrm>
                      <a:prstGeom prst="line">
                        <a:avLst/>
                      </a:prstGeom>
                      <a:noFill/>
                      <a:ln w="9525">
                        <a:solidFill>
                          <a:srgbClr val="000000"/>
                        </a:solidFill>
                        <a:prstDash val="dash"/>
                        <a:round/>
                        <a:headEnd/>
                        <a:tailEnd/>
                      </a:ln>
                    </p:spPr>
                    <p:txBody>
                      <a:bodyPr/>
                      <a:lstStyle/>
                      <a:p>
                        <a:endParaRPr lang="zh-CN" altLang="en-US"/>
                      </a:p>
                    </p:txBody>
                  </p:sp>
                  <p:sp>
                    <p:nvSpPr>
                      <p:cNvPr id="136231" name="Line 39"/>
                      <p:cNvSpPr>
                        <a:spLocks noChangeShapeType="1"/>
                      </p:cNvSpPr>
                      <p:nvPr/>
                    </p:nvSpPr>
                    <p:spPr bwMode="auto">
                      <a:xfrm>
                        <a:off x="9106" y="13002"/>
                        <a:ext cx="704" cy="0"/>
                      </a:xfrm>
                      <a:prstGeom prst="line">
                        <a:avLst/>
                      </a:prstGeom>
                      <a:noFill/>
                      <a:ln w="9525">
                        <a:solidFill>
                          <a:srgbClr val="000000"/>
                        </a:solidFill>
                        <a:round/>
                        <a:headEnd/>
                        <a:tailEnd type="triangle" w="med" len="med"/>
                      </a:ln>
                    </p:spPr>
                    <p:txBody>
                      <a:bodyPr/>
                      <a:lstStyle/>
                      <a:p>
                        <a:endParaRPr lang="zh-CN" altLang="en-US"/>
                      </a:p>
                    </p:txBody>
                  </p:sp>
                  <p:grpSp>
                    <p:nvGrpSpPr>
                      <p:cNvPr id="13" name="Group 40"/>
                      <p:cNvGrpSpPr>
                        <a:grpSpLocks/>
                      </p:cNvGrpSpPr>
                      <p:nvPr/>
                    </p:nvGrpSpPr>
                    <p:grpSpPr bwMode="auto">
                      <a:xfrm>
                        <a:off x="6060" y="13002"/>
                        <a:ext cx="1860" cy="0"/>
                        <a:chOff x="4200" y="13002"/>
                        <a:chExt cx="1860" cy="0"/>
                      </a:xfrm>
                    </p:grpSpPr>
                    <p:sp>
                      <p:nvSpPr>
                        <p:cNvPr id="136233" name="Line 41"/>
                        <p:cNvSpPr>
                          <a:spLocks noChangeShapeType="1"/>
                        </p:cNvSpPr>
                        <p:nvPr/>
                      </p:nvSpPr>
                      <p:spPr bwMode="auto">
                        <a:xfrm>
                          <a:off x="4200" y="13002"/>
                          <a:ext cx="690" cy="0"/>
                        </a:xfrm>
                        <a:prstGeom prst="line">
                          <a:avLst/>
                        </a:prstGeom>
                        <a:noFill/>
                        <a:ln w="9525">
                          <a:solidFill>
                            <a:srgbClr val="000000"/>
                          </a:solidFill>
                          <a:round/>
                          <a:headEnd type="triangle" w="med" len="med"/>
                          <a:tailEnd/>
                        </a:ln>
                      </p:spPr>
                      <p:txBody>
                        <a:bodyPr/>
                        <a:lstStyle/>
                        <a:p>
                          <a:endParaRPr lang="zh-CN" altLang="en-US"/>
                        </a:p>
                      </p:txBody>
                    </p:sp>
                    <p:sp>
                      <p:nvSpPr>
                        <p:cNvPr id="136234" name="Line 42"/>
                        <p:cNvSpPr>
                          <a:spLocks noChangeShapeType="1"/>
                        </p:cNvSpPr>
                        <p:nvPr/>
                      </p:nvSpPr>
                      <p:spPr bwMode="auto">
                        <a:xfrm>
                          <a:off x="5386" y="13002"/>
                          <a:ext cx="674" cy="0"/>
                        </a:xfrm>
                        <a:prstGeom prst="line">
                          <a:avLst/>
                        </a:prstGeom>
                        <a:noFill/>
                        <a:ln w="9525">
                          <a:solidFill>
                            <a:srgbClr val="000000"/>
                          </a:solidFill>
                          <a:round/>
                          <a:headEnd/>
                          <a:tailEnd type="triangle" w="med" len="med"/>
                        </a:ln>
                      </p:spPr>
                      <p:txBody>
                        <a:bodyPr/>
                        <a:lstStyle/>
                        <a:p>
                          <a:endParaRPr lang="zh-CN" altLang="en-US"/>
                        </a:p>
                      </p:txBody>
                    </p:sp>
                  </p:grpSp>
                  <p:sp>
                    <p:nvSpPr>
                      <p:cNvPr id="136235" name="Line 43"/>
                      <p:cNvSpPr>
                        <a:spLocks noChangeShapeType="1"/>
                      </p:cNvSpPr>
                      <p:nvPr/>
                    </p:nvSpPr>
                    <p:spPr bwMode="auto">
                      <a:xfrm>
                        <a:off x="3512" y="13017"/>
                        <a:ext cx="704" cy="0"/>
                      </a:xfrm>
                      <a:prstGeom prst="line">
                        <a:avLst/>
                      </a:prstGeom>
                      <a:noFill/>
                      <a:ln w="9525">
                        <a:solidFill>
                          <a:srgbClr val="000000"/>
                        </a:solidFill>
                        <a:round/>
                        <a:headEnd/>
                        <a:tailEnd type="triangle" w="med" len="med"/>
                      </a:ln>
                    </p:spPr>
                    <p:txBody>
                      <a:bodyPr/>
                      <a:lstStyle/>
                      <a:p>
                        <a:endParaRPr lang="zh-CN" altLang="en-US"/>
                      </a:p>
                    </p:txBody>
                  </p:sp>
                  <p:sp>
                    <p:nvSpPr>
                      <p:cNvPr id="136236" name="Line 44"/>
                      <p:cNvSpPr>
                        <a:spLocks noChangeShapeType="1"/>
                      </p:cNvSpPr>
                      <p:nvPr/>
                    </p:nvSpPr>
                    <p:spPr bwMode="auto">
                      <a:xfrm>
                        <a:off x="7952" y="13002"/>
                        <a:ext cx="704" cy="0"/>
                      </a:xfrm>
                      <a:prstGeom prst="line">
                        <a:avLst/>
                      </a:prstGeom>
                      <a:noFill/>
                      <a:ln w="9525">
                        <a:solidFill>
                          <a:srgbClr val="000000"/>
                        </a:solidFill>
                        <a:round/>
                        <a:headEnd type="triangle" w="med" len="med"/>
                        <a:tailEnd/>
                      </a:ln>
                    </p:spPr>
                    <p:txBody>
                      <a:bodyPr/>
                      <a:lstStyle/>
                      <a:p>
                        <a:endParaRPr lang="zh-CN" altLang="en-US"/>
                      </a:p>
                    </p:txBody>
                  </p:sp>
                </p:grpSp>
              </p:grpSp>
              <p:sp>
                <p:nvSpPr>
                  <p:cNvPr id="136237" name="Text Box 45"/>
                  <p:cNvSpPr txBox="1">
                    <a:spLocks noChangeArrowheads="1"/>
                  </p:cNvSpPr>
                  <p:nvPr/>
                </p:nvSpPr>
                <p:spPr bwMode="auto">
                  <a:xfrm>
                    <a:off x="8072" y="7566"/>
                    <a:ext cx="478" cy="450"/>
                  </a:xfrm>
                  <a:prstGeom prst="rect">
                    <a:avLst/>
                  </a:prstGeom>
                  <a:noFill/>
                  <a:ln w="9525">
                    <a:noFill/>
                    <a:miter lim="800000"/>
                    <a:headEnd/>
                    <a:tailEnd/>
                  </a:ln>
                </p:spPr>
                <p:txBody>
                  <a:bodyPr/>
                  <a:lstStyle/>
                  <a:p>
                    <a:pPr algn="just"/>
                    <a:r>
                      <a:rPr lang="en-US" altLang="zh-CN" i="1">
                        <a:latin typeface="Times New Roman" pitchFamily="18" charset="0"/>
                      </a:rPr>
                      <a:t>t</a:t>
                    </a:r>
                    <a:endParaRPr lang="en-US" altLang="zh-CN" sz="3200"/>
                  </a:p>
                </p:txBody>
              </p:sp>
              <p:sp>
                <p:nvSpPr>
                  <p:cNvPr id="136238" name="Line 46"/>
                  <p:cNvSpPr>
                    <a:spLocks noChangeShapeType="1"/>
                  </p:cNvSpPr>
                  <p:nvPr/>
                </p:nvSpPr>
                <p:spPr bwMode="auto">
                  <a:xfrm flipH="1">
                    <a:off x="2624" y="7185"/>
                    <a:ext cx="196" cy="315"/>
                  </a:xfrm>
                  <a:prstGeom prst="line">
                    <a:avLst/>
                  </a:prstGeom>
                  <a:noFill/>
                  <a:ln w="9525">
                    <a:solidFill>
                      <a:srgbClr val="000000"/>
                    </a:solidFill>
                    <a:round/>
                    <a:headEnd/>
                    <a:tailEnd type="triangle" w="med" len="med"/>
                  </a:ln>
                </p:spPr>
                <p:txBody>
                  <a:bodyPr/>
                  <a:lstStyle/>
                  <a:p>
                    <a:endParaRPr lang="zh-CN" altLang="en-US"/>
                  </a:p>
                </p:txBody>
              </p:sp>
              <p:sp>
                <p:nvSpPr>
                  <p:cNvPr id="136239" name="Line 47"/>
                  <p:cNvSpPr>
                    <a:spLocks noChangeShapeType="1"/>
                  </p:cNvSpPr>
                  <p:nvPr/>
                </p:nvSpPr>
                <p:spPr bwMode="auto">
                  <a:xfrm flipH="1">
                    <a:off x="3988" y="7230"/>
                    <a:ext cx="196" cy="315"/>
                  </a:xfrm>
                  <a:prstGeom prst="line">
                    <a:avLst/>
                  </a:prstGeom>
                  <a:noFill/>
                  <a:ln w="9525">
                    <a:solidFill>
                      <a:srgbClr val="000000"/>
                    </a:solidFill>
                    <a:round/>
                    <a:headEnd/>
                    <a:tailEnd type="triangle" w="med" len="med"/>
                  </a:ln>
                </p:spPr>
                <p:txBody>
                  <a:bodyPr/>
                  <a:lstStyle/>
                  <a:p>
                    <a:endParaRPr lang="zh-CN" altLang="en-US"/>
                  </a:p>
                </p:txBody>
              </p:sp>
              <p:sp>
                <p:nvSpPr>
                  <p:cNvPr id="136240" name="Line 48"/>
                  <p:cNvSpPr>
                    <a:spLocks noChangeShapeType="1"/>
                  </p:cNvSpPr>
                  <p:nvPr/>
                </p:nvSpPr>
                <p:spPr bwMode="auto">
                  <a:xfrm flipH="1">
                    <a:off x="5338" y="7125"/>
                    <a:ext cx="196" cy="315"/>
                  </a:xfrm>
                  <a:prstGeom prst="line">
                    <a:avLst/>
                  </a:prstGeom>
                  <a:noFill/>
                  <a:ln w="9525">
                    <a:solidFill>
                      <a:srgbClr val="000000"/>
                    </a:solidFill>
                    <a:round/>
                    <a:headEnd/>
                    <a:tailEnd type="triangle" w="med" len="med"/>
                  </a:ln>
                </p:spPr>
                <p:txBody>
                  <a:bodyPr/>
                  <a:lstStyle/>
                  <a:p>
                    <a:endParaRPr lang="zh-CN" altLang="en-US"/>
                  </a:p>
                </p:txBody>
              </p:sp>
              <p:sp>
                <p:nvSpPr>
                  <p:cNvPr id="136241" name="Line 49"/>
                  <p:cNvSpPr>
                    <a:spLocks noChangeShapeType="1"/>
                  </p:cNvSpPr>
                  <p:nvPr/>
                </p:nvSpPr>
                <p:spPr bwMode="auto">
                  <a:xfrm flipH="1">
                    <a:off x="6944" y="7125"/>
                    <a:ext cx="196" cy="315"/>
                  </a:xfrm>
                  <a:prstGeom prst="line">
                    <a:avLst/>
                  </a:prstGeom>
                  <a:noFill/>
                  <a:ln w="9525">
                    <a:solidFill>
                      <a:srgbClr val="000000"/>
                    </a:solidFill>
                    <a:round/>
                    <a:headEnd/>
                    <a:tailEnd type="triangle" w="med" len="med"/>
                  </a:ln>
                </p:spPr>
                <p:txBody>
                  <a:bodyPr/>
                  <a:lstStyle/>
                  <a:p>
                    <a:endParaRPr lang="zh-CN" altLang="en-US"/>
                  </a:p>
                </p:txBody>
              </p:sp>
            </p:grpSp>
          </p:grpSp>
          <p:grpSp>
            <p:nvGrpSpPr>
              <p:cNvPr id="14" name="Group 50"/>
              <p:cNvGrpSpPr>
                <a:grpSpLocks/>
              </p:cNvGrpSpPr>
              <p:nvPr/>
            </p:nvGrpSpPr>
            <p:grpSpPr bwMode="auto">
              <a:xfrm>
                <a:off x="2878" y="6765"/>
                <a:ext cx="5790" cy="780"/>
                <a:chOff x="2878" y="6765"/>
                <a:chExt cx="5790" cy="780"/>
              </a:xfrm>
            </p:grpSpPr>
            <p:sp>
              <p:nvSpPr>
                <p:cNvPr id="136243" name="Line 51"/>
                <p:cNvSpPr>
                  <a:spLocks noChangeShapeType="1"/>
                </p:cNvSpPr>
                <p:nvPr/>
              </p:nvSpPr>
              <p:spPr bwMode="auto">
                <a:xfrm flipV="1">
                  <a:off x="2878" y="6795"/>
                  <a:ext cx="0" cy="750"/>
                </a:xfrm>
                <a:prstGeom prst="line">
                  <a:avLst/>
                </a:prstGeom>
                <a:noFill/>
                <a:ln w="9525">
                  <a:solidFill>
                    <a:srgbClr val="000000"/>
                  </a:solidFill>
                  <a:prstDash val="dash"/>
                  <a:round/>
                  <a:headEnd/>
                  <a:tailEnd/>
                </a:ln>
              </p:spPr>
              <p:txBody>
                <a:bodyPr/>
                <a:lstStyle/>
                <a:p>
                  <a:endParaRPr lang="zh-CN" altLang="en-US"/>
                </a:p>
              </p:txBody>
            </p:sp>
            <p:sp>
              <p:nvSpPr>
                <p:cNvPr id="136244" name="Line 52"/>
                <p:cNvSpPr>
                  <a:spLocks noChangeShapeType="1"/>
                </p:cNvSpPr>
                <p:nvPr/>
              </p:nvSpPr>
              <p:spPr bwMode="auto">
                <a:xfrm flipV="1">
                  <a:off x="4394" y="6765"/>
                  <a:ext cx="0" cy="750"/>
                </a:xfrm>
                <a:prstGeom prst="line">
                  <a:avLst/>
                </a:prstGeom>
                <a:noFill/>
                <a:ln w="9525">
                  <a:solidFill>
                    <a:srgbClr val="000000"/>
                  </a:solidFill>
                  <a:prstDash val="dash"/>
                  <a:round/>
                  <a:headEnd/>
                  <a:tailEnd/>
                </a:ln>
              </p:spPr>
              <p:txBody>
                <a:bodyPr/>
                <a:lstStyle/>
                <a:p>
                  <a:endParaRPr lang="zh-CN" altLang="en-US"/>
                </a:p>
              </p:txBody>
            </p:sp>
            <p:sp>
              <p:nvSpPr>
                <p:cNvPr id="136245" name="Line 53"/>
                <p:cNvSpPr>
                  <a:spLocks noChangeShapeType="1"/>
                </p:cNvSpPr>
                <p:nvPr/>
              </p:nvSpPr>
              <p:spPr bwMode="auto">
                <a:xfrm flipV="1">
                  <a:off x="5790" y="6795"/>
                  <a:ext cx="0" cy="750"/>
                </a:xfrm>
                <a:prstGeom prst="line">
                  <a:avLst/>
                </a:prstGeom>
                <a:noFill/>
                <a:ln w="9525">
                  <a:solidFill>
                    <a:srgbClr val="000000"/>
                  </a:solidFill>
                  <a:prstDash val="dash"/>
                  <a:round/>
                  <a:headEnd/>
                  <a:tailEnd/>
                </a:ln>
              </p:spPr>
              <p:txBody>
                <a:bodyPr/>
                <a:lstStyle/>
                <a:p>
                  <a:endParaRPr lang="zh-CN" altLang="en-US"/>
                </a:p>
              </p:txBody>
            </p:sp>
            <p:sp>
              <p:nvSpPr>
                <p:cNvPr id="136246" name="Line 54"/>
                <p:cNvSpPr>
                  <a:spLocks noChangeShapeType="1"/>
                </p:cNvSpPr>
                <p:nvPr/>
              </p:nvSpPr>
              <p:spPr bwMode="auto">
                <a:xfrm flipV="1">
                  <a:off x="7228" y="6795"/>
                  <a:ext cx="0" cy="750"/>
                </a:xfrm>
                <a:prstGeom prst="line">
                  <a:avLst/>
                </a:prstGeom>
                <a:noFill/>
                <a:ln w="9525">
                  <a:solidFill>
                    <a:srgbClr val="000000"/>
                  </a:solidFill>
                  <a:prstDash val="dash"/>
                  <a:round/>
                  <a:headEnd/>
                  <a:tailEnd/>
                </a:ln>
              </p:spPr>
              <p:txBody>
                <a:bodyPr/>
                <a:lstStyle/>
                <a:p>
                  <a:endParaRPr lang="zh-CN" altLang="en-US"/>
                </a:p>
              </p:txBody>
            </p:sp>
            <p:sp>
              <p:nvSpPr>
                <p:cNvPr id="136247" name="Line 55"/>
                <p:cNvSpPr>
                  <a:spLocks noChangeShapeType="1"/>
                </p:cNvSpPr>
                <p:nvPr/>
              </p:nvSpPr>
              <p:spPr bwMode="auto">
                <a:xfrm flipV="1">
                  <a:off x="8668" y="6795"/>
                  <a:ext cx="0" cy="750"/>
                </a:xfrm>
                <a:prstGeom prst="line">
                  <a:avLst/>
                </a:prstGeom>
                <a:noFill/>
                <a:ln w="9525">
                  <a:solidFill>
                    <a:srgbClr val="000000"/>
                  </a:solidFill>
                  <a:prstDash val="dash"/>
                  <a:round/>
                  <a:headEnd/>
                  <a:tailEnd/>
                </a:ln>
              </p:spPr>
              <p:txBody>
                <a:bodyPr/>
                <a:lstStyle/>
                <a:p>
                  <a:endParaRPr lang="zh-CN" altLang="en-US"/>
                </a:p>
              </p:txBody>
            </p:sp>
          </p:grpSp>
        </p:grpSp>
      </p:grpSp>
      <p:graphicFrame>
        <p:nvGraphicFramePr>
          <p:cNvPr id="136300" name="Group 108"/>
          <p:cNvGraphicFramePr>
            <a:graphicFrameLocks noGrp="1"/>
          </p:cNvGraphicFramePr>
          <p:nvPr>
            <p:extLst>
              <p:ext uri="{D42A27DB-BD31-4B8C-83A1-F6EECF244321}">
                <p14:modId xmlns:p14="http://schemas.microsoft.com/office/powerpoint/2010/main" val="69719830"/>
              </p:ext>
            </p:extLst>
          </p:nvPr>
        </p:nvGraphicFramePr>
        <p:xfrm>
          <a:off x="3076971" y="4736841"/>
          <a:ext cx="4951413" cy="792480"/>
        </p:xfrm>
        <a:graphic>
          <a:graphicData uri="http://schemas.openxmlformats.org/drawingml/2006/table">
            <a:tbl>
              <a:tblPr/>
              <a:tblGrid>
                <a:gridCol w="1238250"/>
                <a:gridCol w="1238250"/>
                <a:gridCol w="1236663"/>
                <a:gridCol w="1238250"/>
              </a:tblGrid>
              <a:tr h="3381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f</a:t>
                      </a:r>
                      <a:r>
                        <a:rPr kumimoji="0" lang="en-US" altLang="zh-CN" sz="2000" b="1"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chemeClr val="tx1"/>
                          </a:solidFill>
                          <a:effectLst/>
                          <a:latin typeface="Times New Roman" pitchFamily="18" charset="0"/>
                          <a:ea typeface="宋体" charset="-122"/>
                          <a:cs typeface="Times New Roman" pitchFamily="18" charset="0"/>
                        </a:rPr>
                        <a:t>f</a:t>
                      </a:r>
                      <a:r>
                        <a:rPr kumimoji="0" lang="en-US" altLang="zh-CN" sz="2000" b="1" i="0" u="none" strike="noStrike" cap="none" normalizeH="0" baseline="-30000" smtClean="0">
                          <a:ln>
                            <a:noFill/>
                          </a:ln>
                          <a:solidFill>
                            <a:schemeClr val="tx1"/>
                          </a:solidFill>
                          <a:effectLst/>
                          <a:latin typeface="Times New Roman" pitchFamily="18" charset="0"/>
                          <a:ea typeface="宋体" charset="-122"/>
                          <a:cs typeface="Times New Roman" pitchFamily="18" charset="0"/>
                        </a:rPr>
                        <a:t>2</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chemeClr val="tx1"/>
                          </a:solidFill>
                          <a:effectLst/>
                          <a:latin typeface="Times New Roman" pitchFamily="18" charset="0"/>
                          <a:ea typeface="宋体" charset="-122"/>
                          <a:cs typeface="Times New Roman" pitchFamily="18" charset="0"/>
                        </a:rPr>
                        <a:t>f</a:t>
                      </a:r>
                      <a:r>
                        <a:rPr kumimoji="0" lang="en-US" altLang="zh-CN" sz="2000" b="1" i="0" u="none" strike="noStrike" cap="none" normalizeH="0" baseline="-30000" smtClean="0">
                          <a:ln>
                            <a:noFill/>
                          </a:ln>
                          <a:solidFill>
                            <a:schemeClr val="tx1"/>
                          </a:solidFill>
                          <a:effectLst/>
                          <a:latin typeface="Times New Roman" pitchFamily="18" charset="0"/>
                          <a:ea typeface="宋体" charset="-122"/>
                          <a:cs typeface="Times New Roman" pitchFamily="18" charset="0"/>
                        </a:rPr>
                        <a:t>3</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chemeClr val="tx1"/>
                          </a:solidFill>
                          <a:effectLst/>
                          <a:latin typeface="Times New Roman" pitchFamily="18" charset="0"/>
                          <a:ea typeface="宋体" charset="-122"/>
                          <a:cs typeface="Times New Roman" pitchFamily="18" charset="0"/>
                        </a:rPr>
                        <a:t>f</a:t>
                      </a:r>
                      <a:r>
                        <a:rPr kumimoji="0" lang="en-US" altLang="zh-CN" sz="2000" b="1" i="0" u="none" strike="noStrike" cap="none" normalizeH="0" baseline="-30000" smtClean="0">
                          <a:ln>
                            <a:noFill/>
                          </a:ln>
                          <a:solidFill>
                            <a:schemeClr val="tx1"/>
                          </a:solidFill>
                          <a:effectLst/>
                          <a:latin typeface="Times New Roman" pitchFamily="18" charset="0"/>
                          <a:ea typeface="宋体" charset="-122"/>
                          <a:cs typeface="Times New Roman" pitchFamily="18" charset="0"/>
                        </a:rPr>
                        <a:t>4</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65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01</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10</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36301" name="Text Box 109"/>
          <p:cNvSpPr txBox="1">
            <a:spLocks noChangeArrowheads="1"/>
          </p:cNvSpPr>
          <p:nvPr/>
        </p:nvSpPr>
        <p:spPr bwMode="auto">
          <a:xfrm>
            <a:off x="3446463" y="5765194"/>
            <a:ext cx="2487612" cy="400110"/>
          </a:xfrm>
          <a:prstGeom prst="rect">
            <a:avLst/>
          </a:prstGeom>
          <a:noFill/>
          <a:ln w="9525">
            <a:noFill/>
            <a:miter lim="800000"/>
            <a:headEnd/>
            <a:tailEnd/>
          </a:ln>
        </p:spPr>
        <p:txBody>
          <a:bodyPr>
            <a:spAutoFit/>
          </a:bodyPr>
          <a:lstStyle/>
          <a:p>
            <a:pPr algn="ctr"/>
            <a:r>
              <a:rPr lang="en-US" altLang="zh-CN" sz="2000" b="1" dirty="0">
                <a:latin typeface="Times New Roman" pitchFamily="18" charset="0"/>
              </a:rPr>
              <a:t>(b) 4FSK</a:t>
            </a:r>
            <a:r>
              <a:rPr lang="zh-CN" altLang="en-US" sz="2000" b="1" dirty="0">
                <a:latin typeface="Times New Roman" pitchFamily="18" charset="0"/>
              </a:rPr>
              <a:t>信号的取值</a:t>
            </a:r>
            <a:endParaRPr lang="zh-CN" altLang="en-US" sz="3600" b="1" dirty="0"/>
          </a:p>
        </p:txBody>
      </p:sp>
      <p:sp>
        <p:nvSpPr>
          <p:cNvPr id="15" name="矩形 14"/>
          <p:cNvSpPr/>
          <p:nvPr/>
        </p:nvSpPr>
        <p:spPr>
          <a:xfrm>
            <a:off x="612965" y="4725144"/>
            <a:ext cx="2302851" cy="83099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altLang="zh-CN" sz="2400" b="1" dirty="0" smtClean="0">
                <a:solidFill>
                  <a:srgbClr val="0000FF"/>
                </a:solidFill>
                <a:latin typeface="+mj-ea"/>
                <a:ea typeface="+mj-ea"/>
              </a:rPr>
              <a:t>4</a:t>
            </a:r>
            <a:r>
              <a:rPr lang="zh-CN" altLang="en-US" sz="2400" b="1" dirty="0" smtClean="0">
                <a:solidFill>
                  <a:srgbClr val="0000FF"/>
                </a:solidFill>
                <a:latin typeface="+mj-ea"/>
                <a:ea typeface="+mj-ea"/>
              </a:rPr>
              <a:t>个不同频率表示</a:t>
            </a:r>
            <a:r>
              <a:rPr lang="en-US" altLang="zh-CN" sz="2400" b="1" dirty="0" smtClean="0">
                <a:solidFill>
                  <a:srgbClr val="0000FF"/>
                </a:solidFill>
                <a:latin typeface="+mj-ea"/>
                <a:ea typeface="+mj-ea"/>
              </a:rPr>
              <a:t>4</a:t>
            </a:r>
            <a:r>
              <a:rPr lang="zh-CN" altLang="en-US" sz="2400" b="1" dirty="0" smtClean="0">
                <a:solidFill>
                  <a:srgbClr val="0000FF"/>
                </a:solidFill>
                <a:latin typeface="+mj-ea"/>
                <a:ea typeface="+mj-ea"/>
              </a:rPr>
              <a:t>进制码元</a:t>
            </a:r>
            <a:endParaRPr lang="zh-CN" altLang="en-US" sz="2400" b="1" dirty="0">
              <a:solidFill>
                <a:srgbClr val="0000FF"/>
              </a:solidFill>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6300"/>
                                        </p:tgtEl>
                                        <p:attrNameLst>
                                          <p:attrName>style.visibility</p:attrName>
                                        </p:attrNameLst>
                                      </p:cBhvr>
                                      <p:to>
                                        <p:strVal val="visible"/>
                                      </p:to>
                                    </p:set>
                                    <p:anim calcmode="lin" valueType="num">
                                      <p:cBhvr additive="base">
                                        <p:cTn id="7" dur="500" fill="hold"/>
                                        <p:tgtEl>
                                          <p:spTgt spid="136300"/>
                                        </p:tgtEl>
                                        <p:attrNameLst>
                                          <p:attrName>ppt_x</p:attrName>
                                        </p:attrNameLst>
                                      </p:cBhvr>
                                      <p:tavLst>
                                        <p:tav tm="0">
                                          <p:val>
                                            <p:strVal val="#ppt_x"/>
                                          </p:val>
                                        </p:tav>
                                        <p:tav tm="100000">
                                          <p:val>
                                            <p:strVal val="#ppt_x"/>
                                          </p:val>
                                        </p:tav>
                                      </p:tavLst>
                                    </p:anim>
                                    <p:anim calcmode="lin" valueType="num">
                                      <p:cBhvr additive="base">
                                        <p:cTn id="8" dur="500" fill="hold"/>
                                        <p:tgtEl>
                                          <p:spTgt spid="13630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6301"/>
                                        </p:tgtEl>
                                        <p:attrNameLst>
                                          <p:attrName>style.visibility</p:attrName>
                                        </p:attrNameLst>
                                      </p:cBhvr>
                                      <p:to>
                                        <p:strVal val="visible"/>
                                      </p:to>
                                    </p:set>
                                    <p:anim calcmode="lin" valueType="num">
                                      <p:cBhvr additive="base">
                                        <p:cTn id="11" dur="500" fill="hold"/>
                                        <p:tgtEl>
                                          <p:spTgt spid="136301"/>
                                        </p:tgtEl>
                                        <p:attrNameLst>
                                          <p:attrName>ppt_x</p:attrName>
                                        </p:attrNameLst>
                                      </p:cBhvr>
                                      <p:tavLst>
                                        <p:tav tm="0">
                                          <p:val>
                                            <p:strVal val="#ppt_x"/>
                                          </p:val>
                                        </p:tav>
                                        <p:tav tm="100000">
                                          <p:val>
                                            <p:strVal val="#ppt_x"/>
                                          </p:val>
                                        </p:tav>
                                      </p:tavLst>
                                    </p:anim>
                                    <p:anim calcmode="lin" valueType="num">
                                      <p:cBhvr additive="base">
                                        <p:cTn id="12" dur="500" fill="hold"/>
                                        <p:tgtEl>
                                          <p:spTgt spid="13630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301" grpId="0"/>
      <p:bldP spid="15"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smtClean="0">
                <a:solidFill>
                  <a:srgbClr val="0000FF"/>
                </a:solidFill>
              </a:rPr>
              <a:t>要求</a:t>
            </a:r>
            <a:r>
              <a:rPr lang="zh-CN" altLang="en-US" dirty="0" smtClean="0"/>
              <a:t>：每个载频之间的距离足够大，不同码元占据不同的频谱，这样，带通滤波器可以区分开</a:t>
            </a:r>
            <a:endParaRPr lang="en-US" altLang="zh-CN" dirty="0" smtClean="0"/>
          </a:p>
          <a:p>
            <a:pPr marL="0" indent="0">
              <a:buNone/>
            </a:pPr>
            <a:r>
              <a:rPr lang="zh-CN" altLang="en-US" dirty="0" smtClean="0"/>
              <a:t>（</a:t>
            </a:r>
            <a:r>
              <a:rPr lang="zh-CN" altLang="en-US" dirty="0" smtClean="0">
                <a:solidFill>
                  <a:srgbClr val="0000FF"/>
                </a:solidFill>
              </a:rPr>
              <a:t>不同频率的码元互相正交</a:t>
            </a:r>
            <a:r>
              <a:rPr lang="zh-CN" altLang="en-US" dirty="0" smtClean="0"/>
              <a:t>）</a:t>
            </a:r>
            <a:endParaRPr lang="en-US" altLang="zh-CN" dirty="0" smtClean="0"/>
          </a:p>
          <a:p>
            <a:r>
              <a:rPr lang="en-US" altLang="zh-CN" dirty="0">
                <a:solidFill>
                  <a:srgbClr val="0000FF"/>
                </a:solidFill>
              </a:rPr>
              <a:t>MFSK</a:t>
            </a:r>
            <a:r>
              <a:rPr lang="zh-CN" altLang="en-US" dirty="0">
                <a:solidFill>
                  <a:srgbClr val="0000FF"/>
                </a:solidFill>
              </a:rPr>
              <a:t>信号的带宽</a:t>
            </a:r>
            <a:r>
              <a:rPr lang="zh-CN" altLang="en-US" dirty="0"/>
              <a:t>：</a:t>
            </a:r>
          </a:p>
          <a:p>
            <a:pPr lvl="2">
              <a:buFont typeface="Wingdings" pitchFamily="2" charset="2"/>
              <a:buNone/>
            </a:pPr>
            <a:r>
              <a:rPr lang="zh-CN" altLang="en-US" dirty="0"/>
              <a:t>		</a:t>
            </a:r>
            <a:r>
              <a:rPr lang="en-US" altLang="zh-CN" sz="2800" i="1" dirty="0">
                <a:solidFill>
                  <a:srgbClr val="FF0000"/>
                </a:solidFill>
              </a:rPr>
              <a:t>B</a:t>
            </a:r>
            <a:r>
              <a:rPr lang="en-US" altLang="zh-CN" sz="2800" dirty="0">
                <a:solidFill>
                  <a:srgbClr val="FF0000"/>
                </a:solidFill>
              </a:rPr>
              <a:t> = </a:t>
            </a:r>
            <a:r>
              <a:rPr lang="en-US" altLang="zh-CN" sz="2800" i="1" dirty="0" err="1">
                <a:solidFill>
                  <a:srgbClr val="FF0000"/>
                </a:solidFill>
              </a:rPr>
              <a:t>f</a:t>
            </a:r>
            <a:r>
              <a:rPr lang="en-US" altLang="zh-CN" sz="2800" i="1" baseline="-25000" dirty="0" err="1">
                <a:solidFill>
                  <a:srgbClr val="FF0000"/>
                </a:solidFill>
              </a:rPr>
              <a:t>M</a:t>
            </a:r>
            <a:r>
              <a:rPr lang="en-US" altLang="zh-CN" sz="2800" dirty="0">
                <a:solidFill>
                  <a:srgbClr val="FF0000"/>
                </a:solidFill>
              </a:rPr>
              <a:t> - </a:t>
            </a:r>
            <a:r>
              <a:rPr lang="en-US" altLang="zh-CN" sz="2800" i="1" dirty="0">
                <a:solidFill>
                  <a:srgbClr val="FF0000"/>
                </a:solidFill>
              </a:rPr>
              <a:t>f</a:t>
            </a:r>
            <a:r>
              <a:rPr lang="en-US" altLang="zh-CN" sz="2800" baseline="-25000" dirty="0">
                <a:solidFill>
                  <a:srgbClr val="FF0000"/>
                </a:solidFill>
              </a:rPr>
              <a:t>1</a:t>
            </a:r>
            <a:r>
              <a:rPr lang="en-US" altLang="zh-CN" sz="2800" dirty="0">
                <a:solidFill>
                  <a:srgbClr val="FF0000"/>
                </a:solidFill>
              </a:rPr>
              <a:t> + </a:t>
            </a:r>
            <a:r>
              <a:rPr lang="en-US" altLang="zh-CN" sz="2800" i="1" dirty="0">
                <a:solidFill>
                  <a:srgbClr val="FF0000"/>
                </a:solidFill>
                <a:sym typeface="Symbol" pitchFamily="18" charset="2"/>
              </a:rPr>
              <a:t></a:t>
            </a:r>
            <a:r>
              <a:rPr lang="en-US" altLang="zh-CN" sz="2800" i="1" dirty="0">
                <a:solidFill>
                  <a:srgbClr val="FF0000"/>
                </a:solidFill>
              </a:rPr>
              <a:t>f</a:t>
            </a:r>
            <a:r>
              <a:rPr lang="en-US" altLang="zh-CN" sz="2800" dirty="0">
                <a:solidFill>
                  <a:srgbClr val="FF0000"/>
                </a:solidFill>
              </a:rPr>
              <a:t>	</a:t>
            </a:r>
          </a:p>
          <a:p>
            <a:pPr lvl="2">
              <a:buFont typeface="Wingdings" pitchFamily="2" charset="2"/>
              <a:buNone/>
            </a:pPr>
            <a:r>
              <a:rPr lang="en-US" altLang="zh-CN" sz="2800" dirty="0"/>
              <a:t>	</a:t>
            </a:r>
            <a:r>
              <a:rPr lang="zh-CN" altLang="en-US" sz="2800" dirty="0"/>
              <a:t>式</a:t>
            </a:r>
            <a:r>
              <a:rPr lang="zh-CN" altLang="en-US" sz="2800" dirty="0" smtClean="0"/>
              <a:t>中：</a:t>
            </a:r>
            <a:r>
              <a:rPr lang="en-US" altLang="zh-CN" sz="2800" i="1" dirty="0" smtClean="0"/>
              <a:t>f</a:t>
            </a:r>
            <a:r>
              <a:rPr lang="en-US" altLang="zh-CN" sz="2800" baseline="-25000" dirty="0" smtClean="0"/>
              <a:t>1</a:t>
            </a:r>
            <a:r>
              <a:rPr lang="en-US" altLang="zh-CN" sz="2800" dirty="0" smtClean="0"/>
              <a:t> </a:t>
            </a:r>
            <a:r>
              <a:rPr lang="zh-CN" altLang="en-US" sz="2800" dirty="0"/>
              <a:t>－ 最低载频</a:t>
            </a:r>
          </a:p>
          <a:p>
            <a:pPr lvl="2">
              <a:buFont typeface="Wingdings" pitchFamily="2" charset="2"/>
              <a:buNone/>
            </a:pPr>
            <a:r>
              <a:rPr lang="zh-CN" altLang="en-US" sz="2800" dirty="0"/>
              <a:t>		</a:t>
            </a:r>
            <a:r>
              <a:rPr lang="en-US" altLang="zh-CN" sz="2800" i="1" dirty="0" err="1"/>
              <a:t>f</a:t>
            </a:r>
            <a:r>
              <a:rPr lang="en-US" altLang="zh-CN" sz="2800" i="1" baseline="-25000" dirty="0" err="1"/>
              <a:t>M</a:t>
            </a:r>
            <a:r>
              <a:rPr lang="en-US" altLang="zh-CN" sz="2800" i="1" dirty="0"/>
              <a:t> </a:t>
            </a:r>
            <a:r>
              <a:rPr lang="zh-CN" altLang="en-US" sz="2800" i="1" dirty="0"/>
              <a:t>－ </a:t>
            </a:r>
            <a:r>
              <a:rPr lang="zh-CN" altLang="en-US" sz="2800" dirty="0"/>
              <a:t>最高载频</a:t>
            </a:r>
          </a:p>
          <a:p>
            <a:pPr lvl="2">
              <a:buFont typeface="Wingdings" pitchFamily="2" charset="2"/>
              <a:buNone/>
            </a:pPr>
            <a:r>
              <a:rPr lang="zh-CN" altLang="en-US" sz="2800" dirty="0"/>
              <a:t>		</a:t>
            </a:r>
            <a:r>
              <a:rPr lang="zh-CN" altLang="en-US" sz="2800" i="1" dirty="0">
                <a:sym typeface="Symbol" pitchFamily="18" charset="2"/>
              </a:rPr>
              <a:t></a:t>
            </a:r>
            <a:r>
              <a:rPr lang="en-US" altLang="zh-CN" sz="2800" i="1" dirty="0"/>
              <a:t>f</a:t>
            </a:r>
            <a:r>
              <a:rPr lang="en-US" altLang="zh-CN" sz="2800" dirty="0"/>
              <a:t> </a:t>
            </a:r>
            <a:r>
              <a:rPr lang="zh-CN" altLang="en-US" sz="2800" dirty="0"/>
              <a:t>－ 单个码元的带宽 </a:t>
            </a:r>
          </a:p>
          <a:p>
            <a:pPr marL="0" indent="0">
              <a:buNone/>
            </a:pPr>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151</a:t>
            </a:fld>
            <a:endParaRPr lang="en-US"/>
          </a:p>
        </p:txBody>
      </p:sp>
    </p:spTree>
    <p:extLst>
      <p:ext uri="{BB962C8B-B14F-4D97-AF65-F5344CB8AC3E}">
        <p14:creationId xmlns:p14="http://schemas.microsoft.com/office/powerpoint/2010/main" val="2151610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US" altLang="zh-CN" dirty="0"/>
              <a:t>MFSK</a:t>
            </a:r>
            <a:r>
              <a:rPr lang="zh-CN" altLang="en-US" dirty="0"/>
              <a:t>非相干解调器的原理方框图 </a:t>
            </a:r>
          </a:p>
        </p:txBody>
      </p:sp>
      <p:sp>
        <p:nvSpPr>
          <p:cNvPr id="49" name="灯片编号占位符 5"/>
          <p:cNvSpPr>
            <a:spLocks noGrp="1"/>
          </p:cNvSpPr>
          <p:nvPr>
            <p:ph type="sldNum" sz="quarter" idx="12"/>
          </p:nvPr>
        </p:nvSpPr>
        <p:spPr/>
        <p:txBody>
          <a:bodyPr/>
          <a:lstStyle/>
          <a:p>
            <a:fld id="{0E6813E0-E7CA-4E65-BF36-432B5DFE745D}" type="slidenum">
              <a:rPr lang="en-US" altLang="zh-CN" smtClean="0"/>
              <a:pPr/>
              <a:t>152</a:t>
            </a:fld>
            <a:endParaRPr lang="en-US" altLang="zh-CN"/>
          </a:p>
        </p:txBody>
      </p:sp>
      <p:grpSp>
        <p:nvGrpSpPr>
          <p:cNvPr id="2" name="Group 4"/>
          <p:cNvGrpSpPr>
            <a:grpSpLocks/>
          </p:cNvGrpSpPr>
          <p:nvPr/>
        </p:nvGrpSpPr>
        <p:grpSpPr bwMode="auto">
          <a:xfrm>
            <a:off x="467544" y="1340769"/>
            <a:ext cx="8208912" cy="4896544"/>
            <a:chOff x="2672" y="5622"/>
            <a:chExt cx="6586" cy="2724"/>
          </a:xfrm>
        </p:grpSpPr>
        <p:sp>
          <p:nvSpPr>
            <p:cNvPr id="138245" name="Text Box 5"/>
            <p:cNvSpPr txBox="1">
              <a:spLocks noChangeArrowheads="1"/>
            </p:cNvSpPr>
            <p:nvPr/>
          </p:nvSpPr>
          <p:spPr bwMode="auto">
            <a:xfrm>
              <a:off x="6888" y="5622"/>
              <a:ext cx="764" cy="540"/>
            </a:xfrm>
            <a:prstGeom prst="rect">
              <a:avLst/>
            </a:prstGeom>
            <a:noFill/>
            <a:ln w="9525">
              <a:noFill/>
              <a:miter lim="800000"/>
              <a:headEnd/>
              <a:tailEnd/>
            </a:ln>
          </p:spPr>
          <p:txBody>
            <a:bodyPr/>
            <a:lstStyle/>
            <a:p>
              <a:pPr algn="ctr"/>
              <a:r>
                <a:rPr lang="en-US" altLang="zh-CN" sz="2000" b="1" i="1">
                  <a:latin typeface="Times New Roman" pitchFamily="18" charset="0"/>
                </a:rPr>
                <a:t>V</a:t>
              </a:r>
              <a:r>
                <a:rPr lang="en-US" altLang="zh-CN" sz="2000" b="1" baseline="-25000">
                  <a:latin typeface="Times New Roman" pitchFamily="18" charset="0"/>
                </a:rPr>
                <a:t>1</a:t>
              </a:r>
              <a:r>
                <a:rPr lang="en-US" altLang="zh-CN" sz="2000" b="1">
                  <a:latin typeface="Times New Roman" pitchFamily="18" charset="0"/>
                </a:rPr>
                <a:t>(</a:t>
              </a:r>
              <a:r>
                <a:rPr lang="en-US" altLang="zh-CN" sz="2000" b="1" i="1">
                  <a:latin typeface="Times New Roman" pitchFamily="18" charset="0"/>
                </a:rPr>
                <a:t>t</a:t>
              </a:r>
              <a:r>
                <a:rPr lang="en-US" altLang="zh-CN" sz="2000" b="1">
                  <a:latin typeface="Times New Roman" pitchFamily="18" charset="0"/>
                </a:rPr>
                <a:t>)</a:t>
              </a:r>
              <a:endParaRPr lang="en-US" altLang="zh-CN" sz="4000" b="1"/>
            </a:p>
          </p:txBody>
        </p:sp>
        <p:sp>
          <p:nvSpPr>
            <p:cNvPr id="138246" name="Text Box 6"/>
            <p:cNvSpPr txBox="1">
              <a:spLocks noChangeArrowheads="1"/>
            </p:cNvSpPr>
            <p:nvPr/>
          </p:nvSpPr>
          <p:spPr bwMode="auto">
            <a:xfrm>
              <a:off x="7382" y="6177"/>
              <a:ext cx="722" cy="1410"/>
            </a:xfrm>
            <a:prstGeom prst="rect">
              <a:avLst/>
            </a:prstGeom>
            <a:solidFill>
              <a:srgbClr val="FFFFFF"/>
            </a:solidFill>
            <a:ln w="9525">
              <a:solidFill>
                <a:srgbClr val="000000"/>
              </a:solidFill>
              <a:miter lim="800000"/>
              <a:headEnd/>
              <a:tailEnd/>
            </a:ln>
          </p:spPr>
          <p:txBody>
            <a:bodyPr/>
            <a:lstStyle/>
            <a:p>
              <a:pPr algn="ctr"/>
              <a:endParaRPr lang="en-US" altLang="zh-CN" sz="2000" b="1">
                <a:latin typeface="Times New Roman" pitchFamily="18" charset="0"/>
              </a:endParaRPr>
            </a:p>
            <a:p>
              <a:pPr algn="ctr"/>
              <a:r>
                <a:rPr lang="zh-CN" altLang="en-US" sz="2000" b="1">
                  <a:latin typeface="Times New Roman" pitchFamily="18" charset="0"/>
                </a:rPr>
                <a:t>抽样</a:t>
              </a:r>
            </a:p>
            <a:p>
              <a:pPr algn="ctr"/>
              <a:r>
                <a:rPr lang="zh-CN" altLang="en-US" sz="2000" b="1">
                  <a:latin typeface="Times New Roman" pitchFamily="18" charset="0"/>
                </a:rPr>
                <a:t>判决</a:t>
              </a:r>
              <a:endParaRPr lang="zh-CN" altLang="en-US" sz="4000" b="1"/>
            </a:p>
          </p:txBody>
        </p:sp>
        <p:sp>
          <p:nvSpPr>
            <p:cNvPr id="138247" name="Line 7"/>
            <p:cNvSpPr>
              <a:spLocks noChangeShapeType="1"/>
            </p:cNvSpPr>
            <p:nvPr/>
          </p:nvSpPr>
          <p:spPr bwMode="auto">
            <a:xfrm flipH="1">
              <a:off x="8102" y="6687"/>
              <a:ext cx="450" cy="0"/>
            </a:xfrm>
            <a:prstGeom prst="line">
              <a:avLst/>
            </a:prstGeom>
            <a:noFill/>
            <a:ln w="9525">
              <a:solidFill>
                <a:srgbClr val="000000"/>
              </a:solidFill>
              <a:round/>
              <a:headEnd type="triangle" w="med" len="med"/>
              <a:tailEnd/>
            </a:ln>
          </p:spPr>
          <p:txBody>
            <a:bodyPr/>
            <a:lstStyle/>
            <a:p>
              <a:endParaRPr lang="zh-CN" altLang="en-US" sz="2000" b="1"/>
            </a:p>
          </p:txBody>
        </p:sp>
        <p:grpSp>
          <p:nvGrpSpPr>
            <p:cNvPr id="3" name="Group 8"/>
            <p:cNvGrpSpPr>
              <a:grpSpLocks/>
            </p:cNvGrpSpPr>
            <p:nvPr/>
          </p:nvGrpSpPr>
          <p:grpSpPr bwMode="auto">
            <a:xfrm>
              <a:off x="3646" y="5730"/>
              <a:ext cx="3736" cy="585"/>
              <a:chOff x="3646" y="5730"/>
              <a:chExt cx="3736" cy="585"/>
            </a:xfrm>
          </p:grpSpPr>
          <p:grpSp>
            <p:nvGrpSpPr>
              <p:cNvPr id="4" name="Group 9"/>
              <p:cNvGrpSpPr>
                <a:grpSpLocks/>
              </p:cNvGrpSpPr>
              <p:nvPr/>
            </p:nvGrpSpPr>
            <p:grpSpPr bwMode="auto">
              <a:xfrm>
                <a:off x="3646" y="5730"/>
                <a:ext cx="1562" cy="585"/>
                <a:chOff x="2834" y="6825"/>
                <a:chExt cx="1562" cy="585"/>
              </a:xfrm>
            </p:grpSpPr>
            <p:sp>
              <p:nvSpPr>
                <p:cNvPr id="138250" name="Text Box 10"/>
                <p:cNvSpPr txBox="1">
                  <a:spLocks noChangeArrowheads="1"/>
                </p:cNvSpPr>
                <p:nvPr/>
              </p:nvSpPr>
              <p:spPr bwMode="auto">
                <a:xfrm>
                  <a:off x="3300" y="6825"/>
                  <a:ext cx="1096" cy="585"/>
                </a:xfrm>
                <a:prstGeom prst="rect">
                  <a:avLst/>
                </a:prstGeom>
                <a:solidFill>
                  <a:srgbClr val="FFFFFF"/>
                </a:solidFill>
                <a:ln w="9525">
                  <a:solidFill>
                    <a:srgbClr val="000000"/>
                  </a:solidFill>
                  <a:miter lim="800000"/>
                  <a:headEnd/>
                  <a:tailEnd/>
                </a:ln>
              </p:spPr>
              <p:txBody>
                <a:bodyPr anchor="ctr"/>
                <a:lstStyle/>
                <a:p>
                  <a:pPr algn="ctr">
                    <a:lnSpc>
                      <a:spcPct val="96000"/>
                    </a:lnSpc>
                  </a:pPr>
                  <a:r>
                    <a:rPr lang="zh-CN" altLang="en-US" sz="2800" b="1" baseline="30000">
                      <a:latin typeface="Times New Roman" pitchFamily="18" charset="0"/>
                    </a:rPr>
                    <a:t>带通滤波</a:t>
                  </a:r>
                </a:p>
                <a:p>
                  <a:pPr algn="ctr">
                    <a:lnSpc>
                      <a:spcPct val="96000"/>
                    </a:lnSpc>
                  </a:pPr>
                  <a:r>
                    <a:rPr lang="en-US" altLang="zh-CN" sz="2000" b="1" i="1" baseline="30000">
                      <a:latin typeface="Times New Roman" pitchFamily="18" charset="0"/>
                    </a:rPr>
                    <a:t>f</a:t>
                  </a:r>
                  <a:r>
                    <a:rPr lang="en-US" altLang="zh-CN" sz="2000" b="1" baseline="-25000">
                      <a:latin typeface="Times New Roman" pitchFamily="18" charset="0"/>
                    </a:rPr>
                    <a:t>1</a:t>
                  </a:r>
                  <a:endParaRPr lang="en-US" altLang="zh-CN" sz="4000" b="1"/>
                </a:p>
              </p:txBody>
            </p:sp>
            <p:sp>
              <p:nvSpPr>
                <p:cNvPr id="138251" name="Line 11"/>
                <p:cNvSpPr>
                  <a:spLocks noChangeShapeType="1"/>
                </p:cNvSpPr>
                <p:nvPr/>
              </p:nvSpPr>
              <p:spPr bwMode="auto">
                <a:xfrm flipH="1">
                  <a:off x="2834" y="7125"/>
                  <a:ext cx="450" cy="0"/>
                </a:xfrm>
                <a:prstGeom prst="line">
                  <a:avLst/>
                </a:prstGeom>
                <a:noFill/>
                <a:ln w="9525">
                  <a:solidFill>
                    <a:srgbClr val="000000"/>
                  </a:solidFill>
                  <a:round/>
                  <a:headEnd type="triangle" w="med" len="med"/>
                  <a:tailEnd/>
                </a:ln>
              </p:spPr>
              <p:txBody>
                <a:bodyPr/>
                <a:lstStyle/>
                <a:p>
                  <a:endParaRPr lang="zh-CN" altLang="en-US" sz="2000" b="1"/>
                </a:p>
              </p:txBody>
            </p:sp>
          </p:grpSp>
          <p:sp>
            <p:nvSpPr>
              <p:cNvPr id="138252" name="Text Box 12"/>
              <p:cNvSpPr txBox="1">
                <a:spLocks noChangeArrowheads="1"/>
              </p:cNvSpPr>
              <p:nvPr/>
            </p:nvSpPr>
            <p:spPr bwMode="auto">
              <a:xfrm>
                <a:off x="5656" y="5730"/>
                <a:ext cx="1096" cy="585"/>
              </a:xfrm>
              <a:prstGeom prst="rect">
                <a:avLst/>
              </a:prstGeom>
              <a:solidFill>
                <a:srgbClr val="FFFFFF"/>
              </a:solidFill>
              <a:ln w="9525">
                <a:solidFill>
                  <a:srgbClr val="000000"/>
                </a:solidFill>
                <a:miter lim="800000"/>
                <a:headEnd/>
                <a:tailEnd/>
              </a:ln>
            </p:spPr>
            <p:txBody>
              <a:bodyPr anchor="ctr"/>
              <a:lstStyle/>
              <a:p>
                <a:pPr algn="ctr"/>
                <a:r>
                  <a:rPr lang="zh-CN" altLang="en-US" sz="2000" b="1">
                    <a:latin typeface="Times New Roman" pitchFamily="18" charset="0"/>
                  </a:rPr>
                  <a:t>包络检波</a:t>
                </a:r>
                <a:endParaRPr lang="zh-CN" altLang="en-US" sz="4000" b="1"/>
              </a:p>
            </p:txBody>
          </p:sp>
          <p:sp>
            <p:nvSpPr>
              <p:cNvPr id="138253" name="Line 13"/>
              <p:cNvSpPr>
                <a:spLocks noChangeShapeType="1"/>
              </p:cNvSpPr>
              <p:nvPr/>
            </p:nvSpPr>
            <p:spPr bwMode="auto">
              <a:xfrm flipH="1">
                <a:off x="5218" y="6030"/>
                <a:ext cx="436" cy="0"/>
              </a:xfrm>
              <a:prstGeom prst="line">
                <a:avLst/>
              </a:prstGeom>
              <a:noFill/>
              <a:ln w="9525">
                <a:solidFill>
                  <a:srgbClr val="000000"/>
                </a:solidFill>
                <a:round/>
                <a:headEnd type="triangle" w="med" len="med"/>
                <a:tailEnd/>
              </a:ln>
            </p:spPr>
            <p:txBody>
              <a:bodyPr/>
              <a:lstStyle/>
              <a:p>
                <a:endParaRPr lang="zh-CN" altLang="en-US" sz="2000" b="1"/>
              </a:p>
            </p:txBody>
          </p:sp>
          <p:grpSp>
            <p:nvGrpSpPr>
              <p:cNvPr id="5" name="Group 14"/>
              <p:cNvGrpSpPr>
                <a:grpSpLocks/>
              </p:cNvGrpSpPr>
              <p:nvPr/>
            </p:nvGrpSpPr>
            <p:grpSpPr bwMode="auto">
              <a:xfrm>
                <a:off x="6752" y="6008"/>
                <a:ext cx="630" cy="284"/>
                <a:chOff x="6436" y="2239"/>
                <a:chExt cx="630" cy="284"/>
              </a:xfrm>
            </p:grpSpPr>
            <p:sp>
              <p:nvSpPr>
                <p:cNvPr id="138255" name="Line 15"/>
                <p:cNvSpPr>
                  <a:spLocks noChangeShapeType="1"/>
                </p:cNvSpPr>
                <p:nvPr/>
              </p:nvSpPr>
              <p:spPr bwMode="auto">
                <a:xfrm>
                  <a:off x="6436" y="2239"/>
                  <a:ext cx="254" cy="0"/>
                </a:xfrm>
                <a:prstGeom prst="line">
                  <a:avLst/>
                </a:prstGeom>
                <a:noFill/>
                <a:ln w="9525">
                  <a:solidFill>
                    <a:srgbClr val="000000"/>
                  </a:solidFill>
                  <a:round/>
                  <a:headEnd/>
                  <a:tailEnd/>
                </a:ln>
              </p:spPr>
              <p:txBody>
                <a:bodyPr/>
                <a:lstStyle/>
                <a:p>
                  <a:endParaRPr lang="zh-CN" altLang="en-US" sz="2000" b="1"/>
                </a:p>
              </p:txBody>
            </p:sp>
            <p:sp>
              <p:nvSpPr>
                <p:cNvPr id="138256" name="Line 16"/>
                <p:cNvSpPr>
                  <a:spLocks noChangeShapeType="1"/>
                </p:cNvSpPr>
                <p:nvPr/>
              </p:nvSpPr>
              <p:spPr bwMode="auto">
                <a:xfrm>
                  <a:off x="6690" y="2239"/>
                  <a:ext cx="0" cy="284"/>
                </a:xfrm>
                <a:prstGeom prst="line">
                  <a:avLst/>
                </a:prstGeom>
                <a:noFill/>
                <a:ln w="9525">
                  <a:solidFill>
                    <a:srgbClr val="000000"/>
                  </a:solidFill>
                  <a:round/>
                  <a:headEnd/>
                  <a:tailEnd/>
                </a:ln>
              </p:spPr>
              <p:txBody>
                <a:bodyPr/>
                <a:lstStyle/>
                <a:p>
                  <a:endParaRPr lang="zh-CN" altLang="en-US" sz="2000" b="1"/>
                </a:p>
              </p:txBody>
            </p:sp>
            <p:sp>
              <p:nvSpPr>
                <p:cNvPr id="138257" name="Line 17"/>
                <p:cNvSpPr>
                  <a:spLocks noChangeShapeType="1"/>
                </p:cNvSpPr>
                <p:nvPr/>
              </p:nvSpPr>
              <p:spPr bwMode="auto">
                <a:xfrm>
                  <a:off x="6690" y="2523"/>
                  <a:ext cx="376" cy="0"/>
                </a:xfrm>
                <a:prstGeom prst="line">
                  <a:avLst/>
                </a:prstGeom>
                <a:noFill/>
                <a:ln w="9525">
                  <a:solidFill>
                    <a:srgbClr val="000000"/>
                  </a:solidFill>
                  <a:round/>
                  <a:headEnd/>
                  <a:tailEnd type="triangle" w="med" len="med"/>
                </a:ln>
              </p:spPr>
              <p:txBody>
                <a:bodyPr/>
                <a:lstStyle/>
                <a:p>
                  <a:endParaRPr lang="zh-CN" altLang="en-US" sz="2000" b="1"/>
                </a:p>
              </p:txBody>
            </p:sp>
          </p:grpSp>
        </p:grpSp>
        <p:grpSp>
          <p:nvGrpSpPr>
            <p:cNvPr id="6" name="Group 18"/>
            <p:cNvGrpSpPr>
              <a:grpSpLocks/>
            </p:cNvGrpSpPr>
            <p:nvPr/>
          </p:nvGrpSpPr>
          <p:grpSpPr bwMode="auto">
            <a:xfrm>
              <a:off x="3648" y="7443"/>
              <a:ext cx="3752" cy="585"/>
              <a:chOff x="3646" y="5718"/>
              <a:chExt cx="3752" cy="585"/>
            </a:xfrm>
          </p:grpSpPr>
          <p:grpSp>
            <p:nvGrpSpPr>
              <p:cNvPr id="7" name="Group 19"/>
              <p:cNvGrpSpPr>
                <a:grpSpLocks/>
              </p:cNvGrpSpPr>
              <p:nvPr/>
            </p:nvGrpSpPr>
            <p:grpSpPr bwMode="auto">
              <a:xfrm>
                <a:off x="3646" y="5718"/>
                <a:ext cx="1562" cy="585"/>
                <a:chOff x="2834" y="6825"/>
                <a:chExt cx="1562" cy="585"/>
              </a:xfrm>
            </p:grpSpPr>
            <p:sp>
              <p:nvSpPr>
                <p:cNvPr id="138260" name="Text Box 20"/>
                <p:cNvSpPr txBox="1">
                  <a:spLocks noChangeArrowheads="1"/>
                </p:cNvSpPr>
                <p:nvPr/>
              </p:nvSpPr>
              <p:spPr bwMode="auto">
                <a:xfrm>
                  <a:off x="3300" y="6825"/>
                  <a:ext cx="1096" cy="585"/>
                </a:xfrm>
                <a:prstGeom prst="rect">
                  <a:avLst/>
                </a:prstGeom>
                <a:solidFill>
                  <a:srgbClr val="FFFFFF"/>
                </a:solidFill>
                <a:ln w="9525">
                  <a:solidFill>
                    <a:srgbClr val="000000"/>
                  </a:solidFill>
                  <a:miter lim="800000"/>
                  <a:headEnd/>
                  <a:tailEnd/>
                </a:ln>
              </p:spPr>
              <p:txBody>
                <a:bodyPr anchor="ctr"/>
                <a:lstStyle/>
                <a:p>
                  <a:pPr algn="ctr">
                    <a:lnSpc>
                      <a:spcPct val="96000"/>
                    </a:lnSpc>
                  </a:pPr>
                  <a:r>
                    <a:rPr lang="zh-CN" altLang="en-US" sz="2800" b="1" baseline="30000">
                      <a:latin typeface="Times New Roman" pitchFamily="18" charset="0"/>
                    </a:rPr>
                    <a:t>带通滤波</a:t>
                  </a:r>
                </a:p>
                <a:p>
                  <a:pPr algn="ctr">
                    <a:lnSpc>
                      <a:spcPct val="96000"/>
                    </a:lnSpc>
                  </a:pPr>
                  <a:r>
                    <a:rPr lang="en-US" altLang="zh-CN" sz="2000" b="1" i="1" baseline="30000">
                      <a:latin typeface="Times New Roman" pitchFamily="18" charset="0"/>
                    </a:rPr>
                    <a:t>f</a:t>
                  </a:r>
                  <a:r>
                    <a:rPr lang="en-US" altLang="zh-CN" sz="2000" b="1" i="1" baseline="-25000">
                      <a:latin typeface="Times New Roman" pitchFamily="18" charset="0"/>
                    </a:rPr>
                    <a:t>M</a:t>
                  </a:r>
                  <a:endParaRPr lang="en-US" altLang="zh-CN" sz="4000" b="1"/>
                </a:p>
              </p:txBody>
            </p:sp>
            <p:sp>
              <p:nvSpPr>
                <p:cNvPr id="138261" name="Line 21"/>
                <p:cNvSpPr>
                  <a:spLocks noChangeShapeType="1"/>
                </p:cNvSpPr>
                <p:nvPr/>
              </p:nvSpPr>
              <p:spPr bwMode="auto">
                <a:xfrm flipH="1">
                  <a:off x="2834" y="7125"/>
                  <a:ext cx="450" cy="0"/>
                </a:xfrm>
                <a:prstGeom prst="line">
                  <a:avLst/>
                </a:prstGeom>
                <a:noFill/>
                <a:ln w="9525">
                  <a:solidFill>
                    <a:srgbClr val="000000"/>
                  </a:solidFill>
                  <a:round/>
                  <a:headEnd type="triangle" w="med" len="med"/>
                  <a:tailEnd/>
                </a:ln>
              </p:spPr>
              <p:txBody>
                <a:bodyPr/>
                <a:lstStyle/>
                <a:p>
                  <a:endParaRPr lang="zh-CN" altLang="en-US" sz="2000" b="1"/>
                </a:p>
              </p:txBody>
            </p:sp>
          </p:grpSp>
          <p:grpSp>
            <p:nvGrpSpPr>
              <p:cNvPr id="8" name="Group 22"/>
              <p:cNvGrpSpPr>
                <a:grpSpLocks/>
              </p:cNvGrpSpPr>
              <p:nvPr/>
            </p:nvGrpSpPr>
            <p:grpSpPr bwMode="auto">
              <a:xfrm>
                <a:off x="5190" y="5718"/>
                <a:ext cx="2208" cy="585"/>
                <a:chOff x="4874" y="3318"/>
                <a:chExt cx="2208" cy="585"/>
              </a:xfrm>
            </p:grpSpPr>
            <p:grpSp>
              <p:nvGrpSpPr>
                <p:cNvPr id="9" name="Group 23"/>
                <p:cNvGrpSpPr>
                  <a:grpSpLocks/>
                </p:cNvGrpSpPr>
                <p:nvPr/>
              </p:nvGrpSpPr>
              <p:grpSpPr bwMode="auto">
                <a:xfrm>
                  <a:off x="4874" y="3318"/>
                  <a:ext cx="1562" cy="585"/>
                  <a:chOff x="2834" y="6825"/>
                  <a:chExt cx="1562" cy="585"/>
                </a:xfrm>
              </p:grpSpPr>
              <p:sp>
                <p:nvSpPr>
                  <p:cNvPr id="138264" name="Text Box 24"/>
                  <p:cNvSpPr txBox="1">
                    <a:spLocks noChangeArrowheads="1"/>
                  </p:cNvSpPr>
                  <p:nvPr/>
                </p:nvSpPr>
                <p:spPr bwMode="auto">
                  <a:xfrm>
                    <a:off x="3300" y="6825"/>
                    <a:ext cx="1096" cy="585"/>
                  </a:xfrm>
                  <a:prstGeom prst="rect">
                    <a:avLst/>
                  </a:prstGeom>
                  <a:solidFill>
                    <a:srgbClr val="FFFFFF"/>
                  </a:solidFill>
                  <a:ln w="9525">
                    <a:solidFill>
                      <a:srgbClr val="000000"/>
                    </a:solidFill>
                    <a:miter lim="800000"/>
                    <a:headEnd/>
                    <a:tailEnd/>
                  </a:ln>
                </p:spPr>
                <p:txBody>
                  <a:bodyPr anchor="ctr"/>
                  <a:lstStyle/>
                  <a:p>
                    <a:pPr algn="ctr"/>
                    <a:r>
                      <a:rPr lang="zh-CN" altLang="en-US" sz="2000" b="1">
                        <a:latin typeface="Times New Roman" pitchFamily="18" charset="0"/>
                      </a:rPr>
                      <a:t>包络检波</a:t>
                    </a:r>
                    <a:endParaRPr lang="zh-CN" altLang="en-US" sz="4000" b="1"/>
                  </a:p>
                </p:txBody>
              </p:sp>
              <p:sp>
                <p:nvSpPr>
                  <p:cNvPr id="138265" name="Line 25"/>
                  <p:cNvSpPr>
                    <a:spLocks noChangeShapeType="1"/>
                  </p:cNvSpPr>
                  <p:nvPr/>
                </p:nvSpPr>
                <p:spPr bwMode="auto">
                  <a:xfrm flipH="1">
                    <a:off x="2834" y="7125"/>
                    <a:ext cx="450" cy="0"/>
                  </a:xfrm>
                  <a:prstGeom prst="line">
                    <a:avLst/>
                  </a:prstGeom>
                  <a:noFill/>
                  <a:ln w="9525">
                    <a:solidFill>
                      <a:srgbClr val="000000"/>
                    </a:solidFill>
                    <a:round/>
                    <a:headEnd type="triangle" w="med" len="med"/>
                    <a:tailEnd/>
                  </a:ln>
                </p:spPr>
                <p:txBody>
                  <a:bodyPr/>
                  <a:lstStyle/>
                  <a:p>
                    <a:endParaRPr lang="zh-CN" altLang="en-US" sz="2000" b="1"/>
                  </a:p>
                </p:txBody>
              </p:sp>
            </p:grpSp>
            <p:grpSp>
              <p:nvGrpSpPr>
                <p:cNvPr id="10" name="Group 26"/>
                <p:cNvGrpSpPr>
                  <a:grpSpLocks/>
                </p:cNvGrpSpPr>
                <p:nvPr/>
              </p:nvGrpSpPr>
              <p:grpSpPr bwMode="auto">
                <a:xfrm>
                  <a:off x="6452" y="3363"/>
                  <a:ext cx="630" cy="240"/>
                  <a:chOff x="6452" y="3363"/>
                  <a:chExt cx="630" cy="240"/>
                </a:xfrm>
              </p:grpSpPr>
              <p:sp>
                <p:nvSpPr>
                  <p:cNvPr id="138267" name="Line 27"/>
                  <p:cNvSpPr>
                    <a:spLocks noChangeShapeType="1"/>
                  </p:cNvSpPr>
                  <p:nvPr/>
                </p:nvSpPr>
                <p:spPr bwMode="auto">
                  <a:xfrm flipV="1">
                    <a:off x="6452" y="3603"/>
                    <a:ext cx="254" cy="0"/>
                  </a:xfrm>
                  <a:prstGeom prst="line">
                    <a:avLst/>
                  </a:prstGeom>
                  <a:noFill/>
                  <a:ln w="9525">
                    <a:solidFill>
                      <a:srgbClr val="000000"/>
                    </a:solidFill>
                    <a:round/>
                    <a:headEnd/>
                    <a:tailEnd/>
                  </a:ln>
                </p:spPr>
                <p:txBody>
                  <a:bodyPr/>
                  <a:lstStyle/>
                  <a:p>
                    <a:endParaRPr lang="zh-CN" altLang="en-US" sz="2000" b="1"/>
                  </a:p>
                </p:txBody>
              </p:sp>
              <p:sp>
                <p:nvSpPr>
                  <p:cNvPr id="138268" name="Line 28"/>
                  <p:cNvSpPr>
                    <a:spLocks noChangeShapeType="1"/>
                  </p:cNvSpPr>
                  <p:nvPr/>
                </p:nvSpPr>
                <p:spPr bwMode="auto">
                  <a:xfrm flipV="1">
                    <a:off x="6706" y="3363"/>
                    <a:ext cx="0" cy="240"/>
                  </a:xfrm>
                  <a:prstGeom prst="line">
                    <a:avLst/>
                  </a:prstGeom>
                  <a:noFill/>
                  <a:ln w="9525">
                    <a:solidFill>
                      <a:srgbClr val="000000"/>
                    </a:solidFill>
                    <a:round/>
                    <a:headEnd/>
                    <a:tailEnd/>
                  </a:ln>
                </p:spPr>
                <p:txBody>
                  <a:bodyPr/>
                  <a:lstStyle/>
                  <a:p>
                    <a:endParaRPr lang="zh-CN" altLang="en-US" sz="2000" b="1"/>
                  </a:p>
                </p:txBody>
              </p:sp>
              <p:sp>
                <p:nvSpPr>
                  <p:cNvPr id="138269" name="Line 29"/>
                  <p:cNvSpPr>
                    <a:spLocks noChangeShapeType="1"/>
                  </p:cNvSpPr>
                  <p:nvPr/>
                </p:nvSpPr>
                <p:spPr bwMode="auto">
                  <a:xfrm flipV="1">
                    <a:off x="6706" y="3363"/>
                    <a:ext cx="376" cy="0"/>
                  </a:xfrm>
                  <a:prstGeom prst="line">
                    <a:avLst/>
                  </a:prstGeom>
                  <a:noFill/>
                  <a:ln w="9525">
                    <a:solidFill>
                      <a:srgbClr val="000000"/>
                    </a:solidFill>
                    <a:round/>
                    <a:headEnd/>
                    <a:tailEnd type="triangle" w="med" len="med"/>
                  </a:ln>
                </p:spPr>
                <p:txBody>
                  <a:bodyPr/>
                  <a:lstStyle/>
                  <a:p>
                    <a:endParaRPr lang="zh-CN" altLang="en-US" sz="2000" b="1"/>
                  </a:p>
                </p:txBody>
              </p:sp>
            </p:grpSp>
          </p:grpSp>
        </p:grpSp>
        <p:sp>
          <p:nvSpPr>
            <p:cNvPr id="138270" name="Line 30"/>
            <p:cNvSpPr>
              <a:spLocks noChangeShapeType="1"/>
            </p:cNvSpPr>
            <p:nvPr/>
          </p:nvSpPr>
          <p:spPr bwMode="auto">
            <a:xfrm flipH="1">
              <a:off x="3646" y="6036"/>
              <a:ext cx="2" cy="1695"/>
            </a:xfrm>
            <a:prstGeom prst="line">
              <a:avLst/>
            </a:prstGeom>
            <a:noFill/>
            <a:ln w="9525">
              <a:solidFill>
                <a:srgbClr val="000000"/>
              </a:solidFill>
              <a:round/>
              <a:headEnd/>
              <a:tailEnd/>
            </a:ln>
          </p:spPr>
          <p:txBody>
            <a:bodyPr/>
            <a:lstStyle/>
            <a:p>
              <a:endParaRPr lang="zh-CN" altLang="en-US" sz="2000" b="1"/>
            </a:p>
          </p:txBody>
        </p:sp>
        <p:sp>
          <p:nvSpPr>
            <p:cNvPr id="138271" name="Line 31"/>
            <p:cNvSpPr>
              <a:spLocks noChangeShapeType="1"/>
            </p:cNvSpPr>
            <p:nvPr/>
          </p:nvSpPr>
          <p:spPr bwMode="auto">
            <a:xfrm flipH="1">
              <a:off x="3228" y="6711"/>
              <a:ext cx="420" cy="0"/>
            </a:xfrm>
            <a:prstGeom prst="line">
              <a:avLst/>
            </a:prstGeom>
            <a:noFill/>
            <a:ln w="9525">
              <a:solidFill>
                <a:srgbClr val="000000"/>
              </a:solidFill>
              <a:round/>
              <a:headEnd/>
              <a:tailEnd/>
            </a:ln>
          </p:spPr>
          <p:txBody>
            <a:bodyPr/>
            <a:lstStyle/>
            <a:p>
              <a:endParaRPr lang="zh-CN" altLang="en-US" sz="2000" b="1"/>
            </a:p>
          </p:txBody>
        </p:sp>
        <p:sp>
          <p:nvSpPr>
            <p:cNvPr id="138272" name="Text Box 32"/>
            <p:cNvSpPr txBox="1">
              <a:spLocks noChangeArrowheads="1"/>
            </p:cNvSpPr>
            <p:nvPr/>
          </p:nvSpPr>
          <p:spPr bwMode="auto">
            <a:xfrm>
              <a:off x="2672" y="6263"/>
              <a:ext cx="690" cy="420"/>
            </a:xfrm>
            <a:prstGeom prst="rect">
              <a:avLst/>
            </a:prstGeom>
            <a:noFill/>
            <a:ln w="9525">
              <a:noFill/>
              <a:miter lim="800000"/>
              <a:headEnd/>
              <a:tailEnd/>
            </a:ln>
          </p:spPr>
          <p:txBody>
            <a:bodyPr/>
            <a:lstStyle/>
            <a:p>
              <a:pPr algn="ctr"/>
              <a:r>
                <a:rPr lang="zh-CN" altLang="en-US" sz="2000" b="1">
                  <a:latin typeface="Times New Roman" pitchFamily="18" charset="0"/>
                </a:rPr>
                <a:t>输入</a:t>
              </a:r>
              <a:endParaRPr lang="zh-CN" altLang="en-US" sz="4000" b="1"/>
            </a:p>
          </p:txBody>
        </p:sp>
        <p:sp>
          <p:nvSpPr>
            <p:cNvPr id="138273" name="Text Box 33"/>
            <p:cNvSpPr txBox="1">
              <a:spLocks noChangeArrowheads="1"/>
            </p:cNvSpPr>
            <p:nvPr/>
          </p:nvSpPr>
          <p:spPr bwMode="auto">
            <a:xfrm>
              <a:off x="8508" y="6474"/>
              <a:ext cx="750" cy="420"/>
            </a:xfrm>
            <a:prstGeom prst="rect">
              <a:avLst/>
            </a:prstGeom>
            <a:noFill/>
            <a:ln w="9525">
              <a:noFill/>
              <a:miter lim="800000"/>
              <a:headEnd/>
              <a:tailEnd/>
            </a:ln>
          </p:spPr>
          <p:txBody>
            <a:bodyPr/>
            <a:lstStyle/>
            <a:p>
              <a:pPr algn="ctr"/>
              <a:r>
                <a:rPr lang="zh-CN" altLang="en-US" sz="2000" b="1">
                  <a:latin typeface="Times New Roman" pitchFamily="18" charset="0"/>
                </a:rPr>
                <a:t>输出</a:t>
              </a:r>
              <a:endParaRPr lang="zh-CN" altLang="en-US" sz="4000" b="1"/>
            </a:p>
          </p:txBody>
        </p:sp>
        <p:sp>
          <p:nvSpPr>
            <p:cNvPr id="138274" name="Text Box 34"/>
            <p:cNvSpPr txBox="1">
              <a:spLocks noChangeArrowheads="1"/>
            </p:cNvSpPr>
            <p:nvPr/>
          </p:nvSpPr>
          <p:spPr bwMode="auto">
            <a:xfrm>
              <a:off x="6900" y="7572"/>
              <a:ext cx="720" cy="450"/>
            </a:xfrm>
            <a:prstGeom prst="rect">
              <a:avLst/>
            </a:prstGeom>
            <a:noFill/>
            <a:ln w="9525">
              <a:noFill/>
              <a:miter lim="800000"/>
              <a:headEnd/>
              <a:tailEnd/>
            </a:ln>
          </p:spPr>
          <p:txBody>
            <a:bodyPr/>
            <a:lstStyle/>
            <a:p>
              <a:pPr algn="ctr"/>
              <a:r>
                <a:rPr lang="en-US" altLang="zh-CN" sz="2000" b="1" i="1">
                  <a:latin typeface="Times New Roman" pitchFamily="18" charset="0"/>
                </a:rPr>
                <a:t>V</a:t>
              </a:r>
              <a:r>
                <a:rPr lang="en-US" altLang="zh-CN" sz="2000" b="1" i="1" baseline="-25000">
                  <a:latin typeface="Times New Roman" pitchFamily="18" charset="0"/>
                </a:rPr>
                <a:t>M</a:t>
              </a:r>
              <a:r>
                <a:rPr lang="en-US" altLang="zh-CN" sz="2000" b="1">
                  <a:latin typeface="Times New Roman" pitchFamily="18" charset="0"/>
                </a:rPr>
                <a:t>(</a:t>
              </a:r>
              <a:r>
                <a:rPr lang="en-US" altLang="zh-CN" sz="2000" b="1" i="1">
                  <a:latin typeface="Times New Roman" pitchFamily="18" charset="0"/>
                </a:rPr>
                <a:t>t</a:t>
              </a:r>
              <a:r>
                <a:rPr lang="en-US" altLang="zh-CN" sz="2000" b="1">
                  <a:latin typeface="Times New Roman" pitchFamily="18" charset="0"/>
                </a:rPr>
                <a:t>)</a:t>
              </a:r>
              <a:endParaRPr lang="en-US" altLang="zh-CN" sz="4000" b="1"/>
            </a:p>
          </p:txBody>
        </p:sp>
        <p:grpSp>
          <p:nvGrpSpPr>
            <p:cNvPr id="11" name="Group 35"/>
            <p:cNvGrpSpPr>
              <a:grpSpLocks/>
            </p:cNvGrpSpPr>
            <p:nvPr/>
          </p:nvGrpSpPr>
          <p:grpSpPr bwMode="auto">
            <a:xfrm>
              <a:off x="7292" y="7596"/>
              <a:ext cx="1110" cy="750"/>
              <a:chOff x="7292" y="7596"/>
              <a:chExt cx="1110" cy="750"/>
            </a:xfrm>
          </p:grpSpPr>
          <p:sp>
            <p:nvSpPr>
              <p:cNvPr id="138276" name="Line 36"/>
              <p:cNvSpPr>
                <a:spLocks noChangeShapeType="1"/>
              </p:cNvSpPr>
              <p:nvPr/>
            </p:nvSpPr>
            <p:spPr bwMode="auto">
              <a:xfrm>
                <a:off x="7756" y="7596"/>
                <a:ext cx="0" cy="435"/>
              </a:xfrm>
              <a:prstGeom prst="line">
                <a:avLst/>
              </a:prstGeom>
              <a:noFill/>
              <a:ln w="9525">
                <a:solidFill>
                  <a:srgbClr val="000000"/>
                </a:solidFill>
                <a:round/>
                <a:headEnd type="triangle" w="med" len="med"/>
                <a:tailEnd/>
              </a:ln>
            </p:spPr>
            <p:txBody>
              <a:bodyPr/>
              <a:lstStyle/>
              <a:p>
                <a:endParaRPr lang="zh-CN" altLang="en-US" sz="2000" b="1"/>
              </a:p>
            </p:txBody>
          </p:sp>
          <p:sp>
            <p:nvSpPr>
              <p:cNvPr id="138277" name="Text Box 37"/>
              <p:cNvSpPr txBox="1">
                <a:spLocks noChangeArrowheads="1"/>
              </p:cNvSpPr>
              <p:nvPr/>
            </p:nvSpPr>
            <p:spPr bwMode="auto">
              <a:xfrm>
                <a:off x="7292" y="7926"/>
                <a:ext cx="1110" cy="420"/>
              </a:xfrm>
              <a:prstGeom prst="rect">
                <a:avLst/>
              </a:prstGeom>
              <a:noFill/>
              <a:ln w="9525">
                <a:noFill/>
                <a:miter lim="800000"/>
                <a:headEnd/>
                <a:tailEnd/>
              </a:ln>
            </p:spPr>
            <p:txBody>
              <a:bodyPr/>
              <a:lstStyle/>
              <a:p>
                <a:pPr algn="ctr"/>
                <a:r>
                  <a:rPr lang="zh-CN" altLang="en-US" sz="2000" b="1">
                    <a:latin typeface="Times New Roman" pitchFamily="18" charset="0"/>
                  </a:rPr>
                  <a:t>定时脉冲</a:t>
                </a:r>
                <a:endParaRPr lang="zh-CN" altLang="en-US" sz="4000" b="1"/>
              </a:p>
            </p:txBody>
          </p:sp>
        </p:grpSp>
        <p:grpSp>
          <p:nvGrpSpPr>
            <p:cNvPr id="12" name="Group 38"/>
            <p:cNvGrpSpPr>
              <a:grpSpLocks/>
            </p:cNvGrpSpPr>
            <p:nvPr/>
          </p:nvGrpSpPr>
          <p:grpSpPr bwMode="auto">
            <a:xfrm>
              <a:off x="3616" y="6405"/>
              <a:ext cx="1562" cy="585"/>
              <a:chOff x="2834" y="6825"/>
              <a:chExt cx="1562" cy="585"/>
            </a:xfrm>
          </p:grpSpPr>
          <p:sp>
            <p:nvSpPr>
              <p:cNvPr id="138279" name="Text Box 39"/>
              <p:cNvSpPr txBox="1">
                <a:spLocks noChangeArrowheads="1"/>
              </p:cNvSpPr>
              <p:nvPr/>
            </p:nvSpPr>
            <p:spPr bwMode="auto">
              <a:xfrm>
                <a:off x="3300" y="6825"/>
                <a:ext cx="1096" cy="585"/>
              </a:xfrm>
              <a:prstGeom prst="rect">
                <a:avLst/>
              </a:prstGeom>
              <a:solidFill>
                <a:srgbClr val="FFFFFF"/>
              </a:solidFill>
              <a:ln w="9525">
                <a:solidFill>
                  <a:srgbClr val="000000"/>
                </a:solidFill>
                <a:miter lim="800000"/>
                <a:headEnd/>
                <a:tailEnd/>
              </a:ln>
            </p:spPr>
            <p:txBody>
              <a:bodyPr anchor="ctr"/>
              <a:lstStyle/>
              <a:p>
                <a:pPr algn="ctr">
                  <a:lnSpc>
                    <a:spcPct val="96000"/>
                  </a:lnSpc>
                </a:pPr>
                <a:r>
                  <a:rPr lang="zh-CN" altLang="en-US" sz="2800" b="1" baseline="30000">
                    <a:latin typeface="Times New Roman" pitchFamily="18" charset="0"/>
                  </a:rPr>
                  <a:t>带通滤波</a:t>
                </a:r>
              </a:p>
              <a:p>
                <a:pPr algn="ctr">
                  <a:lnSpc>
                    <a:spcPct val="96000"/>
                  </a:lnSpc>
                </a:pPr>
                <a:r>
                  <a:rPr lang="en-US" altLang="zh-CN" sz="2000" b="1" i="1" baseline="30000">
                    <a:latin typeface="Times New Roman" pitchFamily="18" charset="0"/>
                  </a:rPr>
                  <a:t>f</a:t>
                </a:r>
                <a:r>
                  <a:rPr lang="en-US" altLang="zh-CN" sz="2000" b="1" baseline="-25000">
                    <a:latin typeface="Times New Roman" pitchFamily="18" charset="0"/>
                  </a:rPr>
                  <a:t>2</a:t>
                </a:r>
                <a:endParaRPr lang="en-US" altLang="zh-CN" sz="4000" b="1"/>
              </a:p>
            </p:txBody>
          </p:sp>
          <p:sp>
            <p:nvSpPr>
              <p:cNvPr id="138280" name="Line 40"/>
              <p:cNvSpPr>
                <a:spLocks noChangeShapeType="1"/>
              </p:cNvSpPr>
              <p:nvPr/>
            </p:nvSpPr>
            <p:spPr bwMode="auto">
              <a:xfrm flipH="1">
                <a:off x="2834" y="7125"/>
                <a:ext cx="450" cy="0"/>
              </a:xfrm>
              <a:prstGeom prst="line">
                <a:avLst/>
              </a:prstGeom>
              <a:noFill/>
              <a:ln w="9525">
                <a:solidFill>
                  <a:srgbClr val="000000"/>
                </a:solidFill>
                <a:round/>
                <a:headEnd type="triangle" w="med" len="med"/>
                <a:tailEnd/>
              </a:ln>
            </p:spPr>
            <p:txBody>
              <a:bodyPr/>
              <a:lstStyle/>
              <a:p>
                <a:endParaRPr lang="zh-CN" altLang="en-US" sz="2000" b="1"/>
              </a:p>
            </p:txBody>
          </p:sp>
        </p:grpSp>
        <p:sp>
          <p:nvSpPr>
            <p:cNvPr id="138281" name="Text Box 41"/>
            <p:cNvSpPr txBox="1">
              <a:spLocks noChangeArrowheads="1"/>
            </p:cNvSpPr>
            <p:nvPr/>
          </p:nvSpPr>
          <p:spPr bwMode="auto">
            <a:xfrm>
              <a:off x="5626" y="6405"/>
              <a:ext cx="1096" cy="585"/>
            </a:xfrm>
            <a:prstGeom prst="rect">
              <a:avLst/>
            </a:prstGeom>
            <a:solidFill>
              <a:srgbClr val="FFFFFF"/>
            </a:solidFill>
            <a:ln w="9525">
              <a:solidFill>
                <a:srgbClr val="000000"/>
              </a:solidFill>
              <a:miter lim="800000"/>
              <a:headEnd/>
              <a:tailEnd/>
            </a:ln>
          </p:spPr>
          <p:txBody>
            <a:bodyPr anchor="ctr"/>
            <a:lstStyle/>
            <a:p>
              <a:pPr algn="ctr"/>
              <a:r>
                <a:rPr lang="zh-CN" altLang="en-US" sz="2000" b="1">
                  <a:latin typeface="Times New Roman" pitchFamily="18" charset="0"/>
                </a:rPr>
                <a:t>包络检波</a:t>
              </a:r>
              <a:endParaRPr lang="zh-CN" altLang="en-US" sz="4000" b="1"/>
            </a:p>
          </p:txBody>
        </p:sp>
        <p:sp>
          <p:nvSpPr>
            <p:cNvPr id="138282" name="Line 42"/>
            <p:cNvSpPr>
              <a:spLocks noChangeShapeType="1"/>
            </p:cNvSpPr>
            <p:nvPr/>
          </p:nvSpPr>
          <p:spPr bwMode="auto">
            <a:xfrm flipH="1">
              <a:off x="5188" y="6705"/>
              <a:ext cx="436" cy="0"/>
            </a:xfrm>
            <a:prstGeom prst="line">
              <a:avLst/>
            </a:prstGeom>
            <a:noFill/>
            <a:ln w="9525">
              <a:solidFill>
                <a:srgbClr val="000000"/>
              </a:solidFill>
              <a:round/>
              <a:headEnd type="triangle" w="med" len="med"/>
              <a:tailEnd/>
            </a:ln>
          </p:spPr>
          <p:txBody>
            <a:bodyPr/>
            <a:lstStyle/>
            <a:p>
              <a:endParaRPr lang="zh-CN" altLang="en-US" sz="2000" b="1"/>
            </a:p>
          </p:txBody>
        </p:sp>
        <p:sp>
          <p:nvSpPr>
            <p:cNvPr id="138283" name="Line 43"/>
            <p:cNvSpPr>
              <a:spLocks noChangeShapeType="1"/>
            </p:cNvSpPr>
            <p:nvPr/>
          </p:nvSpPr>
          <p:spPr bwMode="auto">
            <a:xfrm>
              <a:off x="6736" y="6696"/>
              <a:ext cx="646" cy="0"/>
            </a:xfrm>
            <a:prstGeom prst="line">
              <a:avLst/>
            </a:prstGeom>
            <a:noFill/>
            <a:ln w="9525">
              <a:solidFill>
                <a:srgbClr val="000000"/>
              </a:solidFill>
              <a:round/>
              <a:headEnd/>
              <a:tailEnd type="triangle" w="med" len="med"/>
            </a:ln>
          </p:spPr>
          <p:txBody>
            <a:bodyPr/>
            <a:lstStyle/>
            <a:p>
              <a:endParaRPr lang="zh-CN" altLang="en-US" sz="2000" b="1"/>
            </a:p>
          </p:txBody>
        </p:sp>
        <p:sp>
          <p:nvSpPr>
            <p:cNvPr id="138284" name="Text Box 44"/>
            <p:cNvSpPr txBox="1">
              <a:spLocks noChangeArrowheads="1"/>
            </p:cNvSpPr>
            <p:nvPr/>
          </p:nvSpPr>
          <p:spPr bwMode="auto">
            <a:xfrm>
              <a:off x="6946" y="6858"/>
              <a:ext cx="406" cy="510"/>
            </a:xfrm>
            <a:prstGeom prst="rect">
              <a:avLst/>
            </a:prstGeom>
            <a:noFill/>
            <a:ln w="9525">
              <a:noFill/>
              <a:miter lim="800000"/>
              <a:headEnd/>
              <a:tailEnd/>
            </a:ln>
          </p:spPr>
          <p:txBody>
            <a:bodyPr/>
            <a:lstStyle/>
            <a:p>
              <a:pPr algn="ctr">
                <a:lnSpc>
                  <a:spcPct val="48000"/>
                </a:lnSpc>
              </a:pPr>
              <a:r>
                <a:rPr lang="en-US" altLang="zh-CN" sz="3600" b="1">
                  <a:latin typeface="Times New Roman" pitchFamily="18" charset="0"/>
                  <a:sym typeface="Symbol" pitchFamily="18" charset="2"/>
                </a:rPr>
                <a:t></a:t>
              </a:r>
              <a:endParaRPr lang="en-US" altLang="zh-CN" sz="3600" b="1">
                <a:latin typeface="Times New Roman" pitchFamily="18" charset="0"/>
              </a:endParaRPr>
            </a:p>
            <a:p>
              <a:pPr algn="ctr">
                <a:lnSpc>
                  <a:spcPct val="48000"/>
                </a:lnSpc>
              </a:pPr>
              <a:r>
                <a:rPr lang="en-US" altLang="zh-CN" sz="3600" b="1">
                  <a:latin typeface="Times New Roman" pitchFamily="18" charset="0"/>
                </a:rPr>
                <a:t>.</a:t>
              </a:r>
            </a:p>
            <a:p>
              <a:pPr algn="ctr">
                <a:lnSpc>
                  <a:spcPct val="48000"/>
                </a:lnSpc>
              </a:pPr>
              <a:r>
                <a:rPr lang="en-US" altLang="zh-CN" sz="3600" b="1">
                  <a:latin typeface="Times New Roman" pitchFamily="18" charset="0"/>
                </a:rPr>
                <a:t>.</a:t>
              </a:r>
              <a:endParaRPr lang="en-US" altLang="zh-CN" sz="4000" b="1"/>
            </a:p>
          </p:txBody>
        </p:sp>
        <p:grpSp>
          <p:nvGrpSpPr>
            <p:cNvPr id="13" name="Group 45"/>
            <p:cNvGrpSpPr>
              <a:grpSpLocks/>
            </p:cNvGrpSpPr>
            <p:nvPr/>
          </p:nvGrpSpPr>
          <p:grpSpPr bwMode="auto">
            <a:xfrm>
              <a:off x="3676" y="6985"/>
              <a:ext cx="2746" cy="511"/>
              <a:chOff x="3676" y="6985"/>
              <a:chExt cx="2746" cy="511"/>
            </a:xfrm>
          </p:grpSpPr>
          <p:sp>
            <p:nvSpPr>
              <p:cNvPr id="138286" name="Text Box 46"/>
              <p:cNvSpPr txBox="1">
                <a:spLocks noChangeArrowheads="1"/>
              </p:cNvSpPr>
              <p:nvPr/>
            </p:nvSpPr>
            <p:spPr bwMode="auto">
              <a:xfrm>
                <a:off x="4456" y="6985"/>
                <a:ext cx="406" cy="510"/>
              </a:xfrm>
              <a:prstGeom prst="rect">
                <a:avLst/>
              </a:prstGeom>
              <a:noFill/>
              <a:ln w="9525">
                <a:noFill/>
                <a:miter lim="800000"/>
                <a:headEnd/>
                <a:tailEnd/>
              </a:ln>
            </p:spPr>
            <p:txBody>
              <a:bodyPr/>
              <a:lstStyle/>
              <a:p>
                <a:pPr algn="ctr">
                  <a:lnSpc>
                    <a:spcPct val="48000"/>
                  </a:lnSpc>
                </a:pPr>
                <a:r>
                  <a:rPr lang="en-US" altLang="zh-CN" sz="3600" b="1">
                    <a:latin typeface="Times New Roman" pitchFamily="18" charset="0"/>
                    <a:sym typeface="Symbol" pitchFamily="18" charset="2"/>
                  </a:rPr>
                  <a:t></a:t>
                </a:r>
                <a:endParaRPr lang="en-US" altLang="zh-CN" sz="3600" b="1">
                  <a:latin typeface="Times New Roman" pitchFamily="18" charset="0"/>
                </a:endParaRPr>
              </a:p>
              <a:p>
                <a:pPr algn="ctr">
                  <a:lnSpc>
                    <a:spcPct val="48000"/>
                  </a:lnSpc>
                </a:pPr>
                <a:r>
                  <a:rPr lang="en-US" altLang="zh-CN" sz="3600" b="1">
                    <a:latin typeface="Times New Roman" pitchFamily="18" charset="0"/>
                  </a:rPr>
                  <a:t>.</a:t>
                </a:r>
              </a:p>
              <a:p>
                <a:pPr algn="ctr">
                  <a:lnSpc>
                    <a:spcPct val="48000"/>
                  </a:lnSpc>
                </a:pPr>
                <a:r>
                  <a:rPr lang="en-US" altLang="zh-CN" sz="3600" b="1">
                    <a:latin typeface="Times New Roman" pitchFamily="18" charset="0"/>
                  </a:rPr>
                  <a:t>.</a:t>
                </a:r>
                <a:endParaRPr lang="en-US" altLang="zh-CN" sz="4000" b="1"/>
              </a:p>
            </p:txBody>
          </p:sp>
          <p:sp>
            <p:nvSpPr>
              <p:cNvPr id="138287" name="Text Box 47"/>
              <p:cNvSpPr txBox="1">
                <a:spLocks noChangeArrowheads="1"/>
              </p:cNvSpPr>
              <p:nvPr/>
            </p:nvSpPr>
            <p:spPr bwMode="auto">
              <a:xfrm>
                <a:off x="6016" y="6986"/>
                <a:ext cx="406" cy="510"/>
              </a:xfrm>
              <a:prstGeom prst="rect">
                <a:avLst/>
              </a:prstGeom>
              <a:noFill/>
              <a:ln w="9525">
                <a:noFill/>
                <a:miter lim="800000"/>
                <a:headEnd/>
                <a:tailEnd/>
              </a:ln>
            </p:spPr>
            <p:txBody>
              <a:bodyPr/>
              <a:lstStyle/>
              <a:p>
                <a:pPr algn="ctr">
                  <a:lnSpc>
                    <a:spcPct val="48000"/>
                  </a:lnSpc>
                </a:pPr>
                <a:r>
                  <a:rPr lang="en-US" altLang="zh-CN" sz="3600" b="1">
                    <a:latin typeface="Times New Roman" pitchFamily="18" charset="0"/>
                    <a:sym typeface="Symbol" pitchFamily="18" charset="2"/>
                  </a:rPr>
                  <a:t></a:t>
                </a:r>
                <a:endParaRPr lang="en-US" altLang="zh-CN" sz="3600" b="1">
                  <a:latin typeface="Times New Roman" pitchFamily="18" charset="0"/>
                </a:endParaRPr>
              </a:p>
              <a:p>
                <a:pPr algn="ctr">
                  <a:lnSpc>
                    <a:spcPct val="48000"/>
                  </a:lnSpc>
                </a:pPr>
                <a:r>
                  <a:rPr lang="en-US" altLang="zh-CN" sz="3600" b="1">
                    <a:latin typeface="Times New Roman" pitchFamily="18" charset="0"/>
                  </a:rPr>
                  <a:t>.</a:t>
                </a:r>
              </a:p>
              <a:p>
                <a:pPr algn="ctr">
                  <a:lnSpc>
                    <a:spcPct val="48000"/>
                  </a:lnSpc>
                </a:pPr>
                <a:r>
                  <a:rPr lang="en-US" altLang="zh-CN" sz="3600" b="1">
                    <a:latin typeface="Times New Roman" pitchFamily="18" charset="0"/>
                  </a:rPr>
                  <a:t>.</a:t>
                </a:r>
                <a:endParaRPr lang="en-US" altLang="zh-CN" sz="4000" b="1"/>
              </a:p>
            </p:txBody>
          </p:sp>
          <p:sp>
            <p:nvSpPr>
              <p:cNvPr id="138288" name="Text Box 48"/>
              <p:cNvSpPr txBox="1">
                <a:spLocks noChangeArrowheads="1"/>
              </p:cNvSpPr>
              <p:nvPr/>
            </p:nvSpPr>
            <p:spPr bwMode="auto">
              <a:xfrm>
                <a:off x="3676" y="6986"/>
                <a:ext cx="406" cy="510"/>
              </a:xfrm>
              <a:prstGeom prst="rect">
                <a:avLst/>
              </a:prstGeom>
              <a:noFill/>
              <a:ln w="9525">
                <a:noFill/>
                <a:miter lim="800000"/>
                <a:headEnd/>
                <a:tailEnd/>
              </a:ln>
            </p:spPr>
            <p:txBody>
              <a:bodyPr/>
              <a:lstStyle/>
              <a:p>
                <a:pPr algn="ctr">
                  <a:lnSpc>
                    <a:spcPct val="48000"/>
                  </a:lnSpc>
                </a:pPr>
                <a:r>
                  <a:rPr lang="en-US" altLang="zh-CN" sz="3600" b="1">
                    <a:latin typeface="Times New Roman" pitchFamily="18" charset="0"/>
                    <a:sym typeface="Symbol" pitchFamily="18" charset="2"/>
                  </a:rPr>
                  <a:t></a:t>
                </a:r>
                <a:endParaRPr lang="en-US" altLang="zh-CN" sz="3600" b="1">
                  <a:latin typeface="Times New Roman" pitchFamily="18" charset="0"/>
                </a:endParaRPr>
              </a:p>
              <a:p>
                <a:pPr algn="ctr">
                  <a:lnSpc>
                    <a:spcPct val="48000"/>
                  </a:lnSpc>
                </a:pPr>
                <a:r>
                  <a:rPr lang="en-US" altLang="zh-CN" sz="3600" b="1">
                    <a:latin typeface="Times New Roman" pitchFamily="18" charset="0"/>
                  </a:rPr>
                  <a:t>.</a:t>
                </a:r>
              </a:p>
              <a:p>
                <a:pPr algn="ctr">
                  <a:lnSpc>
                    <a:spcPct val="48000"/>
                  </a:lnSpc>
                </a:pPr>
                <a:r>
                  <a:rPr lang="en-US" altLang="zh-CN" sz="3600" b="1">
                    <a:latin typeface="Times New Roman" pitchFamily="18" charset="0"/>
                  </a:rPr>
                  <a:t>.</a:t>
                </a:r>
                <a:endParaRPr lang="en-US" altLang="zh-CN" sz="4000" b="1"/>
              </a:p>
            </p:txBody>
          </p:sp>
        </p:grpSp>
      </p:grpSp>
      <p:sp>
        <p:nvSpPr>
          <p:cNvPr id="14" name="矩形 13"/>
          <p:cNvSpPr/>
          <p:nvPr/>
        </p:nvSpPr>
        <p:spPr>
          <a:xfrm>
            <a:off x="75548" y="3356992"/>
            <a:ext cx="1513637"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altLang="zh-CN" sz="2400" b="1" dirty="0">
                <a:solidFill>
                  <a:srgbClr val="0000FF"/>
                </a:solidFill>
                <a:latin typeface="+mj-ea"/>
                <a:ea typeface="+mj-ea"/>
              </a:rPr>
              <a:t>M</a:t>
            </a:r>
            <a:r>
              <a:rPr lang="zh-CN" altLang="en-US" sz="2400" b="1" dirty="0">
                <a:solidFill>
                  <a:srgbClr val="0000FF"/>
                </a:solidFill>
                <a:latin typeface="+mj-ea"/>
                <a:ea typeface="+mj-ea"/>
              </a:rPr>
              <a:t>个带通滤波器：用于分离</a:t>
            </a:r>
            <a:r>
              <a:rPr lang="en-US" altLang="zh-CN" sz="2400" b="1" dirty="0">
                <a:solidFill>
                  <a:srgbClr val="0000FF"/>
                </a:solidFill>
                <a:latin typeface="+mj-ea"/>
                <a:ea typeface="+mj-ea"/>
              </a:rPr>
              <a:t>M</a:t>
            </a:r>
            <a:r>
              <a:rPr lang="zh-CN" altLang="en-US" sz="2400" b="1" dirty="0">
                <a:solidFill>
                  <a:srgbClr val="0000FF"/>
                </a:solidFill>
                <a:latin typeface="+mj-ea"/>
                <a:ea typeface="+mj-ea"/>
              </a:rPr>
              <a:t>个不同频率的码元</a:t>
            </a:r>
          </a:p>
        </p:txBody>
      </p:sp>
      <p:sp>
        <p:nvSpPr>
          <p:cNvPr id="15" name="矩形 14"/>
          <p:cNvSpPr/>
          <p:nvPr/>
        </p:nvSpPr>
        <p:spPr>
          <a:xfrm>
            <a:off x="2123728" y="1402942"/>
            <a:ext cx="1656184" cy="4330314"/>
          </a:xfrm>
          <a:prstGeom prst="rect">
            <a:avLst/>
          </a:prstGeom>
          <a:noFill/>
          <a:ln>
            <a:solidFill>
              <a:srgbClr val="00CC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835696" y="5859826"/>
            <a:ext cx="5328110" cy="83099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zh-CN" altLang="en-US" sz="2400" b="1" dirty="0" smtClean="0">
                <a:solidFill>
                  <a:srgbClr val="0000FF"/>
                </a:solidFill>
                <a:latin typeface="+mj-ea"/>
                <a:ea typeface="+mj-ea"/>
              </a:rPr>
              <a:t>某个码元输入时，</a:t>
            </a:r>
            <a:r>
              <a:rPr lang="en-US" altLang="zh-CN" sz="2400" b="1" dirty="0" smtClean="0">
                <a:solidFill>
                  <a:srgbClr val="0000FF"/>
                </a:solidFill>
                <a:latin typeface="+mj-ea"/>
                <a:ea typeface="+mj-ea"/>
              </a:rPr>
              <a:t>M</a:t>
            </a:r>
            <a:r>
              <a:rPr lang="zh-CN" altLang="en-US" sz="2400" b="1" dirty="0" smtClean="0">
                <a:solidFill>
                  <a:srgbClr val="0000FF"/>
                </a:solidFill>
                <a:latin typeface="+mj-ea"/>
                <a:ea typeface="+mj-ea"/>
              </a:rPr>
              <a:t>个</a:t>
            </a:r>
            <a:r>
              <a:rPr lang="en-US" altLang="zh-CN" sz="2400" b="1" dirty="0" smtClean="0">
                <a:solidFill>
                  <a:srgbClr val="0000FF"/>
                </a:solidFill>
                <a:latin typeface="+mj-ea"/>
                <a:ea typeface="+mj-ea"/>
              </a:rPr>
              <a:t>BP</a:t>
            </a:r>
            <a:r>
              <a:rPr lang="zh-CN" altLang="en-US" sz="2400" b="1" dirty="0" smtClean="0">
                <a:solidFill>
                  <a:srgbClr val="0000FF"/>
                </a:solidFill>
                <a:latin typeface="+mj-ea"/>
                <a:ea typeface="+mj-ea"/>
              </a:rPr>
              <a:t>输出中仅有一个是</a:t>
            </a:r>
            <a:r>
              <a:rPr lang="zh-CN" altLang="en-US" sz="2400" b="1" dirty="0" smtClean="0">
                <a:solidFill>
                  <a:srgbClr val="FF0000"/>
                </a:solidFill>
                <a:latin typeface="+mj-ea"/>
                <a:ea typeface="+mj-ea"/>
              </a:rPr>
              <a:t>信号</a:t>
            </a:r>
            <a:r>
              <a:rPr lang="en-US" altLang="zh-CN" sz="2400" b="1" dirty="0" smtClean="0">
                <a:solidFill>
                  <a:srgbClr val="FF0000"/>
                </a:solidFill>
                <a:latin typeface="+mj-ea"/>
                <a:ea typeface="+mj-ea"/>
              </a:rPr>
              <a:t>+</a:t>
            </a:r>
            <a:r>
              <a:rPr lang="zh-CN" altLang="en-US" sz="2400" b="1" dirty="0" smtClean="0">
                <a:solidFill>
                  <a:srgbClr val="FF0000"/>
                </a:solidFill>
                <a:latin typeface="+mj-ea"/>
                <a:ea typeface="+mj-ea"/>
              </a:rPr>
              <a:t>噪声</a:t>
            </a:r>
            <a:r>
              <a:rPr lang="zh-CN" altLang="en-US" sz="2400" b="1" dirty="0" smtClean="0">
                <a:solidFill>
                  <a:srgbClr val="0000FF"/>
                </a:solidFill>
                <a:latin typeface="+mj-ea"/>
                <a:ea typeface="+mj-ea"/>
              </a:rPr>
              <a:t>，其他均为噪声</a:t>
            </a:r>
            <a:endParaRPr lang="zh-CN" altLang="en-US" sz="2400" b="1" dirty="0">
              <a:solidFill>
                <a:srgbClr val="0000FF"/>
              </a:solidFill>
              <a:latin typeface="+mj-ea"/>
              <a:ea typeface="+mj-ea"/>
            </a:endParaRPr>
          </a:p>
        </p:txBody>
      </p:sp>
      <p:cxnSp>
        <p:nvCxnSpPr>
          <p:cNvPr id="17" name="直接箭头连接符 16"/>
          <p:cNvCxnSpPr/>
          <p:nvPr/>
        </p:nvCxnSpPr>
        <p:spPr>
          <a:xfrm flipV="1">
            <a:off x="3995936" y="5482339"/>
            <a:ext cx="0" cy="377487"/>
          </a:xfrm>
          <a:prstGeom prst="straightConnector1">
            <a:avLst/>
          </a:prstGeom>
          <a:ln>
            <a:solidFill>
              <a:srgbClr val="7030A0"/>
            </a:solidFill>
            <a:tailEnd type="arrow"/>
          </a:ln>
        </p:spPr>
        <p:style>
          <a:lnRef idx="3">
            <a:schemeClr val="accent2"/>
          </a:lnRef>
          <a:fillRef idx="0">
            <a:schemeClr val="accent2"/>
          </a:fillRef>
          <a:effectRef idx="2">
            <a:schemeClr val="accent2"/>
          </a:effectRef>
          <a:fontRef idx="minor">
            <a:schemeClr val="tx1"/>
          </a:fontRef>
        </p:style>
      </p:cxnSp>
      <p:sp>
        <p:nvSpPr>
          <p:cNvPr id="54" name="矩形 53"/>
          <p:cNvSpPr/>
          <p:nvPr/>
        </p:nvSpPr>
        <p:spPr>
          <a:xfrm>
            <a:off x="7404922" y="3459957"/>
            <a:ext cx="1559566" cy="230832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sz="2400" b="1" dirty="0" smtClean="0">
                <a:solidFill>
                  <a:srgbClr val="0000FF"/>
                </a:solidFill>
                <a:latin typeface="+mj-ea"/>
                <a:ea typeface="+mj-ea"/>
              </a:rPr>
              <a:t>判决规则：有信号的一路，检波输出电压通常最大</a:t>
            </a:r>
            <a:endParaRPr lang="zh-CN" altLang="en-US" sz="2400" b="1" dirty="0">
              <a:solidFill>
                <a:srgbClr val="0000FF"/>
              </a:solidFill>
              <a:latin typeface="+mj-ea"/>
              <a:ea typeface="+mj-ea"/>
            </a:endParaRPr>
          </a:p>
        </p:txBody>
      </p:sp>
      <p:cxnSp>
        <p:nvCxnSpPr>
          <p:cNvPr id="19" name="直接箭头连接符 18"/>
          <p:cNvCxnSpPr/>
          <p:nvPr/>
        </p:nvCxnSpPr>
        <p:spPr>
          <a:xfrm>
            <a:off x="6917759" y="3464318"/>
            <a:ext cx="487163" cy="41523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fill="hold"/>
                                        <p:tgtEl>
                                          <p:spTgt spid="51"/>
                                        </p:tgtEl>
                                        <p:attrNameLst>
                                          <p:attrName>ppt_x</p:attrName>
                                        </p:attrNameLst>
                                      </p:cBhvr>
                                      <p:tavLst>
                                        <p:tav tm="0">
                                          <p:val>
                                            <p:strVal val="#ppt_x"/>
                                          </p:val>
                                        </p:tav>
                                        <p:tav tm="100000">
                                          <p:val>
                                            <p:strVal val="#ppt_x"/>
                                          </p:val>
                                        </p:tav>
                                      </p:tavLst>
                                    </p:anim>
                                    <p:anim calcmode="lin" valueType="num">
                                      <p:cBhvr additive="base">
                                        <p:cTn id="18" dur="500" fill="hold"/>
                                        <p:tgtEl>
                                          <p:spTgt spid="5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ppt_x"/>
                                          </p:val>
                                        </p:tav>
                                        <p:tav tm="100000">
                                          <p:val>
                                            <p:strVal val="#ppt_x"/>
                                          </p:val>
                                        </p:tav>
                                      </p:tavLst>
                                    </p:anim>
                                    <p:anim calcmode="lin" valueType="num">
                                      <p:cBhvr additive="base">
                                        <p:cTn id="28" dur="500" fill="hold"/>
                                        <p:tgtEl>
                                          <p:spTgt spid="5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51" grpId="0" animBg="1"/>
      <p:bldP spid="54"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normAutofit/>
          </a:bodyPr>
          <a:lstStyle/>
          <a:p>
            <a:r>
              <a:rPr lang="en-US" altLang="zh-CN" dirty="0" smtClean="0"/>
              <a:t>7.4.3 </a:t>
            </a:r>
            <a:r>
              <a:rPr lang="zh-CN" altLang="en-US" dirty="0" smtClean="0"/>
              <a:t>多进制相移键控</a:t>
            </a:r>
            <a:r>
              <a:rPr lang="en-US" altLang="zh-CN" dirty="0" smtClean="0"/>
              <a:t>(MPSK)</a:t>
            </a:r>
            <a:endParaRPr lang="zh-CN" altLang="en-US" dirty="0"/>
          </a:p>
        </p:txBody>
      </p:sp>
      <p:sp>
        <p:nvSpPr>
          <p:cNvPr id="139267" name="Rectangle 3"/>
          <p:cNvSpPr>
            <a:spLocks noGrp="1" noChangeArrowheads="1"/>
          </p:cNvSpPr>
          <p:nvPr>
            <p:ph type="body" idx="1"/>
          </p:nvPr>
        </p:nvSpPr>
        <p:spPr>
          <a:xfrm>
            <a:off x="539552" y="1196752"/>
            <a:ext cx="8064896" cy="5328592"/>
          </a:xfrm>
        </p:spPr>
        <p:txBody>
          <a:bodyPr/>
          <a:lstStyle/>
          <a:p>
            <a:r>
              <a:rPr lang="zh-CN" altLang="en-US" dirty="0" smtClean="0">
                <a:solidFill>
                  <a:srgbClr val="0000FF"/>
                </a:solidFill>
              </a:rPr>
              <a:t>基本原理：</a:t>
            </a:r>
          </a:p>
          <a:p>
            <a:pPr lvl="1">
              <a:buFont typeface="Wingdings" pitchFamily="2" charset="2"/>
              <a:buNone/>
            </a:pPr>
            <a:r>
              <a:rPr lang="zh-CN" altLang="en-US" dirty="0"/>
              <a:t>	</a:t>
            </a:r>
            <a:r>
              <a:rPr lang="zh-CN" altLang="en-US" sz="2800" dirty="0"/>
              <a:t>一个</a:t>
            </a:r>
            <a:r>
              <a:rPr lang="en-US" altLang="zh-CN" sz="2800" i="1" dirty="0"/>
              <a:t>MPSK</a:t>
            </a:r>
            <a:r>
              <a:rPr lang="zh-CN" altLang="en-US" sz="2800" dirty="0"/>
              <a:t>信号</a:t>
            </a:r>
            <a:r>
              <a:rPr lang="zh-CN" altLang="en-US" sz="2800" dirty="0" smtClean="0"/>
              <a:t>码元：</a:t>
            </a:r>
            <a:endParaRPr lang="en-US" altLang="zh-CN" sz="2800" dirty="0" smtClean="0"/>
          </a:p>
          <a:p>
            <a:pPr lvl="3"/>
            <a:endParaRPr lang="en-US" altLang="zh-CN" sz="2000" dirty="0" smtClean="0"/>
          </a:p>
          <a:p>
            <a:pPr lvl="4"/>
            <a:endParaRPr lang="zh-CN" altLang="en-US" sz="2000" dirty="0"/>
          </a:p>
          <a:p>
            <a:pPr lvl="1">
              <a:buFont typeface="Wingdings" pitchFamily="2" charset="2"/>
              <a:buNone/>
            </a:pPr>
            <a:r>
              <a:rPr lang="zh-CN" altLang="en-US" sz="2800" dirty="0"/>
              <a:t>	式中</a:t>
            </a:r>
            <a:r>
              <a:rPr lang="zh-CN" altLang="en-US" sz="2800" dirty="0" smtClean="0"/>
              <a:t>，  </a:t>
            </a:r>
            <a:r>
              <a:rPr lang="en-US" altLang="zh-CN" sz="2800" i="1" dirty="0" smtClean="0"/>
              <a:t>A</a:t>
            </a:r>
            <a:r>
              <a:rPr lang="en-US" altLang="zh-CN" sz="2800" dirty="0" smtClean="0"/>
              <a:t> </a:t>
            </a:r>
            <a:r>
              <a:rPr lang="zh-CN" altLang="en-US" sz="2800" dirty="0"/>
              <a:t>－ 常数，</a:t>
            </a:r>
          </a:p>
          <a:p>
            <a:pPr lvl="1">
              <a:buFont typeface="Wingdings" pitchFamily="2" charset="2"/>
              <a:buNone/>
            </a:pPr>
            <a:r>
              <a:rPr lang="zh-CN" altLang="en-US" sz="2800" dirty="0"/>
              <a:t>		</a:t>
            </a:r>
            <a:r>
              <a:rPr lang="zh-CN" altLang="en-US" sz="2800" dirty="0">
                <a:solidFill>
                  <a:srgbClr val="FF0000"/>
                </a:solidFill>
              </a:rPr>
              <a:t>        </a:t>
            </a:r>
            <a:r>
              <a:rPr lang="zh-CN" altLang="en-US" sz="2800" i="1" dirty="0">
                <a:solidFill>
                  <a:srgbClr val="FF0000"/>
                </a:solidFill>
                <a:sym typeface="Symbol" pitchFamily="18" charset="2"/>
              </a:rPr>
              <a:t></a:t>
            </a:r>
            <a:r>
              <a:rPr lang="en-US" altLang="zh-CN" sz="2800" i="1" baseline="-25000" dirty="0">
                <a:solidFill>
                  <a:srgbClr val="FF0000"/>
                </a:solidFill>
              </a:rPr>
              <a:t>k</a:t>
            </a:r>
            <a:r>
              <a:rPr lang="en-US" altLang="zh-CN" sz="2800" i="1" dirty="0"/>
              <a:t> </a:t>
            </a:r>
            <a:r>
              <a:rPr lang="zh-CN" altLang="en-US" sz="2800" dirty="0"/>
              <a:t>－</a:t>
            </a:r>
            <a:r>
              <a:rPr lang="zh-CN" altLang="en-US" sz="2800" i="1" dirty="0"/>
              <a:t> </a:t>
            </a:r>
            <a:r>
              <a:rPr lang="zh-CN" altLang="en-US" sz="2800" dirty="0">
                <a:solidFill>
                  <a:srgbClr val="0000FF"/>
                </a:solidFill>
              </a:rPr>
              <a:t>一组间隔均匀的受调制相位</a:t>
            </a:r>
          </a:p>
          <a:p>
            <a:pPr lvl="1">
              <a:buFont typeface="Wingdings" pitchFamily="2" charset="2"/>
              <a:buNone/>
            </a:pPr>
            <a:r>
              <a:rPr lang="zh-CN" altLang="en-US" sz="2800" dirty="0"/>
              <a:t>	</a:t>
            </a:r>
          </a:p>
          <a:p>
            <a:pPr lvl="1">
              <a:buFont typeface="Wingdings" pitchFamily="2" charset="2"/>
              <a:buNone/>
            </a:pPr>
            <a:endParaRPr lang="zh-CN" altLang="en-US" sz="2800" dirty="0"/>
          </a:p>
          <a:p>
            <a:pPr lvl="1">
              <a:lnSpc>
                <a:spcPct val="70000"/>
              </a:lnSpc>
              <a:buFont typeface="Wingdings" pitchFamily="2" charset="2"/>
              <a:buNone/>
            </a:pPr>
            <a:r>
              <a:rPr lang="zh-CN" altLang="en-US" sz="2800" dirty="0"/>
              <a:t>	通常</a:t>
            </a:r>
            <a:r>
              <a:rPr lang="en-US" altLang="zh-CN" sz="2800" i="1" dirty="0"/>
              <a:t>M</a:t>
            </a:r>
            <a:r>
              <a:rPr lang="zh-CN" altLang="en-US" sz="2800" dirty="0"/>
              <a:t>取</a:t>
            </a:r>
            <a:r>
              <a:rPr lang="en-US" altLang="zh-CN" sz="2800" dirty="0"/>
              <a:t>2</a:t>
            </a:r>
            <a:r>
              <a:rPr lang="zh-CN" altLang="en-US" sz="2800" dirty="0"/>
              <a:t>的某次幂</a:t>
            </a:r>
            <a:r>
              <a:rPr lang="zh-CN" altLang="en-US" sz="2800" dirty="0" smtClean="0"/>
              <a:t>：</a:t>
            </a:r>
            <a:r>
              <a:rPr lang="en-US" altLang="zh-CN" sz="2800" i="1" dirty="0" smtClean="0"/>
              <a:t>M</a:t>
            </a:r>
            <a:r>
              <a:rPr lang="en-US" altLang="zh-CN" sz="2800" dirty="0" smtClean="0"/>
              <a:t> </a:t>
            </a:r>
            <a:r>
              <a:rPr lang="en-US" altLang="zh-CN" sz="2800" dirty="0"/>
              <a:t>= 2k</a:t>
            </a:r>
            <a:r>
              <a:rPr lang="zh-CN" altLang="en-US" sz="2800" dirty="0"/>
              <a:t>，  </a:t>
            </a:r>
            <a:r>
              <a:rPr lang="en-US" altLang="zh-CN" sz="2800" dirty="0"/>
              <a:t>k = </a:t>
            </a:r>
            <a:r>
              <a:rPr lang="zh-CN" altLang="en-US" sz="2800" dirty="0"/>
              <a:t>正整数 </a:t>
            </a:r>
          </a:p>
        </p:txBody>
      </p:sp>
      <p:sp>
        <p:nvSpPr>
          <p:cNvPr id="8" name="灯片编号占位符 5"/>
          <p:cNvSpPr>
            <a:spLocks noGrp="1"/>
          </p:cNvSpPr>
          <p:nvPr>
            <p:ph type="sldNum" sz="quarter" idx="12"/>
          </p:nvPr>
        </p:nvSpPr>
        <p:spPr/>
        <p:txBody>
          <a:bodyPr/>
          <a:lstStyle/>
          <a:p>
            <a:fld id="{A6A5B8B9-176A-46CA-A05B-1C27ACB59C8B}" type="slidenum">
              <a:rPr lang="en-US" altLang="zh-CN" smtClean="0"/>
              <a:pPr/>
              <a:t>153</a:t>
            </a:fld>
            <a:endParaRPr lang="en-US" altLang="zh-CN"/>
          </a:p>
        </p:txBody>
      </p:sp>
      <p:sp>
        <p:nvSpPr>
          <p:cNvPr id="139269" name="Rectangle 5"/>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39268" name="Object 4"/>
          <p:cNvGraphicFramePr>
            <a:graphicFrameLocks noChangeAspect="1"/>
          </p:cNvGraphicFramePr>
          <p:nvPr>
            <p:extLst>
              <p:ext uri="{D42A27DB-BD31-4B8C-83A1-F6EECF244321}">
                <p14:modId xmlns:p14="http://schemas.microsoft.com/office/powerpoint/2010/main" val="1895479598"/>
              </p:ext>
            </p:extLst>
          </p:nvPr>
        </p:nvGraphicFramePr>
        <p:xfrm>
          <a:off x="1763688" y="2348880"/>
          <a:ext cx="6048414" cy="552003"/>
        </p:xfrm>
        <a:graphic>
          <a:graphicData uri="http://schemas.openxmlformats.org/presentationml/2006/ole">
            <mc:AlternateContent xmlns:mc="http://schemas.openxmlformats.org/markup-compatibility/2006">
              <mc:Choice xmlns:v="urn:schemas-microsoft-com:vml" Requires="v">
                <p:oleObj spid="_x0000_s94584" name="公式" r:id="rId3" imgW="2501900" imgH="228600" progId="Equation.3">
                  <p:embed/>
                </p:oleObj>
              </mc:Choice>
              <mc:Fallback>
                <p:oleObj name="公式" r:id="rId3" imgW="2501900" imgH="228600" progId="Equation.3">
                  <p:embed/>
                  <p:pic>
                    <p:nvPicPr>
                      <p:cNvPr id="0" name="Picture 2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2348880"/>
                        <a:ext cx="6048414" cy="5520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9271" name="Rectangle 7"/>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39270" name="Object 6"/>
          <p:cNvGraphicFramePr>
            <a:graphicFrameLocks noChangeAspect="1"/>
          </p:cNvGraphicFramePr>
          <p:nvPr>
            <p:extLst>
              <p:ext uri="{D42A27DB-BD31-4B8C-83A1-F6EECF244321}">
                <p14:modId xmlns:p14="http://schemas.microsoft.com/office/powerpoint/2010/main" val="2563350043"/>
              </p:ext>
            </p:extLst>
          </p:nvPr>
        </p:nvGraphicFramePr>
        <p:xfrm>
          <a:off x="2457706" y="4293096"/>
          <a:ext cx="4228587" cy="798066"/>
        </p:xfrm>
        <a:graphic>
          <a:graphicData uri="http://schemas.openxmlformats.org/presentationml/2006/ole">
            <mc:AlternateContent xmlns:mc="http://schemas.openxmlformats.org/markup-compatibility/2006">
              <mc:Choice xmlns:v="urn:schemas-microsoft-com:vml" Requires="v">
                <p:oleObj spid="_x0000_s94585" name="公式" r:id="rId5" imgW="2070100" imgH="393700" progId="Equation.3">
                  <p:embed/>
                </p:oleObj>
              </mc:Choice>
              <mc:Fallback>
                <p:oleObj name="公式" r:id="rId5" imgW="2070100" imgH="393700" progId="Equation.3">
                  <p:embed/>
                  <p:pic>
                    <p:nvPicPr>
                      <p:cNvPr id="0" name="Picture 2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7706" y="4293096"/>
                        <a:ext cx="4228587" cy="7980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9267">
                                            <p:txEl>
                                              <p:pRg st="4" end="4"/>
                                            </p:txEl>
                                          </p:spTgt>
                                        </p:tgtEl>
                                        <p:attrNameLst>
                                          <p:attrName>style.visibility</p:attrName>
                                        </p:attrNameLst>
                                      </p:cBhvr>
                                      <p:to>
                                        <p:strVal val="visible"/>
                                      </p:to>
                                    </p:set>
                                    <p:anim calcmode="lin" valueType="num">
                                      <p:cBhvr additive="base">
                                        <p:cTn id="7" dur="500" fill="hold"/>
                                        <p:tgtEl>
                                          <p:spTgt spid="13926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92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9267">
                                            <p:txEl>
                                              <p:pRg st="5" end="5"/>
                                            </p:txEl>
                                          </p:spTgt>
                                        </p:tgtEl>
                                        <p:attrNameLst>
                                          <p:attrName>style.visibility</p:attrName>
                                        </p:attrNameLst>
                                      </p:cBhvr>
                                      <p:to>
                                        <p:strVal val="visible"/>
                                      </p:to>
                                    </p:set>
                                    <p:anim calcmode="lin" valueType="num">
                                      <p:cBhvr additive="base">
                                        <p:cTn id="13" dur="500" fill="hold"/>
                                        <p:tgtEl>
                                          <p:spTgt spid="139267">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9267">
                                            <p:txEl>
                                              <p:pRg st="5" end="5"/>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9267">
                                            <p:txEl>
                                              <p:pRg st="6" end="6"/>
                                            </p:txEl>
                                          </p:spTgt>
                                        </p:tgtEl>
                                        <p:attrNameLst>
                                          <p:attrName>style.visibility</p:attrName>
                                        </p:attrNameLst>
                                      </p:cBhvr>
                                      <p:to>
                                        <p:strVal val="visible"/>
                                      </p:to>
                                    </p:set>
                                    <p:anim calcmode="lin" valueType="num">
                                      <p:cBhvr additive="base">
                                        <p:cTn id="17" dur="500" fill="hold"/>
                                        <p:tgtEl>
                                          <p:spTgt spid="139267">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9267">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9270"/>
                                        </p:tgtEl>
                                        <p:attrNameLst>
                                          <p:attrName>style.visibility</p:attrName>
                                        </p:attrNameLst>
                                      </p:cBhvr>
                                      <p:to>
                                        <p:strVal val="visible"/>
                                      </p:to>
                                    </p:set>
                                    <p:anim calcmode="lin" valueType="num">
                                      <p:cBhvr additive="base">
                                        <p:cTn id="21" dur="500" fill="hold"/>
                                        <p:tgtEl>
                                          <p:spTgt spid="139270"/>
                                        </p:tgtEl>
                                        <p:attrNameLst>
                                          <p:attrName>ppt_x</p:attrName>
                                        </p:attrNameLst>
                                      </p:cBhvr>
                                      <p:tavLst>
                                        <p:tav tm="0">
                                          <p:val>
                                            <p:strVal val="#ppt_x"/>
                                          </p:val>
                                        </p:tav>
                                        <p:tav tm="100000">
                                          <p:val>
                                            <p:strVal val="#ppt_x"/>
                                          </p:val>
                                        </p:tav>
                                      </p:tavLst>
                                    </p:anim>
                                    <p:anim calcmode="lin" valueType="num">
                                      <p:cBhvr additive="base">
                                        <p:cTn id="22" dur="500" fill="hold"/>
                                        <p:tgtEl>
                                          <p:spTgt spid="13927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9267">
                                            <p:txEl>
                                              <p:pRg st="8" end="8"/>
                                            </p:txEl>
                                          </p:spTgt>
                                        </p:tgtEl>
                                        <p:attrNameLst>
                                          <p:attrName>style.visibility</p:attrName>
                                        </p:attrNameLst>
                                      </p:cBhvr>
                                      <p:to>
                                        <p:strVal val="visible"/>
                                      </p:to>
                                    </p:set>
                                    <p:anim calcmode="lin" valueType="num">
                                      <p:cBhvr additive="base">
                                        <p:cTn id="27" dur="500" fill="hold"/>
                                        <p:tgtEl>
                                          <p:spTgt spid="139267">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926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zh-CN" altLang="en-US" dirty="0" smtClean="0"/>
              <a:t>例：</a:t>
            </a:r>
            <a:r>
              <a:rPr lang="en-US" altLang="zh-CN" dirty="0"/>
              <a:t> k = 3</a:t>
            </a:r>
            <a:endParaRPr lang="zh-CN" altLang="en-US" dirty="0"/>
          </a:p>
        </p:txBody>
      </p:sp>
      <p:sp>
        <p:nvSpPr>
          <p:cNvPr id="140291" name="Rectangle 3"/>
          <p:cNvSpPr>
            <a:spLocks noGrp="1" noChangeArrowheads="1"/>
          </p:cNvSpPr>
          <p:nvPr>
            <p:ph type="body" idx="1"/>
          </p:nvPr>
        </p:nvSpPr>
        <p:spPr/>
        <p:txBody>
          <a:bodyPr/>
          <a:lstStyle/>
          <a:p>
            <a:r>
              <a:rPr lang="zh-CN" altLang="en-US" dirty="0" smtClean="0"/>
              <a:t>当</a:t>
            </a:r>
            <a:r>
              <a:rPr lang="en-US" altLang="zh-CN" dirty="0"/>
              <a:t>k = 3</a:t>
            </a:r>
            <a:r>
              <a:rPr lang="zh-CN" altLang="en-US" dirty="0"/>
              <a:t>时，</a:t>
            </a:r>
            <a:r>
              <a:rPr lang="zh-CN" altLang="en-US" i="1" dirty="0">
                <a:sym typeface="Symbol" pitchFamily="18" charset="2"/>
              </a:rPr>
              <a:t></a:t>
            </a:r>
            <a:r>
              <a:rPr lang="en-US" altLang="zh-CN" i="1" baseline="-25000" dirty="0"/>
              <a:t>k</a:t>
            </a:r>
            <a:r>
              <a:rPr lang="zh-CN" altLang="en-US" dirty="0" smtClean="0"/>
              <a:t>取值情况如图所示。</a:t>
            </a:r>
            <a:endParaRPr lang="zh-CN" altLang="en-US" dirty="0"/>
          </a:p>
        </p:txBody>
      </p:sp>
      <p:sp>
        <p:nvSpPr>
          <p:cNvPr id="7" name="灯片编号占位符 5"/>
          <p:cNvSpPr>
            <a:spLocks noGrp="1"/>
          </p:cNvSpPr>
          <p:nvPr>
            <p:ph type="sldNum" sz="quarter" idx="12"/>
          </p:nvPr>
        </p:nvSpPr>
        <p:spPr/>
        <p:txBody>
          <a:bodyPr/>
          <a:lstStyle/>
          <a:p>
            <a:fld id="{4E3FE045-88CC-4EC1-839B-40BCBC6978BD}" type="slidenum">
              <a:rPr lang="en-US" altLang="zh-CN" smtClean="0"/>
              <a:pPr/>
              <a:t>154</a:t>
            </a:fld>
            <a:endParaRPr lang="en-US" altLang="zh-CN"/>
          </a:p>
        </p:txBody>
      </p:sp>
      <p:grpSp>
        <p:nvGrpSpPr>
          <p:cNvPr id="2" name="Group 4"/>
          <p:cNvGrpSpPr>
            <a:grpSpLocks/>
          </p:cNvGrpSpPr>
          <p:nvPr/>
        </p:nvGrpSpPr>
        <p:grpSpPr bwMode="auto">
          <a:xfrm>
            <a:off x="934891" y="2002763"/>
            <a:ext cx="3969964" cy="3824661"/>
            <a:chOff x="1800" y="10404"/>
            <a:chExt cx="3374" cy="3071"/>
          </a:xfrm>
        </p:grpSpPr>
        <p:pic>
          <p:nvPicPr>
            <p:cNvPr id="140293" name="Picture 5" descr="t0630"/>
            <p:cNvPicPr>
              <a:picLocks noChangeAspect="1" noChangeArrowheads="1"/>
            </p:cNvPicPr>
            <p:nvPr/>
          </p:nvPicPr>
          <p:blipFill>
            <a:blip r:embed="rId2" cstate="print"/>
            <a:srcRect/>
            <a:stretch>
              <a:fillRect/>
            </a:stretch>
          </p:blipFill>
          <p:spPr bwMode="auto">
            <a:xfrm>
              <a:off x="1800" y="10404"/>
              <a:ext cx="3374" cy="2475"/>
            </a:xfrm>
            <a:prstGeom prst="rect">
              <a:avLst/>
            </a:prstGeom>
            <a:noFill/>
            <a:ln w="9525">
              <a:noFill/>
              <a:miter lim="800000"/>
              <a:headEnd/>
              <a:tailEnd/>
            </a:ln>
          </p:spPr>
        </p:pic>
        <p:sp>
          <p:nvSpPr>
            <p:cNvPr id="140294" name="Text Box 6"/>
            <p:cNvSpPr txBox="1">
              <a:spLocks noChangeArrowheads="1"/>
            </p:cNvSpPr>
            <p:nvPr/>
          </p:nvSpPr>
          <p:spPr bwMode="auto">
            <a:xfrm>
              <a:off x="1860" y="12995"/>
              <a:ext cx="3254" cy="480"/>
            </a:xfrm>
            <a:prstGeom prst="rect">
              <a:avLst/>
            </a:prstGeom>
            <a:noFill/>
            <a:ln w="9525">
              <a:noFill/>
              <a:miter lim="800000"/>
              <a:headEnd/>
              <a:tailEnd/>
            </a:ln>
          </p:spPr>
          <p:txBody>
            <a:bodyPr/>
            <a:lstStyle/>
            <a:p>
              <a:pPr algn="ctr"/>
              <a:r>
                <a:rPr lang="zh-CN" altLang="en-US" sz="2000" dirty="0">
                  <a:latin typeface="Times New Roman" pitchFamily="18" charset="0"/>
                </a:rPr>
                <a:t>图</a:t>
              </a:r>
              <a:r>
                <a:rPr lang="en-US" altLang="zh-CN" sz="2000" dirty="0">
                  <a:latin typeface="Times New Roman" pitchFamily="18" charset="0"/>
                </a:rPr>
                <a:t>7-34  8PSK</a:t>
              </a:r>
              <a:r>
                <a:rPr lang="zh-CN" altLang="en-US" sz="2000" dirty="0">
                  <a:latin typeface="Times New Roman" pitchFamily="18" charset="0"/>
                </a:rPr>
                <a:t>信号相位</a:t>
              </a:r>
              <a:endParaRPr lang="zh-CN" altLang="en-US" sz="3600" dirty="0"/>
            </a:p>
          </p:txBody>
        </p:sp>
      </p:grpSp>
      <p:sp>
        <p:nvSpPr>
          <p:cNvPr id="3" name="矩形 2"/>
          <p:cNvSpPr/>
          <p:nvPr/>
        </p:nvSpPr>
        <p:spPr>
          <a:xfrm>
            <a:off x="5364088" y="2673200"/>
            <a:ext cx="2907505" cy="1569660"/>
          </a:xfrm>
          <a:prstGeom prst="rect">
            <a:avLst/>
          </a:prstGeom>
        </p:spPr>
        <p:txBody>
          <a:bodyPr wrap="square">
            <a:spAutoFit/>
          </a:bodyPr>
          <a:lstStyle/>
          <a:p>
            <a:r>
              <a:rPr lang="zh-CN" altLang="en-US" sz="2400" b="1" dirty="0" smtClean="0">
                <a:solidFill>
                  <a:srgbClr val="0000FF"/>
                </a:solidFill>
                <a:latin typeface="+mj-ea"/>
                <a:ea typeface="+mj-ea"/>
              </a:rPr>
              <a:t>当</a:t>
            </a:r>
            <a:r>
              <a:rPr lang="zh-CN" altLang="en-US" sz="2400" b="1" dirty="0">
                <a:solidFill>
                  <a:srgbClr val="0000FF"/>
                </a:solidFill>
                <a:latin typeface="+mj-ea"/>
                <a:ea typeface="+mj-ea"/>
              </a:rPr>
              <a:t>发送信号的相位为</a:t>
            </a:r>
            <a:r>
              <a:rPr lang="zh-CN" altLang="en-US" sz="2400" b="1" i="1" dirty="0">
                <a:solidFill>
                  <a:srgbClr val="0000FF"/>
                </a:solidFill>
                <a:latin typeface="+mj-ea"/>
                <a:ea typeface="+mj-ea"/>
                <a:sym typeface="Symbol" pitchFamily="18" charset="2"/>
              </a:rPr>
              <a:t></a:t>
            </a:r>
            <a:r>
              <a:rPr lang="en-US" altLang="zh-CN" sz="2400" b="1" baseline="-25000" dirty="0">
                <a:solidFill>
                  <a:srgbClr val="0000FF"/>
                </a:solidFill>
                <a:latin typeface="+mj-ea"/>
                <a:ea typeface="+mj-ea"/>
              </a:rPr>
              <a:t>1</a:t>
            </a:r>
            <a:r>
              <a:rPr lang="en-US" altLang="zh-CN" sz="2400" b="1" dirty="0">
                <a:solidFill>
                  <a:srgbClr val="0000FF"/>
                </a:solidFill>
                <a:latin typeface="+mj-ea"/>
                <a:ea typeface="+mj-ea"/>
              </a:rPr>
              <a:t> = 0</a:t>
            </a:r>
            <a:r>
              <a:rPr lang="zh-CN" altLang="en-US" sz="2400" b="1" dirty="0">
                <a:solidFill>
                  <a:srgbClr val="0000FF"/>
                </a:solidFill>
                <a:latin typeface="+mj-ea"/>
                <a:ea typeface="+mj-ea"/>
              </a:rPr>
              <a:t>时，能够正确接收的相位范围在</a:t>
            </a:r>
            <a:r>
              <a:rPr lang="zh-CN" altLang="en-US" sz="2400" b="1" dirty="0">
                <a:solidFill>
                  <a:srgbClr val="0000FF"/>
                </a:solidFill>
                <a:latin typeface="+mj-ea"/>
                <a:ea typeface="+mj-ea"/>
                <a:sym typeface="Symbol" pitchFamily="18" charset="2"/>
              </a:rPr>
              <a:t></a:t>
            </a:r>
            <a:r>
              <a:rPr lang="en-US" altLang="zh-CN" sz="2400" b="1" dirty="0">
                <a:solidFill>
                  <a:srgbClr val="0000FF"/>
                </a:solidFill>
                <a:latin typeface="+mj-ea"/>
                <a:ea typeface="+mj-ea"/>
              </a:rPr>
              <a:t>/8</a:t>
            </a:r>
            <a:r>
              <a:rPr lang="zh-CN" altLang="en-US" sz="2400" b="1" dirty="0">
                <a:solidFill>
                  <a:srgbClr val="0000FF"/>
                </a:solidFill>
                <a:latin typeface="+mj-ea"/>
                <a:ea typeface="+mj-ea"/>
              </a:rPr>
              <a:t>内</a:t>
            </a:r>
            <a:r>
              <a:rPr lang="zh-CN" altLang="en-US" sz="2400" b="1" dirty="0" smtClean="0">
                <a:solidFill>
                  <a:srgbClr val="0000FF"/>
                </a:solidFill>
                <a:latin typeface="+mj-ea"/>
                <a:ea typeface="+mj-ea"/>
              </a:rPr>
              <a:t>。</a:t>
            </a:r>
            <a:endParaRPr lang="zh-CN" altLang="en-US" sz="2400" b="1" dirty="0">
              <a:solidFill>
                <a:srgbClr val="0000FF"/>
              </a:solidFill>
              <a:latin typeface="+mj-ea"/>
              <a:ea typeface="+mj-ea"/>
            </a:endParaRPr>
          </a:p>
        </p:txBody>
      </p:sp>
      <p:sp>
        <p:nvSpPr>
          <p:cNvPr id="10" name="AutoShape 13"/>
          <p:cNvSpPr>
            <a:spLocks/>
          </p:cNvSpPr>
          <p:nvPr/>
        </p:nvSpPr>
        <p:spPr bwMode="auto">
          <a:xfrm>
            <a:off x="4969815" y="2672775"/>
            <a:ext cx="414338" cy="1782763"/>
          </a:xfrm>
          <a:prstGeom prst="rightBrace">
            <a:avLst>
              <a:gd name="adj1" fmla="val 48239"/>
              <a:gd name="adj2" fmla="val 50000"/>
            </a:avLst>
          </a:prstGeom>
          <a:noFill/>
          <a:ln w="38100">
            <a:solidFill>
              <a:schemeClr val="tx1"/>
            </a:solidFill>
            <a:round/>
            <a:headEnd/>
            <a:tailEnd/>
          </a:ln>
          <a:effectLst/>
        </p:spPr>
        <p:txBody>
          <a:bodyPr wrap="none" anchor="ct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解调</a:t>
            </a:r>
            <a:endParaRPr lang="zh-CN" altLang="en-US" dirty="0"/>
          </a:p>
        </p:txBody>
      </p:sp>
      <p:sp>
        <p:nvSpPr>
          <p:cNvPr id="3" name="内容占位符 2"/>
          <p:cNvSpPr>
            <a:spLocks noGrp="1"/>
          </p:cNvSpPr>
          <p:nvPr>
            <p:ph idx="1"/>
          </p:nvPr>
        </p:nvSpPr>
        <p:spPr/>
        <p:txBody>
          <a:bodyPr/>
          <a:lstStyle/>
          <a:p>
            <a:r>
              <a:rPr lang="zh-CN" altLang="en-US" dirty="0">
                <a:latin typeface="+mj-ea"/>
              </a:rPr>
              <a:t>对于</a:t>
            </a:r>
            <a:r>
              <a:rPr lang="en-US" altLang="zh-CN" dirty="0">
                <a:latin typeface="+mj-ea"/>
              </a:rPr>
              <a:t>MPSK</a:t>
            </a:r>
            <a:r>
              <a:rPr lang="zh-CN" altLang="en-US" dirty="0">
                <a:latin typeface="+mj-ea"/>
              </a:rPr>
              <a:t>信号，不能简单地采用一个相干载波进行相干解调</a:t>
            </a:r>
            <a:r>
              <a:rPr lang="zh-CN" altLang="en-US" dirty="0" smtClean="0">
                <a:latin typeface="+mj-ea"/>
              </a:rPr>
              <a:t>。</a:t>
            </a:r>
            <a:endParaRPr lang="en-US" altLang="zh-CN" dirty="0" smtClean="0">
              <a:latin typeface="+mj-ea"/>
            </a:endParaRPr>
          </a:p>
          <a:p>
            <a:r>
              <a:rPr lang="zh-CN" altLang="en-US" dirty="0" smtClean="0">
                <a:latin typeface="+mj-ea"/>
              </a:rPr>
              <a:t>例如</a:t>
            </a:r>
            <a:r>
              <a:rPr lang="zh-CN" altLang="en-US" dirty="0">
                <a:latin typeface="+mj-ea"/>
              </a:rPr>
              <a:t>，若用</a:t>
            </a:r>
            <a:r>
              <a:rPr lang="en-US" altLang="zh-CN" dirty="0">
                <a:latin typeface="+mj-ea"/>
              </a:rPr>
              <a:t>cos2</a:t>
            </a:r>
            <a:r>
              <a:rPr lang="en-US" altLang="zh-CN" dirty="0">
                <a:latin typeface="+mj-ea"/>
                <a:sym typeface="Symbol" pitchFamily="18" charset="2"/>
              </a:rPr>
              <a:t></a:t>
            </a:r>
            <a:r>
              <a:rPr lang="en-US" altLang="zh-CN" i="1" dirty="0">
                <a:latin typeface="+mj-ea"/>
              </a:rPr>
              <a:t>f</a:t>
            </a:r>
            <a:r>
              <a:rPr lang="en-US" altLang="zh-CN" baseline="-25000" dirty="0">
                <a:latin typeface="+mj-ea"/>
              </a:rPr>
              <a:t>0</a:t>
            </a:r>
            <a:r>
              <a:rPr lang="en-US" altLang="zh-CN" i="1" dirty="0">
                <a:latin typeface="+mj-ea"/>
              </a:rPr>
              <a:t>t</a:t>
            </a:r>
            <a:r>
              <a:rPr lang="zh-CN" altLang="en-US" dirty="0">
                <a:latin typeface="+mj-ea"/>
              </a:rPr>
              <a:t>作为相干载波时，因为</a:t>
            </a:r>
            <a:r>
              <a:rPr lang="en-US" altLang="zh-CN" dirty="0" err="1">
                <a:solidFill>
                  <a:srgbClr val="0000FF"/>
                </a:solidFill>
                <a:latin typeface="+mj-ea"/>
              </a:rPr>
              <a:t>cos</a:t>
            </a:r>
            <a:r>
              <a:rPr lang="en-US" altLang="zh-CN" i="1" dirty="0" err="1">
                <a:solidFill>
                  <a:srgbClr val="0000FF"/>
                </a:solidFill>
                <a:latin typeface="+mj-ea"/>
                <a:sym typeface="Symbol" pitchFamily="18" charset="2"/>
              </a:rPr>
              <a:t></a:t>
            </a:r>
            <a:r>
              <a:rPr lang="en-US" altLang="zh-CN" i="1" baseline="-25000" dirty="0" err="1">
                <a:solidFill>
                  <a:srgbClr val="0000FF"/>
                </a:solidFill>
                <a:latin typeface="+mj-ea"/>
              </a:rPr>
              <a:t>k</a:t>
            </a:r>
            <a:r>
              <a:rPr lang="en-US" altLang="zh-CN" dirty="0">
                <a:solidFill>
                  <a:srgbClr val="0000FF"/>
                </a:solidFill>
                <a:latin typeface="+mj-ea"/>
              </a:rPr>
              <a:t> = </a:t>
            </a:r>
            <a:r>
              <a:rPr lang="en-US" altLang="zh-CN" dirty="0" err="1">
                <a:solidFill>
                  <a:srgbClr val="0000FF"/>
                </a:solidFill>
                <a:latin typeface="+mj-ea"/>
              </a:rPr>
              <a:t>cos</a:t>
            </a:r>
            <a:r>
              <a:rPr lang="en-US" altLang="zh-CN" dirty="0">
                <a:solidFill>
                  <a:srgbClr val="0000FF"/>
                </a:solidFill>
                <a:latin typeface="+mj-ea"/>
              </a:rPr>
              <a:t>(2</a:t>
            </a:r>
            <a:r>
              <a:rPr lang="en-US" altLang="zh-CN" dirty="0">
                <a:solidFill>
                  <a:srgbClr val="0000FF"/>
                </a:solidFill>
                <a:latin typeface="+mj-ea"/>
                <a:sym typeface="Symbol" pitchFamily="18" charset="2"/>
              </a:rPr>
              <a:t></a:t>
            </a:r>
            <a:r>
              <a:rPr lang="en-US" altLang="zh-CN" dirty="0">
                <a:solidFill>
                  <a:srgbClr val="0000FF"/>
                </a:solidFill>
                <a:latin typeface="+mj-ea"/>
              </a:rPr>
              <a:t>-</a:t>
            </a:r>
            <a:r>
              <a:rPr lang="en-US" altLang="zh-CN" i="1" dirty="0">
                <a:solidFill>
                  <a:srgbClr val="0000FF"/>
                </a:solidFill>
                <a:latin typeface="+mj-ea"/>
                <a:sym typeface="Symbol" pitchFamily="18" charset="2"/>
              </a:rPr>
              <a:t></a:t>
            </a:r>
            <a:r>
              <a:rPr lang="en-US" altLang="zh-CN" i="1" baseline="-25000" dirty="0">
                <a:solidFill>
                  <a:srgbClr val="0000FF"/>
                </a:solidFill>
                <a:latin typeface="+mj-ea"/>
              </a:rPr>
              <a:t>k</a:t>
            </a:r>
            <a:r>
              <a:rPr lang="en-US" altLang="zh-CN" dirty="0">
                <a:solidFill>
                  <a:srgbClr val="0000FF"/>
                </a:solidFill>
                <a:latin typeface="+mj-ea"/>
              </a:rPr>
              <a:t>) </a:t>
            </a:r>
            <a:r>
              <a:rPr lang="zh-CN" altLang="en-US" dirty="0">
                <a:latin typeface="+mj-ea"/>
              </a:rPr>
              <a:t>，使解调存在模糊</a:t>
            </a:r>
            <a:r>
              <a:rPr lang="zh-CN" altLang="en-US" dirty="0" smtClean="0">
                <a:latin typeface="+mj-ea"/>
              </a:rPr>
              <a:t>。</a:t>
            </a:r>
            <a:endParaRPr lang="en-US" altLang="zh-CN" dirty="0" smtClean="0">
              <a:latin typeface="+mj-ea"/>
            </a:endParaRPr>
          </a:p>
          <a:p>
            <a:r>
              <a:rPr lang="zh-CN" altLang="en-US" dirty="0" smtClean="0">
                <a:latin typeface="+mj-ea"/>
              </a:rPr>
              <a:t>这时</a:t>
            </a:r>
            <a:r>
              <a:rPr lang="zh-CN" altLang="en-US" dirty="0">
                <a:latin typeface="+mj-ea"/>
              </a:rPr>
              <a:t>需要用</a:t>
            </a:r>
            <a:r>
              <a:rPr lang="zh-CN" altLang="en-US" dirty="0">
                <a:solidFill>
                  <a:srgbClr val="0000FF"/>
                </a:solidFill>
                <a:latin typeface="+mj-ea"/>
              </a:rPr>
              <a:t>两个正交的相干载波解调</a:t>
            </a:r>
            <a:r>
              <a:rPr lang="zh-CN" altLang="en-US" dirty="0">
                <a:latin typeface="+mj-ea"/>
              </a:rPr>
              <a:t>。</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155</a:t>
            </a:fld>
            <a:endParaRPr lang="en-US"/>
          </a:p>
        </p:txBody>
      </p:sp>
    </p:spTree>
    <p:extLst>
      <p:ext uri="{BB962C8B-B14F-4D97-AF65-F5344CB8AC3E}">
        <p14:creationId xmlns:p14="http://schemas.microsoft.com/office/powerpoint/2010/main" val="2840758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endParaRPr lang="zh-CN" altLang="en-US" dirty="0"/>
          </a:p>
        </p:txBody>
      </p:sp>
      <p:sp>
        <p:nvSpPr>
          <p:cNvPr id="141315" name="Rectangle 3"/>
          <p:cNvSpPr>
            <a:spLocks noGrp="1" noChangeArrowheads="1"/>
          </p:cNvSpPr>
          <p:nvPr>
            <p:ph type="body" idx="1"/>
          </p:nvPr>
        </p:nvSpPr>
        <p:spPr/>
        <p:txBody>
          <a:bodyPr>
            <a:normAutofit/>
          </a:bodyPr>
          <a:lstStyle/>
          <a:p>
            <a:r>
              <a:rPr lang="zh-CN" altLang="en-US" dirty="0" smtClean="0"/>
              <a:t>将</a:t>
            </a:r>
            <a:r>
              <a:rPr lang="en-US" altLang="zh-CN" dirty="0" smtClean="0"/>
              <a:t>MPSK</a:t>
            </a:r>
            <a:r>
              <a:rPr lang="zh-CN" altLang="en-US" dirty="0" smtClean="0"/>
              <a:t>信号码元表示式展开写成</a:t>
            </a:r>
            <a:r>
              <a:rPr lang="en-US" altLang="zh-CN" dirty="0" smtClean="0"/>
              <a:t>(A=1)</a:t>
            </a:r>
            <a:r>
              <a:rPr lang="zh-CN" altLang="en-US" dirty="0" smtClean="0"/>
              <a:t> </a:t>
            </a:r>
          </a:p>
          <a:p>
            <a:pPr lvl="3"/>
            <a:endParaRPr lang="zh-CN" altLang="en-US" dirty="0" smtClean="0"/>
          </a:p>
          <a:p>
            <a:pPr lvl="3"/>
            <a:endParaRPr lang="en-US" altLang="zh-CN" dirty="0" smtClean="0"/>
          </a:p>
          <a:p>
            <a:pPr lvl="3"/>
            <a:endParaRPr lang="en-US" altLang="zh-CN" dirty="0" smtClean="0"/>
          </a:p>
          <a:p>
            <a:pPr lvl="1"/>
            <a:r>
              <a:rPr lang="zh-CN" altLang="en-US" dirty="0" smtClean="0"/>
              <a:t>式中</a:t>
            </a:r>
          </a:p>
          <a:p>
            <a:r>
              <a:rPr lang="zh-CN" altLang="en-US" dirty="0" smtClean="0"/>
              <a:t>上式表明</a:t>
            </a:r>
            <a:r>
              <a:rPr lang="en-US" altLang="zh-CN" dirty="0" smtClean="0"/>
              <a:t>:</a:t>
            </a:r>
          </a:p>
          <a:p>
            <a:pPr lvl="1"/>
            <a:r>
              <a:rPr lang="en-US" altLang="zh-CN" dirty="0" smtClean="0"/>
              <a:t>MPSK</a:t>
            </a:r>
            <a:r>
              <a:rPr lang="zh-CN" altLang="en-US" dirty="0" smtClean="0"/>
              <a:t>信号码元</a:t>
            </a:r>
            <a:r>
              <a:rPr lang="en-US" altLang="zh-CN" i="1" dirty="0" err="1"/>
              <a:t>s</a:t>
            </a:r>
            <a:r>
              <a:rPr lang="en-US" altLang="zh-CN" i="1" baseline="-25000" dirty="0" err="1"/>
              <a:t>k</a:t>
            </a:r>
            <a:r>
              <a:rPr lang="en-US" altLang="zh-CN" dirty="0"/>
              <a:t>(</a:t>
            </a:r>
            <a:r>
              <a:rPr lang="en-US" altLang="zh-CN" i="1" dirty="0"/>
              <a:t>t</a:t>
            </a:r>
            <a:r>
              <a:rPr lang="en-US" altLang="zh-CN" dirty="0"/>
              <a:t>)</a:t>
            </a:r>
            <a:r>
              <a:rPr lang="zh-CN" altLang="en-US" dirty="0"/>
              <a:t>可以看作是由</a:t>
            </a:r>
            <a:r>
              <a:rPr lang="zh-CN" altLang="en-US" dirty="0">
                <a:solidFill>
                  <a:srgbClr val="0000FF"/>
                </a:solidFill>
              </a:rPr>
              <a:t>正弦</a:t>
            </a:r>
            <a:r>
              <a:rPr lang="zh-CN" altLang="en-US" dirty="0"/>
              <a:t>和</a:t>
            </a:r>
            <a:r>
              <a:rPr lang="zh-CN" altLang="en-US" dirty="0">
                <a:solidFill>
                  <a:srgbClr val="0000FF"/>
                </a:solidFill>
              </a:rPr>
              <a:t>余弦</a:t>
            </a:r>
            <a:r>
              <a:rPr lang="zh-CN" altLang="en-US" dirty="0"/>
              <a:t>两个</a:t>
            </a:r>
            <a:r>
              <a:rPr lang="zh-CN" altLang="en-US" dirty="0">
                <a:solidFill>
                  <a:srgbClr val="0000FF"/>
                </a:solidFill>
              </a:rPr>
              <a:t>正交分量合成</a:t>
            </a:r>
            <a:r>
              <a:rPr lang="zh-CN" altLang="en-US" dirty="0"/>
              <a:t>的信号，并且</a:t>
            </a:r>
            <a:r>
              <a:rPr lang="en-US" altLang="zh-CN" i="1" dirty="0">
                <a:solidFill>
                  <a:srgbClr val="0000FF"/>
                </a:solidFill>
              </a:rPr>
              <a:t>a</a:t>
            </a:r>
            <a:r>
              <a:rPr lang="en-US" altLang="zh-CN" i="1" baseline="-25000" dirty="0">
                <a:solidFill>
                  <a:srgbClr val="0000FF"/>
                </a:solidFill>
              </a:rPr>
              <a:t>k</a:t>
            </a:r>
            <a:r>
              <a:rPr lang="en-US" altLang="zh-CN" baseline="30000" dirty="0">
                <a:solidFill>
                  <a:srgbClr val="0000FF"/>
                </a:solidFill>
              </a:rPr>
              <a:t>2</a:t>
            </a:r>
            <a:r>
              <a:rPr lang="en-US" altLang="zh-CN" dirty="0">
                <a:solidFill>
                  <a:srgbClr val="0000FF"/>
                </a:solidFill>
              </a:rPr>
              <a:t> + </a:t>
            </a:r>
            <a:r>
              <a:rPr lang="en-US" altLang="zh-CN" i="1" dirty="0">
                <a:solidFill>
                  <a:srgbClr val="0000FF"/>
                </a:solidFill>
              </a:rPr>
              <a:t>b</a:t>
            </a:r>
            <a:r>
              <a:rPr lang="en-US" altLang="zh-CN" i="1" baseline="-25000" dirty="0">
                <a:solidFill>
                  <a:srgbClr val="0000FF"/>
                </a:solidFill>
              </a:rPr>
              <a:t>k</a:t>
            </a:r>
            <a:r>
              <a:rPr lang="en-US" altLang="zh-CN" baseline="30000" dirty="0">
                <a:solidFill>
                  <a:srgbClr val="0000FF"/>
                </a:solidFill>
              </a:rPr>
              <a:t>2</a:t>
            </a:r>
            <a:r>
              <a:rPr lang="en-US" altLang="zh-CN" i="1" dirty="0">
                <a:solidFill>
                  <a:srgbClr val="0000FF"/>
                </a:solidFill>
              </a:rPr>
              <a:t> </a:t>
            </a:r>
            <a:r>
              <a:rPr lang="en-US" altLang="zh-CN" dirty="0">
                <a:solidFill>
                  <a:srgbClr val="0000FF"/>
                </a:solidFill>
              </a:rPr>
              <a:t>= 1 </a:t>
            </a:r>
            <a:r>
              <a:rPr lang="zh-CN" altLang="en-US" dirty="0" smtClean="0"/>
              <a:t>。</a:t>
            </a:r>
            <a:endParaRPr lang="en-US" altLang="zh-CN" dirty="0" smtClean="0"/>
          </a:p>
          <a:p>
            <a:pPr lvl="1"/>
            <a:r>
              <a:rPr lang="zh-CN" altLang="en-US" dirty="0" smtClean="0"/>
              <a:t>因此，其</a:t>
            </a:r>
            <a:r>
              <a:rPr lang="zh-CN" altLang="en-US" dirty="0" smtClean="0">
                <a:solidFill>
                  <a:srgbClr val="FF0000"/>
                </a:solidFill>
              </a:rPr>
              <a:t>带宽和</a:t>
            </a:r>
            <a:r>
              <a:rPr lang="en-US" altLang="zh-CN" dirty="0" smtClean="0">
                <a:solidFill>
                  <a:srgbClr val="FF0000"/>
                </a:solidFill>
              </a:rPr>
              <a:t>MASK</a:t>
            </a:r>
            <a:r>
              <a:rPr lang="zh-CN" altLang="en-US" dirty="0" smtClean="0">
                <a:solidFill>
                  <a:srgbClr val="FF0000"/>
                </a:solidFill>
              </a:rPr>
              <a:t>信号的带宽相同</a:t>
            </a:r>
            <a:r>
              <a:rPr lang="zh-CN" altLang="en-US" dirty="0" smtClean="0"/>
              <a:t>。</a:t>
            </a:r>
          </a:p>
          <a:p>
            <a:pPr lvl="1"/>
            <a:r>
              <a:rPr lang="zh-CN" altLang="en-US" dirty="0" smtClean="0"/>
              <a:t>本节下面主要以</a:t>
            </a:r>
            <a:r>
              <a:rPr lang="en-US" altLang="zh-CN" dirty="0" smtClean="0">
                <a:solidFill>
                  <a:srgbClr val="0000FF"/>
                </a:solidFill>
              </a:rPr>
              <a:t>M = 4</a:t>
            </a:r>
            <a:r>
              <a:rPr lang="zh-CN" altLang="en-US" dirty="0" smtClean="0"/>
              <a:t>为例，对</a:t>
            </a:r>
            <a:r>
              <a:rPr lang="en-US" altLang="zh-CN" dirty="0" smtClean="0"/>
              <a:t>4PSK</a:t>
            </a:r>
            <a:r>
              <a:rPr lang="zh-CN" altLang="en-US" dirty="0" smtClean="0"/>
              <a:t>作进一步的分析。 </a:t>
            </a:r>
          </a:p>
        </p:txBody>
      </p:sp>
      <p:sp>
        <p:nvSpPr>
          <p:cNvPr id="8" name="灯片编号占位符 5"/>
          <p:cNvSpPr>
            <a:spLocks noGrp="1"/>
          </p:cNvSpPr>
          <p:nvPr>
            <p:ph type="sldNum" sz="quarter" idx="12"/>
          </p:nvPr>
        </p:nvSpPr>
        <p:spPr/>
        <p:txBody>
          <a:bodyPr/>
          <a:lstStyle/>
          <a:p>
            <a:fld id="{B33D92B4-321C-44B4-8DB8-5BEC58DDF9F9}" type="slidenum">
              <a:rPr lang="en-US" altLang="zh-CN" smtClean="0"/>
              <a:pPr/>
              <a:t>156</a:t>
            </a:fld>
            <a:endParaRPr lang="en-US" altLang="zh-CN"/>
          </a:p>
        </p:txBody>
      </p:sp>
      <p:graphicFrame>
        <p:nvGraphicFramePr>
          <p:cNvPr id="141316" name="Object 4"/>
          <p:cNvGraphicFramePr>
            <a:graphicFrameLocks noChangeAspect="1"/>
          </p:cNvGraphicFramePr>
          <p:nvPr>
            <p:extLst>
              <p:ext uri="{D42A27DB-BD31-4B8C-83A1-F6EECF244321}">
                <p14:modId xmlns:p14="http://schemas.microsoft.com/office/powerpoint/2010/main" val="2906362450"/>
              </p:ext>
            </p:extLst>
          </p:nvPr>
        </p:nvGraphicFramePr>
        <p:xfrm>
          <a:off x="2123728" y="1772816"/>
          <a:ext cx="3560955" cy="1021904"/>
        </p:xfrm>
        <a:graphic>
          <a:graphicData uri="http://schemas.openxmlformats.org/presentationml/2006/ole">
            <mc:AlternateContent xmlns:mc="http://schemas.openxmlformats.org/markup-compatibility/2006">
              <mc:Choice xmlns:v="urn:schemas-microsoft-com:vml" Requires="v">
                <p:oleObj spid="_x0000_s95796" name="公式" r:id="rId3" imgW="1587500" imgH="457200" progId="Equation.3">
                  <p:embed/>
                </p:oleObj>
              </mc:Choice>
              <mc:Fallback>
                <p:oleObj name="公式" r:id="rId3" imgW="1587500" imgH="457200" progId="Equation.3">
                  <p:embed/>
                  <p:pic>
                    <p:nvPicPr>
                      <p:cNvPr id="0" name="Picture 4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1772816"/>
                        <a:ext cx="3560955" cy="10219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0"/>
          <p:cNvGrpSpPr>
            <a:grpSpLocks/>
          </p:cNvGrpSpPr>
          <p:nvPr/>
        </p:nvGrpSpPr>
        <p:grpSpPr bwMode="auto">
          <a:xfrm>
            <a:off x="2051720" y="2780928"/>
            <a:ext cx="3148570" cy="561528"/>
            <a:chOff x="1434" y="1678"/>
            <a:chExt cx="1818" cy="263"/>
          </a:xfrm>
        </p:grpSpPr>
        <p:graphicFrame>
          <p:nvGraphicFramePr>
            <p:cNvPr id="141318" name="Object 6"/>
            <p:cNvGraphicFramePr>
              <a:graphicFrameLocks noChangeAspect="1"/>
            </p:cNvGraphicFramePr>
            <p:nvPr>
              <p:extLst>
                <p:ext uri="{D42A27DB-BD31-4B8C-83A1-F6EECF244321}">
                  <p14:modId xmlns:p14="http://schemas.microsoft.com/office/powerpoint/2010/main" val="2102612220"/>
                </p:ext>
              </p:extLst>
            </p:nvPr>
          </p:nvGraphicFramePr>
          <p:xfrm>
            <a:off x="1434" y="1678"/>
            <a:ext cx="873" cy="263"/>
          </p:xfrm>
          <a:graphic>
            <a:graphicData uri="http://schemas.openxmlformats.org/presentationml/2006/ole">
              <mc:AlternateContent xmlns:mc="http://schemas.openxmlformats.org/markup-compatibility/2006">
                <mc:Choice xmlns:v="urn:schemas-microsoft-com:vml" Requires="v">
                  <p:oleObj spid="_x0000_s95797" name="公式" r:id="rId5" imgW="711200" imgH="228600" progId="Equation.3">
                    <p:embed/>
                  </p:oleObj>
                </mc:Choice>
                <mc:Fallback>
                  <p:oleObj name="公式" r:id="rId5" imgW="711200" imgH="228600" progId="Equation.3">
                    <p:embed/>
                    <p:pic>
                      <p:nvPicPr>
                        <p:cNvPr id="0" name="Picture 4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4" y="1678"/>
                          <a:ext cx="873" cy="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1320" name="Object 8"/>
            <p:cNvGraphicFramePr>
              <a:graphicFrameLocks noChangeAspect="1"/>
            </p:cNvGraphicFramePr>
            <p:nvPr>
              <p:extLst>
                <p:ext uri="{D42A27DB-BD31-4B8C-83A1-F6EECF244321}">
                  <p14:modId xmlns:p14="http://schemas.microsoft.com/office/powerpoint/2010/main" val="2861917332"/>
                </p:ext>
              </p:extLst>
            </p:nvPr>
          </p:nvGraphicFramePr>
          <p:xfrm>
            <a:off x="2515" y="1678"/>
            <a:ext cx="737" cy="249"/>
          </p:xfrm>
          <a:graphic>
            <a:graphicData uri="http://schemas.openxmlformats.org/presentationml/2006/ole">
              <mc:AlternateContent xmlns:mc="http://schemas.openxmlformats.org/markup-compatibility/2006">
                <mc:Choice xmlns:v="urn:schemas-microsoft-com:vml" Requires="v">
                  <p:oleObj spid="_x0000_s95798" name="公式" r:id="rId7" imgW="672808" imgH="228501" progId="Equation.3">
                    <p:embed/>
                  </p:oleObj>
                </mc:Choice>
                <mc:Fallback>
                  <p:oleObj name="公式" r:id="rId7" imgW="672808" imgH="228501" progId="Equation.3">
                    <p:embed/>
                    <p:pic>
                      <p:nvPicPr>
                        <p:cNvPr id="0" name="Picture 4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5" y="1678"/>
                          <a:ext cx="737"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1315">
                                            <p:txEl>
                                              <p:pRg st="4" end="4"/>
                                            </p:txEl>
                                          </p:spTgt>
                                        </p:tgtEl>
                                        <p:attrNameLst>
                                          <p:attrName>style.visibility</p:attrName>
                                        </p:attrNameLst>
                                      </p:cBhvr>
                                      <p:to>
                                        <p:strVal val="visible"/>
                                      </p:to>
                                    </p:set>
                                    <p:anim calcmode="lin" valueType="num">
                                      <p:cBhvr additive="base">
                                        <p:cTn id="7" dur="500" fill="hold"/>
                                        <p:tgtEl>
                                          <p:spTgt spid="14131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1315">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1315">
                                            <p:txEl>
                                              <p:pRg st="5" end="5"/>
                                            </p:txEl>
                                          </p:spTgt>
                                        </p:tgtEl>
                                        <p:attrNameLst>
                                          <p:attrName>style.visibility</p:attrName>
                                        </p:attrNameLst>
                                      </p:cBhvr>
                                      <p:to>
                                        <p:strVal val="visible"/>
                                      </p:to>
                                    </p:set>
                                    <p:anim calcmode="lin" valueType="num">
                                      <p:cBhvr additive="base">
                                        <p:cTn id="17" dur="500" fill="hold"/>
                                        <p:tgtEl>
                                          <p:spTgt spid="141315">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1315">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1315">
                                            <p:txEl>
                                              <p:pRg st="6" end="6"/>
                                            </p:txEl>
                                          </p:spTgt>
                                        </p:tgtEl>
                                        <p:attrNameLst>
                                          <p:attrName>style.visibility</p:attrName>
                                        </p:attrNameLst>
                                      </p:cBhvr>
                                      <p:to>
                                        <p:strVal val="visible"/>
                                      </p:to>
                                    </p:set>
                                    <p:anim calcmode="lin" valueType="num">
                                      <p:cBhvr additive="base">
                                        <p:cTn id="21" dur="500" fill="hold"/>
                                        <p:tgtEl>
                                          <p:spTgt spid="141315">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4131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1315">
                                            <p:txEl>
                                              <p:pRg st="7" end="7"/>
                                            </p:txEl>
                                          </p:spTgt>
                                        </p:tgtEl>
                                        <p:attrNameLst>
                                          <p:attrName>style.visibility</p:attrName>
                                        </p:attrNameLst>
                                      </p:cBhvr>
                                      <p:to>
                                        <p:strVal val="visible"/>
                                      </p:to>
                                    </p:set>
                                    <p:anim calcmode="lin" valueType="num">
                                      <p:cBhvr additive="base">
                                        <p:cTn id="27" dur="500" fill="hold"/>
                                        <p:tgtEl>
                                          <p:spTgt spid="141315">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131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41315">
                                            <p:txEl>
                                              <p:pRg st="8" end="8"/>
                                            </p:txEl>
                                          </p:spTgt>
                                        </p:tgtEl>
                                        <p:attrNameLst>
                                          <p:attrName>style.visibility</p:attrName>
                                        </p:attrNameLst>
                                      </p:cBhvr>
                                      <p:to>
                                        <p:strVal val="visible"/>
                                      </p:to>
                                    </p:set>
                                    <p:anim calcmode="lin" valueType="num">
                                      <p:cBhvr additive="base">
                                        <p:cTn id="33" dur="500" fill="hold"/>
                                        <p:tgtEl>
                                          <p:spTgt spid="141315">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131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zh-CN" altLang="en-US" dirty="0"/>
              <a:t>正交相移键控</a:t>
            </a:r>
            <a:r>
              <a:rPr lang="en-US" altLang="zh-CN" dirty="0"/>
              <a:t>(QPSK)</a:t>
            </a:r>
          </a:p>
        </p:txBody>
      </p:sp>
      <p:sp>
        <p:nvSpPr>
          <p:cNvPr id="142339" name="Rectangle 3"/>
          <p:cNvSpPr>
            <a:spLocks noGrp="1" noChangeArrowheads="1"/>
          </p:cNvSpPr>
          <p:nvPr>
            <p:ph type="body" idx="1"/>
          </p:nvPr>
        </p:nvSpPr>
        <p:spPr/>
        <p:txBody>
          <a:bodyPr/>
          <a:lstStyle/>
          <a:p>
            <a:r>
              <a:rPr lang="en-US" altLang="zh-CN" dirty="0" smtClean="0">
                <a:solidFill>
                  <a:srgbClr val="0000FF"/>
                </a:solidFill>
              </a:rPr>
              <a:t>4PSK</a:t>
            </a:r>
            <a:r>
              <a:rPr lang="zh-CN" altLang="en-US" dirty="0" smtClean="0"/>
              <a:t>常称为</a:t>
            </a:r>
            <a:r>
              <a:rPr lang="zh-CN" altLang="en-US" dirty="0" smtClean="0">
                <a:solidFill>
                  <a:srgbClr val="0000FF"/>
                </a:solidFill>
              </a:rPr>
              <a:t>正交相移键控</a:t>
            </a:r>
            <a:r>
              <a:rPr lang="en-US" altLang="zh-CN" dirty="0" smtClean="0">
                <a:solidFill>
                  <a:srgbClr val="0000FF"/>
                </a:solidFill>
              </a:rPr>
              <a:t>(QPSK)</a:t>
            </a:r>
          </a:p>
          <a:p>
            <a:pPr lvl="1"/>
            <a:r>
              <a:rPr lang="en-US" altLang="zh-CN" dirty="0" smtClean="0"/>
              <a:t>4PSK</a:t>
            </a:r>
            <a:r>
              <a:rPr lang="zh-CN" altLang="en-US" dirty="0" smtClean="0"/>
              <a:t>信号每码元含</a:t>
            </a:r>
            <a:r>
              <a:rPr lang="en-US" altLang="zh-CN" dirty="0" smtClean="0">
                <a:solidFill>
                  <a:srgbClr val="0000FF"/>
                </a:solidFill>
              </a:rPr>
              <a:t>2 </a:t>
            </a:r>
            <a:r>
              <a:rPr lang="zh-CN" altLang="en-US" dirty="0" smtClean="0">
                <a:solidFill>
                  <a:srgbClr val="0000FF"/>
                </a:solidFill>
              </a:rPr>
              <a:t>比特</a:t>
            </a:r>
            <a:r>
              <a:rPr lang="zh-CN" altLang="en-US" dirty="0" smtClean="0"/>
              <a:t>信息。</a:t>
            </a:r>
            <a:r>
              <a:rPr lang="zh-CN" altLang="en-US" dirty="0"/>
              <a:t>用</a:t>
            </a:r>
            <a:r>
              <a:rPr lang="en-US" altLang="zh-CN" i="1" dirty="0" err="1">
                <a:solidFill>
                  <a:srgbClr val="0000FF"/>
                </a:solidFill>
              </a:rPr>
              <a:t>ab</a:t>
            </a:r>
            <a:r>
              <a:rPr lang="zh-CN" altLang="en-US" dirty="0"/>
              <a:t>代表这</a:t>
            </a:r>
            <a:r>
              <a:rPr lang="zh-CN" altLang="en-US" dirty="0" smtClean="0"/>
              <a:t>两比特</a:t>
            </a:r>
            <a:r>
              <a:rPr lang="zh-CN" altLang="en-US" dirty="0"/>
              <a:t>。</a:t>
            </a:r>
            <a:endParaRPr lang="en-US" altLang="zh-CN" dirty="0" smtClean="0"/>
          </a:p>
          <a:p>
            <a:pPr lvl="1"/>
            <a:r>
              <a:rPr lang="zh-CN" altLang="en-US" dirty="0" smtClean="0"/>
              <a:t>两个比特有</a:t>
            </a:r>
            <a:r>
              <a:rPr lang="en-US" altLang="zh-CN" dirty="0" smtClean="0">
                <a:solidFill>
                  <a:srgbClr val="0000FF"/>
                </a:solidFill>
              </a:rPr>
              <a:t>4</a:t>
            </a:r>
            <a:r>
              <a:rPr lang="zh-CN" altLang="en-US" dirty="0" smtClean="0">
                <a:solidFill>
                  <a:srgbClr val="0000FF"/>
                </a:solidFill>
              </a:rPr>
              <a:t>种组合</a:t>
            </a:r>
            <a:r>
              <a:rPr lang="zh-CN" altLang="en-US" dirty="0" smtClean="0"/>
              <a:t>，即</a:t>
            </a:r>
            <a:r>
              <a:rPr lang="en-US" altLang="zh-CN" dirty="0" smtClean="0"/>
              <a:t>00</a:t>
            </a:r>
            <a:r>
              <a:rPr lang="zh-CN" altLang="en-US" dirty="0" smtClean="0"/>
              <a:t>、</a:t>
            </a:r>
            <a:r>
              <a:rPr lang="en-US" altLang="zh-CN" dirty="0" smtClean="0"/>
              <a:t>01</a:t>
            </a:r>
            <a:r>
              <a:rPr lang="zh-CN" altLang="en-US" dirty="0" smtClean="0"/>
              <a:t>、</a:t>
            </a:r>
            <a:r>
              <a:rPr lang="en-US" altLang="zh-CN" dirty="0" smtClean="0"/>
              <a:t>10</a:t>
            </a:r>
            <a:r>
              <a:rPr lang="zh-CN" altLang="en-US" dirty="0" smtClean="0"/>
              <a:t>和</a:t>
            </a:r>
            <a:r>
              <a:rPr lang="en-US" altLang="zh-CN" dirty="0" smtClean="0"/>
              <a:t>11</a:t>
            </a:r>
            <a:r>
              <a:rPr lang="zh-CN" altLang="en-US" dirty="0" smtClean="0"/>
              <a:t>。</a:t>
            </a:r>
            <a:endParaRPr lang="en-US" altLang="zh-CN" dirty="0" smtClean="0"/>
          </a:p>
          <a:p>
            <a:pPr lvl="1"/>
            <a:r>
              <a:rPr lang="zh-CN" altLang="en-US" dirty="0" smtClean="0">
                <a:solidFill>
                  <a:srgbClr val="FF0000"/>
                </a:solidFill>
              </a:rPr>
              <a:t>它们和相位</a:t>
            </a:r>
            <a:r>
              <a:rPr lang="zh-CN" altLang="en-US" i="1" dirty="0">
                <a:solidFill>
                  <a:srgbClr val="FF0000"/>
                </a:solidFill>
                <a:sym typeface="Symbol" pitchFamily="18" charset="2"/>
              </a:rPr>
              <a:t></a:t>
            </a:r>
            <a:r>
              <a:rPr lang="en-US" altLang="zh-CN" i="1" baseline="-25000" dirty="0">
                <a:solidFill>
                  <a:srgbClr val="FF0000"/>
                </a:solidFill>
              </a:rPr>
              <a:t>k</a:t>
            </a:r>
            <a:r>
              <a:rPr lang="zh-CN" altLang="en-US" dirty="0" smtClean="0">
                <a:solidFill>
                  <a:srgbClr val="FF0000"/>
                </a:solidFill>
              </a:rPr>
              <a:t>之间的关系？？</a:t>
            </a:r>
            <a:endParaRPr lang="en-US" altLang="zh-CN" dirty="0" smtClean="0">
              <a:solidFill>
                <a:srgbClr val="FF0000"/>
              </a:solidFill>
            </a:endParaRPr>
          </a:p>
          <a:p>
            <a:r>
              <a:rPr lang="zh-CN" altLang="en-US" dirty="0">
                <a:solidFill>
                  <a:srgbClr val="0000FF"/>
                </a:solidFill>
              </a:rPr>
              <a:t>格雷</a:t>
            </a:r>
            <a:r>
              <a:rPr lang="en-US" altLang="zh-CN" dirty="0">
                <a:solidFill>
                  <a:srgbClr val="0000FF"/>
                </a:solidFill>
              </a:rPr>
              <a:t>(Gray)</a:t>
            </a:r>
            <a:r>
              <a:rPr lang="zh-CN" altLang="en-US" dirty="0" smtClean="0">
                <a:solidFill>
                  <a:srgbClr val="0000FF"/>
                </a:solidFill>
              </a:rPr>
              <a:t>码：</a:t>
            </a:r>
            <a:endParaRPr lang="zh-CN" altLang="en-US" dirty="0">
              <a:solidFill>
                <a:srgbClr val="0000FF"/>
              </a:solidFill>
            </a:endParaRPr>
          </a:p>
          <a:p>
            <a:pPr lvl="1"/>
            <a:r>
              <a:rPr lang="zh-CN" altLang="en-US" dirty="0" smtClean="0"/>
              <a:t>通常都按</a:t>
            </a:r>
            <a:r>
              <a:rPr lang="zh-CN" altLang="en-US" dirty="0" smtClean="0">
                <a:solidFill>
                  <a:srgbClr val="FF0000"/>
                </a:solidFill>
              </a:rPr>
              <a:t>格雷码</a:t>
            </a:r>
            <a:r>
              <a:rPr lang="zh-CN" altLang="en-US" dirty="0" smtClean="0"/>
              <a:t>的规律安排</a:t>
            </a:r>
          </a:p>
        </p:txBody>
      </p:sp>
      <p:sp>
        <p:nvSpPr>
          <p:cNvPr id="30" name="灯片编号占位符 5"/>
          <p:cNvSpPr>
            <a:spLocks noGrp="1"/>
          </p:cNvSpPr>
          <p:nvPr>
            <p:ph type="sldNum" sz="quarter" idx="12"/>
          </p:nvPr>
        </p:nvSpPr>
        <p:spPr/>
        <p:txBody>
          <a:bodyPr/>
          <a:lstStyle/>
          <a:p>
            <a:fld id="{E2D19D68-B7F7-4E9D-A709-CA971AC837ED}" type="slidenum">
              <a:rPr lang="en-US" altLang="zh-CN" smtClean="0"/>
              <a:pPr/>
              <a:t>157</a:t>
            </a:fld>
            <a:endParaRPr lang="en-US" altLang="zh-CN"/>
          </a:p>
        </p:txBody>
      </p:sp>
      <p:graphicFrame>
        <p:nvGraphicFramePr>
          <p:cNvPr id="142439" name="Group 103"/>
          <p:cNvGraphicFramePr>
            <a:graphicFrameLocks noGrp="1"/>
          </p:cNvGraphicFramePr>
          <p:nvPr>
            <p:extLst>
              <p:ext uri="{D42A27DB-BD31-4B8C-83A1-F6EECF244321}">
                <p14:modId xmlns:p14="http://schemas.microsoft.com/office/powerpoint/2010/main" val="2430850240"/>
              </p:ext>
            </p:extLst>
          </p:nvPr>
        </p:nvGraphicFramePr>
        <p:xfrm>
          <a:off x="5508104" y="3717032"/>
          <a:ext cx="3060700" cy="2286000"/>
        </p:xfrm>
        <a:graphic>
          <a:graphicData uri="http://schemas.openxmlformats.org/drawingml/2006/table">
            <a:tbl>
              <a:tblPr/>
              <a:tblGrid>
                <a:gridCol w="920750"/>
                <a:gridCol w="865187"/>
                <a:gridCol w="1274763"/>
              </a:tblGrid>
              <a:tr h="412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endParaRPr kumimoji="0" lang="en-US" altLang="zh-CN" sz="3600" b="0" i="0" u="none" strike="noStrike" cap="none" normalizeH="0" baseline="0" dirty="0" smtClean="0">
                        <a:ln>
                          <a:noFill/>
                        </a:ln>
                        <a:solidFill>
                          <a:schemeClr val="tx1"/>
                        </a:solidFill>
                        <a:effectLst/>
                        <a:latin typeface="Arial" charset="0"/>
                        <a:ea typeface="宋体"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smtClean="0">
                          <a:ln>
                            <a:noFill/>
                          </a:ln>
                          <a:solidFill>
                            <a:schemeClr val="tx1"/>
                          </a:solidFill>
                          <a:effectLst/>
                          <a:latin typeface="Times New Roman" pitchFamily="18" charset="0"/>
                          <a:ea typeface="宋体" charset="-122"/>
                          <a:cs typeface="Times New Roman" pitchFamily="18" charset="0"/>
                        </a:rPr>
                        <a:t>b</a:t>
                      </a:r>
                      <a:endParaRPr kumimoji="0" lang="en-US" altLang="zh-CN" sz="3600" b="0" i="0" u="none" strike="noStrike" cap="none" normalizeH="0" baseline="0" smtClean="0">
                        <a:ln>
                          <a:noFill/>
                        </a:ln>
                        <a:solidFill>
                          <a:schemeClr val="tx1"/>
                        </a:solidFill>
                        <a:effectLst/>
                        <a:latin typeface="Arial" charset="0"/>
                        <a:ea typeface="宋体"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sym typeface="Symbol" pitchFamily="18" charset="2"/>
                        </a:rPr>
                        <a:t></a:t>
                      </a:r>
                      <a:r>
                        <a:rPr kumimoji="0" lang="en-US" altLang="zh-CN" sz="2400" b="0" i="1"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k</a:t>
                      </a:r>
                      <a:endParaRPr kumimoji="0" lang="en-US" altLang="zh-CN" sz="24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sym typeface="Symbol" pitchFamily="18" charset="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4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3600" b="0"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3600" b="0"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cs typeface="Times New Roman" pitchFamily="18" charset="0"/>
                        </a:rPr>
                        <a:t>90</a:t>
                      </a:r>
                      <a:r>
                        <a:rPr kumimoji="0" lang="en-US" altLang="zh-CN" sz="2400" b="0"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4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3600" b="0"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3600" b="0"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r>
                        <a:rPr kumimoji="0" lang="en-US" altLang="zh-CN" sz="2400" b="0"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4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3600" b="0"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3600" b="0"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cs typeface="Times New Roman" pitchFamily="18" charset="0"/>
                        </a:rPr>
                        <a:t>270</a:t>
                      </a:r>
                      <a:r>
                        <a:rPr kumimoji="0" lang="en-US" altLang="zh-CN" sz="2400" b="0"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43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3600" b="0"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3600" b="0"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180</a:t>
                      </a:r>
                      <a:r>
                        <a:rPr kumimoji="0" lang="en-US" altLang="zh-CN" sz="24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 name="矩形 2"/>
          <p:cNvSpPr/>
          <p:nvPr/>
        </p:nvSpPr>
        <p:spPr>
          <a:xfrm>
            <a:off x="5796136" y="3140968"/>
            <a:ext cx="2667718" cy="461665"/>
          </a:xfrm>
          <a:prstGeom prst="rect">
            <a:avLst/>
          </a:prstGeom>
        </p:spPr>
        <p:txBody>
          <a:bodyPr wrap="none">
            <a:spAutoFit/>
          </a:bodyPr>
          <a:lstStyle/>
          <a:p>
            <a:r>
              <a:rPr lang="en-US" altLang="zh-CN" sz="2400" b="1" dirty="0">
                <a:solidFill>
                  <a:srgbClr val="0000FF"/>
                </a:solidFill>
                <a:latin typeface="+mj-ea"/>
                <a:ea typeface="+mj-ea"/>
              </a:rPr>
              <a:t>QPSK</a:t>
            </a:r>
            <a:r>
              <a:rPr lang="zh-CN" altLang="en-US" sz="2400" b="1" dirty="0">
                <a:solidFill>
                  <a:srgbClr val="0000FF"/>
                </a:solidFill>
                <a:latin typeface="+mj-ea"/>
                <a:ea typeface="+mj-ea"/>
              </a:rPr>
              <a:t>信号的编码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2339">
                                            <p:txEl>
                                              <p:pRg st="1" end="1"/>
                                            </p:txEl>
                                          </p:spTgt>
                                        </p:tgtEl>
                                        <p:attrNameLst>
                                          <p:attrName>style.visibility</p:attrName>
                                        </p:attrNameLst>
                                      </p:cBhvr>
                                      <p:to>
                                        <p:strVal val="visible"/>
                                      </p:to>
                                    </p:set>
                                    <p:anim calcmode="lin" valueType="num">
                                      <p:cBhvr additive="base">
                                        <p:cTn id="7" dur="500" fill="hold"/>
                                        <p:tgtEl>
                                          <p:spTgt spid="14233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23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2339">
                                            <p:txEl>
                                              <p:pRg st="2" end="2"/>
                                            </p:txEl>
                                          </p:spTgt>
                                        </p:tgtEl>
                                        <p:attrNameLst>
                                          <p:attrName>style.visibility</p:attrName>
                                        </p:attrNameLst>
                                      </p:cBhvr>
                                      <p:to>
                                        <p:strVal val="visible"/>
                                      </p:to>
                                    </p:set>
                                    <p:anim calcmode="lin" valueType="num">
                                      <p:cBhvr additive="base">
                                        <p:cTn id="13" dur="500" fill="hold"/>
                                        <p:tgtEl>
                                          <p:spTgt spid="14233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23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2339">
                                            <p:txEl>
                                              <p:pRg st="3" end="3"/>
                                            </p:txEl>
                                          </p:spTgt>
                                        </p:tgtEl>
                                        <p:attrNameLst>
                                          <p:attrName>style.visibility</p:attrName>
                                        </p:attrNameLst>
                                      </p:cBhvr>
                                      <p:to>
                                        <p:strVal val="visible"/>
                                      </p:to>
                                    </p:set>
                                    <p:anim calcmode="lin" valueType="num">
                                      <p:cBhvr additive="base">
                                        <p:cTn id="19" dur="500" fill="hold"/>
                                        <p:tgtEl>
                                          <p:spTgt spid="14233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23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2339">
                                            <p:txEl>
                                              <p:pRg st="4" end="4"/>
                                            </p:txEl>
                                          </p:spTgt>
                                        </p:tgtEl>
                                        <p:attrNameLst>
                                          <p:attrName>style.visibility</p:attrName>
                                        </p:attrNameLst>
                                      </p:cBhvr>
                                      <p:to>
                                        <p:strVal val="visible"/>
                                      </p:to>
                                    </p:set>
                                    <p:anim calcmode="lin" valueType="num">
                                      <p:cBhvr additive="base">
                                        <p:cTn id="25" dur="500" fill="hold"/>
                                        <p:tgtEl>
                                          <p:spTgt spid="14233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2339">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2339">
                                            <p:txEl>
                                              <p:pRg st="5" end="5"/>
                                            </p:txEl>
                                          </p:spTgt>
                                        </p:tgtEl>
                                        <p:attrNameLst>
                                          <p:attrName>style.visibility</p:attrName>
                                        </p:attrNameLst>
                                      </p:cBhvr>
                                      <p:to>
                                        <p:strVal val="visible"/>
                                      </p:to>
                                    </p:set>
                                    <p:anim calcmode="lin" valueType="num">
                                      <p:cBhvr additive="base">
                                        <p:cTn id="29" dur="500" fill="hold"/>
                                        <p:tgtEl>
                                          <p:spTgt spid="14233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2339">
                                            <p:txEl>
                                              <p:pRg st="5" end="5"/>
                                            </p:txEl>
                                          </p:spTgt>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nodeType="afterEffect">
                                  <p:stCondLst>
                                    <p:cond delay="0"/>
                                  </p:stCondLst>
                                  <p:childTnLst>
                                    <p:set>
                                      <p:cBhvr>
                                        <p:cTn id="33" dur="1" fill="hold">
                                          <p:stCondLst>
                                            <p:cond delay="0"/>
                                          </p:stCondLst>
                                        </p:cTn>
                                        <p:tgtEl>
                                          <p:spTgt spid="142439"/>
                                        </p:tgtEl>
                                        <p:attrNameLst>
                                          <p:attrName>style.visibility</p:attrName>
                                        </p:attrNameLst>
                                      </p:cBhvr>
                                      <p:to>
                                        <p:strVal val="visible"/>
                                      </p:to>
                                    </p:set>
                                    <p:anim calcmode="lin" valueType="num">
                                      <p:cBhvr additive="base">
                                        <p:cTn id="34" dur="500" fill="hold"/>
                                        <p:tgtEl>
                                          <p:spTgt spid="142439"/>
                                        </p:tgtEl>
                                        <p:attrNameLst>
                                          <p:attrName>ppt_x</p:attrName>
                                        </p:attrNameLst>
                                      </p:cBhvr>
                                      <p:tavLst>
                                        <p:tav tm="0">
                                          <p:val>
                                            <p:strVal val="#ppt_x"/>
                                          </p:val>
                                        </p:tav>
                                        <p:tav tm="100000">
                                          <p:val>
                                            <p:strVal val="#ppt_x"/>
                                          </p:val>
                                        </p:tav>
                                      </p:tavLst>
                                    </p:anim>
                                    <p:anim calcmode="lin" valueType="num">
                                      <p:cBhvr additive="base">
                                        <p:cTn id="35" dur="500" fill="hold"/>
                                        <p:tgtEl>
                                          <p:spTgt spid="14243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normAutofit/>
          </a:bodyPr>
          <a:lstStyle/>
          <a:p>
            <a:r>
              <a:rPr lang="en-US" altLang="zh-CN" dirty="0">
                <a:solidFill>
                  <a:srgbClr val="0000FF"/>
                </a:solidFill>
              </a:rPr>
              <a:t>QPSK</a:t>
            </a:r>
            <a:r>
              <a:rPr lang="zh-CN" altLang="en-US" dirty="0">
                <a:solidFill>
                  <a:srgbClr val="0000FF"/>
                </a:solidFill>
              </a:rPr>
              <a:t>信号矢量</a:t>
            </a:r>
            <a:r>
              <a:rPr lang="zh-CN" altLang="en-US" dirty="0" smtClean="0">
                <a:solidFill>
                  <a:srgbClr val="0000FF"/>
                </a:solidFill>
              </a:rPr>
              <a:t>图</a:t>
            </a:r>
            <a:endParaRPr lang="zh-CN" altLang="en-US" dirty="0">
              <a:solidFill>
                <a:srgbClr val="0000FF"/>
              </a:solidFill>
            </a:endParaRPr>
          </a:p>
        </p:txBody>
      </p:sp>
      <p:sp>
        <p:nvSpPr>
          <p:cNvPr id="17" name="灯片编号占位符 5"/>
          <p:cNvSpPr>
            <a:spLocks noGrp="1"/>
          </p:cNvSpPr>
          <p:nvPr>
            <p:ph type="sldNum" sz="quarter" idx="12"/>
          </p:nvPr>
        </p:nvSpPr>
        <p:spPr/>
        <p:txBody>
          <a:bodyPr/>
          <a:lstStyle/>
          <a:p>
            <a:fld id="{4D701DE1-2A49-4D6E-89BF-106B58FF1548}" type="slidenum">
              <a:rPr lang="en-US" altLang="zh-CN" smtClean="0"/>
              <a:pPr/>
              <a:t>158</a:t>
            </a:fld>
            <a:endParaRPr lang="en-US" altLang="zh-CN"/>
          </a:p>
        </p:txBody>
      </p:sp>
      <p:grpSp>
        <p:nvGrpSpPr>
          <p:cNvPr id="3" name="Group 5"/>
          <p:cNvGrpSpPr>
            <a:grpSpLocks/>
          </p:cNvGrpSpPr>
          <p:nvPr/>
        </p:nvGrpSpPr>
        <p:grpSpPr bwMode="auto">
          <a:xfrm>
            <a:off x="1259632" y="1196752"/>
            <a:ext cx="4289914" cy="3024336"/>
            <a:chOff x="2302" y="9495"/>
            <a:chExt cx="3632" cy="2700"/>
          </a:xfrm>
        </p:grpSpPr>
        <p:sp>
          <p:nvSpPr>
            <p:cNvPr id="143366" name="Line 6"/>
            <p:cNvSpPr>
              <a:spLocks noChangeShapeType="1"/>
            </p:cNvSpPr>
            <p:nvPr/>
          </p:nvSpPr>
          <p:spPr bwMode="auto">
            <a:xfrm rot="10800000">
              <a:off x="3702" y="10815"/>
              <a:ext cx="1846" cy="0"/>
            </a:xfrm>
            <a:prstGeom prst="line">
              <a:avLst/>
            </a:prstGeom>
            <a:noFill/>
            <a:ln w="9525">
              <a:solidFill>
                <a:srgbClr val="000000"/>
              </a:solidFill>
              <a:prstDash val="dash"/>
              <a:round/>
              <a:headEnd type="triangle" w="med" len="med"/>
              <a:tailEnd/>
            </a:ln>
          </p:spPr>
          <p:txBody>
            <a:bodyPr/>
            <a:lstStyle/>
            <a:p>
              <a:endParaRPr lang="zh-CN" altLang="en-US" b="1"/>
            </a:p>
          </p:txBody>
        </p:sp>
        <p:grpSp>
          <p:nvGrpSpPr>
            <p:cNvPr id="4" name="Group 7"/>
            <p:cNvGrpSpPr>
              <a:grpSpLocks/>
            </p:cNvGrpSpPr>
            <p:nvPr/>
          </p:nvGrpSpPr>
          <p:grpSpPr bwMode="auto">
            <a:xfrm>
              <a:off x="2302" y="9495"/>
              <a:ext cx="3106" cy="2700"/>
              <a:chOff x="2302" y="9494"/>
              <a:chExt cx="3106" cy="2700"/>
            </a:xfrm>
          </p:grpSpPr>
          <p:grpSp>
            <p:nvGrpSpPr>
              <p:cNvPr id="5" name="Group 8"/>
              <p:cNvGrpSpPr>
                <a:grpSpLocks/>
              </p:cNvGrpSpPr>
              <p:nvPr/>
            </p:nvGrpSpPr>
            <p:grpSpPr bwMode="auto">
              <a:xfrm>
                <a:off x="2318" y="9494"/>
                <a:ext cx="2700" cy="2700"/>
                <a:chOff x="2804" y="10860"/>
                <a:chExt cx="2700" cy="2700"/>
              </a:xfrm>
            </p:grpSpPr>
            <p:sp>
              <p:nvSpPr>
                <p:cNvPr id="143369" name="Line 9"/>
                <p:cNvSpPr>
                  <a:spLocks noChangeShapeType="1"/>
                </p:cNvSpPr>
                <p:nvPr/>
              </p:nvSpPr>
              <p:spPr bwMode="auto">
                <a:xfrm>
                  <a:off x="2804" y="12180"/>
                  <a:ext cx="2700" cy="0"/>
                </a:xfrm>
                <a:prstGeom prst="line">
                  <a:avLst/>
                </a:prstGeom>
                <a:noFill/>
                <a:ln w="9525">
                  <a:solidFill>
                    <a:srgbClr val="000000"/>
                  </a:solidFill>
                  <a:round/>
                  <a:headEnd type="triangle" w="med" len="med"/>
                  <a:tailEnd type="triangle" w="med" len="med"/>
                </a:ln>
              </p:spPr>
              <p:txBody>
                <a:bodyPr/>
                <a:lstStyle/>
                <a:p>
                  <a:endParaRPr lang="zh-CN" altLang="en-US" b="1"/>
                </a:p>
              </p:txBody>
            </p:sp>
            <p:sp>
              <p:nvSpPr>
                <p:cNvPr id="143370" name="Line 10"/>
                <p:cNvSpPr>
                  <a:spLocks noChangeShapeType="1"/>
                </p:cNvSpPr>
                <p:nvPr/>
              </p:nvSpPr>
              <p:spPr bwMode="auto">
                <a:xfrm rot="5400000">
                  <a:off x="2820" y="12210"/>
                  <a:ext cx="2700" cy="0"/>
                </a:xfrm>
                <a:prstGeom prst="line">
                  <a:avLst/>
                </a:prstGeom>
                <a:noFill/>
                <a:ln w="9525">
                  <a:solidFill>
                    <a:srgbClr val="000000"/>
                  </a:solidFill>
                  <a:round/>
                  <a:headEnd type="triangle" w="med" len="med"/>
                  <a:tailEnd type="triangle" w="med" len="med"/>
                </a:ln>
              </p:spPr>
              <p:txBody>
                <a:bodyPr/>
                <a:lstStyle/>
                <a:p>
                  <a:endParaRPr lang="zh-CN" altLang="en-US" b="1"/>
                </a:p>
              </p:txBody>
            </p:sp>
          </p:grpSp>
          <p:sp>
            <p:nvSpPr>
              <p:cNvPr id="143371" name="Text Box 11"/>
              <p:cNvSpPr txBox="1">
                <a:spLocks noChangeArrowheads="1"/>
              </p:cNvSpPr>
              <p:nvPr/>
            </p:nvSpPr>
            <p:spPr bwMode="auto">
              <a:xfrm>
                <a:off x="4852" y="10454"/>
                <a:ext cx="556" cy="390"/>
              </a:xfrm>
              <a:prstGeom prst="rect">
                <a:avLst/>
              </a:prstGeom>
              <a:noFill/>
              <a:ln w="9525">
                <a:noFill/>
                <a:miter lim="800000"/>
                <a:headEnd/>
                <a:tailEnd/>
              </a:ln>
            </p:spPr>
            <p:txBody>
              <a:bodyPr/>
              <a:lstStyle/>
              <a:p>
                <a:pPr algn="just"/>
                <a:r>
                  <a:rPr lang="en-US" altLang="zh-CN" sz="2000" b="1">
                    <a:latin typeface="Times New Roman" pitchFamily="18" charset="0"/>
                  </a:rPr>
                  <a:t>01</a:t>
                </a:r>
                <a:endParaRPr lang="en-US" altLang="zh-CN" sz="3600" b="1"/>
              </a:p>
            </p:txBody>
          </p:sp>
          <p:sp>
            <p:nvSpPr>
              <p:cNvPr id="143372" name="Text Box 12"/>
              <p:cNvSpPr txBox="1">
                <a:spLocks noChangeArrowheads="1"/>
              </p:cNvSpPr>
              <p:nvPr/>
            </p:nvSpPr>
            <p:spPr bwMode="auto">
              <a:xfrm>
                <a:off x="3128" y="9524"/>
                <a:ext cx="556" cy="390"/>
              </a:xfrm>
              <a:prstGeom prst="rect">
                <a:avLst/>
              </a:prstGeom>
              <a:noFill/>
              <a:ln w="9525">
                <a:noFill/>
                <a:miter lim="800000"/>
                <a:headEnd/>
                <a:tailEnd/>
              </a:ln>
            </p:spPr>
            <p:txBody>
              <a:bodyPr/>
              <a:lstStyle/>
              <a:p>
                <a:pPr algn="just"/>
                <a:r>
                  <a:rPr lang="en-US" altLang="zh-CN" sz="2000" b="1" dirty="0">
                    <a:latin typeface="Times New Roman" pitchFamily="18" charset="0"/>
                  </a:rPr>
                  <a:t>00</a:t>
                </a:r>
                <a:endParaRPr lang="en-US" altLang="zh-CN" sz="3600" b="1" dirty="0"/>
              </a:p>
            </p:txBody>
          </p:sp>
          <p:sp>
            <p:nvSpPr>
              <p:cNvPr id="143373" name="Text Box 13"/>
              <p:cNvSpPr txBox="1">
                <a:spLocks noChangeArrowheads="1"/>
              </p:cNvSpPr>
              <p:nvPr/>
            </p:nvSpPr>
            <p:spPr bwMode="auto">
              <a:xfrm>
                <a:off x="2302" y="10784"/>
                <a:ext cx="556" cy="390"/>
              </a:xfrm>
              <a:prstGeom prst="rect">
                <a:avLst/>
              </a:prstGeom>
              <a:noFill/>
              <a:ln w="9525">
                <a:noFill/>
                <a:miter lim="800000"/>
                <a:headEnd/>
                <a:tailEnd/>
              </a:ln>
            </p:spPr>
            <p:txBody>
              <a:bodyPr/>
              <a:lstStyle/>
              <a:p>
                <a:pPr algn="just"/>
                <a:r>
                  <a:rPr lang="en-US" altLang="zh-CN" sz="2000" b="1">
                    <a:latin typeface="Times New Roman" pitchFamily="18" charset="0"/>
                  </a:rPr>
                  <a:t>10</a:t>
                </a:r>
                <a:endParaRPr lang="en-US" altLang="zh-CN" sz="3600" b="1"/>
              </a:p>
            </p:txBody>
          </p:sp>
          <p:sp>
            <p:nvSpPr>
              <p:cNvPr id="143374" name="Text Box 14"/>
              <p:cNvSpPr txBox="1">
                <a:spLocks noChangeArrowheads="1"/>
              </p:cNvSpPr>
              <p:nvPr/>
            </p:nvSpPr>
            <p:spPr bwMode="auto">
              <a:xfrm>
                <a:off x="3728" y="11744"/>
                <a:ext cx="556" cy="390"/>
              </a:xfrm>
              <a:prstGeom prst="rect">
                <a:avLst/>
              </a:prstGeom>
              <a:noFill/>
              <a:ln w="9525">
                <a:noFill/>
                <a:miter lim="800000"/>
                <a:headEnd/>
                <a:tailEnd/>
              </a:ln>
            </p:spPr>
            <p:txBody>
              <a:bodyPr/>
              <a:lstStyle/>
              <a:p>
                <a:pPr algn="just"/>
                <a:r>
                  <a:rPr lang="en-US" altLang="zh-CN" sz="2000" b="1">
                    <a:latin typeface="Times New Roman" pitchFamily="18" charset="0"/>
                  </a:rPr>
                  <a:t>11</a:t>
                </a:r>
                <a:endParaRPr lang="en-US" altLang="zh-CN" sz="3600" b="1"/>
              </a:p>
            </p:txBody>
          </p:sp>
        </p:grpSp>
        <p:sp>
          <p:nvSpPr>
            <p:cNvPr id="143375" name="Text Box 15"/>
            <p:cNvSpPr txBox="1">
              <a:spLocks noChangeArrowheads="1"/>
            </p:cNvSpPr>
            <p:nvPr/>
          </p:nvSpPr>
          <p:spPr bwMode="auto">
            <a:xfrm>
              <a:off x="4878" y="10925"/>
              <a:ext cx="1056" cy="390"/>
            </a:xfrm>
            <a:prstGeom prst="rect">
              <a:avLst/>
            </a:prstGeom>
            <a:noFill/>
            <a:ln w="9525">
              <a:noFill/>
              <a:miter lim="800000"/>
              <a:headEnd/>
              <a:tailEnd/>
            </a:ln>
          </p:spPr>
          <p:txBody>
            <a:bodyPr/>
            <a:lstStyle/>
            <a:p>
              <a:pPr algn="just"/>
              <a:r>
                <a:rPr lang="zh-CN" altLang="en-US" b="1" dirty="0">
                  <a:solidFill>
                    <a:srgbClr val="0000FF"/>
                  </a:solidFill>
                  <a:latin typeface="Times New Roman" pitchFamily="18" charset="0"/>
                </a:rPr>
                <a:t>参考相位</a:t>
              </a:r>
              <a:endParaRPr lang="zh-CN" altLang="en-US" sz="3600" b="1" dirty="0">
                <a:solidFill>
                  <a:srgbClr val="0000FF"/>
                </a:solidFill>
              </a:endParaRPr>
            </a:p>
          </p:txBody>
        </p:sp>
      </p:grpSp>
      <p:sp>
        <p:nvSpPr>
          <p:cNvPr id="6" name="矩形 5"/>
          <p:cNvSpPr/>
          <p:nvPr/>
        </p:nvSpPr>
        <p:spPr>
          <a:xfrm>
            <a:off x="755576" y="4725144"/>
            <a:ext cx="8136904" cy="1846659"/>
          </a:xfrm>
          <a:prstGeom prst="rect">
            <a:avLst/>
          </a:prstGeom>
        </p:spPr>
        <p:txBody>
          <a:bodyPr wrap="square">
            <a:spAutoFit/>
          </a:bodyPr>
          <a:lstStyle/>
          <a:p>
            <a:pPr>
              <a:lnSpc>
                <a:spcPct val="150000"/>
              </a:lnSpc>
            </a:pPr>
            <a:r>
              <a:rPr lang="zh-CN" altLang="en-US" sz="2800" b="1" dirty="0" smtClean="0">
                <a:solidFill>
                  <a:srgbClr val="0000FF"/>
                </a:solidFill>
                <a:latin typeface="+mj-ea"/>
                <a:ea typeface="+mj-ea"/>
              </a:rPr>
              <a:t>说明：</a:t>
            </a:r>
            <a:endParaRPr lang="en-US" altLang="zh-CN" sz="2800" b="1" dirty="0" smtClean="0">
              <a:solidFill>
                <a:srgbClr val="0000FF"/>
              </a:solidFill>
              <a:latin typeface="+mj-ea"/>
              <a:ea typeface="+mj-ea"/>
            </a:endParaRPr>
          </a:p>
          <a:p>
            <a:pPr>
              <a:lnSpc>
                <a:spcPct val="150000"/>
              </a:lnSpc>
            </a:pPr>
            <a:r>
              <a:rPr lang="zh-CN" altLang="en-US" sz="2400" b="1" dirty="0" smtClean="0">
                <a:latin typeface="+mj-ea"/>
                <a:ea typeface="+mj-ea"/>
              </a:rPr>
              <a:t>       格雷码的对应关系</a:t>
            </a:r>
            <a:r>
              <a:rPr lang="zh-CN" altLang="en-US" sz="2400" b="1" dirty="0" smtClean="0">
                <a:solidFill>
                  <a:srgbClr val="0000FF"/>
                </a:solidFill>
                <a:latin typeface="+mj-ea"/>
                <a:ea typeface="+mj-ea"/>
              </a:rPr>
              <a:t>不是唯一</a:t>
            </a:r>
            <a:r>
              <a:rPr lang="zh-CN" altLang="en-US" sz="2400" b="1" dirty="0" smtClean="0">
                <a:latin typeface="+mj-ea"/>
                <a:ea typeface="+mj-ea"/>
              </a:rPr>
              <a:t>的，参考相位也不一定非要在横轴上</a:t>
            </a:r>
            <a:endParaRPr lang="zh-CN" altLang="en-US" sz="2400" b="1" dirty="0">
              <a:latin typeface="+mj-ea"/>
              <a:ea typeface="+mj-ea"/>
            </a:endParaRPr>
          </a:p>
        </p:txBody>
      </p:sp>
      <p:sp>
        <p:nvSpPr>
          <p:cNvPr id="7" name="矩形 6"/>
          <p:cNvSpPr/>
          <p:nvPr/>
        </p:nvSpPr>
        <p:spPr>
          <a:xfrm>
            <a:off x="5739019" y="1220559"/>
            <a:ext cx="3012566"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400" b="1" dirty="0">
                <a:latin typeface="+mj-ea"/>
                <a:ea typeface="+mj-ea"/>
              </a:rPr>
              <a:t>格雷码的</a:t>
            </a:r>
            <a:r>
              <a:rPr lang="zh-CN" altLang="en-US" sz="2400" b="1" dirty="0">
                <a:solidFill>
                  <a:srgbClr val="FF0000"/>
                </a:solidFill>
                <a:latin typeface="+mj-ea"/>
                <a:ea typeface="+mj-ea"/>
              </a:rPr>
              <a:t>好处</a:t>
            </a:r>
            <a:r>
              <a:rPr lang="zh-CN" altLang="en-US" sz="2400" b="1" dirty="0" smtClean="0">
                <a:latin typeface="+mj-ea"/>
                <a:ea typeface="+mj-ea"/>
              </a:rPr>
              <a:t>：</a:t>
            </a:r>
            <a:r>
              <a:rPr lang="zh-CN" altLang="en-US" sz="2400" b="1" dirty="0" smtClean="0">
                <a:solidFill>
                  <a:srgbClr val="0000FF"/>
                </a:solidFill>
                <a:latin typeface="+mj-ea"/>
                <a:ea typeface="+mj-ea"/>
              </a:rPr>
              <a:t>相邻</a:t>
            </a:r>
            <a:r>
              <a:rPr lang="zh-CN" altLang="en-US" sz="2400" b="1" dirty="0">
                <a:solidFill>
                  <a:srgbClr val="0000FF"/>
                </a:solidFill>
                <a:latin typeface="+mj-ea"/>
                <a:ea typeface="+mj-ea"/>
              </a:rPr>
              <a:t>相位所代表的两个比特只有一位不同</a:t>
            </a:r>
            <a:r>
              <a:rPr lang="zh-CN" altLang="en-US" sz="2400" b="1" dirty="0">
                <a:latin typeface="+mj-ea"/>
                <a:ea typeface="+mj-ea"/>
              </a:rPr>
              <a:t>。</a:t>
            </a:r>
            <a:endParaRPr lang="en-US" altLang="zh-CN" sz="2400" b="1" dirty="0">
              <a:latin typeface="+mj-ea"/>
              <a:ea typeface="+mj-ea"/>
            </a:endParaRPr>
          </a:p>
        </p:txBody>
      </p:sp>
      <p:sp>
        <p:nvSpPr>
          <p:cNvPr id="8" name="矩形 7"/>
          <p:cNvSpPr/>
          <p:nvPr/>
        </p:nvSpPr>
        <p:spPr>
          <a:xfrm>
            <a:off x="4003428" y="3235379"/>
            <a:ext cx="5038655" cy="156966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400" b="1" dirty="0">
                <a:latin typeface="+mj-ea"/>
                <a:ea typeface="+mj-ea"/>
              </a:rPr>
              <a:t>实际中，由于因相位误差造成错判至相邻相位上的概率最大，故这样编码使之</a:t>
            </a:r>
            <a:r>
              <a:rPr lang="zh-CN" altLang="en-US" sz="2400" b="1" dirty="0">
                <a:solidFill>
                  <a:srgbClr val="0000FF"/>
                </a:solidFill>
                <a:latin typeface="+mj-ea"/>
                <a:ea typeface="+mj-ea"/>
              </a:rPr>
              <a:t>仅造成一个比特误码</a:t>
            </a:r>
            <a:r>
              <a:rPr lang="zh-CN" altLang="en-US" sz="2400" b="1" dirty="0">
                <a:latin typeface="+mj-ea"/>
                <a:ea typeface="+mj-ea"/>
              </a:rPr>
              <a:t>的概率最大。  </a:t>
            </a:r>
          </a:p>
        </p:txBody>
      </p:sp>
      <p:sp>
        <p:nvSpPr>
          <p:cNvPr id="9" name="下箭头 8"/>
          <p:cNvSpPr/>
          <p:nvPr/>
        </p:nvSpPr>
        <p:spPr>
          <a:xfrm>
            <a:off x="6953851" y="2531780"/>
            <a:ext cx="930517" cy="703599"/>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normAutofit/>
          </a:bodyPr>
          <a:lstStyle/>
          <a:p>
            <a:r>
              <a:rPr lang="zh-CN" altLang="en-US" dirty="0"/>
              <a:t>多位格雷码的编码方法</a:t>
            </a:r>
            <a:r>
              <a:rPr lang="zh-CN" altLang="en-US" dirty="0" smtClean="0"/>
              <a:t>：</a:t>
            </a:r>
            <a:endParaRPr lang="zh-CN" altLang="en-US" dirty="0"/>
          </a:p>
        </p:txBody>
      </p:sp>
      <p:sp>
        <p:nvSpPr>
          <p:cNvPr id="144387" name="Rectangle 3"/>
          <p:cNvSpPr>
            <a:spLocks noGrp="1" noChangeArrowheads="1"/>
          </p:cNvSpPr>
          <p:nvPr>
            <p:ph type="body" idx="1"/>
          </p:nvPr>
        </p:nvSpPr>
        <p:spPr/>
        <p:txBody>
          <a:bodyPr>
            <a:normAutofit lnSpcReduction="10000"/>
          </a:bodyPr>
          <a:lstStyle/>
          <a:p>
            <a:pPr lvl="3"/>
            <a:endParaRPr lang="zh-CN" altLang="en-US" dirty="0" smtClean="0"/>
          </a:p>
          <a:p>
            <a:pPr lvl="3"/>
            <a:endParaRPr lang="zh-CN" altLang="en-US" dirty="0" smtClean="0"/>
          </a:p>
          <a:p>
            <a:pPr lvl="3"/>
            <a:endParaRPr lang="zh-CN" altLang="en-US" dirty="0" smtClean="0"/>
          </a:p>
          <a:p>
            <a:pPr lvl="3"/>
            <a:endParaRPr lang="zh-CN" altLang="en-US" dirty="0" smtClean="0"/>
          </a:p>
          <a:p>
            <a:pPr lvl="3"/>
            <a:endParaRPr lang="zh-CN" altLang="en-US" dirty="0" smtClean="0"/>
          </a:p>
          <a:p>
            <a:pPr lvl="3"/>
            <a:endParaRPr lang="zh-CN" altLang="en-US" dirty="0" smtClean="0"/>
          </a:p>
          <a:p>
            <a:pPr lvl="3"/>
            <a:endParaRPr lang="zh-CN" altLang="en-US" dirty="0" smtClean="0"/>
          </a:p>
          <a:p>
            <a:pPr lvl="3"/>
            <a:endParaRPr lang="zh-CN" altLang="en-US" dirty="0" smtClean="0"/>
          </a:p>
          <a:p>
            <a:pPr lvl="3"/>
            <a:endParaRPr lang="zh-CN" altLang="en-US" dirty="0" smtClean="0"/>
          </a:p>
          <a:p>
            <a:pPr lvl="3"/>
            <a:endParaRPr lang="zh-CN" altLang="en-US" dirty="0" smtClean="0"/>
          </a:p>
          <a:p>
            <a:pPr lvl="3"/>
            <a:endParaRPr lang="zh-CN" altLang="en-US" dirty="0" smtClean="0"/>
          </a:p>
          <a:p>
            <a:pPr lvl="3"/>
            <a:endParaRPr lang="zh-CN" altLang="en-US" dirty="0" smtClean="0"/>
          </a:p>
          <a:p>
            <a:pPr lvl="3"/>
            <a:endParaRPr lang="zh-CN" altLang="en-US" dirty="0" smtClean="0"/>
          </a:p>
          <a:p>
            <a:pPr lvl="3"/>
            <a:r>
              <a:rPr lang="zh-CN" altLang="en-US" dirty="0" smtClean="0"/>
              <a:t>		格雷码又称反射码。 </a:t>
            </a:r>
            <a:endParaRPr lang="zh-CN" altLang="en-US" dirty="0"/>
          </a:p>
        </p:txBody>
      </p:sp>
      <p:sp>
        <p:nvSpPr>
          <p:cNvPr id="17" name="灯片编号占位符 5"/>
          <p:cNvSpPr>
            <a:spLocks noGrp="1"/>
          </p:cNvSpPr>
          <p:nvPr>
            <p:ph type="sldNum" sz="quarter" idx="12"/>
          </p:nvPr>
        </p:nvSpPr>
        <p:spPr/>
        <p:txBody>
          <a:bodyPr/>
          <a:lstStyle/>
          <a:p>
            <a:fld id="{A9A006E7-0AAF-4E4D-93E0-6D5D1A10F9D9}" type="slidenum">
              <a:rPr lang="en-US" altLang="zh-CN" smtClean="0"/>
              <a:pPr/>
              <a:t>159</a:t>
            </a:fld>
            <a:endParaRPr lang="en-US" altLang="zh-CN"/>
          </a:p>
        </p:txBody>
      </p:sp>
      <p:grpSp>
        <p:nvGrpSpPr>
          <p:cNvPr id="2" name="Group 42"/>
          <p:cNvGrpSpPr>
            <a:grpSpLocks/>
          </p:cNvGrpSpPr>
          <p:nvPr/>
        </p:nvGrpSpPr>
        <p:grpSpPr bwMode="auto">
          <a:xfrm>
            <a:off x="1273948" y="1195906"/>
            <a:ext cx="4095437" cy="5460379"/>
            <a:chOff x="3281" y="1129"/>
            <a:chExt cx="1192" cy="2923"/>
          </a:xfrm>
        </p:grpSpPr>
        <p:grpSp>
          <p:nvGrpSpPr>
            <p:cNvPr id="3" name="Group 41"/>
            <p:cNvGrpSpPr>
              <a:grpSpLocks/>
            </p:cNvGrpSpPr>
            <p:nvPr/>
          </p:nvGrpSpPr>
          <p:grpSpPr bwMode="auto">
            <a:xfrm>
              <a:off x="3281" y="1129"/>
              <a:ext cx="1192" cy="2923"/>
              <a:chOff x="3281" y="1129"/>
              <a:chExt cx="1192" cy="2923"/>
            </a:xfrm>
          </p:grpSpPr>
          <p:grpSp>
            <p:nvGrpSpPr>
              <p:cNvPr id="4" name="Group 40"/>
              <p:cNvGrpSpPr>
                <a:grpSpLocks/>
              </p:cNvGrpSpPr>
              <p:nvPr/>
            </p:nvGrpSpPr>
            <p:grpSpPr bwMode="auto">
              <a:xfrm>
                <a:off x="3281" y="1129"/>
                <a:ext cx="1192" cy="2923"/>
                <a:chOff x="3281" y="1129"/>
                <a:chExt cx="1192" cy="2923"/>
              </a:xfrm>
            </p:grpSpPr>
            <p:grpSp>
              <p:nvGrpSpPr>
                <p:cNvPr id="5" name="Group 30"/>
                <p:cNvGrpSpPr>
                  <a:grpSpLocks/>
                </p:cNvGrpSpPr>
                <p:nvPr/>
              </p:nvGrpSpPr>
              <p:grpSpPr bwMode="auto">
                <a:xfrm>
                  <a:off x="3281" y="1129"/>
                  <a:ext cx="1192" cy="2923"/>
                  <a:chOff x="7681" y="4039"/>
                  <a:chExt cx="1697" cy="5974"/>
                </a:xfrm>
              </p:grpSpPr>
              <p:sp>
                <p:nvSpPr>
                  <p:cNvPr id="144415" name="Text Box 31"/>
                  <p:cNvSpPr txBox="1">
                    <a:spLocks noChangeArrowheads="1"/>
                  </p:cNvSpPr>
                  <p:nvPr/>
                </p:nvSpPr>
                <p:spPr bwMode="auto">
                  <a:xfrm>
                    <a:off x="7681" y="4039"/>
                    <a:ext cx="1697" cy="5974"/>
                  </a:xfrm>
                  <a:prstGeom prst="rect">
                    <a:avLst/>
                  </a:prstGeom>
                  <a:solidFill>
                    <a:srgbClr val="FFFFFF"/>
                  </a:solidFill>
                  <a:ln w="9525">
                    <a:solidFill>
                      <a:srgbClr val="000000"/>
                    </a:solidFill>
                    <a:miter lim="800000"/>
                    <a:headEnd/>
                    <a:tailEnd/>
                  </a:ln>
                </p:spPr>
                <p:txBody>
                  <a:bodyPr/>
                  <a:lstStyle/>
                  <a:p>
                    <a:r>
                      <a:rPr lang="zh-CN" altLang="en-US" sz="2000" b="1" dirty="0">
                        <a:latin typeface="Times New Roman" pitchFamily="18" charset="0"/>
                      </a:rPr>
                      <a:t>序号      </a:t>
                    </a:r>
                    <a:r>
                      <a:rPr lang="zh-CN" altLang="en-US" sz="2000" b="1" dirty="0" smtClean="0">
                        <a:latin typeface="Times New Roman" pitchFamily="18" charset="0"/>
                      </a:rPr>
                      <a:t>    </a:t>
                    </a:r>
                    <a:r>
                      <a:rPr lang="zh-CN" altLang="en-US" sz="2000" b="1" dirty="0">
                        <a:latin typeface="Times New Roman" pitchFamily="18" charset="0"/>
                      </a:rPr>
                      <a:t>格雷码       </a:t>
                    </a:r>
                    <a:r>
                      <a:rPr lang="zh-CN" altLang="en-US" sz="2000" b="1" dirty="0" smtClean="0">
                        <a:latin typeface="Times New Roman" pitchFamily="18" charset="0"/>
                      </a:rPr>
                      <a:t>    </a:t>
                    </a:r>
                    <a:r>
                      <a:rPr lang="zh-CN" altLang="en-US" sz="2000" b="1" dirty="0">
                        <a:latin typeface="Times New Roman" pitchFamily="18" charset="0"/>
                      </a:rPr>
                      <a:t>二进码</a:t>
                    </a:r>
                  </a:p>
                  <a:p>
                    <a:pPr algn="just"/>
                    <a:r>
                      <a:rPr lang="en-US" altLang="zh-CN" sz="2000" b="1" dirty="0">
                        <a:latin typeface="Times New Roman" pitchFamily="18" charset="0"/>
                      </a:rPr>
                      <a:t>0	</a:t>
                    </a:r>
                    <a:r>
                      <a:rPr lang="en-US" altLang="zh-CN" sz="2000" b="1" dirty="0" smtClean="0">
                        <a:latin typeface="Times New Roman" pitchFamily="18" charset="0"/>
                      </a:rPr>
                      <a:t>    0  </a:t>
                    </a:r>
                    <a:r>
                      <a:rPr lang="en-US" altLang="zh-CN" sz="2000" b="1" dirty="0">
                        <a:latin typeface="Times New Roman" pitchFamily="18" charset="0"/>
                      </a:rPr>
                      <a:t>0 </a:t>
                    </a:r>
                    <a:r>
                      <a:rPr lang="en-US" altLang="zh-CN" sz="2000" b="1" dirty="0" smtClean="0">
                        <a:latin typeface="Times New Roman" pitchFamily="18" charset="0"/>
                      </a:rPr>
                      <a:t> 0  0</a:t>
                    </a:r>
                    <a:r>
                      <a:rPr lang="en-US" altLang="zh-CN" sz="2000" b="1" dirty="0">
                        <a:latin typeface="Times New Roman" pitchFamily="18" charset="0"/>
                      </a:rPr>
                      <a:t>	</a:t>
                    </a:r>
                    <a:r>
                      <a:rPr lang="en-US" altLang="zh-CN" sz="2000" b="1" dirty="0" smtClean="0">
                        <a:latin typeface="Times New Roman" pitchFamily="18" charset="0"/>
                      </a:rPr>
                      <a:t>0000</a:t>
                    </a:r>
                    <a:endParaRPr lang="en-US" altLang="zh-CN" sz="2000" b="1" dirty="0">
                      <a:latin typeface="Times New Roman" pitchFamily="18" charset="0"/>
                    </a:endParaRPr>
                  </a:p>
                  <a:p>
                    <a:pPr algn="just"/>
                    <a:r>
                      <a:rPr lang="en-US" altLang="zh-CN" sz="2000" b="1" dirty="0">
                        <a:latin typeface="Times New Roman" pitchFamily="18" charset="0"/>
                      </a:rPr>
                      <a:t>1	</a:t>
                    </a:r>
                    <a:r>
                      <a:rPr lang="en-US" altLang="zh-CN" sz="2000" b="1" dirty="0" smtClean="0">
                        <a:latin typeface="Times New Roman" pitchFamily="18" charset="0"/>
                      </a:rPr>
                      <a:t>    0  </a:t>
                    </a:r>
                    <a:r>
                      <a:rPr lang="en-US" altLang="zh-CN" sz="2000" b="1" dirty="0">
                        <a:latin typeface="Times New Roman" pitchFamily="18" charset="0"/>
                      </a:rPr>
                      <a:t>0 </a:t>
                    </a:r>
                    <a:r>
                      <a:rPr lang="en-US" altLang="zh-CN" sz="2000" b="1" dirty="0" smtClean="0">
                        <a:latin typeface="Times New Roman" pitchFamily="18" charset="0"/>
                      </a:rPr>
                      <a:t> 0  1</a:t>
                    </a:r>
                    <a:r>
                      <a:rPr lang="en-US" altLang="zh-CN" sz="2000" b="1" dirty="0">
                        <a:latin typeface="Times New Roman" pitchFamily="18" charset="0"/>
                      </a:rPr>
                      <a:t>	0001</a:t>
                    </a:r>
                  </a:p>
                  <a:p>
                    <a:pPr algn="just"/>
                    <a:r>
                      <a:rPr lang="en-US" altLang="zh-CN" sz="2000" b="1" dirty="0">
                        <a:latin typeface="Times New Roman" pitchFamily="18" charset="0"/>
                      </a:rPr>
                      <a:t>2	</a:t>
                    </a:r>
                    <a:r>
                      <a:rPr lang="en-US" altLang="zh-CN" sz="2000" b="1" dirty="0" smtClean="0">
                        <a:latin typeface="Times New Roman" pitchFamily="18" charset="0"/>
                      </a:rPr>
                      <a:t>    0  </a:t>
                    </a:r>
                    <a:r>
                      <a:rPr lang="en-US" altLang="zh-CN" sz="2000" b="1" dirty="0">
                        <a:latin typeface="Times New Roman" pitchFamily="18" charset="0"/>
                      </a:rPr>
                      <a:t>0 </a:t>
                    </a:r>
                    <a:r>
                      <a:rPr lang="en-US" altLang="zh-CN" sz="2000" b="1" dirty="0" smtClean="0">
                        <a:latin typeface="Times New Roman" pitchFamily="18" charset="0"/>
                      </a:rPr>
                      <a:t> 1  </a:t>
                    </a:r>
                    <a:r>
                      <a:rPr lang="en-US" altLang="zh-CN" sz="2000" b="1" dirty="0">
                        <a:latin typeface="Times New Roman" pitchFamily="18" charset="0"/>
                      </a:rPr>
                      <a:t>1	0010</a:t>
                    </a:r>
                  </a:p>
                  <a:p>
                    <a:pPr algn="just"/>
                    <a:r>
                      <a:rPr lang="en-US" altLang="zh-CN" sz="2000" b="1" dirty="0">
                        <a:latin typeface="Times New Roman" pitchFamily="18" charset="0"/>
                      </a:rPr>
                      <a:t>3                0 </a:t>
                    </a:r>
                    <a:r>
                      <a:rPr lang="en-US" altLang="zh-CN" sz="2000" b="1" dirty="0" smtClean="0">
                        <a:latin typeface="Times New Roman" pitchFamily="18" charset="0"/>
                      </a:rPr>
                      <a:t> 0  1  0</a:t>
                    </a:r>
                    <a:r>
                      <a:rPr lang="en-US" altLang="zh-CN" sz="2000" b="1" dirty="0">
                        <a:latin typeface="Times New Roman" pitchFamily="18" charset="0"/>
                      </a:rPr>
                      <a:t>	0011</a:t>
                    </a:r>
                  </a:p>
                  <a:p>
                    <a:pPr algn="just"/>
                    <a:r>
                      <a:rPr lang="en-US" altLang="zh-CN" sz="2000" b="1" dirty="0">
                        <a:latin typeface="Times New Roman" pitchFamily="18" charset="0"/>
                      </a:rPr>
                      <a:t>4                0 </a:t>
                    </a:r>
                    <a:r>
                      <a:rPr lang="en-US" altLang="zh-CN" sz="2000" b="1" dirty="0" smtClean="0">
                        <a:latin typeface="Times New Roman" pitchFamily="18" charset="0"/>
                      </a:rPr>
                      <a:t> 1  </a:t>
                    </a:r>
                    <a:r>
                      <a:rPr lang="en-US" altLang="zh-CN" sz="2000" b="1" dirty="0">
                        <a:latin typeface="Times New Roman" pitchFamily="18" charset="0"/>
                      </a:rPr>
                      <a:t>1 </a:t>
                    </a:r>
                    <a:r>
                      <a:rPr lang="en-US" altLang="zh-CN" sz="2000" b="1" dirty="0" smtClean="0">
                        <a:latin typeface="Times New Roman" pitchFamily="18" charset="0"/>
                      </a:rPr>
                      <a:t> 0</a:t>
                    </a:r>
                    <a:r>
                      <a:rPr lang="en-US" altLang="zh-CN" sz="2000" b="1" dirty="0">
                        <a:latin typeface="Times New Roman" pitchFamily="18" charset="0"/>
                      </a:rPr>
                      <a:t>	0100</a:t>
                    </a:r>
                  </a:p>
                  <a:p>
                    <a:pPr algn="just"/>
                    <a:r>
                      <a:rPr lang="en-US" altLang="zh-CN" sz="2000" b="1" dirty="0">
                        <a:latin typeface="Times New Roman" pitchFamily="18" charset="0"/>
                      </a:rPr>
                      <a:t>5                0 </a:t>
                    </a:r>
                    <a:r>
                      <a:rPr lang="en-US" altLang="zh-CN" sz="2000" b="1" dirty="0" smtClean="0">
                        <a:latin typeface="Times New Roman" pitchFamily="18" charset="0"/>
                      </a:rPr>
                      <a:t> 1  </a:t>
                    </a:r>
                    <a:r>
                      <a:rPr lang="en-US" altLang="zh-CN" sz="2000" b="1" dirty="0">
                        <a:latin typeface="Times New Roman" pitchFamily="18" charset="0"/>
                      </a:rPr>
                      <a:t>1 </a:t>
                    </a:r>
                    <a:r>
                      <a:rPr lang="en-US" altLang="zh-CN" sz="2000" b="1" dirty="0" smtClean="0">
                        <a:latin typeface="Times New Roman" pitchFamily="18" charset="0"/>
                      </a:rPr>
                      <a:t> 1</a:t>
                    </a:r>
                    <a:r>
                      <a:rPr lang="en-US" altLang="zh-CN" sz="2000" b="1" dirty="0">
                        <a:latin typeface="Times New Roman" pitchFamily="18" charset="0"/>
                      </a:rPr>
                      <a:t>	0101</a:t>
                    </a:r>
                  </a:p>
                  <a:p>
                    <a:pPr algn="just"/>
                    <a:r>
                      <a:rPr lang="en-US" altLang="zh-CN" sz="2000" b="1" dirty="0">
                        <a:latin typeface="Times New Roman" pitchFamily="18" charset="0"/>
                      </a:rPr>
                      <a:t>6                0 </a:t>
                    </a:r>
                    <a:r>
                      <a:rPr lang="en-US" altLang="zh-CN" sz="2000" b="1" dirty="0" smtClean="0">
                        <a:latin typeface="Times New Roman" pitchFamily="18" charset="0"/>
                      </a:rPr>
                      <a:t> 1  </a:t>
                    </a:r>
                    <a:r>
                      <a:rPr lang="en-US" altLang="zh-CN" sz="2000" b="1" dirty="0">
                        <a:latin typeface="Times New Roman" pitchFamily="18" charset="0"/>
                      </a:rPr>
                      <a:t>0 </a:t>
                    </a:r>
                    <a:r>
                      <a:rPr lang="en-US" altLang="zh-CN" sz="2000" b="1" dirty="0" smtClean="0">
                        <a:latin typeface="Times New Roman" pitchFamily="18" charset="0"/>
                      </a:rPr>
                      <a:t> 1</a:t>
                    </a:r>
                    <a:r>
                      <a:rPr lang="en-US" altLang="zh-CN" sz="2000" b="1" dirty="0">
                        <a:latin typeface="Times New Roman" pitchFamily="18" charset="0"/>
                      </a:rPr>
                      <a:t>	0110</a:t>
                    </a:r>
                  </a:p>
                  <a:p>
                    <a:pPr algn="just"/>
                    <a:r>
                      <a:rPr lang="en-US" altLang="zh-CN" sz="2000" b="1" dirty="0">
                        <a:latin typeface="Times New Roman" pitchFamily="18" charset="0"/>
                      </a:rPr>
                      <a:t>7                0 </a:t>
                    </a:r>
                    <a:r>
                      <a:rPr lang="en-US" altLang="zh-CN" sz="2000" b="1" dirty="0" smtClean="0">
                        <a:latin typeface="Times New Roman" pitchFamily="18" charset="0"/>
                      </a:rPr>
                      <a:t> 1  </a:t>
                    </a:r>
                    <a:r>
                      <a:rPr lang="en-US" altLang="zh-CN" sz="2000" b="1" dirty="0">
                        <a:latin typeface="Times New Roman" pitchFamily="18" charset="0"/>
                      </a:rPr>
                      <a:t>0 </a:t>
                    </a:r>
                    <a:r>
                      <a:rPr lang="en-US" altLang="zh-CN" sz="2000" b="1" dirty="0" smtClean="0">
                        <a:latin typeface="Times New Roman" pitchFamily="18" charset="0"/>
                      </a:rPr>
                      <a:t> 0</a:t>
                    </a:r>
                    <a:r>
                      <a:rPr lang="en-US" altLang="zh-CN" sz="2000" b="1" dirty="0">
                        <a:latin typeface="Times New Roman" pitchFamily="18" charset="0"/>
                      </a:rPr>
                      <a:t>	0111</a:t>
                    </a:r>
                  </a:p>
                  <a:p>
                    <a:pPr algn="just"/>
                    <a:r>
                      <a:rPr lang="en-US" altLang="zh-CN" sz="2000" b="1" dirty="0">
                        <a:latin typeface="Times New Roman" pitchFamily="18" charset="0"/>
                      </a:rPr>
                      <a:t>8                1 </a:t>
                    </a:r>
                    <a:r>
                      <a:rPr lang="en-US" altLang="zh-CN" sz="2000" b="1" dirty="0" smtClean="0">
                        <a:latin typeface="Times New Roman" pitchFamily="18" charset="0"/>
                      </a:rPr>
                      <a:t> 1  </a:t>
                    </a:r>
                    <a:r>
                      <a:rPr lang="en-US" altLang="zh-CN" sz="2000" b="1" dirty="0">
                        <a:latin typeface="Times New Roman" pitchFamily="18" charset="0"/>
                      </a:rPr>
                      <a:t>0 </a:t>
                    </a:r>
                    <a:r>
                      <a:rPr lang="en-US" altLang="zh-CN" sz="2000" b="1" dirty="0" smtClean="0">
                        <a:latin typeface="Times New Roman" pitchFamily="18" charset="0"/>
                      </a:rPr>
                      <a:t> 0</a:t>
                    </a:r>
                    <a:r>
                      <a:rPr lang="en-US" altLang="zh-CN" sz="2000" b="1" dirty="0">
                        <a:latin typeface="Times New Roman" pitchFamily="18" charset="0"/>
                      </a:rPr>
                      <a:t>	1000</a:t>
                    </a:r>
                  </a:p>
                  <a:p>
                    <a:pPr algn="just"/>
                    <a:r>
                      <a:rPr lang="en-US" altLang="zh-CN" sz="2000" b="1" dirty="0">
                        <a:latin typeface="Times New Roman" pitchFamily="18" charset="0"/>
                      </a:rPr>
                      <a:t>9                1 </a:t>
                    </a:r>
                    <a:r>
                      <a:rPr lang="en-US" altLang="zh-CN" sz="2000" b="1" dirty="0" smtClean="0">
                        <a:latin typeface="Times New Roman" pitchFamily="18" charset="0"/>
                      </a:rPr>
                      <a:t> 1  </a:t>
                    </a:r>
                    <a:r>
                      <a:rPr lang="en-US" altLang="zh-CN" sz="2000" b="1" dirty="0">
                        <a:latin typeface="Times New Roman" pitchFamily="18" charset="0"/>
                      </a:rPr>
                      <a:t>0 </a:t>
                    </a:r>
                    <a:r>
                      <a:rPr lang="en-US" altLang="zh-CN" sz="2000" b="1" dirty="0" smtClean="0">
                        <a:latin typeface="Times New Roman" pitchFamily="18" charset="0"/>
                      </a:rPr>
                      <a:t> 1  </a:t>
                    </a:r>
                    <a:r>
                      <a:rPr lang="en-US" altLang="zh-CN" sz="2000" b="1" dirty="0">
                        <a:latin typeface="Times New Roman" pitchFamily="18" charset="0"/>
                      </a:rPr>
                      <a:t>	1001</a:t>
                    </a:r>
                  </a:p>
                  <a:p>
                    <a:pPr algn="just"/>
                    <a:r>
                      <a:rPr lang="en-US" altLang="zh-CN" sz="2000" b="1" dirty="0">
                        <a:latin typeface="Times New Roman" pitchFamily="18" charset="0"/>
                      </a:rPr>
                      <a:t>10              1 </a:t>
                    </a:r>
                    <a:r>
                      <a:rPr lang="en-US" altLang="zh-CN" sz="2000" b="1" dirty="0" smtClean="0">
                        <a:latin typeface="Times New Roman" pitchFamily="18" charset="0"/>
                      </a:rPr>
                      <a:t> 1  1  </a:t>
                    </a:r>
                    <a:r>
                      <a:rPr lang="en-US" altLang="zh-CN" sz="2000" b="1" dirty="0">
                        <a:latin typeface="Times New Roman" pitchFamily="18" charset="0"/>
                      </a:rPr>
                      <a:t>1 	1010</a:t>
                    </a:r>
                  </a:p>
                  <a:p>
                    <a:pPr algn="just"/>
                    <a:r>
                      <a:rPr lang="en-US" altLang="zh-CN" sz="2000" b="1" dirty="0">
                        <a:latin typeface="Times New Roman" pitchFamily="18" charset="0"/>
                      </a:rPr>
                      <a:t>11              1 </a:t>
                    </a:r>
                    <a:r>
                      <a:rPr lang="en-US" altLang="zh-CN" sz="2000" b="1" dirty="0" smtClean="0">
                        <a:latin typeface="Times New Roman" pitchFamily="18" charset="0"/>
                      </a:rPr>
                      <a:t> 1  1  0</a:t>
                    </a:r>
                    <a:r>
                      <a:rPr lang="en-US" altLang="zh-CN" sz="2000" b="1" dirty="0">
                        <a:latin typeface="Times New Roman" pitchFamily="18" charset="0"/>
                      </a:rPr>
                      <a:t>	1011</a:t>
                    </a:r>
                  </a:p>
                  <a:p>
                    <a:pPr algn="just"/>
                    <a:r>
                      <a:rPr lang="en-US" altLang="zh-CN" sz="2000" b="1" dirty="0">
                        <a:latin typeface="Times New Roman" pitchFamily="18" charset="0"/>
                      </a:rPr>
                      <a:t>12              1 </a:t>
                    </a:r>
                    <a:r>
                      <a:rPr lang="en-US" altLang="zh-CN" sz="2000" b="1" dirty="0" smtClean="0">
                        <a:latin typeface="Times New Roman" pitchFamily="18" charset="0"/>
                      </a:rPr>
                      <a:t> 0  1  0</a:t>
                    </a:r>
                    <a:r>
                      <a:rPr lang="en-US" altLang="zh-CN" sz="2000" b="1" dirty="0">
                        <a:latin typeface="Times New Roman" pitchFamily="18" charset="0"/>
                      </a:rPr>
                      <a:t>	1100</a:t>
                    </a:r>
                  </a:p>
                  <a:p>
                    <a:pPr algn="just"/>
                    <a:r>
                      <a:rPr lang="en-US" altLang="zh-CN" sz="2000" b="1" dirty="0">
                        <a:latin typeface="Times New Roman" pitchFamily="18" charset="0"/>
                      </a:rPr>
                      <a:t>13              1 </a:t>
                    </a:r>
                    <a:r>
                      <a:rPr lang="en-US" altLang="zh-CN" sz="2000" b="1" dirty="0" smtClean="0">
                        <a:latin typeface="Times New Roman" pitchFamily="18" charset="0"/>
                      </a:rPr>
                      <a:t> 0  1  1</a:t>
                    </a:r>
                    <a:r>
                      <a:rPr lang="en-US" altLang="zh-CN" sz="2000" b="1" dirty="0">
                        <a:latin typeface="Times New Roman" pitchFamily="18" charset="0"/>
                      </a:rPr>
                      <a:t>	1101</a:t>
                    </a:r>
                  </a:p>
                  <a:p>
                    <a:pPr algn="just"/>
                    <a:r>
                      <a:rPr lang="en-US" altLang="zh-CN" sz="2000" b="1" dirty="0">
                        <a:latin typeface="Times New Roman" pitchFamily="18" charset="0"/>
                      </a:rPr>
                      <a:t>14              1 </a:t>
                    </a:r>
                    <a:r>
                      <a:rPr lang="en-US" altLang="zh-CN" sz="2000" b="1" dirty="0" smtClean="0">
                        <a:latin typeface="Times New Roman" pitchFamily="18" charset="0"/>
                      </a:rPr>
                      <a:t> 0  0  1</a:t>
                    </a:r>
                    <a:r>
                      <a:rPr lang="en-US" altLang="zh-CN" sz="2000" b="1" dirty="0">
                        <a:latin typeface="Times New Roman" pitchFamily="18" charset="0"/>
                      </a:rPr>
                      <a:t>	1110</a:t>
                    </a:r>
                  </a:p>
                  <a:p>
                    <a:pPr algn="just"/>
                    <a:r>
                      <a:rPr lang="en-US" altLang="zh-CN" sz="2000" b="1" dirty="0">
                        <a:latin typeface="Times New Roman" pitchFamily="18" charset="0"/>
                      </a:rPr>
                      <a:t>15              1 </a:t>
                    </a:r>
                    <a:r>
                      <a:rPr lang="en-US" altLang="zh-CN" sz="2000" b="1" dirty="0" smtClean="0">
                        <a:latin typeface="Times New Roman" pitchFamily="18" charset="0"/>
                      </a:rPr>
                      <a:t> 0  0  </a:t>
                    </a:r>
                    <a:r>
                      <a:rPr lang="en-US" altLang="zh-CN" sz="2000" b="1" dirty="0">
                        <a:latin typeface="Times New Roman" pitchFamily="18" charset="0"/>
                      </a:rPr>
                      <a:t>0	1111</a:t>
                    </a:r>
                    <a:endParaRPr lang="en-US" altLang="zh-CN" sz="3600" b="1" dirty="0"/>
                  </a:p>
                </p:txBody>
              </p:sp>
              <p:sp>
                <p:nvSpPr>
                  <p:cNvPr id="144416" name="Line 32"/>
                  <p:cNvSpPr>
                    <a:spLocks noChangeShapeType="1"/>
                  </p:cNvSpPr>
                  <p:nvPr/>
                </p:nvSpPr>
                <p:spPr bwMode="auto">
                  <a:xfrm>
                    <a:off x="7691" y="4434"/>
                    <a:ext cx="1687" cy="0"/>
                  </a:xfrm>
                  <a:prstGeom prst="line">
                    <a:avLst/>
                  </a:prstGeom>
                  <a:noFill/>
                  <a:ln w="9525">
                    <a:solidFill>
                      <a:srgbClr val="000000"/>
                    </a:solidFill>
                    <a:round/>
                    <a:headEnd/>
                    <a:tailEnd/>
                  </a:ln>
                </p:spPr>
                <p:txBody>
                  <a:bodyPr/>
                  <a:lstStyle/>
                  <a:p>
                    <a:endParaRPr lang="zh-CN" altLang="en-US"/>
                  </a:p>
                </p:txBody>
              </p:sp>
              <p:sp>
                <p:nvSpPr>
                  <p:cNvPr id="144417" name="Line 33"/>
                  <p:cNvSpPr>
                    <a:spLocks noChangeShapeType="1"/>
                  </p:cNvSpPr>
                  <p:nvPr/>
                </p:nvSpPr>
                <p:spPr bwMode="auto">
                  <a:xfrm flipV="1">
                    <a:off x="7682" y="7034"/>
                    <a:ext cx="1696" cy="0"/>
                  </a:xfrm>
                  <a:prstGeom prst="line">
                    <a:avLst/>
                  </a:prstGeom>
                  <a:noFill/>
                  <a:ln w="9525">
                    <a:solidFill>
                      <a:srgbClr val="000000"/>
                    </a:solidFill>
                    <a:round/>
                    <a:headEnd/>
                    <a:tailEnd/>
                  </a:ln>
                </p:spPr>
                <p:txBody>
                  <a:bodyPr/>
                  <a:lstStyle/>
                  <a:p>
                    <a:endParaRPr lang="zh-CN" altLang="en-US"/>
                  </a:p>
                </p:txBody>
              </p:sp>
              <p:sp>
                <p:nvSpPr>
                  <p:cNvPr id="144418" name="Line 34"/>
                  <p:cNvSpPr>
                    <a:spLocks noChangeShapeType="1"/>
                  </p:cNvSpPr>
                  <p:nvPr/>
                </p:nvSpPr>
                <p:spPr bwMode="auto">
                  <a:xfrm>
                    <a:off x="7682" y="5804"/>
                    <a:ext cx="1696" cy="0"/>
                  </a:xfrm>
                  <a:prstGeom prst="line">
                    <a:avLst/>
                  </a:prstGeom>
                  <a:noFill/>
                  <a:ln w="9525">
                    <a:solidFill>
                      <a:srgbClr val="000000"/>
                    </a:solidFill>
                    <a:round/>
                    <a:headEnd/>
                    <a:tailEnd/>
                  </a:ln>
                </p:spPr>
                <p:txBody>
                  <a:bodyPr/>
                  <a:lstStyle/>
                  <a:p>
                    <a:endParaRPr lang="zh-CN" altLang="en-US"/>
                  </a:p>
                </p:txBody>
              </p:sp>
            </p:grpSp>
            <p:sp>
              <p:nvSpPr>
                <p:cNvPr id="144420" name="Line 36"/>
                <p:cNvSpPr>
                  <a:spLocks noChangeShapeType="1"/>
                </p:cNvSpPr>
                <p:nvPr/>
              </p:nvSpPr>
              <p:spPr bwMode="auto">
                <a:xfrm>
                  <a:off x="3696" y="1330"/>
                  <a:ext cx="0" cy="2722"/>
                </a:xfrm>
                <a:prstGeom prst="line">
                  <a:avLst/>
                </a:prstGeom>
                <a:noFill/>
                <a:ln w="28575">
                  <a:solidFill>
                    <a:srgbClr val="0000FF"/>
                  </a:solidFill>
                  <a:prstDash val="dash"/>
                  <a:round/>
                  <a:headEnd/>
                  <a:tailEnd/>
                </a:ln>
              </p:spPr>
              <p:txBody>
                <a:bodyPr/>
                <a:lstStyle/>
                <a:p>
                  <a:endParaRPr lang="zh-CN" altLang="en-US"/>
                </a:p>
              </p:txBody>
            </p:sp>
            <p:sp>
              <p:nvSpPr>
                <p:cNvPr id="144421" name="Line 37"/>
                <p:cNvSpPr>
                  <a:spLocks noChangeShapeType="1"/>
                </p:cNvSpPr>
                <p:nvPr/>
              </p:nvSpPr>
              <p:spPr bwMode="auto">
                <a:xfrm>
                  <a:off x="3780" y="1322"/>
                  <a:ext cx="0" cy="1268"/>
                </a:xfrm>
                <a:prstGeom prst="line">
                  <a:avLst/>
                </a:prstGeom>
                <a:noFill/>
                <a:ln w="28575">
                  <a:solidFill>
                    <a:srgbClr val="0000FF"/>
                  </a:solidFill>
                  <a:prstDash val="dash"/>
                  <a:round/>
                  <a:headEnd/>
                  <a:tailEnd/>
                </a:ln>
              </p:spPr>
              <p:txBody>
                <a:bodyPr/>
                <a:lstStyle/>
                <a:p>
                  <a:endParaRPr lang="zh-CN" altLang="en-US"/>
                </a:p>
              </p:txBody>
            </p:sp>
          </p:grpSp>
          <p:sp>
            <p:nvSpPr>
              <p:cNvPr id="144423" name="Line 39"/>
              <p:cNvSpPr>
                <a:spLocks noChangeShapeType="1"/>
              </p:cNvSpPr>
              <p:nvPr/>
            </p:nvSpPr>
            <p:spPr bwMode="auto">
              <a:xfrm>
                <a:off x="3528" y="1129"/>
                <a:ext cx="0" cy="2857"/>
              </a:xfrm>
              <a:prstGeom prst="line">
                <a:avLst/>
              </a:prstGeom>
              <a:noFill/>
              <a:ln w="9525">
                <a:solidFill>
                  <a:srgbClr val="000000"/>
                </a:solidFill>
                <a:round/>
                <a:headEnd/>
                <a:tailEnd/>
              </a:ln>
            </p:spPr>
            <p:txBody>
              <a:bodyPr/>
              <a:lstStyle/>
              <a:p>
                <a:endParaRPr lang="zh-CN" altLang="en-US"/>
              </a:p>
            </p:txBody>
          </p:sp>
        </p:grpSp>
        <p:sp>
          <p:nvSpPr>
            <p:cNvPr id="144422" name="Line 38"/>
            <p:cNvSpPr>
              <a:spLocks noChangeShapeType="1"/>
            </p:cNvSpPr>
            <p:nvPr/>
          </p:nvSpPr>
          <p:spPr bwMode="auto">
            <a:xfrm>
              <a:off x="4010" y="1129"/>
              <a:ext cx="0" cy="2850"/>
            </a:xfrm>
            <a:prstGeom prst="line">
              <a:avLst/>
            </a:prstGeom>
            <a:noFill/>
            <a:ln w="9525">
              <a:solidFill>
                <a:srgbClr val="000000"/>
              </a:solidFill>
              <a:round/>
              <a:headEnd/>
              <a:tailEnd/>
            </a:ln>
          </p:spPr>
          <p:txBody>
            <a:bodyPr/>
            <a:lstStyle/>
            <a:p>
              <a:endParaRPr lang="zh-CN" altLang="en-US"/>
            </a:p>
          </p:txBody>
        </p:sp>
      </p:grpSp>
      <p:cxnSp>
        <p:nvCxnSpPr>
          <p:cNvPr id="7" name="直接连接符 6"/>
          <p:cNvCxnSpPr/>
          <p:nvPr/>
        </p:nvCxnSpPr>
        <p:spPr>
          <a:xfrm>
            <a:off x="2988397" y="2809158"/>
            <a:ext cx="503483"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8" name="右弧形箭头 7"/>
          <p:cNvSpPr/>
          <p:nvPr/>
        </p:nvSpPr>
        <p:spPr>
          <a:xfrm>
            <a:off x="3605133" y="2128734"/>
            <a:ext cx="432048" cy="1224136"/>
          </a:xfrm>
          <a:prstGeom prst="curvedLeftArrow">
            <a:avLst>
              <a:gd name="adj1" fmla="val 50000"/>
              <a:gd name="adj2" fmla="val 50000"/>
              <a:gd name="adj3" fmla="val 4453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solidFill>
                <a:schemeClr val="tx1"/>
              </a:solidFill>
            </a:endParaRPr>
          </a:p>
        </p:txBody>
      </p:sp>
      <p:cxnSp>
        <p:nvCxnSpPr>
          <p:cNvPr id="22" name="直接连接符 21"/>
          <p:cNvCxnSpPr/>
          <p:nvPr/>
        </p:nvCxnSpPr>
        <p:spPr>
          <a:xfrm>
            <a:off x="2699792" y="3954954"/>
            <a:ext cx="905341" cy="0"/>
          </a:xfrm>
          <a:prstGeom prst="line">
            <a:avLst/>
          </a:prstGeom>
          <a:ln>
            <a:solidFill>
              <a:srgbClr val="00CC00"/>
            </a:solidFill>
          </a:ln>
        </p:spPr>
        <p:style>
          <a:lnRef idx="3">
            <a:schemeClr val="accent2"/>
          </a:lnRef>
          <a:fillRef idx="0">
            <a:schemeClr val="accent2"/>
          </a:fillRef>
          <a:effectRef idx="2">
            <a:schemeClr val="accent2"/>
          </a:effectRef>
          <a:fontRef idx="minor">
            <a:schemeClr val="tx1"/>
          </a:fontRef>
        </p:style>
      </p:cxnSp>
      <p:sp>
        <p:nvSpPr>
          <p:cNvPr id="23" name="右弧形箭头 22"/>
          <p:cNvSpPr/>
          <p:nvPr/>
        </p:nvSpPr>
        <p:spPr>
          <a:xfrm>
            <a:off x="3629929" y="2564904"/>
            <a:ext cx="1182891" cy="3024336"/>
          </a:xfrm>
          <a:prstGeom prst="curvedLeftArrow">
            <a:avLst>
              <a:gd name="adj1" fmla="val 50000"/>
              <a:gd name="adj2" fmla="val 50000"/>
              <a:gd name="adj3" fmla="val 3740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solidFill>
                <a:schemeClr val="tx1"/>
              </a:solidFill>
            </a:endParaRPr>
          </a:p>
        </p:txBody>
      </p:sp>
      <p:sp>
        <p:nvSpPr>
          <p:cNvPr id="11" name="椭圆 10"/>
          <p:cNvSpPr/>
          <p:nvPr/>
        </p:nvSpPr>
        <p:spPr>
          <a:xfrm>
            <a:off x="2699791" y="2740802"/>
            <a:ext cx="288605" cy="13362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411186" y="3857910"/>
            <a:ext cx="288606" cy="2662005"/>
          </a:xfrm>
          <a:prstGeom prst="ellipse">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580112" y="2824209"/>
            <a:ext cx="3168352" cy="1384995"/>
          </a:xfrm>
          <a:prstGeom prst="rect">
            <a:avLst/>
          </a:prstGeom>
        </p:spPr>
        <p:txBody>
          <a:bodyPr wrap="square">
            <a:spAutoFit/>
          </a:bodyPr>
          <a:lstStyle/>
          <a:p>
            <a:r>
              <a:rPr lang="zh-CN" altLang="en-US" sz="2800" b="1" dirty="0">
                <a:latin typeface="+mj-ea"/>
                <a:ea typeface="+mj-ea"/>
              </a:rPr>
              <a:t>格雷</a:t>
            </a:r>
            <a:r>
              <a:rPr lang="zh-CN" altLang="en-US" sz="2800" b="1" dirty="0" smtClean="0">
                <a:latin typeface="+mj-ea"/>
                <a:ea typeface="+mj-ea"/>
              </a:rPr>
              <a:t>码又称为</a:t>
            </a:r>
            <a:r>
              <a:rPr lang="zh-CN" altLang="en-US" sz="2800" b="1" dirty="0" smtClean="0">
                <a:solidFill>
                  <a:srgbClr val="0000FF"/>
                </a:solidFill>
                <a:latin typeface="+mj-ea"/>
                <a:ea typeface="+mj-ea"/>
              </a:rPr>
              <a:t>反射码，</a:t>
            </a:r>
            <a:r>
              <a:rPr lang="zh-CN" altLang="en-US" sz="2800" b="1" dirty="0" smtClean="0">
                <a:latin typeface="+mj-ea"/>
                <a:ea typeface="+mj-ea"/>
              </a:rPr>
              <a:t>相邻码组仅有</a:t>
            </a:r>
            <a:r>
              <a:rPr lang="en-US" altLang="zh-CN" sz="2800" b="1" dirty="0" smtClean="0">
                <a:latin typeface="+mj-ea"/>
                <a:ea typeface="+mj-ea"/>
              </a:rPr>
              <a:t>1b</a:t>
            </a:r>
            <a:r>
              <a:rPr lang="zh-CN" altLang="en-US" sz="2800" b="1" dirty="0" smtClean="0">
                <a:latin typeface="+mj-ea"/>
                <a:ea typeface="+mj-ea"/>
              </a:rPr>
              <a:t>的差别</a:t>
            </a:r>
            <a:endParaRPr lang="zh-CN" altLang="en-US" sz="2800" b="1" dirty="0">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animBg="1"/>
      <p:bldP spid="11" grpId="0" animBg="1"/>
      <p:bldP spid="26"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zh-CN" dirty="0" smtClean="0"/>
              <a:t>2ASK</a:t>
            </a:r>
            <a:r>
              <a:rPr lang="zh-CN" altLang="en-US" dirty="0" smtClean="0"/>
              <a:t>信号的功率谱密度</a:t>
            </a:r>
            <a:endParaRPr lang="zh-CN" altLang="en-US" dirty="0"/>
          </a:p>
        </p:txBody>
      </p:sp>
      <p:sp>
        <p:nvSpPr>
          <p:cNvPr id="38915" name="Rectangle 3"/>
          <p:cNvSpPr>
            <a:spLocks noGrp="1" noChangeArrowheads="1"/>
          </p:cNvSpPr>
          <p:nvPr>
            <p:ph type="body" idx="1"/>
          </p:nvPr>
        </p:nvSpPr>
        <p:spPr>
          <a:xfrm>
            <a:off x="539552" y="1196752"/>
            <a:ext cx="8064896" cy="5040560"/>
          </a:xfrm>
        </p:spPr>
        <p:txBody>
          <a:bodyPr>
            <a:normAutofit/>
          </a:bodyPr>
          <a:lstStyle/>
          <a:p>
            <a:r>
              <a:rPr lang="zh-CN" altLang="en-US" dirty="0" smtClean="0"/>
              <a:t>基带功率谱其代入</a:t>
            </a:r>
          </a:p>
          <a:p>
            <a:endParaRPr lang="en-US" altLang="zh-CN" dirty="0" smtClean="0"/>
          </a:p>
          <a:p>
            <a:r>
              <a:rPr lang="zh-CN" altLang="en-US" dirty="0" smtClean="0"/>
              <a:t>得到：</a:t>
            </a:r>
            <a:endParaRPr lang="en-US" altLang="zh-CN" dirty="0" smtClean="0"/>
          </a:p>
          <a:p>
            <a:pPr lvl="3"/>
            <a:endParaRPr lang="en-US" altLang="zh-CN" dirty="0" smtClean="0"/>
          </a:p>
          <a:p>
            <a:pPr lvl="3"/>
            <a:endParaRPr lang="en-US" altLang="zh-CN" dirty="0" smtClean="0"/>
          </a:p>
          <a:p>
            <a:pPr lvl="3"/>
            <a:endParaRPr lang="en-US" altLang="zh-CN" dirty="0"/>
          </a:p>
          <a:p>
            <a:pPr lvl="3"/>
            <a:endParaRPr lang="en-US" altLang="zh-CN" dirty="0" smtClean="0"/>
          </a:p>
          <a:p>
            <a:r>
              <a:rPr lang="zh-CN" altLang="en-US" dirty="0" smtClean="0"/>
              <a:t> 当概率</a:t>
            </a:r>
            <a:r>
              <a:rPr lang="en-US" altLang="zh-CN" dirty="0" smtClean="0"/>
              <a:t>P =1/2</a:t>
            </a:r>
            <a:r>
              <a:rPr lang="zh-CN" altLang="en-US" dirty="0" smtClean="0"/>
              <a:t>时</a:t>
            </a:r>
            <a:endParaRPr lang="en-US" altLang="zh-CN" dirty="0" smtClean="0"/>
          </a:p>
          <a:p>
            <a:pPr marL="0" indent="0">
              <a:buNone/>
            </a:pPr>
            <a:r>
              <a:rPr lang="zh-CN" altLang="en-US" dirty="0" smtClean="0"/>
              <a:t>   并有矩形波形的特点：</a:t>
            </a:r>
          </a:p>
          <a:p>
            <a:pPr lvl="3"/>
            <a:endParaRPr lang="zh-CN" altLang="en-US" dirty="0" smtClean="0"/>
          </a:p>
          <a:p>
            <a:pPr lvl="3"/>
            <a:endParaRPr lang="zh-CN" altLang="en-US" dirty="0" smtClean="0"/>
          </a:p>
          <a:p>
            <a:pPr lvl="3"/>
            <a:endParaRPr lang="zh-CN" altLang="en-US" dirty="0" smtClean="0"/>
          </a:p>
          <a:p>
            <a:pPr lvl="3"/>
            <a:endParaRPr lang="zh-CN" altLang="en-US" dirty="0" smtClean="0"/>
          </a:p>
        </p:txBody>
      </p:sp>
      <p:sp>
        <p:nvSpPr>
          <p:cNvPr id="15" name="灯片编号占位符 5"/>
          <p:cNvSpPr>
            <a:spLocks noGrp="1"/>
          </p:cNvSpPr>
          <p:nvPr>
            <p:ph type="sldNum" sz="quarter" idx="12"/>
          </p:nvPr>
        </p:nvSpPr>
        <p:spPr/>
        <p:txBody>
          <a:bodyPr/>
          <a:lstStyle/>
          <a:p>
            <a:fld id="{99CEEFB9-9F57-4D88-8466-C1FC3AFCF6CD}" type="slidenum">
              <a:rPr lang="en-US" altLang="zh-CN" smtClean="0"/>
              <a:pPr/>
              <a:t>16</a:t>
            </a:fld>
            <a:endParaRPr lang="en-US" altLang="zh-CN"/>
          </a:p>
        </p:txBody>
      </p:sp>
      <p:graphicFrame>
        <p:nvGraphicFramePr>
          <p:cNvPr id="38916" name="Object 4"/>
          <p:cNvGraphicFramePr>
            <a:graphicFrameLocks noChangeAspect="1"/>
          </p:cNvGraphicFramePr>
          <p:nvPr>
            <p:extLst>
              <p:ext uri="{D42A27DB-BD31-4B8C-83A1-F6EECF244321}">
                <p14:modId xmlns:p14="http://schemas.microsoft.com/office/powerpoint/2010/main" val="3157686513"/>
              </p:ext>
            </p:extLst>
          </p:nvPr>
        </p:nvGraphicFramePr>
        <p:xfrm>
          <a:off x="1389988" y="2924945"/>
          <a:ext cx="5864180" cy="1593928"/>
        </p:xfrm>
        <a:graphic>
          <a:graphicData uri="http://schemas.openxmlformats.org/presentationml/2006/ole">
            <mc:AlternateContent xmlns:mc="http://schemas.openxmlformats.org/markup-compatibility/2006">
              <mc:Choice xmlns:v="urn:schemas-microsoft-com:vml" Requires="v">
                <p:oleObj spid="_x0000_s464049" name="公式" r:id="rId3" imgW="2984500" imgH="812800" progId="Equation.3">
                  <p:embed/>
                </p:oleObj>
              </mc:Choice>
              <mc:Fallback>
                <p:oleObj name="公式" r:id="rId3" imgW="2984500" imgH="812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9988" y="2924945"/>
                        <a:ext cx="5864180" cy="1593928"/>
                      </a:xfrm>
                      <a:prstGeom prst="rect">
                        <a:avLst/>
                      </a:prstGeom>
                      <a:noFill/>
                      <a:extLst/>
                    </p:spPr>
                  </p:pic>
                </p:oleObj>
              </mc:Fallback>
            </mc:AlternateContent>
          </a:graphicData>
        </a:graphic>
      </p:graphicFrame>
      <p:sp>
        <p:nvSpPr>
          <p:cNvPr id="38919" name="Rectangle 7"/>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38921" name="Rectangle 9"/>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2" name="Group 10"/>
          <p:cNvGrpSpPr>
            <a:grpSpLocks/>
          </p:cNvGrpSpPr>
          <p:nvPr/>
        </p:nvGrpSpPr>
        <p:grpSpPr bwMode="auto">
          <a:xfrm>
            <a:off x="4572000" y="5373216"/>
            <a:ext cx="3852864" cy="433388"/>
            <a:chOff x="1371" y="2131"/>
            <a:chExt cx="2427" cy="273"/>
          </a:xfrm>
        </p:grpSpPr>
        <p:graphicFrame>
          <p:nvGraphicFramePr>
            <p:cNvPr id="38918" name="Object 6"/>
            <p:cNvGraphicFramePr>
              <a:graphicFrameLocks noChangeAspect="1"/>
            </p:cNvGraphicFramePr>
            <p:nvPr>
              <p:extLst>
                <p:ext uri="{D42A27DB-BD31-4B8C-83A1-F6EECF244321}">
                  <p14:modId xmlns:p14="http://schemas.microsoft.com/office/powerpoint/2010/main" val="3447065413"/>
                </p:ext>
              </p:extLst>
            </p:nvPr>
          </p:nvGraphicFramePr>
          <p:xfrm>
            <a:off x="1371" y="2131"/>
            <a:ext cx="1559" cy="273"/>
          </p:xfrm>
          <a:graphic>
            <a:graphicData uri="http://schemas.openxmlformats.org/presentationml/2006/ole">
              <mc:AlternateContent xmlns:mc="http://schemas.openxmlformats.org/markup-compatibility/2006">
                <mc:Choice xmlns:v="urn:schemas-microsoft-com:vml" Requires="v">
                  <p:oleObj spid="_x0000_s464050" name="公式" r:id="rId5" imgW="1308100" imgH="228600" progId="Equation.3">
                    <p:embed/>
                  </p:oleObj>
                </mc:Choice>
                <mc:Fallback>
                  <p:oleObj name="公式" r:id="rId5" imgW="13081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 y="2131"/>
                          <a:ext cx="1559" cy="2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0" name="Object 8"/>
            <p:cNvGraphicFramePr>
              <a:graphicFrameLocks noChangeAspect="1"/>
            </p:cNvGraphicFramePr>
            <p:nvPr>
              <p:extLst>
                <p:ext uri="{D42A27DB-BD31-4B8C-83A1-F6EECF244321}">
                  <p14:modId xmlns:p14="http://schemas.microsoft.com/office/powerpoint/2010/main" val="3935308481"/>
                </p:ext>
              </p:extLst>
            </p:nvPr>
          </p:nvGraphicFramePr>
          <p:xfrm>
            <a:off x="3089" y="2131"/>
            <a:ext cx="709" cy="254"/>
          </p:xfrm>
          <a:graphic>
            <a:graphicData uri="http://schemas.openxmlformats.org/presentationml/2006/ole">
              <mc:AlternateContent xmlns:mc="http://schemas.openxmlformats.org/markup-compatibility/2006">
                <mc:Choice xmlns:v="urn:schemas-microsoft-com:vml" Requires="v">
                  <p:oleObj spid="_x0000_s464051" name="公式" r:id="rId7" imgW="634725" imgH="228501" progId="Equation.3">
                    <p:embed/>
                  </p:oleObj>
                </mc:Choice>
                <mc:Fallback>
                  <p:oleObj name="公式" r:id="rId7" imgW="634725"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9" y="2131"/>
                          <a:ext cx="709" cy="2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8924" name="Rectangle 12"/>
          <p:cNvSpPr>
            <a:spLocks noChangeArrowheads="1"/>
          </p:cNvSpPr>
          <p:nvPr/>
        </p:nvSpPr>
        <p:spPr bwMode="auto">
          <a:xfrm>
            <a:off x="0" y="314801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38926" name="Rectangle 14"/>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21863" name="Object 7"/>
          <p:cNvGraphicFramePr>
            <a:graphicFrameLocks noChangeAspect="1"/>
          </p:cNvGraphicFramePr>
          <p:nvPr>
            <p:extLst>
              <p:ext uri="{D42A27DB-BD31-4B8C-83A1-F6EECF244321}">
                <p14:modId xmlns:p14="http://schemas.microsoft.com/office/powerpoint/2010/main" val="1996978245"/>
              </p:ext>
            </p:extLst>
          </p:nvPr>
        </p:nvGraphicFramePr>
        <p:xfrm>
          <a:off x="1763688" y="1819540"/>
          <a:ext cx="4176464" cy="689204"/>
        </p:xfrm>
        <a:graphic>
          <a:graphicData uri="http://schemas.openxmlformats.org/presentationml/2006/ole">
            <mc:AlternateContent xmlns:mc="http://schemas.openxmlformats.org/markup-compatibility/2006">
              <mc:Choice xmlns:v="urn:schemas-microsoft-com:vml" Requires="v">
                <p:oleObj spid="_x0000_s464052" name="公式" r:id="rId9" imgW="2387600" imgH="393700" progId="Equation.3">
                  <p:embed/>
                </p:oleObj>
              </mc:Choice>
              <mc:Fallback>
                <p:oleObj name="公式" r:id="rId9" imgW="2387600" imgH="393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688" y="1819540"/>
                        <a:ext cx="4176464" cy="689204"/>
                      </a:xfrm>
                      <a:prstGeom prst="rect">
                        <a:avLst/>
                      </a:prstGeom>
                      <a:noFill/>
                      <a:extLst/>
                    </p:spPr>
                  </p:pic>
                </p:oleObj>
              </mc:Fallback>
            </mc:AlternateContent>
          </a:graphicData>
        </a:graphic>
      </p:graphicFrame>
      <p:sp>
        <p:nvSpPr>
          <p:cNvPr id="17" name="矩形 16"/>
          <p:cNvSpPr/>
          <p:nvPr/>
        </p:nvSpPr>
        <p:spPr>
          <a:xfrm>
            <a:off x="7452320" y="3129843"/>
            <a:ext cx="1107996" cy="461665"/>
          </a:xfrm>
          <a:prstGeom prst="rect">
            <a:avLst/>
          </a:prstGeom>
        </p:spPr>
        <p:txBody>
          <a:bodyPr wrap="none">
            <a:spAutoFit/>
          </a:bodyPr>
          <a:lstStyle/>
          <a:p>
            <a:r>
              <a:rPr lang="zh-CN" altLang="en-US" sz="2400" b="1" dirty="0" smtClean="0">
                <a:solidFill>
                  <a:srgbClr val="FF0000"/>
                </a:solidFill>
                <a:latin typeface="+mj-ea"/>
                <a:ea typeface="+mj-ea"/>
              </a:rPr>
              <a:t>连续谱</a:t>
            </a:r>
            <a:endParaRPr lang="zh-CN" altLang="en-US" sz="2400" b="1" dirty="0">
              <a:solidFill>
                <a:srgbClr val="FF0000"/>
              </a:solidFill>
              <a:latin typeface="+mj-ea"/>
              <a:ea typeface="+mj-ea"/>
            </a:endParaRPr>
          </a:p>
        </p:txBody>
      </p:sp>
      <p:sp>
        <p:nvSpPr>
          <p:cNvPr id="18" name="矩形 17"/>
          <p:cNvSpPr/>
          <p:nvPr/>
        </p:nvSpPr>
        <p:spPr>
          <a:xfrm>
            <a:off x="7236296" y="3933056"/>
            <a:ext cx="1107996" cy="461665"/>
          </a:xfrm>
          <a:prstGeom prst="rect">
            <a:avLst/>
          </a:prstGeom>
        </p:spPr>
        <p:txBody>
          <a:bodyPr wrap="none">
            <a:spAutoFit/>
          </a:bodyPr>
          <a:lstStyle/>
          <a:p>
            <a:r>
              <a:rPr lang="zh-CN" altLang="en-US" sz="2400" b="1" dirty="0" smtClean="0">
                <a:solidFill>
                  <a:srgbClr val="FF0000"/>
                </a:solidFill>
                <a:latin typeface="+mj-ea"/>
                <a:ea typeface="+mj-ea"/>
              </a:rPr>
              <a:t>离散谱</a:t>
            </a:r>
            <a:endParaRPr lang="zh-CN" altLang="en-US" sz="2400" b="1" dirty="0">
              <a:solidFill>
                <a:srgbClr val="FF0000"/>
              </a:solidFill>
              <a:latin typeface="+mj-ea"/>
              <a:ea typeface="+mj-ea"/>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974470671"/>
              </p:ext>
            </p:extLst>
          </p:nvPr>
        </p:nvGraphicFramePr>
        <p:xfrm>
          <a:off x="4004996" y="1196752"/>
          <a:ext cx="4755607" cy="415355"/>
        </p:xfrm>
        <a:graphic>
          <a:graphicData uri="http://schemas.openxmlformats.org/presentationml/2006/ole">
            <mc:AlternateContent xmlns:mc="http://schemas.openxmlformats.org/markup-compatibility/2006">
              <mc:Choice xmlns:v="urn:schemas-microsoft-com:vml" Requires="v">
                <p:oleObj spid="_x0000_s464053" name="公式" r:id="rId11" imgW="3162300" imgH="279400" progId="Equation.3">
                  <p:embed/>
                </p:oleObj>
              </mc:Choice>
              <mc:Fallback>
                <p:oleObj name="公式" r:id="rId11" imgW="3162300" imgH="279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04996" y="1196752"/>
                        <a:ext cx="4755607" cy="415355"/>
                      </a:xfrm>
                      <a:prstGeom prst="rect">
                        <a:avLst/>
                      </a:prstGeom>
                      <a:noFill/>
                      <a:ln w="28575">
                        <a:solidFill>
                          <a:srgbClr val="3333FF"/>
                        </a:solidFill>
                      </a:ln>
                    </p:spPr>
                  </p:pic>
                </p:oleObj>
              </mc:Fallback>
            </mc:AlternateContent>
          </a:graphicData>
        </a:graphic>
      </p:graphicFrame>
      <p:cxnSp>
        <p:nvCxnSpPr>
          <p:cNvPr id="6" name="直接箭头连接符 5"/>
          <p:cNvCxnSpPr/>
          <p:nvPr/>
        </p:nvCxnSpPr>
        <p:spPr>
          <a:xfrm flipH="1">
            <a:off x="3419872" y="1628800"/>
            <a:ext cx="576064" cy="432048"/>
          </a:xfrm>
          <a:prstGeom prst="straightConnector1">
            <a:avLst/>
          </a:prstGeom>
          <a:ln>
            <a:solidFill>
              <a:srgbClr val="3333FF"/>
            </a:solidFill>
            <a:tailEnd type="arrow"/>
          </a:ln>
        </p:spPr>
        <p:style>
          <a:lnRef idx="3">
            <a:schemeClr val="accent1"/>
          </a:lnRef>
          <a:fillRef idx="0">
            <a:schemeClr val="accent1"/>
          </a:fillRef>
          <a:effectRef idx="2">
            <a:schemeClr val="accent1"/>
          </a:effectRef>
          <a:fontRef idx="minor">
            <a:schemeClr val="tx1"/>
          </a:fontRef>
        </p:style>
      </p:cxnSp>
      <p:cxnSp>
        <p:nvCxnSpPr>
          <p:cNvPr id="26" name="直接箭头连接符 25"/>
          <p:cNvCxnSpPr/>
          <p:nvPr/>
        </p:nvCxnSpPr>
        <p:spPr>
          <a:xfrm>
            <a:off x="4432176" y="1628800"/>
            <a:ext cx="283840" cy="432048"/>
          </a:xfrm>
          <a:prstGeom prst="straightConnector1">
            <a:avLst/>
          </a:prstGeom>
          <a:ln>
            <a:solidFill>
              <a:srgbClr val="3333FF"/>
            </a:solidFill>
            <a:tailEnd type="arrow"/>
          </a:ln>
        </p:spPr>
        <p:style>
          <a:lnRef idx="3">
            <a:schemeClr val="accent1"/>
          </a:lnRef>
          <a:fillRef idx="0">
            <a:schemeClr val="accent1"/>
          </a:fillRef>
          <a:effectRef idx="2">
            <a:schemeClr val="accent1"/>
          </a:effectRef>
          <a:fontRef idx="minor">
            <a:schemeClr val="tx1"/>
          </a:fontRef>
        </p:style>
      </p:cxnSp>
      <p:cxnSp>
        <p:nvCxnSpPr>
          <p:cNvPr id="12" name="直接连接符 11"/>
          <p:cNvCxnSpPr/>
          <p:nvPr/>
        </p:nvCxnSpPr>
        <p:spPr>
          <a:xfrm>
            <a:off x="2915816" y="3501008"/>
            <a:ext cx="216024" cy="0"/>
          </a:xfrm>
          <a:prstGeom prst="line">
            <a:avLst/>
          </a:prstGeom>
          <a:ln>
            <a:solidFill>
              <a:srgbClr val="3333FF"/>
            </a:solidFill>
          </a:ln>
        </p:spPr>
        <p:style>
          <a:lnRef idx="3">
            <a:schemeClr val="accent1"/>
          </a:lnRef>
          <a:fillRef idx="0">
            <a:schemeClr val="accent1"/>
          </a:fillRef>
          <a:effectRef idx="2">
            <a:schemeClr val="accent1"/>
          </a:effectRef>
          <a:fontRef idx="minor">
            <a:schemeClr val="tx1"/>
          </a:fontRef>
        </p:style>
      </p:cxnSp>
      <p:cxnSp>
        <p:nvCxnSpPr>
          <p:cNvPr id="32" name="直接连接符 31"/>
          <p:cNvCxnSpPr/>
          <p:nvPr/>
        </p:nvCxnSpPr>
        <p:spPr>
          <a:xfrm>
            <a:off x="2699792" y="4362394"/>
            <a:ext cx="216024" cy="0"/>
          </a:xfrm>
          <a:prstGeom prst="line">
            <a:avLst/>
          </a:prstGeom>
          <a:ln>
            <a:solidFill>
              <a:srgbClr val="3333FF"/>
            </a:solidFill>
          </a:ln>
        </p:spPr>
        <p:style>
          <a:lnRef idx="3">
            <a:schemeClr val="accent1"/>
          </a:lnRef>
          <a:fillRef idx="0">
            <a:schemeClr val="accent1"/>
          </a:fillRef>
          <a:effectRef idx="2">
            <a:schemeClr val="accent1"/>
          </a:effectRef>
          <a:fontRef idx="minor">
            <a:schemeClr val="tx1"/>
          </a:fontRef>
        </p:style>
      </p:cxnSp>
      <p:cxnSp>
        <p:nvCxnSpPr>
          <p:cNvPr id="33" name="直接连接符 32"/>
          <p:cNvCxnSpPr/>
          <p:nvPr/>
        </p:nvCxnSpPr>
        <p:spPr>
          <a:xfrm>
            <a:off x="3594477" y="3570904"/>
            <a:ext cx="216024" cy="0"/>
          </a:xfrm>
          <a:prstGeom prst="line">
            <a:avLst/>
          </a:prstGeom>
          <a:ln>
            <a:solidFill>
              <a:srgbClr val="3333FF"/>
            </a:solidFill>
          </a:ln>
        </p:spPr>
        <p:style>
          <a:lnRef idx="3">
            <a:schemeClr val="accent1"/>
          </a:lnRef>
          <a:fillRef idx="0">
            <a:schemeClr val="accent1"/>
          </a:fillRef>
          <a:effectRef idx="2">
            <a:schemeClr val="accent1"/>
          </a:effectRef>
          <a:fontRef idx="minor">
            <a:schemeClr val="tx1"/>
          </a:fontRef>
        </p:style>
      </p:cxnSp>
      <p:cxnSp>
        <p:nvCxnSpPr>
          <p:cNvPr id="34" name="直接连接符 33"/>
          <p:cNvCxnSpPr/>
          <p:nvPr/>
        </p:nvCxnSpPr>
        <p:spPr>
          <a:xfrm>
            <a:off x="5796136" y="3570904"/>
            <a:ext cx="216024" cy="0"/>
          </a:xfrm>
          <a:prstGeom prst="line">
            <a:avLst/>
          </a:prstGeom>
          <a:ln>
            <a:solidFill>
              <a:srgbClr val="CC3300"/>
            </a:solidFill>
          </a:ln>
        </p:spPr>
        <p:style>
          <a:lnRef idx="3">
            <a:schemeClr val="accent1"/>
          </a:lnRef>
          <a:fillRef idx="0">
            <a:schemeClr val="accent1"/>
          </a:fillRef>
          <a:effectRef idx="2">
            <a:schemeClr val="accent1"/>
          </a:effectRef>
          <a:fontRef idx="minor">
            <a:schemeClr val="tx1"/>
          </a:fontRef>
        </p:style>
      </p:cxnSp>
      <p:cxnSp>
        <p:nvCxnSpPr>
          <p:cNvPr id="35" name="直接连接符 34"/>
          <p:cNvCxnSpPr/>
          <p:nvPr/>
        </p:nvCxnSpPr>
        <p:spPr>
          <a:xfrm>
            <a:off x="3317275" y="4315556"/>
            <a:ext cx="390629" cy="0"/>
          </a:xfrm>
          <a:prstGeom prst="line">
            <a:avLst/>
          </a:prstGeom>
          <a:ln>
            <a:solidFill>
              <a:srgbClr val="CC3300"/>
            </a:solidFill>
          </a:ln>
        </p:spPr>
        <p:style>
          <a:lnRef idx="3">
            <a:schemeClr val="accent1"/>
          </a:lnRef>
          <a:fillRef idx="0">
            <a:schemeClr val="accent1"/>
          </a:fillRef>
          <a:effectRef idx="2">
            <a:schemeClr val="accent1"/>
          </a:effectRef>
          <a:fontRef idx="minor">
            <a:schemeClr val="tx1"/>
          </a:fontRef>
        </p:style>
      </p:cxnSp>
      <p:cxnSp>
        <p:nvCxnSpPr>
          <p:cNvPr id="36" name="直接连接符 35"/>
          <p:cNvCxnSpPr/>
          <p:nvPr/>
        </p:nvCxnSpPr>
        <p:spPr>
          <a:xfrm>
            <a:off x="4067944" y="3508097"/>
            <a:ext cx="216024" cy="0"/>
          </a:xfrm>
          <a:prstGeom prst="line">
            <a:avLst/>
          </a:prstGeom>
          <a:ln>
            <a:solidFill>
              <a:srgbClr val="CC33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6339433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8915">
                                            <p:txEl>
                                              <p:pRg st="2" end="2"/>
                                            </p:txEl>
                                          </p:spTgt>
                                        </p:tgtEl>
                                        <p:attrNameLst>
                                          <p:attrName>style.visibility</p:attrName>
                                        </p:attrNameLst>
                                      </p:cBhvr>
                                      <p:to>
                                        <p:strVal val="visible"/>
                                      </p:to>
                                    </p:set>
                                    <p:anim calcmode="lin" valueType="num">
                                      <p:cBhvr additive="base">
                                        <p:cTn id="20" dur="500" fill="hold"/>
                                        <p:tgtEl>
                                          <p:spTgt spid="38915">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8915">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8916"/>
                                        </p:tgtEl>
                                        <p:attrNameLst>
                                          <p:attrName>style.visibility</p:attrName>
                                        </p:attrNameLst>
                                      </p:cBhvr>
                                      <p:to>
                                        <p:strVal val="visible"/>
                                      </p:to>
                                    </p:set>
                                    <p:anim calcmode="lin" valueType="num">
                                      <p:cBhvr additive="base">
                                        <p:cTn id="24" dur="500" fill="hold"/>
                                        <p:tgtEl>
                                          <p:spTgt spid="38916"/>
                                        </p:tgtEl>
                                        <p:attrNameLst>
                                          <p:attrName>ppt_x</p:attrName>
                                        </p:attrNameLst>
                                      </p:cBhvr>
                                      <p:tavLst>
                                        <p:tav tm="0">
                                          <p:val>
                                            <p:strVal val="#ppt_x"/>
                                          </p:val>
                                        </p:tav>
                                        <p:tav tm="100000">
                                          <p:val>
                                            <p:strVal val="#ppt_x"/>
                                          </p:val>
                                        </p:tav>
                                      </p:tavLst>
                                    </p:anim>
                                    <p:anim calcmode="lin" valueType="num">
                                      <p:cBhvr additive="base">
                                        <p:cTn id="25" dur="500" fill="hold"/>
                                        <p:tgtEl>
                                          <p:spTgt spid="3891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8915">
                                            <p:txEl>
                                              <p:pRg st="7" end="7"/>
                                            </p:txEl>
                                          </p:spTgt>
                                        </p:tgtEl>
                                        <p:attrNameLst>
                                          <p:attrName>style.visibility</p:attrName>
                                        </p:attrNameLst>
                                      </p:cBhvr>
                                      <p:to>
                                        <p:strVal val="visible"/>
                                      </p:to>
                                    </p:set>
                                    <p:anim calcmode="lin" valueType="num">
                                      <p:cBhvr additive="base">
                                        <p:cTn id="40" dur="500" fill="hold"/>
                                        <p:tgtEl>
                                          <p:spTgt spid="38915">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8915">
                                            <p:txEl>
                                              <p:pRg st="7" end="7"/>
                                            </p:txEl>
                                          </p:spTgt>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8915">
                                            <p:txEl>
                                              <p:pRg st="8" end="8"/>
                                            </p:txEl>
                                          </p:spTgt>
                                        </p:tgtEl>
                                        <p:attrNameLst>
                                          <p:attrName>style.visibility</p:attrName>
                                        </p:attrNameLst>
                                      </p:cBhvr>
                                      <p:to>
                                        <p:strVal val="visible"/>
                                      </p:to>
                                    </p:set>
                                    <p:anim calcmode="lin" valueType="num">
                                      <p:cBhvr additive="base">
                                        <p:cTn id="56" dur="500" fill="hold"/>
                                        <p:tgtEl>
                                          <p:spTgt spid="38915">
                                            <p:txEl>
                                              <p:pRg st="8" end="8"/>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8915">
                                            <p:txEl>
                                              <p:pRg st="8" end="8"/>
                                            </p:txEl>
                                          </p:spTgt>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additive="base">
                                        <p:cTn id="60" dur="500" fill="hold"/>
                                        <p:tgtEl>
                                          <p:spTgt spid="2"/>
                                        </p:tgtEl>
                                        <p:attrNameLst>
                                          <p:attrName>ppt_x</p:attrName>
                                        </p:attrNameLst>
                                      </p:cBhvr>
                                      <p:tavLst>
                                        <p:tav tm="0">
                                          <p:val>
                                            <p:strVal val="#ppt_x"/>
                                          </p:val>
                                        </p:tav>
                                        <p:tav tm="100000">
                                          <p:val>
                                            <p:strVal val="#ppt_x"/>
                                          </p:val>
                                        </p:tav>
                                      </p:tavLst>
                                    </p:anim>
                                    <p:anim calcmode="lin" valueType="num">
                                      <p:cBhvr additive="base">
                                        <p:cTn id="61" dur="500" fill="hold"/>
                                        <p:tgtEl>
                                          <p:spTgt spid="2"/>
                                        </p:tgtEl>
                                        <p:attrNameLst>
                                          <p:attrName>ppt_y</p:attrName>
                                        </p:attrNameLst>
                                      </p:cBhvr>
                                      <p:tavLst>
                                        <p:tav tm="0">
                                          <p:val>
                                            <p:strVal val="1+#ppt_h/2"/>
                                          </p:val>
                                        </p:tav>
                                        <p:tav tm="100000">
                                          <p:val>
                                            <p:strVal val="#ppt_y"/>
                                          </p:val>
                                        </p:tav>
                                      </p:tavLst>
                                    </p:anim>
                                  </p:childTnLst>
                                </p:cTn>
                              </p:par>
                              <p:par>
                                <p:cTn id="62" presetID="10" presetClass="entr" presetSubtype="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par>
                                <p:cTn id="68" presetID="10" presetClass="entr" presetSubtype="0"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normAutofit/>
          </a:bodyPr>
          <a:lstStyle/>
          <a:p>
            <a:r>
              <a:rPr lang="zh-CN" altLang="en-US" dirty="0"/>
              <a:t>码元相位</a:t>
            </a:r>
            <a:r>
              <a:rPr lang="zh-CN" altLang="en-US" dirty="0" smtClean="0"/>
              <a:t>关系</a:t>
            </a:r>
            <a:endParaRPr lang="zh-CN" altLang="en-US" dirty="0"/>
          </a:p>
        </p:txBody>
      </p:sp>
      <p:sp>
        <p:nvSpPr>
          <p:cNvPr id="145411" name="Rectangle 3"/>
          <p:cNvSpPr>
            <a:spLocks noGrp="1" noChangeArrowheads="1"/>
          </p:cNvSpPr>
          <p:nvPr>
            <p:ph type="body" idx="1"/>
          </p:nvPr>
        </p:nvSpPr>
        <p:spPr/>
        <p:txBody>
          <a:bodyPr/>
          <a:lstStyle/>
          <a:p>
            <a:r>
              <a:rPr lang="en-US" altLang="zh-CN" i="1" dirty="0">
                <a:solidFill>
                  <a:srgbClr val="0000FF"/>
                </a:solidFill>
                <a:sym typeface="Symbol" pitchFamily="18" charset="2"/>
              </a:rPr>
              <a:t> </a:t>
            </a:r>
            <a:r>
              <a:rPr lang="en-US" altLang="zh-CN" i="1" baseline="-25000" dirty="0" smtClean="0">
                <a:solidFill>
                  <a:srgbClr val="0000FF"/>
                </a:solidFill>
              </a:rPr>
              <a:t>k</a:t>
            </a:r>
            <a:r>
              <a:rPr lang="zh-CN" altLang="en-US" dirty="0"/>
              <a:t>称为</a:t>
            </a:r>
            <a:r>
              <a:rPr lang="zh-CN" altLang="en-US" dirty="0">
                <a:solidFill>
                  <a:srgbClr val="0000FF"/>
                </a:solidFill>
              </a:rPr>
              <a:t>初始相位</a:t>
            </a:r>
            <a:r>
              <a:rPr lang="zh-CN" altLang="en-US" dirty="0"/>
              <a:t>，常简称为</a:t>
            </a:r>
            <a:r>
              <a:rPr lang="zh-CN" altLang="en-US" dirty="0">
                <a:solidFill>
                  <a:srgbClr val="0000FF"/>
                </a:solidFill>
              </a:rPr>
              <a:t>相位</a:t>
            </a:r>
            <a:r>
              <a:rPr lang="zh-CN" altLang="en-US" dirty="0"/>
              <a:t>，而把</a:t>
            </a:r>
            <a:r>
              <a:rPr lang="en-US" altLang="zh-CN" dirty="0">
                <a:solidFill>
                  <a:srgbClr val="C00000"/>
                </a:solidFill>
              </a:rPr>
              <a:t>(</a:t>
            </a:r>
            <a:r>
              <a:rPr lang="en-US" altLang="zh-CN" i="1" dirty="0">
                <a:solidFill>
                  <a:srgbClr val="C00000"/>
                </a:solidFill>
                <a:sym typeface="Symbol" pitchFamily="18" charset="2"/>
              </a:rPr>
              <a:t></a:t>
            </a:r>
            <a:r>
              <a:rPr lang="en-US" altLang="zh-CN" baseline="-25000" dirty="0">
                <a:solidFill>
                  <a:srgbClr val="C00000"/>
                </a:solidFill>
              </a:rPr>
              <a:t>0</a:t>
            </a:r>
            <a:r>
              <a:rPr lang="en-US" altLang="zh-CN" i="1" dirty="0">
                <a:solidFill>
                  <a:srgbClr val="C00000"/>
                </a:solidFill>
              </a:rPr>
              <a:t>t</a:t>
            </a:r>
            <a:r>
              <a:rPr lang="en-US" altLang="zh-CN" dirty="0">
                <a:solidFill>
                  <a:srgbClr val="C00000"/>
                </a:solidFill>
              </a:rPr>
              <a:t> + </a:t>
            </a:r>
            <a:r>
              <a:rPr lang="en-US" altLang="zh-CN" i="1" dirty="0">
                <a:solidFill>
                  <a:srgbClr val="C00000"/>
                </a:solidFill>
                <a:sym typeface="Symbol" pitchFamily="18" charset="2"/>
              </a:rPr>
              <a:t></a:t>
            </a:r>
            <a:r>
              <a:rPr lang="en-US" altLang="zh-CN" i="1" baseline="-25000" dirty="0">
                <a:solidFill>
                  <a:srgbClr val="C00000"/>
                </a:solidFill>
              </a:rPr>
              <a:t>k</a:t>
            </a:r>
            <a:r>
              <a:rPr lang="en-US" altLang="zh-CN" dirty="0">
                <a:solidFill>
                  <a:srgbClr val="C00000"/>
                </a:solidFill>
              </a:rPr>
              <a:t>)</a:t>
            </a:r>
            <a:r>
              <a:rPr lang="zh-CN" altLang="en-US" dirty="0" smtClean="0"/>
              <a:t>称为信号的</a:t>
            </a:r>
            <a:r>
              <a:rPr lang="zh-CN" altLang="en-US" dirty="0" smtClean="0">
                <a:solidFill>
                  <a:srgbClr val="C00000"/>
                </a:solidFill>
              </a:rPr>
              <a:t>瞬时相位</a:t>
            </a:r>
            <a:r>
              <a:rPr lang="zh-CN" altLang="en-US" dirty="0" smtClean="0"/>
              <a:t>。</a:t>
            </a:r>
          </a:p>
          <a:p>
            <a:r>
              <a:rPr lang="zh-CN" altLang="en-US" dirty="0" smtClean="0"/>
              <a:t>当码元中包含</a:t>
            </a:r>
            <a:r>
              <a:rPr lang="zh-CN" altLang="en-US" dirty="0" smtClean="0">
                <a:solidFill>
                  <a:srgbClr val="FF0000"/>
                </a:solidFill>
              </a:rPr>
              <a:t>整数个</a:t>
            </a:r>
            <a:r>
              <a:rPr lang="zh-CN" altLang="en-US" dirty="0" smtClean="0"/>
              <a:t>载波周期时，初始相位相同的相邻码元的波形和瞬时相位才是连续的，如下图：</a:t>
            </a:r>
            <a:endParaRPr lang="zh-CN" altLang="en-US" dirty="0"/>
          </a:p>
        </p:txBody>
      </p:sp>
      <p:sp>
        <p:nvSpPr>
          <p:cNvPr id="22" name="灯片编号占位符 5"/>
          <p:cNvSpPr>
            <a:spLocks noGrp="1"/>
          </p:cNvSpPr>
          <p:nvPr>
            <p:ph type="sldNum" sz="quarter" idx="12"/>
          </p:nvPr>
        </p:nvSpPr>
        <p:spPr/>
        <p:txBody>
          <a:bodyPr/>
          <a:lstStyle/>
          <a:p>
            <a:fld id="{9E9C4A68-9912-4EB0-A912-6D88EEE65E9C}" type="slidenum">
              <a:rPr lang="en-US" altLang="zh-CN" smtClean="0"/>
              <a:pPr/>
              <a:t>160</a:t>
            </a:fld>
            <a:endParaRPr lang="en-US" altLang="zh-CN"/>
          </a:p>
        </p:txBody>
      </p:sp>
      <p:grpSp>
        <p:nvGrpSpPr>
          <p:cNvPr id="2" name="Group 4"/>
          <p:cNvGrpSpPr>
            <a:grpSpLocks/>
          </p:cNvGrpSpPr>
          <p:nvPr/>
        </p:nvGrpSpPr>
        <p:grpSpPr bwMode="auto">
          <a:xfrm>
            <a:off x="1979713" y="3654424"/>
            <a:ext cx="5110449" cy="2697752"/>
            <a:chOff x="7560" y="1275"/>
            <a:chExt cx="2380" cy="2303"/>
          </a:xfrm>
        </p:grpSpPr>
        <p:grpSp>
          <p:nvGrpSpPr>
            <p:cNvPr id="3" name="Group 5"/>
            <p:cNvGrpSpPr>
              <a:grpSpLocks/>
            </p:cNvGrpSpPr>
            <p:nvPr/>
          </p:nvGrpSpPr>
          <p:grpSpPr bwMode="auto">
            <a:xfrm>
              <a:off x="7560" y="1590"/>
              <a:ext cx="2380" cy="1988"/>
              <a:chOff x="7304" y="1653"/>
              <a:chExt cx="2380" cy="1988"/>
            </a:xfrm>
          </p:grpSpPr>
          <p:grpSp>
            <p:nvGrpSpPr>
              <p:cNvPr id="4" name="Group 6"/>
              <p:cNvGrpSpPr>
                <a:grpSpLocks/>
              </p:cNvGrpSpPr>
              <p:nvPr/>
            </p:nvGrpSpPr>
            <p:grpSpPr bwMode="auto">
              <a:xfrm>
                <a:off x="7304" y="1653"/>
                <a:ext cx="2380" cy="1362"/>
                <a:chOff x="3420" y="1668"/>
                <a:chExt cx="2380" cy="1362"/>
              </a:xfrm>
            </p:grpSpPr>
            <p:pic>
              <p:nvPicPr>
                <p:cNvPr id="145415" name="Picture 7" descr="波形1"/>
                <p:cNvPicPr>
                  <a:picLocks noChangeAspect="1" noChangeArrowheads="1"/>
                </p:cNvPicPr>
                <p:nvPr/>
              </p:nvPicPr>
              <p:blipFill>
                <a:blip r:embed="rId2" cstate="print"/>
                <a:srcRect/>
                <a:stretch>
                  <a:fillRect/>
                </a:stretch>
              </p:blipFill>
              <p:spPr bwMode="auto">
                <a:xfrm>
                  <a:off x="3420" y="1668"/>
                  <a:ext cx="2380" cy="1349"/>
                </a:xfrm>
                <a:prstGeom prst="rect">
                  <a:avLst/>
                </a:prstGeom>
                <a:noFill/>
                <a:ln w="9525">
                  <a:noFill/>
                  <a:miter lim="800000"/>
                  <a:headEnd/>
                  <a:tailEnd/>
                </a:ln>
              </p:spPr>
            </p:pic>
            <p:sp>
              <p:nvSpPr>
                <p:cNvPr id="145416" name="Line 8"/>
                <p:cNvSpPr>
                  <a:spLocks noChangeShapeType="1"/>
                </p:cNvSpPr>
                <p:nvPr/>
              </p:nvSpPr>
              <p:spPr bwMode="auto">
                <a:xfrm>
                  <a:off x="4618" y="1680"/>
                  <a:ext cx="0" cy="1350"/>
                </a:xfrm>
                <a:prstGeom prst="line">
                  <a:avLst/>
                </a:prstGeom>
                <a:noFill/>
                <a:ln w="19050">
                  <a:solidFill>
                    <a:srgbClr val="000000"/>
                  </a:solidFill>
                  <a:prstDash val="dash"/>
                  <a:round/>
                  <a:headEnd/>
                  <a:tailEnd/>
                </a:ln>
              </p:spPr>
              <p:txBody>
                <a:bodyPr/>
                <a:lstStyle/>
                <a:p>
                  <a:endParaRPr lang="zh-CN" altLang="en-US"/>
                </a:p>
              </p:txBody>
            </p:sp>
          </p:grpSp>
          <p:sp>
            <p:nvSpPr>
              <p:cNvPr id="145417" name="Text Box 9"/>
              <p:cNvSpPr txBox="1">
                <a:spLocks noChangeArrowheads="1"/>
              </p:cNvSpPr>
              <p:nvPr/>
            </p:nvSpPr>
            <p:spPr bwMode="auto">
              <a:xfrm>
                <a:off x="7401" y="3191"/>
                <a:ext cx="2266" cy="450"/>
              </a:xfrm>
              <a:prstGeom prst="rect">
                <a:avLst/>
              </a:prstGeom>
              <a:noFill/>
              <a:ln w="9525">
                <a:noFill/>
                <a:miter lim="800000"/>
                <a:headEnd/>
                <a:tailEnd/>
              </a:ln>
            </p:spPr>
            <p:txBody>
              <a:bodyPr/>
              <a:lstStyle/>
              <a:p>
                <a:pPr algn="ctr"/>
                <a:r>
                  <a:rPr lang="en-US" altLang="zh-CN" sz="2400" b="1" dirty="0">
                    <a:solidFill>
                      <a:srgbClr val="0000FF"/>
                    </a:solidFill>
                    <a:latin typeface="+mj-ea"/>
                    <a:ea typeface="+mj-ea"/>
                  </a:rPr>
                  <a:t>(a) </a:t>
                </a:r>
                <a:r>
                  <a:rPr lang="zh-CN" altLang="en-US" sz="2400" b="1" dirty="0">
                    <a:solidFill>
                      <a:srgbClr val="0000FF"/>
                    </a:solidFill>
                    <a:latin typeface="+mj-ea"/>
                    <a:ea typeface="+mj-ea"/>
                  </a:rPr>
                  <a:t>波形和相位连续</a:t>
                </a:r>
                <a:endParaRPr lang="zh-CN" altLang="en-US" sz="4000" b="1" dirty="0">
                  <a:solidFill>
                    <a:srgbClr val="0000FF"/>
                  </a:solidFill>
                  <a:latin typeface="+mj-ea"/>
                  <a:ea typeface="+mj-ea"/>
                </a:endParaRPr>
              </a:p>
            </p:txBody>
          </p:sp>
        </p:grpSp>
        <p:grpSp>
          <p:nvGrpSpPr>
            <p:cNvPr id="5" name="Group 10"/>
            <p:cNvGrpSpPr>
              <a:grpSpLocks/>
            </p:cNvGrpSpPr>
            <p:nvPr/>
          </p:nvGrpSpPr>
          <p:grpSpPr bwMode="auto">
            <a:xfrm>
              <a:off x="7572" y="1275"/>
              <a:ext cx="2358" cy="330"/>
              <a:chOff x="7602" y="3420"/>
              <a:chExt cx="2358" cy="330"/>
            </a:xfrm>
          </p:grpSpPr>
          <p:grpSp>
            <p:nvGrpSpPr>
              <p:cNvPr id="6" name="Group 11"/>
              <p:cNvGrpSpPr>
                <a:grpSpLocks/>
              </p:cNvGrpSpPr>
              <p:nvPr/>
            </p:nvGrpSpPr>
            <p:grpSpPr bwMode="auto">
              <a:xfrm>
                <a:off x="8174" y="3420"/>
                <a:ext cx="1352" cy="330"/>
                <a:chOff x="8174" y="3450"/>
                <a:chExt cx="1352" cy="330"/>
              </a:xfrm>
            </p:grpSpPr>
            <p:sp>
              <p:nvSpPr>
                <p:cNvPr id="145420" name="Text Box 12"/>
                <p:cNvSpPr txBox="1">
                  <a:spLocks noChangeArrowheads="1"/>
                </p:cNvSpPr>
                <p:nvPr/>
              </p:nvSpPr>
              <p:spPr bwMode="auto">
                <a:xfrm>
                  <a:off x="8174" y="3450"/>
                  <a:ext cx="272" cy="330"/>
                </a:xfrm>
                <a:prstGeom prst="rect">
                  <a:avLst/>
                </a:prstGeom>
                <a:noFill/>
                <a:ln w="9525">
                  <a:noFill/>
                  <a:miter lim="800000"/>
                  <a:headEnd/>
                  <a:tailEnd/>
                </a:ln>
              </p:spPr>
              <p:txBody>
                <a:bodyPr lIns="0" tIns="0" rIns="0" bIns="0"/>
                <a:lstStyle/>
                <a:p>
                  <a:pPr algn="just"/>
                  <a:r>
                    <a:rPr lang="en-US" altLang="zh-CN" i="1">
                      <a:latin typeface="Times New Roman" pitchFamily="18" charset="0"/>
                    </a:rPr>
                    <a:t>T</a:t>
                  </a:r>
                  <a:endParaRPr lang="en-US" altLang="zh-CN" sz="3600"/>
                </a:p>
              </p:txBody>
            </p:sp>
            <p:sp>
              <p:nvSpPr>
                <p:cNvPr id="145421" name="Text Box 13"/>
                <p:cNvSpPr txBox="1">
                  <a:spLocks noChangeArrowheads="1"/>
                </p:cNvSpPr>
                <p:nvPr/>
              </p:nvSpPr>
              <p:spPr bwMode="auto">
                <a:xfrm>
                  <a:off x="9254" y="3450"/>
                  <a:ext cx="272" cy="330"/>
                </a:xfrm>
                <a:prstGeom prst="rect">
                  <a:avLst/>
                </a:prstGeom>
                <a:noFill/>
                <a:ln w="9525">
                  <a:noFill/>
                  <a:miter lim="800000"/>
                  <a:headEnd/>
                  <a:tailEnd/>
                </a:ln>
              </p:spPr>
              <p:txBody>
                <a:bodyPr lIns="0" tIns="0" rIns="0" bIns="0"/>
                <a:lstStyle/>
                <a:p>
                  <a:pPr algn="just"/>
                  <a:r>
                    <a:rPr lang="en-US" altLang="zh-CN" i="1">
                      <a:latin typeface="Times New Roman" pitchFamily="18" charset="0"/>
                    </a:rPr>
                    <a:t>T</a:t>
                  </a:r>
                  <a:endParaRPr lang="en-US" altLang="zh-CN" sz="3600"/>
                </a:p>
              </p:txBody>
            </p:sp>
          </p:grpSp>
          <p:grpSp>
            <p:nvGrpSpPr>
              <p:cNvPr id="7" name="Group 14"/>
              <p:cNvGrpSpPr>
                <a:grpSpLocks/>
              </p:cNvGrpSpPr>
              <p:nvPr/>
            </p:nvGrpSpPr>
            <p:grpSpPr bwMode="auto">
              <a:xfrm>
                <a:off x="7602" y="3465"/>
                <a:ext cx="2358" cy="210"/>
                <a:chOff x="7602" y="3465"/>
                <a:chExt cx="2358" cy="210"/>
              </a:xfrm>
            </p:grpSpPr>
            <p:sp>
              <p:nvSpPr>
                <p:cNvPr id="145423" name="Line 15"/>
                <p:cNvSpPr>
                  <a:spLocks noChangeShapeType="1"/>
                </p:cNvSpPr>
                <p:nvPr/>
              </p:nvSpPr>
              <p:spPr bwMode="auto">
                <a:xfrm>
                  <a:off x="8354" y="3570"/>
                  <a:ext cx="450" cy="0"/>
                </a:xfrm>
                <a:prstGeom prst="line">
                  <a:avLst/>
                </a:prstGeom>
                <a:noFill/>
                <a:ln w="9525">
                  <a:solidFill>
                    <a:srgbClr val="000000"/>
                  </a:solidFill>
                  <a:round/>
                  <a:headEnd/>
                  <a:tailEnd type="triangle" w="med" len="med"/>
                </a:ln>
              </p:spPr>
              <p:txBody>
                <a:bodyPr/>
                <a:lstStyle/>
                <a:p>
                  <a:endParaRPr lang="zh-CN" altLang="en-US"/>
                </a:p>
              </p:txBody>
            </p:sp>
            <p:sp>
              <p:nvSpPr>
                <p:cNvPr id="145424" name="Line 16"/>
                <p:cNvSpPr>
                  <a:spLocks noChangeShapeType="1"/>
                </p:cNvSpPr>
                <p:nvPr/>
              </p:nvSpPr>
              <p:spPr bwMode="auto">
                <a:xfrm>
                  <a:off x="7620" y="3570"/>
                  <a:ext cx="510" cy="0"/>
                </a:xfrm>
                <a:prstGeom prst="line">
                  <a:avLst/>
                </a:prstGeom>
                <a:noFill/>
                <a:ln w="9525">
                  <a:solidFill>
                    <a:srgbClr val="000000"/>
                  </a:solidFill>
                  <a:round/>
                  <a:headEnd type="triangle" w="med" len="med"/>
                  <a:tailEnd/>
                </a:ln>
              </p:spPr>
              <p:txBody>
                <a:bodyPr/>
                <a:lstStyle/>
                <a:p>
                  <a:endParaRPr lang="zh-CN" altLang="en-US"/>
                </a:p>
              </p:txBody>
            </p:sp>
            <p:sp>
              <p:nvSpPr>
                <p:cNvPr id="145425" name="Line 17"/>
                <p:cNvSpPr>
                  <a:spLocks noChangeShapeType="1"/>
                </p:cNvSpPr>
                <p:nvPr/>
              </p:nvSpPr>
              <p:spPr bwMode="auto">
                <a:xfrm>
                  <a:off x="9450" y="3570"/>
                  <a:ext cx="510" cy="0"/>
                </a:xfrm>
                <a:prstGeom prst="line">
                  <a:avLst/>
                </a:prstGeom>
                <a:noFill/>
                <a:ln w="9525">
                  <a:solidFill>
                    <a:srgbClr val="000000"/>
                  </a:solidFill>
                  <a:round/>
                  <a:headEnd/>
                  <a:tailEnd type="triangle" w="med" len="med"/>
                </a:ln>
              </p:spPr>
              <p:txBody>
                <a:bodyPr/>
                <a:lstStyle/>
                <a:p>
                  <a:endParaRPr lang="zh-CN" altLang="en-US"/>
                </a:p>
              </p:txBody>
            </p:sp>
            <p:sp>
              <p:nvSpPr>
                <p:cNvPr id="145426" name="Line 18"/>
                <p:cNvSpPr>
                  <a:spLocks noChangeShapeType="1"/>
                </p:cNvSpPr>
                <p:nvPr/>
              </p:nvSpPr>
              <p:spPr bwMode="auto">
                <a:xfrm>
                  <a:off x="8820" y="3570"/>
                  <a:ext cx="450" cy="0"/>
                </a:xfrm>
                <a:prstGeom prst="line">
                  <a:avLst/>
                </a:prstGeom>
                <a:noFill/>
                <a:ln w="9525">
                  <a:solidFill>
                    <a:srgbClr val="000000"/>
                  </a:solidFill>
                  <a:round/>
                  <a:headEnd type="triangle" w="med" len="med"/>
                  <a:tailEnd/>
                </a:ln>
              </p:spPr>
              <p:txBody>
                <a:bodyPr/>
                <a:lstStyle/>
                <a:p>
                  <a:endParaRPr lang="zh-CN" altLang="en-US"/>
                </a:p>
              </p:txBody>
            </p:sp>
            <p:sp>
              <p:nvSpPr>
                <p:cNvPr id="145427" name="Line 19"/>
                <p:cNvSpPr>
                  <a:spLocks noChangeShapeType="1"/>
                </p:cNvSpPr>
                <p:nvPr/>
              </p:nvSpPr>
              <p:spPr bwMode="auto">
                <a:xfrm flipV="1">
                  <a:off x="8804" y="3465"/>
                  <a:ext cx="0" cy="210"/>
                </a:xfrm>
                <a:prstGeom prst="line">
                  <a:avLst/>
                </a:prstGeom>
                <a:noFill/>
                <a:ln w="9525">
                  <a:solidFill>
                    <a:srgbClr val="000000"/>
                  </a:solidFill>
                  <a:round/>
                  <a:headEnd/>
                  <a:tailEnd/>
                </a:ln>
              </p:spPr>
              <p:txBody>
                <a:bodyPr/>
                <a:lstStyle/>
                <a:p>
                  <a:endParaRPr lang="zh-CN" altLang="en-US"/>
                </a:p>
              </p:txBody>
            </p:sp>
            <p:sp>
              <p:nvSpPr>
                <p:cNvPr id="145428" name="Line 20"/>
                <p:cNvSpPr>
                  <a:spLocks noChangeShapeType="1"/>
                </p:cNvSpPr>
                <p:nvPr/>
              </p:nvSpPr>
              <p:spPr bwMode="auto">
                <a:xfrm flipV="1">
                  <a:off x="9958" y="3465"/>
                  <a:ext cx="0" cy="210"/>
                </a:xfrm>
                <a:prstGeom prst="line">
                  <a:avLst/>
                </a:prstGeom>
                <a:noFill/>
                <a:ln w="9525">
                  <a:solidFill>
                    <a:srgbClr val="000000"/>
                  </a:solidFill>
                  <a:round/>
                  <a:headEnd/>
                  <a:tailEnd/>
                </a:ln>
              </p:spPr>
              <p:txBody>
                <a:bodyPr/>
                <a:lstStyle/>
                <a:p>
                  <a:endParaRPr lang="zh-CN" altLang="en-US"/>
                </a:p>
              </p:txBody>
            </p:sp>
            <p:sp>
              <p:nvSpPr>
                <p:cNvPr id="145429" name="Line 21"/>
                <p:cNvSpPr>
                  <a:spLocks noChangeShapeType="1"/>
                </p:cNvSpPr>
                <p:nvPr/>
              </p:nvSpPr>
              <p:spPr bwMode="auto">
                <a:xfrm flipV="1">
                  <a:off x="7602" y="3465"/>
                  <a:ext cx="0" cy="210"/>
                </a:xfrm>
                <a:prstGeom prst="line">
                  <a:avLst/>
                </a:prstGeom>
                <a:noFill/>
                <a:ln w="9525">
                  <a:solidFill>
                    <a:srgbClr val="000000"/>
                  </a:solidFill>
                  <a:round/>
                  <a:headEnd/>
                  <a:tailEnd/>
                </a:ln>
              </p:spPr>
              <p:txBody>
                <a:bodyPr/>
                <a:lstStyle/>
                <a:p>
                  <a:endParaRPr lang="zh-CN" altLang="en-US"/>
                </a:p>
              </p:txBody>
            </p:sp>
          </p:grpSp>
        </p:gr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5411">
                                            <p:txEl>
                                              <p:pRg st="1" end="1"/>
                                            </p:txEl>
                                          </p:spTgt>
                                        </p:tgtEl>
                                        <p:attrNameLst>
                                          <p:attrName>style.visibility</p:attrName>
                                        </p:attrNameLst>
                                      </p:cBhvr>
                                      <p:to>
                                        <p:strVal val="visible"/>
                                      </p:to>
                                    </p:set>
                                    <p:anim calcmode="lin" valueType="num">
                                      <p:cBhvr additive="base">
                                        <p:cTn id="7" dur="500" fill="hold"/>
                                        <p:tgtEl>
                                          <p:spTgt spid="1454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5411">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endParaRPr lang="zh-CN" altLang="en-US" dirty="0"/>
          </a:p>
        </p:txBody>
      </p:sp>
      <p:sp>
        <p:nvSpPr>
          <p:cNvPr id="146435" name="Rectangle 3"/>
          <p:cNvSpPr>
            <a:spLocks noGrp="1" noChangeArrowheads="1"/>
          </p:cNvSpPr>
          <p:nvPr>
            <p:ph type="body" idx="1"/>
          </p:nvPr>
        </p:nvSpPr>
        <p:spPr/>
        <p:txBody>
          <a:bodyPr/>
          <a:lstStyle/>
          <a:p>
            <a:r>
              <a:rPr lang="zh-CN" altLang="en-US" dirty="0" smtClean="0"/>
              <a:t>若每个码元中的载波周期数</a:t>
            </a:r>
            <a:r>
              <a:rPr lang="zh-CN" altLang="en-US" dirty="0" smtClean="0">
                <a:solidFill>
                  <a:srgbClr val="FF0000"/>
                </a:solidFill>
              </a:rPr>
              <a:t>不是整数</a:t>
            </a:r>
            <a:r>
              <a:rPr lang="zh-CN" altLang="en-US" dirty="0" smtClean="0"/>
              <a:t>，则即使初始相位相同，波形和瞬时相位也可能不连续，如下图 </a:t>
            </a:r>
          </a:p>
          <a:p>
            <a:pPr lvl="3"/>
            <a:endParaRPr lang="zh-CN" altLang="en-US" dirty="0" smtClean="0"/>
          </a:p>
          <a:p>
            <a:pPr lvl="3"/>
            <a:endParaRPr lang="zh-CN" altLang="en-US" dirty="0" smtClean="0"/>
          </a:p>
          <a:p>
            <a:pPr lvl="3"/>
            <a:endParaRPr lang="zh-CN" altLang="en-US" dirty="0" smtClean="0"/>
          </a:p>
          <a:p>
            <a:pPr lvl="3"/>
            <a:endParaRPr lang="zh-CN" altLang="en-US" dirty="0" smtClean="0"/>
          </a:p>
          <a:p>
            <a:r>
              <a:rPr lang="zh-CN" altLang="en-US" dirty="0" smtClean="0"/>
              <a:t>或者波形连续而相位不连续，如下图 </a:t>
            </a:r>
            <a:endParaRPr lang="zh-CN" altLang="en-US" dirty="0"/>
          </a:p>
        </p:txBody>
      </p:sp>
      <p:sp>
        <p:nvSpPr>
          <p:cNvPr id="45" name="灯片编号占位符 5"/>
          <p:cNvSpPr>
            <a:spLocks noGrp="1"/>
          </p:cNvSpPr>
          <p:nvPr>
            <p:ph type="sldNum" sz="quarter" idx="12"/>
          </p:nvPr>
        </p:nvSpPr>
        <p:spPr/>
        <p:txBody>
          <a:bodyPr/>
          <a:lstStyle/>
          <a:p>
            <a:fld id="{4E78A3F8-7AB7-4575-A27D-15FF4EC0E2E0}" type="slidenum">
              <a:rPr lang="en-US" altLang="zh-CN" smtClean="0"/>
              <a:pPr/>
              <a:t>161</a:t>
            </a:fld>
            <a:endParaRPr lang="en-US" altLang="zh-CN"/>
          </a:p>
        </p:txBody>
      </p:sp>
      <p:grpSp>
        <p:nvGrpSpPr>
          <p:cNvPr id="2" name="Group 4"/>
          <p:cNvGrpSpPr>
            <a:grpSpLocks/>
          </p:cNvGrpSpPr>
          <p:nvPr/>
        </p:nvGrpSpPr>
        <p:grpSpPr bwMode="auto">
          <a:xfrm>
            <a:off x="900268" y="2632224"/>
            <a:ext cx="6480045" cy="1444848"/>
            <a:chOff x="5669" y="3420"/>
            <a:chExt cx="4303" cy="1620"/>
          </a:xfrm>
        </p:grpSpPr>
        <p:grpSp>
          <p:nvGrpSpPr>
            <p:cNvPr id="3" name="Group 5"/>
            <p:cNvGrpSpPr>
              <a:grpSpLocks/>
            </p:cNvGrpSpPr>
            <p:nvPr/>
          </p:nvGrpSpPr>
          <p:grpSpPr bwMode="auto">
            <a:xfrm>
              <a:off x="5669" y="3645"/>
              <a:ext cx="4303" cy="1395"/>
              <a:chOff x="5413" y="4020"/>
              <a:chExt cx="4303" cy="1395"/>
            </a:xfrm>
          </p:grpSpPr>
          <p:grpSp>
            <p:nvGrpSpPr>
              <p:cNvPr id="4" name="Group 6"/>
              <p:cNvGrpSpPr>
                <a:grpSpLocks/>
              </p:cNvGrpSpPr>
              <p:nvPr/>
            </p:nvGrpSpPr>
            <p:grpSpPr bwMode="auto">
              <a:xfrm>
                <a:off x="7322" y="4020"/>
                <a:ext cx="2394" cy="1395"/>
                <a:chOff x="3422" y="3123"/>
                <a:chExt cx="2394" cy="1395"/>
              </a:xfrm>
            </p:grpSpPr>
            <p:grpSp>
              <p:nvGrpSpPr>
                <p:cNvPr id="5" name="Group 7"/>
                <p:cNvGrpSpPr>
                  <a:grpSpLocks/>
                </p:cNvGrpSpPr>
                <p:nvPr/>
              </p:nvGrpSpPr>
              <p:grpSpPr bwMode="auto">
                <a:xfrm>
                  <a:off x="3422" y="3123"/>
                  <a:ext cx="2394" cy="1395"/>
                  <a:chOff x="3422" y="3123"/>
                  <a:chExt cx="2394" cy="1395"/>
                </a:xfrm>
              </p:grpSpPr>
              <p:pic>
                <p:nvPicPr>
                  <p:cNvPr id="146440" name="Picture 8" descr="波形1"/>
                  <p:cNvPicPr>
                    <a:picLocks noChangeAspect="1" noChangeArrowheads="1"/>
                  </p:cNvPicPr>
                  <p:nvPr/>
                </p:nvPicPr>
                <p:blipFill>
                  <a:blip r:embed="rId2" cstate="print"/>
                  <a:srcRect r="61765" b="-3410"/>
                  <a:stretch>
                    <a:fillRect/>
                  </a:stretch>
                </p:blipFill>
                <p:spPr bwMode="auto">
                  <a:xfrm>
                    <a:off x="3422" y="3123"/>
                    <a:ext cx="1194" cy="1395"/>
                  </a:xfrm>
                  <a:prstGeom prst="rect">
                    <a:avLst/>
                  </a:prstGeom>
                  <a:noFill/>
                  <a:ln w="9525">
                    <a:noFill/>
                    <a:miter lim="800000"/>
                    <a:headEnd/>
                    <a:tailEnd/>
                  </a:ln>
                </p:spPr>
              </p:pic>
              <p:pic>
                <p:nvPicPr>
                  <p:cNvPr id="146441" name="Picture 9" descr="波形1"/>
                  <p:cNvPicPr>
                    <a:picLocks noChangeAspect="1" noChangeArrowheads="1"/>
                  </p:cNvPicPr>
                  <p:nvPr/>
                </p:nvPicPr>
                <p:blipFill>
                  <a:blip r:embed="rId2" cstate="print"/>
                  <a:srcRect r="61765" b="-3410"/>
                  <a:stretch>
                    <a:fillRect/>
                  </a:stretch>
                </p:blipFill>
                <p:spPr bwMode="auto">
                  <a:xfrm>
                    <a:off x="4622" y="3123"/>
                    <a:ext cx="1194" cy="1395"/>
                  </a:xfrm>
                  <a:prstGeom prst="rect">
                    <a:avLst/>
                  </a:prstGeom>
                  <a:noFill/>
                  <a:ln w="9525">
                    <a:noFill/>
                    <a:miter lim="800000"/>
                    <a:headEnd/>
                    <a:tailEnd/>
                  </a:ln>
                </p:spPr>
              </p:pic>
            </p:grpSp>
            <p:sp>
              <p:nvSpPr>
                <p:cNvPr id="146442" name="Line 10"/>
                <p:cNvSpPr>
                  <a:spLocks noChangeShapeType="1"/>
                </p:cNvSpPr>
                <p:nvPr/>
              </p:nvSpPr>
              <p:spPr bwMode="auto">
                <a:xfrm>
                  <a:off x="5804" y="3210"/>
                  <a:ext cx="0" cy="1260"/>
                </a:xfrm>
                <a:prstGeom prst="line">
                  <a:avLst/>
                </a:prstGeom>
                <a:noFill/>
                <a:ln w="19050">
                  <a:solidFill>
                    <a:srgbClr val="000000"/>
                  </a:solidFill>
                  <a:prstDash val="dash"/>
                  <a:round/>
                  <a:headEnd/>
                  <a:tailEnd/>
                </a:ln>
              </p:spPr>
              <p:txBody>
                <a:bodyPr/>
                <a:lstStyle/>
                <a:p>
                  <a:endParaRPr lang="zh-CN" altLang="en-US"/>
                </a:p>
              </p:txBody>
            </p:sp>
          </p:grpSp>
          <p:sp>
            <p:nvSpPr>
              <p:cNvPr id="146443" name="Text Box 11"/>
              <p:cNvSpPr txBox="1">
                <a:spLocks noChangeArrowheads="1"/>
              </p:cNvSpPr>
              <p:nvPr/>
            </p:nvSpPr>
            <p:spPr bwMode="auto">
              <a:xfrm>
                <a:off x="5413" y="4123"/>
                <a:ext cx="1374" cy="450"/>
              </a:xfrm>
              <a:prstGeom prst="rect">
                <a:avLst/>
              </a:prstGeom>
              <a:noFill/>
              <a:ln w="9525">
                <a:noFill/>
                <a:miter lim="800000"/>
                <a:headEnd/>
                <a:tailEnd/>
              </a:ln>
            </p:spPr>
            <p:txBody>
              <a:bodyPr/>
              <a:lstStyle/>
              <a:p>
                <a:pPr algn="ctr"/>
                <a:r>
                  <a:rPr lang="en-US" altLang="zh-CN" sz="2400" b="1" dirty="0">
                    <a:solidFill>
                      <a:srgbClr val="0000FF"/>
                    </a:solidFill>
                    <a:latin typeface="+mj-ea"/>
                    <a:ea typeface="+mj-ea"/>
                  </a:rPr>
                  <a:t>(b) </a:t>
                </a:r>
                <a:r>
                  <a:rPr lang="zh-CN" altLang="en-US" sz="2400" b="1" dirty="0">
                    <a:solidFill>
                      <a:srgbClr val="0000FF"/>
                    </a:solidFill>
                    <a:latin typeface="+mj-ea"/>
                    <a:ea typeface="+mj-ea"/>
                  </a:rPr>
                  <a:t>波形和相位不连续</a:t>
                </a:r>
                <a:endParaRPr lang="zh-CN" altLang="en-US" sz="4000" b="1" dirty="0">
                  <a:solidFill>
                    <a:srgbClr val="0000FF"/>
                  </a:solidFill>
                  <a:latin typeface="+mj-ea"/>
                  <a:ea typeface="+mj-ea"/>
                </a:endParaRPr>
              </a:p>
            </p:txBody>
          </p:sp>
        </p:grpSp>
        <p:grpSp>
          <p:nvGrpSpPr>
            <p:cNvPr id="6" name="Group 12"/>
            <p:cNvGrpSpPr>
              <a:grpSpLocks/>
            </p:cNvGrpSpPr>
            <p:nvPr/>
          </p:nvGrpSpPr>
          <p:grpSpPr bwMode="auto">
            <a:xfrm>
              <a:off x="7602" y="3420"/>
              <a:ext cx="2358" cy="330"/>
              <a:chOff x="7602" y="3420"/>
              <a:chExt cx="2358" cy="330"/>
            </a:xfrm>
          </p:grpSpPr>
          <p:grpSp>
            <p:nvGrpSpPr>
              <p:cNvPr id="7" name="Group 13"/>
              <p:cNvGrpSpPr>
                <a:grpSpLocks/>
              </p:cNvGrpSpPr>
              <p:nvPr/>
            </p:nvGrpSpPr>
            <p:grpSpPr bwMode="auto">
              <a:xfrm>
                <a:off x="8174" y="3420"/>
                <a:ext cx="1352" cy="330"/>
                <a:chOff x="8174" y="3450"/>
                <a:chExt cx="1352" cy="330"/>
              </a:xfrm>
            </p:grpSpPr>
            <p:sp>
              <p:nvSpPr>
                <p:cNvPr id="146446" name="Text Box 14"/>
                <p:cNvSpPr txBox="1">
                  <a:spLocks noChangeArrowheads="1"/>
                </p:cNvSpPr>
                <p:nvPr/>
              </p:nvSpPr>
              <p:spPr bwMode="auto">
                <a:xfrm>
                  <a:off x="8174" y="3450"/>
                  <a:ext cx="272" cy="330"/>
                </a:xfrm>
                <a:prstGeom prst="rect">
                  <a:avLst/>
                </a:prstGeom>
                <a:noFill/>
                <a:ln w="9525">
                  <a:noFill/>
                  <a:miter lim="800000"/>
                  <a:headEnd/>
                  <a:tailEnd/>
                </a:ln>
              </p:spPr>
              <p:txBody>
                <a:bodyPr lIns="0" tIns="0" rIns="0" bIns="0"/>
                <a:lstStyle/>
                <a:p>
                  <a:pPr algn="just"/>
                  <a:r>
                    <a:rPr lang="en-US" altLang="zh-CN" sz="1600" i="1">
                      <a:latin typeface="Times New Roman" pitchFamily="18" charset="0"/>
                    </a:rPr>
                    <a:t>T</a:t>
                  </a:r>
                  <a:endParaRPr lang="en-US" altLang="zh-CN" sz="3200"/>
                </a:p>
              </p:txBody>
            </p:sp>
            <p:sp>
              <p:nvSpPr>
                <p:cNvPr id="146447" name="Text Box 15"/>
                <p:cNvSpPr txBox="1">
                  <a:spLocks noChangeArrowheads="1"/>
                </p:cNvSpPr>
                <p:nvPr/>
              </p:nvSpPr>
              <p:spPr bwMode="auto">
                <a:xfrm>
                  <a:off x="9254" y="3450"/>
                  <a:ext cx="272" cy="330"/>
                </a:xfrm>
                <a:prstGeom prst="rect">
                  <a:avLst/>
                </a:prstGeom>
                <a:noFill/>
                <a:ln w="9525">
                  <a:noFill/>
                  <a:miter lim="800000"/>
                  <a:headEnd/>
                  <a:tailEnd/>
                </a:ln>
              </p:spPr>
              <p:txBody>
                <a:bodyPr lIns="0" tIns="0" rIns="0" bIns="0"/>
                <a:lstStyle/>
                <a:p>
                  <a:pPr algn="just"/>
                  <a:r>
                    <a:rPr lang="en-US" altLang="zh-CN" sz="1600" i="1">
                      <a:latin typeface="Times New Roman" pitchFamily="18" charset="0"/>
                    </a:rPr>
                    <a:t>T</a:t>
                  </a:r>
                  <a:endParaRPr lang="en-US" altLang="zh-CN" sz="3200"/>
                </a:p>
              </p:txBody>
            </p:sp>
          </p:grpSp>
          <p:grpSp>
            <p:nvGrpSpPr>
              <p:cNvPr id="8" name="Group 16"/>
              <p:cNvGrpSpPr>
                <a:grpSpLocks/>
              </p:cNvGrpSpPr>
              <p:nvPr/>
            </p:nvGrpSpPr>
            <p:grpSpPr bwMode="auto">
              <a:xfrm>
                <a:off x="7602" y="3465"/>
                <a:ext cx="2358" cy="210"/>
                <a:chOff x="7602" y="3465"/>
                <a:chExt cx="2358" cy="210"/>
              </a:xfrm>
            </p:grpSpPr>
            <p:sp>
              <p:nvSpPr>
                <p:cNvPr id="146449" name="Line 17"/>
                <p:cNvSpPr>
                  <a:spLocks noChangeShapeType="1"/>
                </p:cNvSpPr>
                <p:nvPr/>
              </p:nvSpPr>
              <p:spPr bwMode="auto">
                <a:xfrm>
                  <a:off x="8354" y="3570"/>
                  <a:ext cx="450" cy="0"/>
                </a:xfrm>
                <a:prstGeom prst="line">
                  <a:avLst/>
                </a:prstGeom>
                <a:noFill/>
                <a:ln w="9525">
                  <a:solidFill>
                    <a:srgbClr val="000000"/>
                  </a:solidFill>
                  <a:round/>
                  <a:headEnd/>
                  <a:tailEnd type="triangle" w="med" len="med"/>
                </a:ln>
              </p:spPr>
              <p:txBody>
                <a:bodyPr/>
                <a:lstStyle/>
                <a:p>
                  <a:endParaRPr lang="zh-CN" altLang="en-US"/>
                </a:p>
              </p:txBody>
            </p:sp>
            <p:sp>
              <p:nvSpPr>
                <p:cNvPr id="146450" name="Line 18"/>
                <p:cNvSpPr>
                  <a:spLocks noChangeShapeType="1"/>
                </p:cNvSpPr>
                <p:nvPr/>
              </p:nvSpPr>
              <p:spPr bwMode="auto">
                <a:xfrm>
                  <a:off x="7620" y="3570"/>
                  <a:ext cx="510" cy="0"/>
                </a:xfrm>
                <a:prstGeom prst="line">
                  <a:avLst/>
                </a:prstGeom>
                <a:noFill/>
                <a:ln w="9525">
                  <a:solidFill>
                    <a:srgbClr val="000000"/>
                  </a:solidFill>
                  <a:round/>
                  <a:headEnd type="triangle" w="med" len="med"/>
                  <a:tailEnd/>
                </a:ln>
              </p:spPr>
              <p:txBody>
                <a:bodyPr/>
                <a:lstStyle/>
                <a:p>
                  <a:endParaRPr lang="zh-CN" altLang="en-US"/>
                </a:p>
              </p:txBody>
            </p:sp>
            <p:sp>
              <p:nvSpPr>
                <p:cNvPr id="146451" name="Line 19"/>
                <p:cNvSpPr>
                  <a:spLocks noChangeShapeType="1"/>
                </p:cNvSpPr>
                <p:nvPr/>
              </p:nvSpPr>
              <p:spPr bwMode="auto">
                <a:xfrm>
                  <a:off x="9450" y="3570"/>
                  <a:ext cx="510" cy="0"/>
                </a:xfrm>
                <a:prstGeom prst="line">
                  <a:avLst/>
                </a:prstGeom>
                <a:noFill/>
                <a:ln w="9525">
                  <a:solidFill>
                    <a:srgbClr val="000000"/>
                  </a:solidFill>
                  <a:round/>
                  <a:headEnd/>
                  <a:tailEnd type="triangle" w="med" len="med"/>
                </a:ln>
              </p:spPr>
              <p:txBody>
                <a:bodyPr/>
                <a:lstStyle/>
                <a:p>
                  <a:endParaRPr lang="zh-CN" altLang="en-US"/>
                </a:p>
              </p:txBody>
            </p:sp>
            <p:sp>
              <p:nvSpPr>
                <p:cNvPr id="146452" name="Line 20"/>
                <p:cNvSpPr>
                  <a:spLocks noChangeShapeType="1"/>
                </p:cNvSpPr>
                <p:nvPr/>
              </p:nvSpPr>
              <p:spPr bwMode="auto">
                <a:xfrm>
                  <a:off x="8820" y="3570"/>
                  <a:ext cx="450" cy="0"/>
                </a:xfrm>
                <a:prstGeom prst="line">
                  <a:avLst/>
                </a:prstGeom>
                <a:noFill/>
                <a:ln w="9525">
                  <a:solidFill>
                    <a:srgbClr val="000000"/>
                  </a:solidFill>
                  <a:round/>
                  <a:headEnd type="triangle" w="med" len="med"/>
                  <a:tailEnd/>
                </a:ln>
              </p:spPr>
              <p:txBody>
                <a:bodyPr/>
                <a:lstStyle/>
                <a:p>
                  <a:endParaRPr lang="zh-CN" altLang="en-US"/>
                </a:p>
              </p:txBody>
            </p:sp>
            <p:sp>
              <p:nvSpPr>
                <p:cNvPr id="146453" name="Line 21"/>
                <p:cNvSpPr>
                  <a:spLocks noChangeShapeType="1"/>
                </p:cNvSpPr>
                <p:nvPr/>
              </p:nvSpPr>
              <p:spPr bwMode="auto">
                <a:xfrm flipV="1">
                  <a:off x="8804" y="3465"/>
                  <a:ext cx="0" cy="210"/>
                </a:xfrm>
                <a:prstGeom prst="line">
                  <a:avLst/>
                </a:prstGeom>
                <a:noFill/>
                <a:ln w="9525">
                  <a:solidFill>
                    <a:srgbClr val="000000"/>
                  </a:solidFill>
                  <a:round/>
                  <a:headEnd/>
                  <a:tailEnd/>
                </a:ln>
              </p:spPr>
              <p:txBody>
                <a:bodyPr/>
                <a:lstStyle/>
                <a:p>
                  <a:endParaRPr lang="zh-CN" altLang="en-US"/>
                </a:p>
              </p:txBody>
            </p:sp>
            <p:sp>
              <p:nvSpPr>
                <p:cNvPr id="146454" name="Line 22"/>
                <p:cNvSpPr>
                  <a:spLocks noChangeShapeType="1"/>
                </p:cNvSpPr>
                <p:nvPr/>
              </p:nvSpPr>
              <p:spPr bwMode="auto">
                <a:xfrm flipV="1">
                  <a:off x="9958" y="3465"/>
                  <a:ext cx="0" cy="210"/>
                </a:xfrm>
                <a:prstGeom prst="line">
                  <a:avLst/>
                </a:prstGeom>
                <a:noFill/>
                <a:ln w="9525">
                  <a:solidFill>
                    <a:srgbClr val="000000"/>
                  </a:solidFill>
                  <a:round/>
                  <a:headEnd/>
                  <a:tailEnd/>
                </a:ln>
              </p:spPr>
              <p:txBody>
                <a:bodyPr/>
                <a:lstStyle/>
                <a:p>
                  <a:endParaRPr lang="zh-CN" altLang="en-US"/>
                </a:p>
              </p:txBody>
            </p:sp>
            <p:sp>
              <p:nvSpPr>
                <p:cNvPr id="146455" name="Line 23"/>
                <p:cNvSpPr>
                  <a:spLocks noChangeShapeType="1"/>
                </p:cNvSpPr>
                <p:nvPr/>
              </p:nvSpPr>
              <p:spPr bwMode="auto">
                <a:xfrm flipV="1">
                  <a:off x="7602" y="3465"/>
                  <a:ext cx="0" cy="210"/>
                </a:xfrm>
                <a:prstGeom prst="line">
                  <a:avLst/>
                </a:prstGeom>
                <a:noFill/>
                <a:ln w="9525">
                  <a:solidFill>
                    <a:srgbClr val="000000"/>
                  </a:solidFill>
                  <a:round/>
                  <a:headEnd/>
                  <a:tailEnd/>
                </a:ln>
              </p:spPr>
              <p:txBody>
                <a:bodyPr/>
                <a:lstStyle/>
                <a:p>
                  <a:endParaRPr lang="zh-CN" altLang="en-US"/>
                </a:p>
              </p:txBody>
            </p:sp>
          </p:grpSp>
        </p:grpSp>
      </p:grpSp>
      <p:grpSp>
        <p:nvGrpSpPr>
          <p:cNvPr id="9" name="Group 24"/>
          <p:cNvGrpSpPr>
            <a:grpSpLocks/>
          </p:cNvGrpSpPr>
          <p:nvPr/>
        </p:nvGrpSpPr>
        <p:grpSpPr bwMode="auto">
          <a:xfrm>
            <a:off x="843383" y="4784618"/>
            <a:ext cx="6502010" cy="1424642"/>
            <a:chOff x="5684" y="5235"/>
            <a:chExt cx="4290" cy="1665"/>
          </a:xfrm>
        </p:grpSpPr>
        <p:grpSp>
          <p:nvGrpSpPr>
            <p:cNvPr id="10" name="Group 25"/>
            <p:cNvGrpSpPr>
              <a:grpSpLocks/>
            </p:cNvGrpSpPr>
            <p:nvPr/>
          </p:nvGrpSpPr>
          <p:grpSpPr bwMode="auto">
            <a:xfrm>
              <a:off x="7620" y="5475"/>
              <a:ext cx="2354" cy="1425"/>
              <a:chOff x="3450" y="4653"/>
              <a:chExt cx="2414" cy="1425"/>
            </a:xfrm>
          </p:grpSpPr>
          <p:grpSp>
            <p:nvGrpSpPr>
              <p:cNvPr id="11" name="Group 26"/>
              <p:cNvGrpSpPr>
                <a:grpSpLocks/>
              </p:cNvGrpSpPr>
              <p:nvPr/>
            </p:nvGrpSpPr>
            <p:grpSpPr bwMode="auto">
              <a:xfrm>
                <a:off x="3464" y="4653"/>
                <a:ext cx="2396" cy="1425"/>
                <a:chOff x="7004" y="1653"/>
                <a:chExt cx="1766" cy="1425"/>
              </a:xfrm>
            </p:grpSpPr>
            <p:pic>
              <p:nvPicPr>
                <p:cNvPr id="146459" name="Picture 27" descr="波形1"/>
                <p:cNvPicPr>
                  <a:picLocks noChangeAspect="1" noChangeArrowheads="1"/>
                </p:cNvPicPr>
                <p:nvPr/>
              </p:nvPicPr>
              <p:blipFill>
                <a:blip r:embed="rId2" cstate="print"/>
                <a:srcRect l="6891" t="-2222" r="56134" b="-3409"/>
                <a:stretch>
                  <a:fillRect/>
                </a:stretch>
              </p:blipFill>
              <p:spPr bwMode="auto">
                <a:xfrm>
                  <a:off x="7004" y="1653"/>
                  <a:ext cx="880" cy="1425"/>
                </a:xfrm>
                <a:prstGeom prst="rect">
                  <a:avLst/>
                </a:prstGeom>
                <a:noFill/>
                <a:ln w="9525">
                  <a:noFill/>
                  <a:miter lim="800000"/>
                  <a:headEnd/>
                  <a:tailEnd/>
                </a:ln>
              </p:spPr>
            </p:pic>
            <p:pic>
              <p:nvPicPr>
                <p:cNvPr id="146460" name="Picture 28" descr="波形1"/>
                <p:cNvPicPr>
                  <a:picLocks noChangeAspect="1" noChangeArrowheads="1"/>
                </p:cNvPicPr>
                <p:nvPr/>
              </p:nvPicPr>
              <p:blipFill>
                <a:blip r:embed="rId2" cstate="print"/>
                <a:srcRect l="6891" t="-2222" r="56134" b="-3409"/>
                <a:stretch>
                  <a:fillRect/>
                </a:stretch>
              </p:blipFill>
              <p:spPr bwMode="auto">
                <a:xfrm>
                  <a:off x="7890" y="1653"/>
                  <a:ext cx="880" cy="1425"/>
                </a:xfrm>
                <a:prstGeom prst="rect">
                  <a:avLst/>
                </a:prstGeom>
                <a:noFill/>
                <a:ln w="9525">
                  <a:noFill/>
                  <a:miter lim="800000"/>
                  <a:headEnd/>
                  <a:tailEnd/>
                </a:ln>
              </p:spPr>
            </p:pic>
          </p:grpSp>
          <p:sp>
            <p:nvSpPr>
              <p:cNvPr id="146461" name="Line 29"/>
              <p:cNvSpPr>
                <a:spLocks noChangeShapeType="1"/>
              </p:cNvSpPr>
              <p:nvPr/>
            </p:nvSpPr>
            <p:spPr bwMode="auto">
              <a:xfrm>
                <a:off x="3450" y="4710"/>
                <a:ext cx="14" cy="1350"/>
              </a:xfrm>
              <a:prstGeom prst="line">
                <a:avLst/>
              </a:prstGeom>
              <a:noFill/>
              <a:ln w="19050">
                <a:solidFill>
                  <a:srgbClr val="000000"/>
                </a:solidFill>
                <a:prstDash val="dash"/>
                <a:round/>
                <a:headEnd/>
                <a:tailEnd/>
              </a:ln>
            </p:spPr>
            <p:txBody>
              <a:bodyPr/>
              <a:lstStyle/>
              <a:p>
                <a:endParaRPr lang="zh-CN" altLang="en-US"/>
              </a:p>
            </p:txBody>
          </p:sp>
          <p:sp>
            <p:nvSpPr>
              <p:cNvPr id="146462" name="Line 30"/>
              <p:cNvSpPr>
                <a:spLocks noChangeShapeType="1"/>
              </p:cNvSpPr>
              <p:nvPr/>
            </p:nvSpPr>
            <p:spPr bwMode="auto">
              <a:xfrm>
                <a:off x="4664" y="4710"/>
                <a:ext cx="14" cy="1350"/>
              </a:xfrm>
              <a:prstGeom prst="line">
                <a:avLst/>
              </a:prstGeom>
              <a:noFill/>
              <a:ln w="19050">
                <a:solidFill>
                  <a:srgbClr val="000000"/>
                </a:solidFill>
                <a:prstDash val="dash"/>
                <a:round/>
                <a:headEnd/>
                <a:tailEnd/>
              </a:ln>
            </p:spPr>
            <p:txBody>
              <a:bodyPr/>
              <a:lstStyle/>
              <a:p>
                <a:endParaRPr lang="zh-CN" altLang="en-US"/>
              </a:p>
            </p:txBody>
          </p:sp>
          <p:sp>
            <p:nvSpPr>
              <p:cNvPr id="146463" name="Line 31"/>
              <p:cNvSpPr>
                <a:spLocks noChangeShapeType="1"/>
              </p:cNvSpPr>
              <p:nvPr/>
            </p:nvSpPr>
            <p:spPr bwMode="auto">
              <a:xfrm>
                <a:off x="5850" y="4710"/>
                <a:ext cx="14" cy="1350"/>
              </a:xfrm>
              <a:prstGeom prst="line">
                <a:avLst/>
              </a:prstGeom>
              <a:noFill/>
              <a:ln w="19050">
                <a:solidFill>
                  <a:srgbClr val="000000"/>
                </a:solidFill>
                <a:prstDash val="dash"/>
                <a:round/>
                <a:headEnd/>
                <a:tailEnd/>
              </a:ln>
            </p:spPr>
            <p:txBody>
              <a:bodyPr/>
              <a:lstStyle/>
              <a:p>
                <a:endParaRPr lang="zh-CN" altLang="en-US"/>
              </a:p>
            </p:txBody>
          </p:sp>
        </p:grpSp>
        <p:sp>
          <p:nvSpPr>
            <p:cNvPr id="146464" name="Text Box 32"/>
            <p:cNvSpPr txBox="1">
              <a:spLocks noChangeArrowheads="1"/>
            </p:cNvSpPr>
            <p:nvPr/>
          </p:nvSpPr>
          <p:spPr bwMode="auto">
            <a:xfrm>
              <a:off x="5684" y="5719"/>
              <a:ext cx="1632" cy="450"/>
            </a:xfrm>
            <a:prstGeom prst="rect">
              <a:avLst/>
            </a:prstGeom>
            <a:noFill/>
            <a:ln w="9525">
              <a:noFill/>
              <a:miter lim="800000"/>
              <a:headEnd/>
              <a:tailEnd/>
            </a:ln>
          </p:spPr>
          <p:txBody>
            <a:bodyPr/>
            <a:lstStyle>
              <a:defPPr>
                <a:defRPr lang="en-US"/>
              </a:defPPr>
              <a:lvl1pPr algn="ctr">
                <a:defRPr sz="2400" b="1">
                  <a:solidFill>
                    <a:srgbClr val="0000FF"/>
                  </a:solidFill>
                  <a:latin typeface="+mj-ea"/>
                  <a:ea typeface="+mj-ea"/>
                </a:defRPr>
              </a:lvl1pPr>
            </a:lstStyle>
            <a:p>
              <a:r>
                <a:rPr lang="en-US" altLang="zh-CN" dirty="0"/>
                <a:t>(c) </a:t>
              </a:r>
              <a:r>
                <a:rPr lang="zh-CN" altLang="en-US" dirty="0"/>
                <a:t>波形</a:t>
              </a:r>
              <a:r>
                <a:rPr lang="zh-CN" altLang="en-US" dirty="0" smtClean="0"/>
                <a:t>连续，相位</a:t>
              </a:r>
              <a:r>
                <a:rPr lang="zh-CN" altLang="en-US" dirty="0"/>
                <a:t>不连续</a:t>
              </a:r>
            </a:p>
          </p:txBody>
        </p:sp>
        <p:grpSp>
          <p:nvGrpSpPr>
            <p:cNvPr id="12" name="Group 33"/>
            <p:cNvGrpSpPr>
              <a:grpSpLocks/>
            </p:cNvGrpSpPr>
            <p:nvPr/>
          </p:nvGrpSpPr>
          <p:grpSpPr bwMode="auto">
            <a:xfrm>
              <a:off x="7632" y="5235"/>
              <a:ext cx="2328" cy="330"/>
              <a:chOff x="7602" y="3420"/>
              <a:chExt cx="2358" cy="330"/>
            </a:xfrm>
          </p:grpSpPr>
          <p:grpSp>
            <p:nvGrpSpPr>
              <p:cNvPr id="13" name="Group 34"/>
              <p:cNvGrpSpPr>
                <a:grpSpLocks/>
              </p:cNvGrpSpPr>
              <p:nvPr/>
            </p:nvGrpSpPr>
            <p:grpSpPr bwMode="auto">
              <a:xfrm>
                <a:off x="8174" y="3420"/>
                <a:ext cx="1352" cy="330"/>
                <a:chOff x="8174" y="3450"/>
                <a:chExt cx="1352" cy="330"/>
              </a:xfrm>
            </p:grpSpPr>
            <p:sp>
              <p:nvSpPr>
                <p:cNvPr id="146467" name="Text Box 35"/>
                <p:cNvSpPr txBox="1">
                  <a:spLocks noChangeArrowheads="1"/>
                </p:cNvSpPr>
                <p:nvPr/>
              </p:nvSpPr>
              <p:spPr bwMode="auto">
                <a:xfrm>
                  <a:off x="8174" y="3450"/>
                  <a:ext cx="272" cy="330"/>
                </a:xfrm>
                <a:prstGeom prst="rect">
                  <a:avLst/>
                </a:prstGeom>
                <a:noFill/>
                <a:ln w="9525">
                  <a:noFill/>
                  <a:miter lim="800000"/>
                  <a:headEnd/>
                  <a:tailEnd/>
                </a:ln>
              </p:spPr>
              <p:txBody>
                <a:bodyPr lIns="0" tIns="0" rIns="0" bIns="0"/>
                <a:lstStyle/>
                <a:p>
                  <a:pPr algn="just"/>
                  <a:r>
                    <a:rPr lang="en-US" altLang="zh-CN" sz="1600" i="1">
                      <a:latin typeface="Times New Roman" pitchFamily="18" charset="0"/>
                    </a:rPr>
                    <a:t>T</a:t>
                  </a:r>
                  <a:endParaRPr lang="en-US" altLang="zh-CN" sz="3200"/>
                </a:p>
              </p:txBody>
            </p:sp>
            <p:sp>
              <p:nvSpPr>
                <p:cNvPr id="146468" name="Text Box 36"/>
                <p:cNvSpPr txBox="1">
                  <a:spLocks noChangeArrowheads="1"/>
                </p:cNvSpPr>
                <p:nvPr/>
              </p:nvSpPr>
              <p:spPr bwMode="auto">
                <a:xfrm>
                  <a:off x="9254" y="3450"/>
                  <a:ext cx="272" cy="330"/>
                </a:xfrm>
                <a:prstGeom prst="rect">
                  <a:avLst/>
                </a:prstGeom>
                <a:noFill/>
                <a:ln w="9525">
                  <a:noFill/>
                  <a:miter lim="800000"/>
                  <a:headEnd/>
                  <a:tailEnd/>
                </a:ln>
              </p:spPr>
              <p:txBody>
                <a:bodyPr lIns="0" tIns="0" rIns="0" bIns="0"/>
                <a:lstStyle/>
                <a:p>
                  <a:pPr algn="just"/>
                  <a:r>
                    <a:rPr lang="en-US" altLang="zh-CN" i="1">
                      <a:latin typeface="Times New Roman" pitchFamily="18" charset="0"/>
                    </a:rPr>
                    <a:t>T</a:t>
                  </a:r>
                  <a:endParaRPr lang="en-US" altLang="zh-CN" sz="3600"/>
                </a:p>
              </p:txBody>
            </p:sp>
          </p:grpSp>
          <p:grpSp>
            <p:nvGrpSpPr>
              <p:cNvPr id="14" name="Group 37"/>
              <p:cNvGrpSpPr>
                <a:grpSpLocks/>
              </p:cNvGrpSpPr>
              <p:nvPr/>
            </p:nvGrpSpPr>
            <p:grpSpPr bwMode="auto">
              <a:xfrm>
                <a:off x="7602" y="3465"/>
                <a:ext cx="2358" cy="210"/>
                <a:chOff x="7602" y="3465"/>
                <a:chExt cx="2358" cy="210"/>
              </a:xfrm>
            </p:grpSpPr>
            <p:sp>
              <p:nvSpPr>
                <p:cNvPr id="146470" name="Line 38"/>
                <p:cNvSpPr>
                  <a:spLocks noChangeShapeType="1"/>
                </p:cNvSpPr>
                <p:nvPr/>
              </p:nvSpPr>
              <p:spPr bwMode="auto">
                <a:xfrm>
                  <a:off x="8354" y="3570"/>
                  <a:ext cx="450" cy="0"/>
                </a:xfrm>
                <a:prstGeom prst="line">
                  <a:avLst/>
                </a:prstGeom>
                <a:noFill/>
                <a:ln w="9525">
                  <a:solidFill>
                    <a:srgbClr val="000000"/>
                  </a:solidFill>
                  <a:round/>
                  <a:headEnd/>
                  <a:tailEnd type="triangle" w="med" len="med"/>
                </a:ln>
              </p:spPr>
              <p:txBody>
                <a:bodyPr/>
                <a:lstStyle/>
                <a:p>
                  <a:endParaRPr lang="zh-CN" altLang="en-US"/>
                </a:p>
              </p:txBody>
            </p:sp>
            <p:sp>
              <p:nvSpPr>
                <p:cNvPr id="146471" name="Line 39"/>
                <p:cNvSpPr>
                  <a:spLocks noChangeShapeType="1"/>
                </p:cNvSpPr>
                <p:nvPr/>
              </p:nvSpPr>
              <p:spPr bwMode="auto">
                <a:xfrm>
                  <a:off x="7620" y="3570"/>
                  <a:ext cx="510" cy="0"/>
                </a:xfrm>
                <a:prstGeom prst="line">
                  <a:avLst/>
                </a:prstGeom>
                <a:noFill/>
                <a:ln w="9525">
                  <a:solidFill>
                    <a:srgbClr val="000000"/>
                  </a:solidFill>
                  <a:round/>
                  <a:headEnd type="triangle" w="med" len="med"/>
                  <a:tailEnd/>
                </a:ln>
              </p:spPr>
              <p:txBody>
                <a:bodyPr/>
                <a:lstStyle/>
                <a:p>
                  <a:endParaRPr lang="zh-CN" altLang="en-US"/>
                </a:p>
              </p:txBody>
            </p:sp>
            <p:sp>
              <p:nvSpPr>
                <p:cNvPr id="146472" name="Line 40"/>
                <p:cNvSpPr>
                  <a:spLocks noChangeShapeType="1"/>
                </p:cNvSpPr>
                <p:nvPr/>
              </p:nvSpPr>
              <p:spPr bwMode="auto">
                <a:xfrm>
                  <a:off x="9450" y="3570"/>
                  <a:ext cx="510" cy="0"/>
                </a:xfrm>
                <a:prstGeom prst="line">
                  <a:avLst/>
                </a:prstGeom>
                <a:noFill/>
                <a:ln w="9525">
                  <a:solidFill>
                    <a:srgbClr val="000000"/>
                  </a:solidFill>
                  <a:round/>
                  <a:headEnd/>
                  <a:tailEnd type="triangle" w="med" len="med"/>
                </a:ln>
              </p:spPr>
              <p:txBody>
                <a:bodyPr/>
                <a:lstStyle/>
                <a:p>
                  <a:endParaRPr lang="zh-CN" altLang="en-US"/>
                </a:p>
              </p:txBody>
            </p:sp>
            <p:sp>
              <p:nvSpPr>
                <p:cNvPr id="146473" name="Line 41"/>
                <p:cNvSpPr>
                  <a:spLocks noChangeShapeType="1"/>
                </p:cNvSpPr>
                <p:nvPr/>
              </p:nvSpPr>
              <p:spPr bwMode="auto">
                <a:xfrm>
                  <a:off x="8820" y="3570"/>
                  <a:ext cx="450" cy="0"/>
                </a:xfrm>
                <a:prstGeom prst="line">
                  <a:avLst/>
                </a:prstGeom>
                <a:noFill/>
                <a:ln w="9525">
                  <a:solidFill>
                    <a:srgbClr val="000000"/>
                  </a:solidFill>
                  <a:round/>
                  <a:headEnd type="triangle" w="med" len="med"/>
                  <a:tailEnd/>
                </a:ln>
              </p:spPr>
              <p:txBody>
                <a:bodyPr/>
                <a:lstStyle/>
                <a:p>
                  <a:endParaRPr lang="zh-CN" altLang="en-US"/>
                </a:p>
              </p:txBody>
            </p:sp>
            <p:sp>
              <p:nvSpPr>
                <p:cNvPr id="146474" name="Line 42"/>
                <p:cNvSpPr>
                  <a:spLocks noChangeShapeType="1"/>
                </p:cNvSpPr>
                <p:nvPr/>
              </p:nvSpPr>
              <p:spPr bwMode="auto">
                <a:xfrm flipV="1">
                  <a:off x="8804" y="3465"/>
                  <a:ext cx="0" cy="210"/>
                </a:xfrm>
                <a:prstGeom prst="line">
                  <a:avLst/>
                </a:prstGeom>
                <a:noFill/>
                <a:ln w="9525">
                  <a:solidFill>
                    <a:srgbClr val="000000"/>
                  </a:solidFill>
                  <a:round/>
                  <a:headEnd/>
                  <a:tailEnd/>
                </a:ln>
              </p:spPr>
              <p:txBody>
                <a:bodyPr/>
                <a:lstStyle/>
                <a:p>
                  <a:endParaRPr lang="zh-CN" altLang="en-US"/>
                </a:p>
              </p:txBody>
            </p:sp>
            <p:sp>
              <p:nvSpPr>
                <p:cNvPr id="146475" name="Line 43"/>
                <p:cNvSpPr>
                  <a:spLocks noChangeShapeType="1"/>
                </p:cNvSpPr>
                <p:nvPr/>
              </p:nvSpPr>
              <p:spPr bwMode="auto">
                <a:xfrm flipV="1">
                  <a:off x="9958" y="3465"/>
                  <a:ext cx="0" cy="210"/>
                </a:xfrm>
                <a:prstGeom prst="line">
                  <a:avLst/>
                </a:prstGeom>
                <a:noFill/>
                <a:ln w="9525">
                  <a:solidFill>
                    <a:srgbClr val="000000"/>
                  </a:solidFill>
                  <a:round/>
                  <a:headEnd/>
                  <a:tailEnd/>
                </a:ln>
              </p:spPr>
              <p:txBody>
                <a:bodyPr/>
                <a:lstStyle/>
                <a:p>
                  <a:endParaRPr lang="zh-CN" altLang="en-US"/>
                </a:p>
              </p:txBody>
            </p:sp>
            <p:sp>
              <p:nvSpPr>
                <p:cNvPr id="146476" name="Line 44"/>
                <p:cNvSpPr>
                  <a:spLocks noChangeShapeType="1"/>
                </p:cNvSpPr>
                <p:nvPr/>
              </p:nvSpPr>
              <p:spPr bwMode="auto">
                <a:xfrm flipV="1">
                  <a:off x="7602" y="3465"/>
                  <a:ext cx="0" cy="210"/>
                </a:xfrm>
                <a:prstGeom prst="line">
                  <a:avLst/>
                </a:prstGeom>
                <a:noFill/>
                <a:ln w="9525">
                  <a:solidFill>
                    <a:srgbClr val="000000"/>
                  </a:solidFill>
                  <a:round/>
                  <a:headEnd/>
                  <a:tailEnd/>
                </a:ln>
              </p:spPr>
              <p:txBody>
                <a:bodyPr/>
                <a:lstStyle/>
                <a:p>
                  <a:endParaRPr lang="zh-CN" altLang="en-US"/>
                </a:p>
              </p:txBody>
            </p:sp>
          </p:grpSp>
        </p:gr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6435">
                                            <p:txEl>
                                              <p:pRg st="5" end="5"/>
                                            </p:txEl>
                                          </p:spTgt>
                                        </p:tgtEl>
                                        <p:attrNameLst>
                                          <p:attrName>style.visibility</p:attrName>
                                        </p:attrNameLst>
                                      </p:cBhvr>
                                      <p:to>
                                        <p:strVal val="visible"/>
                                      </p:to>
                                    </p:set>
                                    <p:anim calcmode="lin" valueType="num">
                                      <p:cBhvr additive="base">
                                        <p:cTn id="7" dur="500" fill="hold"/>
                                        <p:tgtEl>
                                          <p:spTgt spid="146435">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643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zh-CN" altLang="en-US" dirty="0" smtClean="0"/>
              <a:t>后果</a:t>
            </a:r>
            <a:endParaRPr lang="zh-CN" altLang="en-US" dirty="0"/>
          </a:p>
        </p:txBody>
      </p:sp>
      <p:sp>
        <p:nvSpPr>
          <p:cNvPr id="147459" name="Rectangle 3"/>
          <p:cNvSpPr>
            <a:spLocks noGrp="1" noChangeArrowheads="1"/>
          </p:cNvSpPr>
          <p:nvPr>
            <p:ph type="body" idx="1"/>
          </p:nvPr>
        </p:nvSpPr>
        <p:spPr/>
        <p:txBody>
          <a:bodyPr/>
          <a:lstStyle/>
          <a:p>
            <a:r>
              <a:rPr lang="zh-CN" altLang="en-US" dirty="0" smtClean="0"/>
              <a:t>在码元边界，当相位不连续时，信号的</a:t>
            </a:r>
            <a:r>
              <a:rPr lang="zh-CN" altLang="en-US" dirty="0" smtClean="0">
                <a:solidFill>
                  <a:srgbClr val="0000FF"/>
                </a:solidFill>
              </a:rPr>
              <a:t>频谱将展宽</a:t>
            </a:r>
            <a:r>
              <a:rPr lang="zh-CN" altLang="en-US" dirty="0" smtClean="0"/>
              <a:t>，</a:t>
            </a:r>
            <a:r>
              <a:rPr lang="zh-CN" altLang="en-US" dirty="0" smtClean="0">
                <a:solidFill>
                  <a:srgbClr val="0000FF"/>
                </a:solidFill>
              </a:rPr>
              <a:t>包络也将出现起伏</a:t>
            </a:r>
            <a:r>
              <a:rPr lang="zh-CN" altLang="en-US" dirty="0" smtClean="0"/>
              <a:t>。</a:t>
            </a:r>
            <a:endParaRPr lang="en-US" altLang="zh-CN" dirty="0" smtClean="0"/>
          </a:p>
          <a:p>
            <a:r>
              <a:rPr lang="zh-CN" altLang="en-US" dirty="0"/>
              <a:t>这</a:t>
            </a:r>
            <a:r>
              <a:rPr lang="zh-CN" altLang="en-US" dirty="0" smtClean="0"/>
              <a:t>是不期望出现的！ </a:t>
            </a:r>
          </a:p>
          <a:p>
            <a:r>
              <a:rPr lang="zh-CN" altLang="en-US" dirty="0" smtClean="0"/>
              <a:t>在后面讨论各种调制体制时，还将遇到这个问题。并且有时将码元中包含整数个载波周期的假设隐含不提，认为</a:t>
            </a:r>
            <a:r>
              <a:rPr lang="en-US" altLang="zh-CN" dirty="0" smtClean="0"/>
              <a:t>PSK</a:t>
            </a:r>
            <a:r>
              <a:rPr lang="zh-CN" altLang="en-US" dirty="0" smtClean="0"/>
              <a:t>信号的初始相位相同，则码元边界的瞬时相位一定连续。 </a:t>
            </a:r>
            <a:endParaRPr lang="zh-CN" altLang="en-US" dirty="0"/>
          </a:p>
        </p:txBody>
      </p:sp>
      <p:sp>
        <p:nvSpPr>
          <p:cNvPr id="4" name="灯片编号占位符 5"/>
          <p:cNvSpPr>
            <a:spLocks noGrp="1"/>
          </p:cNvSpPr>
          <p:nvPr>
            <p:ph type="sldNum" sz="quarter" idx="12"/>
          </p:nvPr>
        </p:nvSpPr>
        <p:spPr/>
        <p:txBody>
          <a:bodyPr/>
          <a:lstStyle/>
          <a:p>
            <a:fld id="{37A1C8A5-7514-4E9A-BDDB-2C8F7EE7DD0C}" type="slidenum">
              <a:rPr lang="en-US" altLang="zh-CN" smtClean="0"/>
              <a:pPr/>
              <a:t>162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7459">
                                            <p:txEl>
                                              <p:pRg st="2" end="2"/>
                                            </p:txEl>
                                          </p:spTgt>
                                        </p:tgtEl>
                                        <p:attrNameLst>
                                          <p:attrName>style.visibility</p:attrName>
                                        </p:attrNameLst>
                                      </p:cBhvr>
                                      <p:to>
                                        <p:strVal val="visible"/>
                                      </p:to>
                                    </p:set>
                                    <p:anim calcmode="lin" valueType="num">
                                      <p:cBhvr additive="base">
                                        <p:cTn id="7" dur="500" fill="hold"/>
                                        <p:tgtEl>
                                          <p:spTgt spid="14745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745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normAutofit/>
          </a:bodyPr>
          <a:lstStyle/>
          <a:p>
            <a:r>
              <a:rPr lang="en-US" altLang="zh-CN" dirty="0">
                <a:solidFill>
                  <a:srgbClr val="0000FF"/>
                </a:solidFill>
              </a:rPr>
              <a:t>QPSK</a:t>
            </a:r>
            <a:r>
              <a:rPr lang="zh-CN" altLang="en-US" dirty="0" smtClean="0">
                <a:solidFill>
                  <a:srgbClr val="0000FF"/>
                </a:solidFill>
              </a:rPr>
              <a:t>调制方法</a:t>
            </a:r>
            <a:endParaRPr lang="zh-CN" altLang="en-US" dirty="0">
              <a:solidFill>
                <a:srgbClr val="0000FF"/>
              </a:solidFill>
            </a:endParaRPr>
          </a:p>
        </p:txBody>
      </p:sp>
      <p:sp>
        <p:nvSpPr>
          <p:cNvPr id="148483" name="Rectangle 3"/>
          <p:cNvSpPr>
            <a:spLocks noGrp="1" noChangeArrowheads="1"/>
          </p:cNvSpPr>
          <p:nvPr>
            <p:ph type="body" idx="1"/>
          </p:nvPr>
        </p:nvSpPr>
        <p:spPr/>
        <p:txBody>
          <a:bodyPr/>
          <a:lstStyle/>
          <a:p>
            <a:r>
              <a:rPr lang="zh-CN" altLang="en-US" dirty="0" smtClean="0"/>
              <a:t>两种产生方法</a:t>
            </a:r>
            <a:r>
              <a:rPr lang="en-US" altLang="zh-CN" dirty="0" smtClean="0"/>
              <a:t>:</a:t>
            </a:r>
          </a:p>
          <a:p>
            <a:pPr lvl="1"/>
            <a:r>
              <a:rPr lang="zh-CN" altLang="en-US" dirty="0" smtClean="0">
                <a:solidFill>
                  <a:srgbClr val="0000FF"/>
                </a:solidFill>
              </a:rPr>
              <a:t>相乘电路法 </a:t>
            </a:r>
            <a:endParaRPr lang="zh-CN" altLang="en-US" dirty="0">
              <a:solidFill>
                <a:srgbClr val="0000FF"/>
              </a:solidFill>
            </a:endParaRPr>
          </a:p>
        </p:txBody>
      </p:sp>
      <p:sp>
        <p:nvSpPr>
          <p:cNvPr id="33" name="灯片编号占位符 5"/>
          <p:cNvSpPr>
            <a:spLocks noGrp="1"/>
          </p:cNvSpPr>
          <p:nvPr>
            <p:ph type="sldNum" sz="quarter" idx="12"/>
          </p:nvPr>
        </p:nvSpPr>
        <p:spPr/>
        <p:txBody>
          <a:bodyPr/>
          <a:lstStyle/>
          <a:p>
            <a:fld id="{D8B5B2C1-E5D2-40AD-BC8D-0CA0E12DC9AF}" type="slidenum">
              <a:rPr lang="en-US" altLang="zh-CN" smtClean="0"/>
              <a:pPr/>
              <a:t>163</a:t>
            </a:fld>
            <a:endParaRPr lang="en-US" altLang="zh-CN"/>
          </a:p>
        </p:txBody>
      </p:sp>
      <p:grpSp>
        <p:nvGrpSpPr>
          <p:cNvPr id="2" name="Group 4"/>
          <p:cNvGrpSpPr>
            <a:grpSpLocks/>
          </p:cNvGrpSpPr>
          <p:nvPr/>
        </p:nvGrpSpPr>
        <p:grpSpPr bwMode="auto">
          <a:xfrm>
            <a:off x="2862263" y="1412776"/>
            <a:ext cx="6174233" cy="4851499"/>
            <a:chOff x="1586" y="4800"/>
            <a:chExt cx="5774" cy="4395"/>
          </a:xfrm>
        </p:grpSpPr>
        <p:sp>
          <p:nvSpPr>
            <p:cNvPr id="148485" name="Text Box 5"/>
            <p:cNvSpPr txBox="1">
              <a:spLocks noChangeArrowheads="1"/>
            </p:cNvSpPr>
            <p:nvPr/>
          </p:nvSpPr>
          <p:spPr bwMode="auto">
            <a:xfrm>
              <a:off x="4492" y="7406"/>
              <a:ext cx="2387" cy="525"/>
            </a:xfrm>
            <a:prstGeom prst="rect">
              <a:avLst/>
            </a:prstGeom>
            <a:noFill/>
            <a:ln w="9525">
              <a:noFill/>
              <a:miter lim="800000"/>
              <a:headEnd/>
              <a:tailEnd/>
            </a:ln>
          </p:spPr>
          <p:txBody>
            <a:bodyPr/>
            <a:lstStyle/>
            <a:p>
              <a:pPr algn="just"/>
              <a:r>
                <a:rPr lang="en-US" altLang="zh-CN" b="1" dirty="0">
                  <a:latin typeface="+mj-ea"/>
                  <a:ea typeface="+mj-ea"/>
                </a:rPr>
                <a:t>-sin</a:t>
              </a:r>
              <a:r>
                <a:rPr lang="en-US" altLang="zh-CN" b="1" i="1" dirty="0">
                  <a:latin typeface="+mj-ea"/>
                  <a:ea typeface="+mj-ea"/>
                  <a:sym typeface="Symbol" pitchFamily="18" charset="2"/>
                </a:rPr>
                <a:t></a:t>
              </a:r>
              <a:r>
                <a:rPr lang="en-US" altLang="zh-CN" b="1" baseline="-25000" dirty="0">
                  <a:latin typeface="+mj-ea"/>
                  <a:ea typeface="+mj-ea"/>
                </a:rPr>
                <a:t>0</a:t>
              </a:r>
              <a:r>
                <a:rPr lang="en-US" altLang="zh-CN" b="1" i="1" dirty="0">
                  <a:latin typeface="+mj-ea"/>
                  <a:ea typeface="+mj-ea"/>
                </a:rPr>
                <a:t>t</a:t>
              </a:r>
              <a:endParaRPr lang="en-US" altLang="zh-CN" sz="3200" b="1" dirty="0">
                <a:latin typeface="+mj-ea"/>
                <a:ea typeface="+mj-ea"/>
              </a:endParaRPr>
            </a:p>
          </p:txBody>
        </p:sp>
        <p:grpSp>
          <p:nvGrpSpPr>
            <p:cNvPr id="3" name="Group 6"/>
            <p:cNvGrpSpPr>
              <a:grpSpLocks/>
            </p:cNvGrpSpPr>
            <p:nvPr/>
          </p:nvGrpSpPr>
          <p:grpSpPr bwMode="auto">
            <a:xfrm>
              <a:off x="1586" y="4800"/>
              <a:ext cx="5774" cy="4395"/>
              <a:chOff x="1586" y="4800"/>
              <a:chExt cx="5774" cy="4395"/>
            </a:xfrm>
          </p:grpSpPr>
          <p:sp>
            <p:nvSpPr>
              <p:cNvPr id="148487" name="Text Box 7"/>
              <p:cNvSpPr txBox="1">
                <a:spLocks noChangeArrowheads="1"/>
              </p:cNvSpPr>
              <p:nvPr/>
            </p:nvSpPr>
            <p:spPr bwMode="auto">
              <a:xfrm>
                <a:off x="4029" y="5802"/>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b="1">
                    <a:latin typeface="+mj-ea"/>
                    <a:ea typeface="+mj-ea"/>
                  </a:rPr>
                  <a:t>相干载</a:t>
                </a:r>
              </a:p>
              <a:p>
                <a:pPr algn="ctr">
                  <a:lnSpc>
                    <a:spcPct val="96000"/>
                  </a:lnSpc>
                </a:pPr>
                <a:r>
                  <a:rPr lang="zh-CN" altLang="en-US" b="1">
                    <a:latin typeface="+mj-ea"/>
                    <a:ea typeface="+mj-ea"/>
                  </a:rPr>
                  <a:t>波产生</a:t>
                </a:r>
                <a:endParaRPr lang="zh-CN" altLang="en-US" sz="3200" b="1">
                  <a:latin typeface="+mj-ea"/>
                  <a:ea typeface="+mj-ea"/>
                </a:endParaRPr>
              </a:p>
            </p:txBody>
          </p:sp>
          <p:sp>
            <p:nvSpPr>
              <p:cNvPr id="148488" name="Text Box 8"/>
              <p:cNvSpPr txBox="1">
                <a:spLocks noChangeArrowheads="1"/>
              </p:cNvSpPr>
              <p:nvPr/>
            </p:nvSpPr>
            <p:spPr bwMode="auto">
              <a:xfrm>
                <a:off x="4029" y="7797"/>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b="1">
                    <a:latin typeface="+mj-ea"/>
                    <a:ea typeface="+mj-ea"/>
                  </a:rPr>
                  <a:t>相乘</a:t>
                </a:r>
              </a:p>
              <a:p>
                <a:pPr algn="ctr">
                  <a:lnSpc>
                    <a:spcPct val="96000"/>
                  </a:lnSpc>
                </a:pPr>
                <a:r>
                  <a:rPr lang="zh-CN" altLang="en-US" b="1">
                    <a:latin typeface="+mj-ea"/>
                    <a:ea typeface="+mj-ea"/>
                  </a:rPr>
                  <a:t>电路</a:t>
                </a:r>
                <a:endParaRPr lang="zh-CN" altLang="en-US" sz="3200" b="1">
                  <a:latin typeface="+mj-ea"/>
                  <a:ea typeface="+mj-ea"/>
                </a:endParaRPr>
              </a:p>
            </p:txBody>
          </p:sp>
          <p:sp>
            <p:nvSpPr>
              <p:cNvPr id="148489" name="Text Box 9"/>
              <p:cNvSpPr txBox="1">
                <a:spLocks noChangeArrowheads="1"/>
              </p:cNvSpPr>
              <p:nvPr/>
            </p:nvSpPr>
            <p:spPr bwMode="auto">
              <a:xfrm>
                <a:off x="4029" y="4827"/>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b="1">
                    <a:latin typeface="+mj-ea"/>
                    <a:ea typeface="+mj-ea"/>
                  </a:rPr>
                  <a:t>相乘</a:t>
                </a:r>
              </a:p>
              <a:p>
                <a:pPr algn="ctr">
                  <a:lnSpc>
                    <a:spcPct val="96000"/>
                  </a:lnSpc>
                </a:pPr>
                <a:r>
                  <a:rPr lang="zh-CN" altLang="en-US" b="1">
                    <a:latin typeface="+mj-ea"/>
                    <a:ea typeface="+mj-ea"/>
                  </a:rPr>
                  <a:t>电路</a:t>
                </a:r>
                <a:endParaRPr lang="zh-CN" altLang="en-US" sz="3200" b="1">
                  <a:latin typeface="+mj-ea"/>
                  <a:ea typeface="+mj-ea"/>
                </a:endParaRPr>
              </a:p>
            </p:txBody>
          </p:sp>
          <p:sp>
            <p:nvSpPr>
              <p:cNvPr id="148490" name="Text Box 10"/>
              <p:cNvSpPr txBox="1">
                <a:spLocks noChangeArrowheads="1"/>
              </p:cNvSpPr>
              <p:nvPr/>
            </p:nvSpPr>
            <p:spPr bwMode="auto">
              <a:xfrm>
                <a:off x="4029" y="6792"/>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en-US" altLang="zh-CN" b="1" dirty="0">
                    <a:latin typeface="+mj-ea"/>
                    <a:ea typeface="+mj-ea"/>
                    <a:sym typeface="Symbol" pitchFamily="18" charset="2"/>
                  </a:rPr>
                  <a:t></a:t>
                </a:r>
                <a:r>
                  <a:rPr lang="en-US" altLang="zh-CN" b="1" dirty="0">
                    <a:latin typeface="+mj-ea"/>
                    <a:ea typeface="+mj-ea"/>
                  </a:rPr>
                  <a:t>/2</a:t>
                </a:r>
              </a:p>
              <a:p>
                <a:pPr algn="ctr">
                  <a:lnSpc>
                    <a:spcPct val="96000"/>
                  </a:lnSpc>
                </a:pPr>
                <a:r>
                  <a:rPr lang="zh-CN" altLang="en-US" b="1" dirty="0">
                    <a:latin typeface="+mj-ea"/>
                    <a:ea typeface="+mj-ea"/>
                  </a:rPr>
                  <a:t>相移</a:t>
                </a:r>
                <a:endParaRPr lang="zh-CN" altLang="en-US" sz="3200" b="1" dirty="0">
                  <a:latin typeface="+mj-ea"/>
                  <a:ea typeface="+mj-ea"/>
                </a:endParaRPr>
              </a:p>
            </p:txBody>
          </p:sp>
          <p:sp>
            <p:nvSpPr>
              <p:cNvPr id="148491" name="Line 11"/>
              <p:cNvSpPr>
                <a:spLocks noChangeShapeType="1"/>
              </p:cNvSpPr>
              <p:nvPr/>
            </p:nvSpPr>
            <p:spPr bwMode="auto">
              <a:xfrm flipV="1">
                <a:off x="4530" y="6432"/>
                <a:ext cx="0" cy="360"/>
              </a:xfrm>
              <a:prstGeom prst="line">
                <a:avLst/>
              </a:prstGeom>
              <a:noFill/>
              <a:ln w="9525">
                <a:solidFill>
                  <a:srgbClr val="000000"/>
                </a:solidFill>
                <a:round/>
                <a:headEnd type="triangle" w="med" len="med"/>
                <a:tailEnd/>
              </a:ln>
            </p:spPr>
            <p:txBody>
              <a:bodyPr/>
              <a:lstStyle/>
              <a:p>
                <a:endParaRPr lang="zh-CN" altLang="en-US" sz="2000" b="1">
                  <a:latin typeface="+mj-ea"/>
                  <a:ea typeface="+mj-ea"/>
                </a:endParaRPr>
              </a:p>
            </p:txBody>
          </p:sp>
          <p:sp>
            <p:nvSpPr>
              <p:cNvPr id="148492" name="Line 12"/>
              <p:cNvSpPr>
                <a:spLocks noChangeShapeType="1"/>
              </p:cNvSpPr>
              <p:nvPr/>
            </p:nvSpPr>
            <p:spPr bwMode="auto">
              <a:xfrm flipV="1">
                <a:off x="4530" y="7437"/>
                <a:ext cx="0" cy="360"/>
              </a:xfrm>
              <a:prstGeom prst="line">
                <a:avLst/>
              </a:prstGeom>
              <a:noFill/>
              <a:ln w="9525">
                <a:solidFill>
                  <a:srgbClr val="000000"/>
                </a:solidFill>
                <a:round/>
                <a:headEnd type="triangle" w="med" len="med"/>
                <a:tailEnd/>
              </a:ln>
            </p:spPr>
            <p:txBody>
              <a:bodyPr/>
              <a:lstStyle/>
              <a:p>
                <a:endParaRPr lang="zh-CN" altLang="en-US" sz="2000" b="1">
                  <a:latin typeface="+mj-ea"/>
                  <a:ea typeface="+mj-ea"/>
                </a:endParaRPr>
              </a:p>
            </p:txBody>
          </p:sp>
          <p:sp>
            <p:nvSpPr>
              <p:cNvPr id="148493" name="Line 13"/>
              <p:cNvSpPr>
                <a:spLocks noChangeShapeType="1"/>
              </p:cNvSpPr>
              <p:nvPr/>
            </p:nvSpPr>
            <p:spPr bwMode="auto">
              <a:xfrm flipV="1">
                <a:off x="4530" y="5442"/>
                <a:ext cx="0" cy="360"/>
              </a:xfrm>
              <a:prstGeom prst="line">
                <a:avLst/>
              </a:prstGeom>
              <a:noFill/>
              <a:ln w="9525">
                <a:solidFill>
                  <a:srgbClr val="000000"/>
                </a:solidFill>
                <a:round/>
                <a:headEnd/>
                <a:tailEnd type="triangle" w="med" len="med"/>
              </a:ln>
            </p:spPr>
            <p:txBody>
              <a:bodyPr/>
              <a:lstStyle/>
              <a:p>
                <a:endParaRPr lang="zh-CN" altLang="en-US" sz="2000" b="1">
                  <a:latin typeface="+mj-ea"/>
                  <a:ea typeface="+mj-ea"/>
                </a:endParaRPr>
              </a:p>
            </p:txBody>
          </p:sp>
          <p:grpSp>
            <p:nvGrpSpPr>
              <p:cNvPr id="4" name="Group 14"/>
              <p:cNvGrpSpPr>
                <a:grpSpLocks/>
              </p:cNvGrpSpPr>
              <p:nvPr/>
            </p:nvGrpSpPr>
            <p:grpSpPr bwMode="auto">
              <a:xfrm>
                <a:off x="1839" y="5802"/>
                <a:ext cx="1574" cy="645"/>
                <a:chOff x="2460" y="9915"/>
                <a:chExt cx="1574" cy="645"/>
              </a:xfrm>
            </p:grpSpPr>
            <p:sp>
              <p:nvSpPr>
                <p:cNvPr id="148495" name="Text Box 15"/>
                <p:cNvSpPr txBox="1">
                  <a:spLocks noChangeArrowheads="1"/>
                </p:cNvSpPr>
                <p:nvPr/>
              </p:nvSpPr>
              <p:spPr bwMode="auto">
                <a:xfrm>
                  <a:off x="3090" y="9915"/>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b="1">
                      <a:latin typeface="+mj-ea"/>
                      <a:ea typeface="+mj-ea"/>
                    </a:rPr>
                    <a:t>串</a:t>
                  </a:r>
                  <a:r>
                    <a:rPr lang="en-US" altLang="zh-CN" b="1">
                      <a:latin typeface="+mj-ea"/>
                      <a:ea typeface="+mj-ea"/>
                    </a:rPr>
                    <a:t>/</a:t>
                  </a:r>
                  <a:r>
                    <a:rPr lang="zh-CN" altLang="en-US" b="1">
                      <a:latin typeface="+mj-ea"/>
                      <a:ea typeface="+mj-ea"/>
                    </a:rPr>
                    <a:t>并</a:t>
                  </a:r>
                </a:p>
                <a:p>
                  <a:pPr algn="ctr">
                    <a:lnSpc>
                      <a:spcPct val="96000"/>
                    </a:lnSpc>
                  </a:pPr>
                  <a:r>
                    <a:rPr lang="zh-CN" altLang="en-US" b="1">
                      <a:latin typeface="+mj-ea"/>
                      <a:ea typeface="+mj-ea"/>
                    </a:rPr>
                    <a:t>变换</a:t>
                  </a:r>
                  <a:endParaRPr lang="zh-CN" altLang="en-US" sz="3200" b="1">
                    <a:latin typeface="+mj-ea"/>
                    <a:ea typeface="+mj-ea"/>
                  </a:endParaRPr>
                </a:p>
              </p:txBody>
            </p:sp>
            <p:sp>
              <p:nvSpPr>
                <p:cNvPr id="148496" name="Line 16"/>
                <p:cNvSpPr>
                  <a:spLocks noChangeShapeType="1"/>
                </p:cNvSpPr>
                <p:nvPr/>
              </p:nvSpPr>
              <p:spPr bwMode="auto">
                <a:xfrm>
                  <a:off x="2460" y="10245"/>
                  <a:ext cx="630" cy="0"/>
                </a:xfrm>
                <a:prstGeom prst="line">
                  <a:avLst/>
                </a:prstGeom>
                <a:noFill/>
                <a:ln w="9525">
                  <a:solidFill>
                    <a:srgbClr val="000000"/>
                  </a:solidFill>
                  <a:round/>
                  <a:headEnd/>
                  <a:tailEnd type="triangle" w="med" len="med"/>
                </a:ln>
              </p:spPr>
              <p:txBody>
                <a:bodyPr/>
                <a:lstStyle/>
                <a:p>
                  <a:endParaRPr lang="zh-CN" altLang="en-US" sz="2000" b="1">
                    <a:latin typeface="+mj-ea"/>
                    <a:ea typeface="+mj-ea"/>
                  </a:endParaRPr>
                </a:p>
              </p:txBody>
            </p:sp>
          </p:grpSp>
          <p:sp>
            <p:nvSpPr>
              <p:cNvPr id="148497" name="Line 17"/>
              <p:cNvSpPr>
                <a:spLocks noChangeShapeType="1"/>
              </p:cNvSpPr>
              <p:nvPr/>
            </p:nvSpPr>
            <p:spPr bwMode="auto">
              <a:xfrm>
                <a:off x="2947" y="6447"/>
                <a:ext cx="0" cy="1680"/>
              </a:xfrm>
              <a:prstGeom prst="line">
                <a:avLst/>
              </a:prstGeom>
              <a:noFill/>
              <a:ln w="9525">
                <a:solidFill>
                  <a:srgbClr val="000000"/>
                </a:solidFill>
                <a:round/>
                <a:headEnd/>
                <a:tailEnd/>
              </a:ln>
            </p:spPr>
            <p:txBody>
              <a:bodyPr/>
              <a:lstStyle/>
              <a:p>
                <a:endParaRPr lang="zh-CN" altLang="en-US" sz="2000" b="1">
                  <a:latin typeface="+mj-ea"/>
                  <a:ea typeface="+mj-ea"/>
                </a:endParaRPr>
              </a:p>
            </p:txBody>
          </p:sp>
          <p:sp>
            <p:nvSpPr>
              <p:cNvPr id="148498" name="Line 18"/>
              <p:cNvSpPr>
                <a:spLocks noChangeShapeType="1"/>
              </p:cNvSpPr>
              <p:nvPr/>
            </p:nvSpPr>
            <p:spPr bwMode="auto">
              <a:xfrm>
                <a:off x="2947" y="8127"/>
                <a:ext cx="1066" cy="0"/>
              </a:xfrm>
              <a:prstGeom prst="line">
                <a:avLst/>
              </a:prstGeom>
              <a:noFill/>
              <a:ln w="9525">
                <a:solidFill>
                  <a:srgbClr val="000000"/>
                </a:solidFill>
                <a:round/>
                <a:headEnd/>
                <a:tailEnd type="triangle" w="med" len="med"/>
              </a:ln>
            </p:spPr>
            <p:txBody>
              <a:bodyPr/>
              <a:lstStyle/>
              <a:p>
                <a:endParaRPr lang="zh-CN" altLang="en-US" sz="2000" b="1">
                  <a:latin typeface="+mj-ea"/>
                  <a:ea typeface="+mj-ea"/>
                </a:endParaRPr>
              </a:p>
            </p:txBody>
          </p:sp>
          <p:sp>
            <p:nvSpPr>
              <p:cNvPr id="148499" name="Line 19"/>
              <p:cNvSpPr>
                <a:spLocks noChangeShapeType="1"/>
              </p:cNvSpPr>
              <p:nvPr/>
            </p:nvSpPr>
            <p:spPr bwMode="auto">
              <a:xfrm flipV="1">
                <a:off x="2947" y="5142"/>
                <a:ext cx="0" cy="660"/>
              </a:xfrm>
              <a:prstGeom prst="line">
                <a:avLst/>
              </a:prstGeom>
              <a:noFill/>
              <a:ln w="9525">
                <a:solidFill>
                  <a:srgbClr val="000000"/>
                </a:solidFill>
                <a:round/>
                <a:headEnd/>
                <a:tailEnd/>
              </a:ln>
            </p:spPr>
            <p:txBody>
              <a:bodyPr/>
              <a:lstStyle/>
              <a:p>
                <a:endParaRPr lang="zh-CN" altLang="en-US" sz="2000" b="1">
                  <a:latin typeface="+mj-ea"/>
                  <a:ea typeface="+mj-ea"/>
                </a:endParaRPr>
              </a:p>
            </p:txBody>
          </p:sp>
          <p:sp>
            <p:nvSpPr>
              <p:cNvPr id="148500" name="Line 20"/>
              <p:cNvSpPr>
                <a:spLocks noChangeShapeType="1"/>
              </p:cNvSpPr>
              <p:nvPr/>
            </p:nvSpPr>
            <p:spPr bwMode="auto">
              <a:xfrm>
                <a:off x="2947" y="5142"/>
                <a:ext cx="1050" cy="0"/>
              </a:xfrm>
              <a:prstGeom prst="line">
                <a:avLst/>
              </a:prstGeom>
              <a:noFill/>
              <a:ln w="9525">
                <a:solidFill>
                  <a:srgbClr val="000000"/>
                </a:solidFill>
                <a:round/>
                <a:headEnd/>
                <a:tailEnd type="triangle" w="med" len="med"/>
              </a:ln>
            </p:spPr>
            <p:txBody>
              <a:bodyPr/>
              <a:lstStyle/>
              <a:p>
                <a:endParaRPr lang="zh-CN" altLang="en-US" sz="2000" b="1">
                  <a:latin typeface="+mj-ea"/>
                  <a:ea typeface="+mj-ea"/>
                </a:endParaRPr>
              </a:p>
            </p:txBody>
          </p:sp>
          <p:sp>
            <p:nvSpPr>
              <p:cNvPr id="148501" name="Text Box 21"/>
              <p:cNvSpPr txBox="1">
                <a:spLocks noChangeArrowheads="1"/>
              </p:cNvSpPr>
              <p:nvPr/>
            </p:nvSpPr>
            <p:spPr bwMode="auto">
              <a:xfrm>
                <a:off x="5499" y="5802"/>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b="1">
                    <a:latin typeface="+mj-ea"/>
                    <a:ea typeface="+mj-ea"/>
                  </a:rPr>
                  <a:t>相加</a:t>
                </a:r>
              </a:p>
              <a:p>
                <a:pPr algn="ctr">
                  <a:lnSpc>
                    <a:spcPct val="96000"/>
                  </a:lnSpc>
                </a:pPr>
                <a:r>
                  <a:rPr lang="zh-CN" altLang="en-US" b="1">
                    <a:latin typeface="+mj-ea"/>
                    <a:ea typeface="+mj-ea"/>
                  </a:rPr>
                  <a:t>电路</a:t>
                </a:r>
                <a:endParaRPr lang="zh-CN" altLang="en-US" sz="3200" b="1">
                  <a:latin typeface="+mj-ea"/>
                  <a:ea typeface="+mj-ea"/>
                </a:endParaRPr>
              </a:p>
            </p:txBody>
          </p:sp>
          <p:sp>
            <p:nvSpPr>
              <p:cNvPr id="148502" name="Line 22"/>
              <p:cNvSpPr>
                <a:spLocks noChangeShapeType="1"/>
              </p:cNvSpPr>
              <p:nvPr/>
            </p:nvSpPr>
            <p:spPr bwMode="auto">
              <a:xfrm>
                <a:off x="4987" y="5142"/>
                <a:ext cx="1006" cy="0"/>
              </a:xfrm>
              <a:prstGeom prst="line">
                <a:avLst/>
              </a:prstGeom>
              <a:noFill/>
              <a:ln w="9525">
                <a:solidFill>
                  <a:srgbClr val="000000"/>
                </a:solidFill>
                <a:round/>
                <a:headEnd/>
                <a:tailEnd/>
              </a:ln>
            </p:spPr>
            <p:txBody>
              <a:bodyPr/>
              <a:lstStyle/>
              <a:p>
                <a:endParaRPr lang="zh-CN" altLang="en-US" sz="2000" b="1">
                  <a:latin typeface="+mj-ea"/>
                  <a:ea typeface="+mj-ea"/>
                </a:endParaRPr>
              </a:p>
            </p:txBody>
          </p:sp>
          <p:sp>
            <p:nvSpPr>
              <p:cNvPr id="148503" name="Line 23"/>
              <p:cNvSpPr>
                <a:spLocks noChangeShapeType="1"/>
              </p:cNvSpPr>
              <p:nvPr/>
            </p:nvSpPr>
            <p:spPr bwMode="auto">
              <a:xfrm>
                <a:off x="5993" y="6447"/>
                <a:ext cx="0" cy="1695"/>
              </a:xfrm>
              <a:prstGeom prst="line">
                <a:avLst/>
              </a:prstGeom>
              <a:noFill/>
              <a:ln w="9525">
                <a:solidFill>
                  <a:srgbClr val="000000"/>
                </a:solidFill>
                <a:round/>
                <a:headEnd type="triangle" w="med" len="med"/>
                <a:tailEnd/>
              </a:ln>
            </p:spPr>
            <p:txBody>
              <a:bodyPr/>
              <a:lstStyle/>
              <a:p>
                <a:endParaRPr lang="zh-CN" altLang="en-US" sz="2000" b="1">
                  <a:latin typeface="+mj-ea"/>
                  <a:ea typeface="+mj-ea"/>
                </a:endParaRPr>
              </a:p>
            </p:txBody>
          </p:sp>
          <p:sp>
            <p:nvSpPr>
              <p:cNvPr id="148504" name="Line 24"/>
              <p:cNvSpPr>
                <a:spLocks noChangeShapeType="1"/>
              </p:cNvSpPr>
              <p:nvPr/>
            </p:nvSpPr>
            <p:spPr bwMode="auto">
              <a:xfrm>
                <a:off x="4973" y="8127"/>
                <a:ext cx="1050" cy="0"/>
              </a:xfrm>
              <a:prstGeom prst="line">
                <a:avLst/>
              </a:prstGeom>
              <a:noFill/>
              <a:ln w="9525">
                <a:solidFill>
                  <a:srgbClr val="000000"/>
                </a:solidFill>
                <a:round/>
                <a:headEnd/>
                <a:tailEnd/>
              </a:ln>
            </p:spPr>
            <p:txBody>
              <a:bodyPr/>
              <a:lstStyle/>
              <a:p>
                <a:endParaRPr lang="zh-CN" altLang="en-US" sz="2000" b="1">
                  <a:latin typeface="+mj-ea"/>
                  <a:ea typeface="+mj-ea"/>
                </a:endParaRPr>
              </a:p>
            </p:txBody>
          </p:sp>
          <p:sp>
            <p:nvSpPr>
              <p:cNvPr id="148505" name="Line 25"/>
              <p:cNvSpPr>
                <a:spLocks noChangeShapeType="1"/>
              </p:cNvSpPr>
              <p:nvPr/>
            </p:nvSpPr>
            <p:spPr bwMode="auto">
              <a:xfrm>
                <a:off x="5993" y="5142"/>
                <a:ext cx="0" cy="660"/>
              </a:xfrm>
              <a:prstGeom prst="line">
                <a:avLst/>
              </a:prstGeom>
              <a:noFill/>
              <a:ln w="9525">
                <a:solidFill>
                  <a:srgbClr val="000000"/>
                </a:solidFill>
                <a:round/>
                <a:headEnd/>
                <a:tailEnd type="triangle" w="med" len="med"/>
              </a:ln>
            </p:spPr>
            <p:txBody>
              <a:bodyPr/>
              <a:lstStyle/>
              <a:p>
                <a:endParaRPr lang="zh-CN" altLang="en-US" sz="2000" b="1">
                  <a:latin typeface="+mj-ea"/>
                  <a:ea typeface="+mj-ea"/>
                </a:endParaRPr>
              </a:p>
            </p:txBody>
          </p:sp>
          <p:sp>
            <p:nvSpPr>
              <p:cNvPr id="148506" name="Line 26"/>
              <p:cNvSpPr>
                <a:spLocks noChangeShapeType="1"/>
              </p:cNvSpPr>
              <p:nvPr/>
            </p:nvSpPr>
            <p:spPr bwMode="auto">
              <a:xfrm>
                <a:off x="6443" y="6132"/>
                <a:ext cx="570" cy="0"/>
              </a:xfrm>
              <a:prstGeom prst="line">
                <a:avLst/>
              </a:prstGeom>
              <a:noFill/>
              <a:ln w="9525">
                <a:solidFill>
                  <a:srgbClr val="000000"/>
                </a:solidFill>
                <a:round/>
                <a:headEnd/>
                <a:tailEnd type="triangle" w="med" len="med"/>
              </a:ln>
            </p:spPr>
            <p:txBody>
              <a:bodyPr/>
              <a:lstStyle/>
              <a:p>
                <a:endParaRPr lang="zh-CN" altLang="en-US" sz="2000" b="1">
                  <a:latin typeface="+mj-ea"/>
                  <a:ea typeface="+mj-ea"/>
                </a:endParaRPr>
              </a:p>
            </p:txBody>
          </p:sp>
          <p:sp>
            <p:nvSpPr>
              <p:cNvPr id="148507" name="Text Box 27"/>
              <p:cNvSpPr txBox="1">
                <a:spLocks noChangeArrowheads="1"/>
              </p:cNvSpPr>
              <p:nvPr/>
            </p:nvSpPr>
            <p:spPr bwMode="auto">
              <a:xfrm>
                <a:off x="4569" y="5459"/>
                <a:ext cx="870" cy="450"/>
              </a:xfrm>
              <a:prstGeom prst="rect">
                <a:avLst/>
              </a:prstGeom>
              <a:noFill/>
              <a:ln w="9525">
                <a:noFill/>
                <a:miter lim="800000"/>
                <a:headEnd/>
                <a:tailEnd/>
              </a:ln>
            </p:spPr>
            <p:txBody>
              <a:bodyPr/>
              <a:lstStyle/>
              <a:p>
                <a:pPr algn="just"/>
                <a:r>
                  <a:rPr lang="en-US" altLang="zh-CN" b="1" dirty="0">
                    <a:latin typeface="+mj-ea"/>
                    <a:ea typeface="+mj-ea"/>
                  </a:rPr>
                  <a:t>cos</a:t>
                </a:r>
                <a:r>
                  <a:rPr lang="en-US" altLang="zh-CN" b="1" i="1" dirty="0">
                    <a:latin typeface="+mj-ea"/>
                    <a:ea typeface="+mj-ea"/>
                    <a:sym typeface="Symbol" pitchFamily="18" charset="2"/>
                  </a:rPr>
                  <a:t></a:t>
                </a:r>
                <a:r>
                  <a:rPr lang="en-US" altLang="zh-CN" b="1" baseline="-25000" dirty="0">
                    <a:latin typeface="+mj-ea"/>
                    <a:ea typeface="+mj-ea"/>
                  </a:rPr>
                  <a:t>0</a:t>
                </a:r>
                <a:r>
                  <a:rPr lang="en-US" altLang="zh-CN" b="1" i="1" dirty="0">
                    <a:latin typeface="+mj-ea"/>
                    <a:ea typeface="+mj-ea"/>
                  </a:rPr>
                  <a:t>t</a:t>
                </a:r>
                <a:endParaRPr lang="en-US" altLang="zh-CN" sz="3200" b="1" dirty="0">
                  <a:latin typeface="+mj-ea"/>
                  <a:ea typeface="+mj-ea"/>
                </a:endParaRPr>
              </a:p>
            </p:txBody>
          </p:sp>
          <p:sp>
            <p:nvSpPr>
              <p:cNvPr id="148508" name="Text Box 28"/>
              <p:cNvSpPr txBox="1">
                <a:spLocks noChangeArrowheads="1"/>
              </p:cNvSpPr>
              <p:nvPr/>
            </p:nvSpPr>
            <p:spPr bwMode="auto">
              <a:xfrm>
                <a:off x="1586" y="5760"/>
                <a:ext cx="646" cy="435"/>
              </a:xfrm>
              <a:prstGeom prst="rect">
                <a:avLst/>
              </a:prstGeom>
              <a:noFill/>
              <a:ln w="9525">
                <a:noFill/>
                <a:miter lim="800000"/>
                <a:headEnd/>
                <a:tailEnd/>
              </a:ln>
            </p:spPr>
            <p:txBody>
              <a:bodyPr/>
              <a:lstStyle/>
              <a:p>
                <a:pPr algn="just"/>
                <a:r>
                  <a:rPr lang="en-US" altLang="zh-CN" b="1" i="1">
                    <a:latin typeface="+mj-ea"/>
                    <a:ea typeface="+mj-ea"/>
                  </a:rPr>
                  <a:t>A</a:t>
                </a:r>
                <a:r>
                  <a:rPr lang="en-US" altLang="zh-CN" b="1">
                    <a:latin typeface="+mj-ea"/>
                    <a:ea typeface="+mj-ea"/>
                  </a:rPr>
                  <a:t>(</a:t>
                </a:r>
                <a:r>
                  <a:rPr lang="en-US" altLang="zh-CN" b="1" i="1">
                    <a:latin typeface="+mj-ea"/>
                    <a:ea typeface="+mj-ea"/>
                  </a:rPr>
                  <a:t>t</a:t>
                </a:r>
                <a:r>
                  <a:rPr lang="en-US" altLang="zh-CN" b="1">
                    <a:latin typeface="+mj-ea"/>
                    <a:ea typeface="+mj-ea"/>
                  </a:rPr>
                  <a:t>)</a:t>
                </a:r>
                <a:endParaRPr lang="en-US" altLang="zh-CN" sz="3200" b="1">
                  <a:latin typeface="+mj-ea"/>
                  <a:ea typeface="+mj-ea"/>
                </a:endParaRPr>
              </a:p>
            </p:txBody>
          </p:sp>
          <p:sp>
            <p:nvSpPr>
              <p:cNvPr id="148509" name="Text Box 29"/>
              <p:cNvSpPr txBox="1">
                <a:spLocks noChangeArrowheads="1"/>
              </p:cNvSpPr>
              <p:nvPr/>
            </p:nvSpPr>
            <p:spPr bwMode="auto">
              <a:xfrm>
                <a:off x="6700" y="5715"/>
                <a:ext cx="660" cy="435"/>
              </a:xfrm>
              <a:prstGeom prst="rect">
                <a:avLst/>
              </a:prstGeom>
              <a:noFill/>
              <a:ln w="9525">
                <a:noFill/>
                <a:miter lim="800000"/>
                <a:headEnd/>
                <a:tailEnd/>
              </a:ln>
            </p:spPr>
            <p:txBody>
              <a:bodyPr/>
              <a:lstStyle/>
              <a:p>
                <a:pPr algn="just"/>
                <a:r>
                  <a:rPr lang="en-US" altLang="zh-CN" b="1" i="1">
                    <a:latin typeface="+mj-ea"/>
                    <a:ea typeface="+mj-ea"/>
                  </a:rPr>
                  <a:t>s</a:t>
                </a:r>
                <a:r>
                  <a:rPr lang="en-US" altLang="zh-CN" b="1">
                    <a:latin typeface="+mj-ea"/>
                    <a:ea typeface="+mj-ea"/>
                  </a:rPr>
                  <a:t>(</a:t>
                </a:r>
                <a:r>
                  <a:rPr lang="en-US" altLang="zh-CN" b="1" i="1">
                    <a:latin typeface="+mj-ea"/>
                    <a:ea typeface="+mj-ea"/>
                  </a:rPr>
                  <a:t>t</a:t>
                </a:r>
                <a:r>
                  <a:rPr lang="en-US" altLang="zh-CN" b="1">
                    <a:latin typeface="+mj-ea"/>
                    <a:ea typeface="+mj-ea"/>
                  </a:rPr>
                  <a:t>)</a:t>
                </a:r>
                <a:endParaRPr lang="en-US" altLang="zh-CN" sz="3200" b="1">
                  <a:latin typeface="+mj-ea"/>
                  <a:ea typeface="+mj-ea"/>
                </a:endParaRPr>
              </a:p>
            </p:txBody>
          </p:sp>
          <p:sp>
            <p:nvSpPr>
              <p:cNvPr id="148510" name="Text Box 30"/>
              <p:cNvSpPr txBox="1">
                <a:spLocks noChangeArrowheads="1"/>
              </p:cNvSpPr>
              <p:nvPr/>
            </p:nvSpPr>
            <p:spPr bwMode="auto">
              <a:xfrm>
                <a:off x="2636" y="8610"/>
                <a:ext cx="4320" cy="585"/>
              </a:xfrm>
              <a:prstGeom prst="rect">
                <a:avLst/>
              </a:prstGeom>
              <a:noFill/>
              <a:ln w="9525">
                <a:noFill/>
                <a:miter lim="800000"/>
                <a:headEnd/>
                <a:tailEnd/>
              </a:ln>
            </p:spPr>
            <p:txBody>
              <a:bodyPr/>
              <a:lstStyle/>
              <a:p>
                <a:pPr algn="just"/>
                <a:r>
                  <a:rPr lang="zh-CN" altLang="en-US" b="1" dirty="0">
                    <a:latin typeface="+mj-ea"/>
                    <a:ea typeface="+mj-ea"/>
                  </a:rPr>
                  <a:t>图</a:t>
                </a:r>
                <a:r>
                  <a:rPr lang="en-US" altLang="zh-CN" b="1" dirty="0">
                    <a:latin typeface="+mj-ea"/>
                    <a:ea typeface="+mj-ea"/>
                  </a:rPr>
                  <a:t>7-37 </a:t>
                </a:r>
                <a:r>
                  <a:rPr lang="zh-CN" altLang="en-US" b="1" dirty="0">
                    <a:latin typeface="+mj-ea"/>
                    <a:ea typeface="+mj-ea"/>
                  </a:rPr>
                  <a:t>第一种</a:t>
                </a:r>
                <a:r>
                  <a:rPr lang="en-US" altLang="zh-CN" b="1" dirty="0">
                    <a:latin typeface="+mj-ea"/>
                    <a:ea typeface="+mj-ea"/>
                  </a:rPr>
                  <a:t>QPSK</a:t>
                </a:r>
                <a:r>
                  <a:rPr lang="zh-CN" altLang="en-US" b="1" dirty="0">
                    <a:latin typeface="+mj-ea"/>
                    <a:ea typeface="+mj-ea"/>
                  </a:rPr>
                  <a:t>信号产生方法</a:t>
                </a:r>
                <a:endParaRPr lang="zh-CN" altLang="en-US" sz="3200" b="1" dirty="0">
                  <a:latin typeface="+mj-ea"/>
                  <a:ea typeface="+mj-ea"/>
                </a:endParaRPr>
              </a:p>
            </p:txBody>
          </p:sp>
          <p:sp>
            <p:nvSpPr>
              <p:cNvPr id="148511" name="Text Box 31"/>
              <p:cNvSpPr txBox="1">
                <a:spLocks noChangeArrowheads="1"/>
              </p:cNvSpPr>
              <p:nvPr/>
            </p:nvSpPr>
            <p:spPr bwMode="auto">
              <a:xfrm>
                <a:off x="3250" y="4800"/>
                <a:ext cx="436" cy="375"/>
              </a:xfrm>
              <a:prstGeom prst="rect">
                <a:avLst/>
              </a:prstGeom>
              <a:noFill/>
              <a:ln w="9525">
                <a:noFill/>
                <a:miter lim="800000"/>
                <a:headEnd/>
                <a:tailEnd/>
              </a:ln>
            </p:spPr>
            <p:txBody>
              <a:bodyPr/>
              <a:lstStyle/>
              <a:p>
                <a:pPr algn="just"/>
                <a:r>
                  <a:rPr lang="en-US" altLang="zh-CN" b="1" i="1">
                    <a:latin typeface="+mj-ea"/>
                    <a:ea typeface="+mj-ea"/>
                  </a:rPr>
                  <a:t>a</a:t>
                </a:r>
                <a:endParaRPr lang="en-US" altLang="zh-CN" sz="3200" b="1">
                  <a:latin typeface="+mj-ea"/>
                  <a:ea typeface="+mj-ea"/>
                </a:endParaRPr>
              </a:p>
            </p:txBody>
          </p:sp>
          <p:sp>
            <p:nvSpPr>
              <p:cNvPr id="148512" name="Text Box 32"/>
              <p:cNvSpPr txBox="1">
                <a:spLocks noChangeArrowheads="1"/>
              </p:cNvSpPr>
              <p:nvPr/>
            </p:nvSpPr>
            <p:spPr bwMode="auto">
              <a:xfrm>
                <a:off x="3250" y="7770"/>
                <a:ext cx="436" cy="375"/>
              </a:xfrm>
              <a:prstGeom prst="rect">
                <a:avLst/>
              </a:prstGeom>
              <a:noFill/>
              <a:ln w="9525">
                <a:noFill/>
                <a:miter lim="800000"/>
                <a:headEnd/>
                <a:tailEnd/>
              </a:ln>
            </p:spPr>
            <p:txBody>
              <a:bodyPr/>
              <a:lstStyle/>
              <a:p>
                <a:pPr algn="just"/>
                <a:r>
                  <a:rPr lang="en-US" altLang="zh-CN" b="1" i="1">
                    <a:latin typeface="+mj-ea"/>
                    <a:ea typeface="+mj-ea"/>
                  </a:rPr>
                  <a:t>b</a:t>
                </a:r>
                <a:endParaRPr lang="en-US" altLang="zh-CN" sz="3200" b="1">
                  <a:latin typeface="+mj-ea"/>
                  <a:ea typeface="+mj-ea"/>
                </a:endParaRPr>
              </a:p>
            </p:txBody>
          </p:sp>
        </p:grpSp>
      </p:grpSp>
      <p:sp>
        <p:nvSpPr>
          <p:cNvPr id="5" name="矩形 4"/>
          <p:cNvSpPr/>
          <p:nvPr/>
        </p:nvSpPr>
        <p:spPr>
          <a:xfrm>
            <a:off x="1763688" y="3118624"/>
            <a:ext cx="1601041" cy="1200329"/>
          </a:xfrm>
          <a:prstGeom prst="rect">
            <a:avLst/>
          </a:prstGeom>
        </p:spPr>
        <p:txBody>
          <a:bodyPr wrap="square">
            <a:spAutoFit/>
          </a:bodyPr>
          <a:lstStyle/>
          <a:p>
            <a:r>
              <a:rPr lang="zh-CN" altLang="en-US" sz="2400" b="1" dirty="0" smtClean="0">
                <a:solidFill>
                  <a:srgbClr val="0000FF"/>
                </a:solidFill>
                <a:latin typeface="+mj-ea"/>
                <a:ea typeface="+mj-ea"/>
              </a:rPr>
              <a:t>二进制不归零双极性码元</a:t>
            </a:r>
            <a:endParaRPr lang="zh-CN" altLang="en-US" sz="2400" b="1" dirty="0">
              <a:solidFill>
                <a:srgbClr val="0000FF"/>
              </a:solidFill>
              <a:latin typeface="+mj-ea"/>
              <a:ea typeface="+mj-ea"/>
            </a:endParaRPr>
          </a:p>
        </p:txBody>
      </p:sp>
      <p:cxnSp>
        <p:nvCxnSpPr>
          <p:cNvPr id="7" name="直接箭头连接符 6"/>
          <p:cNvCxnSpPr>
            <a:stCxn id="5" idx="0"/>
          </p:cNvCxnSpPr>
          <p:nvPr/>
        </p:nvCxnSpPr>
        <p:spPr>
          <a:xfrm flipV="1">
            <a:off x="2564209" y="2874849"/>
            <a:ext cx="298054" cy="243775"/>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6" name="矩形 5"/>
          <p:cNvSpPr/>
          <p:nvPr/>
        </p:nvSpPr>
        <p:spPr>
          <a:xfrm>
            <a:off x="3806469" y="2518851"/>
            <a:ext cx="1009435" cy="7119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903830148"/>
              </p:ext>
            </p:extLst>
          </p:nvPr>
        </p:nvGraphicFramePr>
        <p:xfrm>
          <a:off x="439526" y="4566684"/>
          <a:ext cx="3560763" cy="1020762"/>
        </p:xfrm>
        <a:graphic>
          <a:graphicData uri="http://schemas.openxmlformats.org/presentationml/2006/ole">
            <mc:AlternateContent xmlns:mc="http://schemas.openxmlformats.org/markup-compatibility/2006">
              <mc:Choice xmlns:v="urn:schemas-microsoft-com:vml" Requires="v">
                <p:oleObj spid="_x0000_s467983" name="公式" r:id="rId3" imgW="1587500" imgH="457200" progId="Equation.3">
                  <p:embed/>
                </p:oleObj>
              </mc:Choice>
              <mc:Fallback>
                <p:oleObj name="公式" r:id="rId3" imgW="15875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526" y="4566684"/>
                        <a:ext cx="3560763" cy="1020762"/>
                      </a:xfrm>
                      <a:prstGeom prst="rect">
                        <a:avLst/>
                      </a:prstGeom>
                      <a:noFill/>
                      <a:ln w="28575">
                        <a:solidFill>
                          <a:srgbClr val="3333FF"/>
                        </a:solidFill>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3"/>
          <p:cNvSpPr>
            <a:spLocks noGrp="1" noChangeArrowheads="1"/>
          </p:cNvSpPr>
          <p:nvPr>
            <p:ph type="body" idx="1"/>
          </p:nvPr>
        </p:nvSpPr>
        <p:spPr>
          <a:xfrm>
            <a:off x="539552" y="4941168"/>
            <a:ext cx="8064896" cy="1296144"/>
          </a:xfrm>
        </p:spPr>
        <p:txBody>
          <a:bodyPr/>
          <a:lstStyle/>
          <a:p>
            <a:r>
              <a:rPr lang="zh-CN" altLang="en-US" dirty="0"/>
              <a:t>码元串</a:t>
            </a:r>
            <a:r>
              <a:rPr lang="en-US" altLang="zh-CN" dirty="0"/>
              <a:t>/</a:t>
            </a:r>
            <a:r>
              <a:rPr lang="zh-CN" altLang="en-US" dirty="0"/>
              <a:t>并</a:t>
            </a:r>
            <a:r>
              <a:rPr lang="zh-CN" altLang="en-US" dirty="0" smtClean="0"/>
              <a:t>变换后，两路并行码元</a:t>
            </a:r>
            <a:r>
              <a:rPr lang="en-US" altLang="zh-CN" i="1" dirty="0" smtClean="0"/>
              <a:t>a</a:t>
            </a:r>
            <a:r>
              <a:rPr lang="zh-CN" altLang="en-US" dirty="0" smtClean="0"/>
              <a:t>和</a:t>
            </a:r>
            <a:r>
              <a:rPr lang="en-US" altLang="zh-CN" i="1" dirty="0" smtClean="0"/>
              <a:t>b</a:t>
            </a:r>
            <a:endParaRPr lang="en-US" altLang="zh-CN" dirty="0"/>
          </a:p>
          <a:p>
            <a:r>
              <a:rPr lang="zh-CN" altLang="en-US" dirty="0" smtClean="0"/>
              <a:t>注意：</a:t>
            </a:r>
            <a:r>
              <a:rPr lang="zh-CN" altLang="en-US" dirty="0" smtClean="0">
                <a:solidFill>
                  <a:srgbClr val="FF0000"/>
                </a:solidFill>
              </a:rPr>
              <a:t>每个码元持续时间是输入码元的</a:t>
            </a:r>
            <a:r>
              <a:rPr lang="en-US" altLang="zh-CN" dirty="0" smtClean="0">
                <a:solidFill>
                  <a:srgbClr val="FF0000"/>
                </a:solidFill>
              </a:rPr>
              <a:t>2</a:t>
            </a:r>
            <a:r>
              <a:rPr lang="zh-CN" altLang="en-US" dirty="0" smtClean="0">
                <a:solidFill>
                  <a:srgbClr val="FF0000"/>
                </a:solidFill>
              </a:rPr>
              <a:t>倍</a:t>
            </a:r>
            <a:endParaRPr lang="zh-CN" altLang="en-US" dirty="0">
              <a:solidFill>
                <a:srgbClr val="FF0000"/>
              </a:solidFill>
            </a:endParaRPr>
          </a:p>
        </p:txBody>
      </p:sp>
      <p:sp>
        <p:nvSpPr>
          <p:cNvPr id="40" name="灯片编号占位符 5"/>
          <p:cNvSpPr>
            <a:spLocks noGrp="1"/>
          </p:cNvSpPr>
          <p:nvPr>
            <p:ph type="sldNum" sz="quarter" idx="12"/>
          </p:nvPr>
        </p:nvSpPr>
        <p:spPr/>
        <p:txBody>
          <a:bodyPr/>
          <a:lstStyle/>
          <a:p>
            <a:fld id="{06DC0AEA-CE8A-403A-8868-96C79B2BC16B}" type="slidenum">
              <a:rPr lang="en-US" altLang="zh-CN" smtClean="0"/>
              <a:pPr/>
              <a:t>164</a:t>
            </a:fld>
            <a:endParaRPr lang="en-US" altLang="zh-CN"/>
          </a:p>
        </p:txBody>
      </p:sp>
      <p:grpSp>
        <p:nvGrpSpPr>
          <p:cNvPr id="3" name="Group 5"/>
          <p:cNvGrpSpPr>
            <a:grpSpLocks/>
          </p:cNvGrpSpPr>
          <p:nvPr/>
        </p:nvGrpSpPr>
        <p:grpSpPr bwMode="auto">
          <a:xfrm>
            <a:off x="899592" y="1340767"/>
            <a:ext cx="7416824" cy="3215434"/>
            <a:chOff x="2010" y="12600"/>
            <a:chExt cx="4800" cy="1935"/>
          </a:xfrm>
        </p:grpSpPr>
        <p:grpSp>
          <p:nvGrpSpPr>
            <p:cNvPr id="4" name="Group 6"/>
            <p:cNvGrpSpPr>
              <a:grpSpLocks/>
            </p:cNvGrpSpPr>
            <p:nvPr/>
          </p:nvGrpSpPr>
          <p:grpSpPr bwMode="auto">
            <a:xfrm>
              <a:off x="2010" y="12600"/>
              <a:ext cx="4784" cy="585"/>
              <a:chOff x="2010" y="12600"/>
              <a:chExt cx="4784" cy="585"/>
            </a:xfrm>
          </p:grpSpPr>
          <p:grpSp>
            <p:nvGrpSpPr>
              <p:cNvPr id="5" name="Group 7"/>
              <p:cNvGrpSpPr>
                <a:grpSpLocks/>
              </p:cNvGrpSpPr>
              <p:nvPr/>
            </p:nvGrpSpPr>
            <p:grpSpPr bwMode="auto">
              <a:xfrm>
                <a:off x="2010" y="12600"/>
                <a:ext cx="4784" cy="285"/>
                <a:chOff x="2010" y="12600"/>
                <a:chExt cx="4784" cy="285"/>
              </a:xfrm>
            </p:grpSpPr>
            <p:sp>
              <p:nvSpPr>
                <p:cNvPr id="149512" name="Line 8"/>
                <p:cNvSpPr>
                  <a:spLocks noChangeShapeType="1"/>
                </p:cNvSpPr>
                <p:nvPr/>
              </p:nvSpPr>
              <p:spPr bwMode="auto">
                <a:xfrm>
                  <a:off x="2010" y="12885"/>
                  <a:ext cx="4784" cy="0"/>
                </a:xfrm>
                <a:prstGeom prst="line">
                  <a:avLst/>
                </a:prstGeom>
                <a:noFill/>
                <a:ln w="9525">
                  <a:solidFill>
                    <a:srgbClr val="000000"/>
                  </a:solidFill>
                  <a:round/>
                  <a:headEnd/>
                  <a:tailEnd type="triangle" w="med" len="med"/>
                </a:ln>
              </p:spPr>
              <p:txBody>
                <a:bodyPr/>
                <a:lstStyle/>
                <a:p>
                  <a:endParaRPr lang="zh-CN" altLang="en-US" sz="2000" b="1"/>
                </a:p>
              </p:txBody>
            </p:sp>
            <p:grpSp>
              <p:nvGrpSpPr>
                <p:cNvPr id="6" name="Group 9"/>
                <p:cNvGrpSpPr>
                  <a:grpSpLocks/>
                </p:cNvGrpSpPr>
                <p:nvPr/>
              </p:nvGrpSpPr>
              <p:grpSpPr bwMode="auto">
                <a:xfrm>
                  <a:off x="2384" y="12600"/>
                  <a:ext cx="3362" cy="285"/>
                  <a:chOff x="2384" y="12600"/>
                  <a:chExt cx="3362" cy="285"/>
                </a:xfrm>
              </p:grpSpPr>
              <p:grpSp>
                <p:nvGrpSpPr>
                  <p:cNvPr id="7" name="Group 10"/>
                  <p:cNvGrpSpPr>
                    <a:grpSpLocks/>
                  </p:cNvGrpSpPr>
                  <p:nvPr/>
                </p:nvGrpSpPr>
                <p:grpSpPr bwMode="auto">
                  <a:xfrm>
                    <a:off x="2384" y="12600"/>
                    <a:ext cx="2252" cy="285"/>
                    <a:chOff x="2384" y="12600"/>
                    <a:chExt cx="2252" cy="285"/>
                  </a:xfrm>
                </p:grpSpPr>
                <p:sp>
                  <p:nvSpPr>
                    <p:cNvPr id="149515" name="Text Box 11"/>
                    <p:cNvSpPr txBox="1">
                      <a:spLocks noChangeArrowheads="1"/>
                    </p:cNvSpPr>
                    <p:nvPr/>
                  </p:nvSpPr>
                  <p:spPr bwMode="auto">
                    <a:xfrm>
                      <a:off x="2384" y="12600"/>
                      <a:ext cx="556" cy="285"/>
                    </a:xfrm>
                    <a:prstGeom prst="rect">
                      <a:avLst/>
                    </a:prstGeom>
                    <a:noFill/>
                    <a:ln w="9525">
                      <a:solidFill>
                        <a:srgbClr val="000000"/>
                      </a:solidFill>
                      <a:miter lim="800000"/>
                      <a:headEnd/>
                      <a:tailEnd/>
                    </a:ln>
                  </p:spPr>
                  <p:txBody>
                    <a:bodyPr lIns="0" tIns="0" rIns="0" bIns="0"/>
                    <a:lstStyle/>
                    <a:p>
                      <a:pPr algn="ctr"/>
                      <a:r>
                        <a:rPr lang="en-US" altLang="zh-CN" sz="2000" b="1" dirty="0">
                          <a:solidFill>
                            <a:srgbClr val="CC3300"/>
                          </a:solidFill>
                          <a:latin typeface="Times New Roman" pitchFamily="18" charset="0"/>
                        </a:rPr>
                        <a:t>0</a:t>
                      </a:r>
                      <a:endParaRPr lang="en-US" altLang="zh-CN" sz="4000" b="1" dirty="0">
                        <a:solidFill>
                          <a:srgbClr val="CC3300"/>
                        </a:solidFill>
                      </a:endParaRPr>
                    </a:p>
                  </p:txBody>
                </p:sp>
                <p:sp>
                  <p:nvSpPr>
                    <p:cNvPr id="149516" name="Text Box 12"/>
                    <p:cNvSpPr txBox="1">
                      <a:spLocks noChangeArrowheads="1"/>
                    </p:cNvSpPr>
                    <p:nvPr/>
                  </p:nvSpPr>
                  <p:spPr bwMode="auto">
                    <a:xfrm>
                      <a:off x="2954" y="12600"/>
                      <a:ext cx="556" cy="285"/>
                    </a:xfrm>
                    <a:prstGeom prst="rect">
                      <a:avLst/>
                    </a:prstGeom>
                    <a:noFill/>
                    <a:ln w="9525">
                      <a:solidFill>
                        <a:srgbClr val="000000"/>
                      </a:solidFill>
                      <a:miter lim="800000"/>
                      <a:headEnd/>
                      <a:tailEnd/>
                    </a:ln>
                  </p:spPr>
                  <p:txBody>
                    <a:bodyPr lIns="0" tIns="0" rIns="0" bIns="0"/>
                    <a:lstStyle/>
                    <a:p>
                      <a:pPr algn="ctr"/>
                      <a:r>
                        <a:rPr lang="en-US" altLang="zh-CN" sz="2000" b="1">
                          <a:solidFill>
                            <a:srgbClr val="00B050"/>
                          </a:solidFill>
                          <a:latin typeface="Times New Roman" pitchFamily="18" charset="0"/>
                        </a:rPr>
                        <a:t>1</a:t>
                      </a:r>
                      <a:endParaRPr lang="en-US" altLang="zh-CN" sz="4000" b="1">
                        <a:solidFill>
                          <a:srgbClr val="00B050"/>
                        </a:solidFill>
                      </a:endParaRPr>
                    </a:p>
                  </p:txBody>
                </p:sp>
                <p:sp>
                  <p:nvSpPr>
                    <p:cNvPr id="149517" name="Text Box 13"/>
                    <p:cNvSpPr txBox="1">
                      <a:spLocks noChangeArrowheads="1"/>
                    </p:cNvSpPr>
                    <p:nvPr/>
                  </p:nvSpPr>
                  <p:spPr bwMode="auto">
                    <a:xfrm>
                      <a:off x="3524" y="12600"/>
                      <a:ext cx="556" cy="285"/>
                    </a:xfrm>
                    <a:prstGeom prst="rect">
                      <a:avLst/>
                    </a:prstGeom>
                    <a:noFill/>
                    <a:ln w="9525">
                      <a:solidFill>
                        <a:srgbClr val="000000"/>
                      </a:solidFill>
                      <a:miter lim="800000"/>
                      <a:headEnd/>
                      <a:tailEnd/>
                    </a:ln>
                  </p:spPr>
                  <p:txBody>
                    <a:bodyPr lIns="0" tIns="0" rIns="0" bIns="0"/>
                    <a:lstStyle/>
                    <a:p>
                      <a:pPr algn="ctr"/>
                      <a:r>
                        <a:rPr lang="en-US" altLang="zh-CN" sz="2000" b="1">
                          <a:solidFill>
                            <a:srgbClr val="CC3300"/>
                          </a:solidFill>
                          <a:latin typeface="Times New Roman" pitchFamily="18" charset="0"/>
                        </a:rPr>
                        <a:t>2</a:t>
                      </a:r>
                      <a:endParaRPr lang="en-US" altLang="zh-CN" sz="4000" b="1">
                        <a:solidFill>
                          <a:srgbClr val="CC3300"/>
                        </a:solidFill>
                      </a:endParaRPr>
                    </a:p>
                  </p:txBody>
                </p:sp>
                <p:sp>
                  <p:nvSpPr>
                    <p:cNvPr id="149518" name="Text Box 14"/>
                    <p:cNvSpPr txBox="1">
                      <a:spLocks noChangeArrowheads="1"/>
                    </p:cNvSpPr>
                    <p:nvPr/>
                  </p:nvSpPr>
                  <p:spPr bwMode="auto">
                    <a:xfrm>
                      <a:off x="4080" y="12600"/>
                      <a:ext cx="556" cy="285"/>
                    </a:xfrm>
                    <a:prstGeom prst="rect">
                      <a:avLst/>
                    </a:prstGeom>
                    <a:noFill/>
                    <a:ln w="9525">
                      <a:solidFill>
                        <a:srgbClr val="000000"/>
                      </a:solidFill>
                      <a:miter lim="800000"/>
                      <a:headEnd/>
                      <a:tailEnd/>
                    </a:ln>
                  </p:spPr>
                  <p:txBody>
                    <a:bodyPr lIns="0" tIns="0" rIns="0" bIns="0"/>
                    <a:lstStyle/>
                    <a:p>
                      <a:pPr algn="ctr"/>
                      <a:r>
                        <a:rPr lang="en-US" altLang="zh-CN" sz="2000" b="1">
                          <a:solidFill>
                            <a:srgbClr val="00B050"/>
                          </a:solidFill>
                          <a:latin typeface="Times New Roman" pitchFamily="18" charset="0"/>
                        </a:rPr>
                        <a:t>3</a:t>
                      </a:r>
                      <a:endParaRPr lang="en-US" altLang="zh-CN" sz="4000" b="1">
                        <a:solidFill>
                          <a:srgbClr val="00B050"/>
                        </a:solidFill>
                      </a:endParaRPr>
                    </a:p>
                  </p:txBody>
                </p:sp>
              </p:grpSp>
              <p:sp>
                <p:nvSpPr>
                  <p:cNvPr id="149519" name="Text Box 15"/>
                  <p:cNvSpPr txBox="1">
                    <a:spLocks noChangeArrowheads="1"/>
                  </p:cNvSpPr>
                  <p:nvPr/>
                </p:nvSpPr>
                <p:spPr bwMode="auto">
                  <a:xfrm>
                    <a:off x="4636" y="12600"/>
                    <a:ext cx="556" cy="285"/>
                  </a:xfrm>
                  <a:prstGeom prst="rect">
                    <a:avLst/>
                  </a:prstGeom>
                  <a:noFill/>
                  <a:ln w="9525">
                    <a:solidFill>
                      <a:srgbClr val="000000"/>
                    </a:solidFill>
                    <a:miter lim="800000"/>
                    <a:headEnd/>
                    <a:tailEnd/>
                  </a:ln>
                </p:spPr>
                <p:txBody>
                  <a:bodyPr lIns="0" tIns="0" rIns="0" bIns="0"/>
                  <a:lstStyle/>
                  <a:p>
                    <a:pPr algn="ctr"/>
                    <a:r>
                      <a:rPr lang="en-US" altLang="zh-CN" sz="2000" b="1">
                        <a:solidFill>
                          <a:srgbClr val="CC3300"/>
                        </a:solidFill>
                        <a:latin typeface="Times New Roman" pitchFamily="18" charset="0"/>
                      </a:rPr>
                      <a:t>4</a:t>
                    </a:r>
                    <a:endParaRPr lang="en-US" altLang="zh-CN" sz="4000" b="1">
                      <a:solidFill>
                        <a:srgbClr val="CC3300"/>
                      </a:solidFill>
                    </a:endParaRPr>
                  </a:p>
                </p:txBody>
              </p:sp>
              <p:sp>
                <p:nvSpPr>
                  <p:cNvPr id="149520" name="Text Box 16"/>
                  <p:cNvSpPr txBox="1">
                    <a:spLocks noChangeArrowheads="1"/>
                  </p:cNvSpPr>
                  <p:nvPr/>
                </p:nvSpPr>
                <p:spPr bwMode="auto">
                  <a:xfrm>
                    <a:off x="5190" y="12600"/>
                    <a:ext cx="556" cy="285"/>
                  </a:xfrm>
                  <a:prstGeom prst="rect">
                    <a:avLst/>
                  </a:prstGeom>
                  <a:noFill/>
                  <a:ln w="9525">
                    <a:solidFill>
                      <a:srgbClr val="000000"/>
                    </a:solidFill>
                    <a:miter lim="800000"/>
                    <a:headEnd/>
                    <a:tailEnd/>
                  </a:ln>
                </p:spPr>
                <p:txBody>
                  <a:bodyPr lIns="0" tIns="0" rIns="0" bIns="0"/>
                  <a:lstStyle/>
                  <a:p>
                    <a:pPr algn="ctr"/>
                    <a:r>
                      <a:rPr lang="en-US" altLang="zh-CN" sz="2000" b="1">
                        <a:solidFill>
                          <a:srgbClr val="00B050"/>
                        </a:solidFill>
                        <a:latin typeface="Times New Roman" pitchFamily="18" charset="0"/>
                      </a:rPr>
                      <a:t>5</a:t>
                    </a:r>
                    <a:endParaRPr lang="en-US" altLang="zh-CN" sz="4000" b="1">
                      <a:solidFill>
                        <a:srgbClr val="00B050"/>
                      </a:solidFill>
                    </a:endParaRPr>
                  </a:p>
                </p:txBody>
              </p:sp>
            </p:grpSp>
          </p:grpSp>
          <p:sp>
            <p:nvSpPr>
              <p:cNvPr id="149521" name="Text Box 17"/>
              <p:cNvSpPr txBox="1">
                <a:spLocks noChangeArrowheads="1"/>
              </p:cNvSpPr>
              <p:nvPr/>
            </p:nvSpPr>
            <p:spPr bwMode="auto">
              <a:xfrm>
                <a:off x="2700" y="12900"/>
                <a:ext cx="2910" cy="285"/>
              </a:xfrm>
              <a:prstGeom prst="rect">
                <a:avLst/>
              </a:prstGeom>
              <a:noFill/>
              <a:ln w="9525">
                <a:noFill/>
                <a:miter lim="800000"/>
                <a:headEnd/>
                <a:tailEnd/>
              </a:ln>
            </p:spPr>
            <p:txBody>
              <a:bodyPr lIns="0" tIns="0" rIns="0" bIns="0"/>
              <a:lstStyle/>
              <a:p>
                <a:pPr algn="ctr"/>
                <a:r>
                  <a:rPr lang="en-US" altLang="zh-CN" sz="2000" b="1" dirty="0">
                    <a:latin typeface="+mj-ea"/>
                    <a:ea typeface="+mj-ea"/>
                  </a:rPr>
                  <a:t>(a) </a:t>
                </a:r>
                <a:r>
                  <a:rPr lang="zh-CN" altLang="en-US" sz="2000" b="1" dirty="0">
                    <a:latin typeface="+mj-ea"/>
                    <a:ea typeface="+mj-ea"/>
                  </a:rPr>
                  <a:t>输入基带码元</a:t>
                </a:r>
                <a:endParaRPr lang="zh-CN" altLang="en-US" sz="4000" b="1" dirty="0">
                  <a:latin typeface="+mj-ea"/>
                  <a:ea typeface="+mj-ea"/>
                </a:endParaRPr>
              </a:p>
            </p:txBody>
          </p:sp>
          <p:sp>
            <p:nvSpPr>
              <p:cNvPr id="149522" name="Text Box 18"/>
              <p:cNvSpPr txBox="1">
                <a:spLocks noChangeArrowheads="1"/>
              </p:cNvSpPr>
              <p:nvPr/>
            </p:nvSpPr>
            <p:spPr bwMode="auto">
              <a:xfrm>
                <a:off x="6284" y="12840"/>
                <a:ext cx="210" cy="315"/>
              </a:xfrm>
              <a:prstGeom prst="rect">
                <a:avLst/>
              </a:prstGeom>
              <a:noFill/>
              <a:ln w="9525">
                <a:noFill/>
                <a:miter lim="800000"/>
                <a:headEnd/>
                <a:tailEnd/>
              </a:ln>
            </p:spPr>
            <p:txBody>
              <a:bodyPr lIns="0" tIns="0" rIns="0" bIns="0"/>
              <a:lstStyle/>
              <a:p>
                <a:pPr algn="just"/>
                <a:r>
                  <a:rPr lang="en-US" altLang="zh-CN" sz="2000" b="1" i="1">
                    <a:latin typeface="Times New Roman" pitchFamily="18" charset="0"/>
                  </a:rPr>
                  <a:t>t</a:t>
                </a:r>
                <a:endParaRPr lang="en-US" altLang="zh-CN" sz="4000" b="1"/>
              </a:p>
            </p:txBody>
          </p:sp>
        </p:grpSp>
        <p:grpSp>
          <p:nvGrpSpPr>
            <p:cNvPr id="8" name="Group 19"/>
            <p:cNvGrpSpPr>
              <a:grpSpLocks/>
            </p:cNvGrpSpPr>
            <p:nvPr/>
          </p:nvGrpSpPr>
          <p:grpSpPr bwMode="auto">
            <a:xfrm>
              <a:off x="2026" y="13334"/>
              <a:ext cx="4784" cy="541"/>
              <a:chOff x="2026" y="13334"/>
              <a:chExt cx="4784" cy="541"/>
            </a:xfrm>
          </p:grpSpPr>
          <p:grpSp>
            <p:nvGrpSpPr>
              <p:cNvPr id="9" name="Group 20"/>
              <p:cNvGrpSpPr>
                <a:grpSpLocks/>
              </p:cNvGrpSpPr>
              <p:nvPr/>
            </p:nvGrpSpPr>
            <p:grpSpPr bwMode="auto">
              <a:xfrm>
                <a:off x="2026" y="13334"/>
                <a:ext cx="4784" cy="541"/>
                <a:chOff x="2026" y="13334"/>
                <a:chExt cx="4784" cy="541"/>
              </a:xfrm>
            </p:grpSpPr>
            <p:grpSp>
              <p:nvGrpSpPr>
                <p:cNvPr id="10" name="Group 21"/>
                <p:cNvGrpSpPr>
                  <a:grpSpLocks/>
                </p:cNvGrpSpPr>
                <p:nvPr/>
              </p:nvGrpSpPr>
              <p:grpSpPr bwMode="auto">
                <a:xfrm>
                  <a:off x="2026" y="13334"/>
                  <a:ext cx="4784" cy="270"/>
                  <a:chOff x="2026" y="13335"/>
                  <a:chExt cx="4784" cy="270"/>
                </a:xfrm>
              </p:grpSpPr>
              <p:sp>
                <p:nvSpPr>
                  <p:cNvPr id="149526" name="Line 22"/>
                  <p:cNvSpPr>
                    <a:spLocks noChangeShapeType="1"/>
                  </p:cNvSpPr>
                  <p:nvPr/>
                </p:nvSpPr>
                <p:spPr bwMode="auto">
                  <a:xfrm>
                    <a:off x="2026" y="13605"/>
                    <a:ext cx="4784" cy="0"/>
                  </a:xfrm>
                  <a:prstGeom prst="line">
                    <a:avLst/>
                  </a:prstGeom>
                  <a:noFill/>
                  <a:ln w="9525">
                    <a:solidFill>
                      <a:srgbClr val="000000"/>
                    </a:solidFill>
                    <a:round/>
                    <a:headEnd/>
                    <a:tailEnd type="triangle" w="med" len="med"/>
                  </a:ln>
                </p:spPr>
                <p:txBody>
                  <a:bodyPr/>
                  <a:lstStyle/>
                  <a:p>
                    <a:endParaRPr lang="zh-CN" altLang="en-US" sz="2000" b="1"/>
                  </a:p>
                </p:txBody>
              </p:sp>
              <p:grpSp>
                <p:nvGrpSpPr>
                  <p:cNvPr id="11" name="Group 23"/>
                  <p:cNvGrpSpPr>
                    <a:grpSpLocks/>
                  </p:cNvGrpSpPr>
                  <p:nvPr/>
                </p:nvGrpSpPr>
                <p:grpSpPr bwMode="auto">
                  <a:xfrm>
                    <a:off x="2370" y="13335"/>
                    <a:ext cx="3388" cy="270"/>
                    <a:chOff x="2400" y="13320"/>
                    <a:chExt cx="3434" cy="285"/>
                  </a:xfrm>
                </p:grpSpPr>
                <p:sp>
                  <p:nvSpPr>
                    <p:cNvPr id="149528" name="Text Box 24"/>
                    <p:cNvSpPr txBox="1">
                      <a:spLocks noChangeArrowheads="1"/>
                    </p:cNvSpPr>
                    <p:nvPr/>
                  </p:nvSpPr>
                  <p:spPr bwMode="auto">
                    <a:xfrm>
                      <a:off x="2400" y="13320"/>
                      <a:ext cx="1140" cy="285"/>
                    </a:xfrm>
                    <a:prstGeom prst="rect">
                      <a:avLst/>
                    </a:prstGeom>
                    <a:noFill/>
                    <a:ln w="9525">
                      <a:solidFill>
                        <a:srgbClr val="000000"/>
                      </a:solidFill>
                      <a:miter lim="800000"/>
                      <a:headEnd/>
                      <a:tailEnd/>
                    </a:ln>
                  </p:spPr>
                  <p:txBody>
                    <a:bodyPr lIns="0" tIns="0" rIns="0" bIns="0"/>
                    <a:lstStyle/>
                    <a:p>
                      <a:pPr algn="ctr"/>
                      <a:r>
                        <a:rPr lang="en-US" altLang="zh-CN" sz="2000" b="1" dirty="0">
                          <a:solidFill>
                            <a:srgbClr val="CC3300"/>
                          </a:solidFill>
                          <a:latin typeface="Times New Roman" pitchFamily="18" charset="0"/>
                        </a:rPr>
                        <a:t>0</a:t>
                      </a:r>
                      <a:endParaRPr lang="en-US" altLang="zh-CN" sz="4000" b="1" dirty="0">
                        <a:solidFill>
                          <a:srgbClr val="CC3300"/>
                        </a:solidFill>
                      </a:endParaRPr>
                    </a:p>
                  </p:txBody>
                </p:sp>
                <p:sp>
                  <p:nvSpPr>
                    <p:cNvPr id="149529" name="Text Box 25"/>
                    <p:cNvSpPr txBox="1">
                      <a:spLocks noChangeArrowheads="1"/>
                    </p:cNvSpPr>
                    <p:nvPr/>
                  </p:nvSpPr>
                  <p:spPr bwMode="auto">
                    <a:xfrm>
                      <a:off x="3554" y="13320"/>
                      <a:ext cx="1140" cy="285"/>
                    </a:xfrm>
                    <a:prstGeom prst="rect">
                      <a:avLst/>
                    </a:prstGeom>
                    <a:noFill/>
                    <a:ln w="9525">
                      <a:solidFill>
                        <a:srgbClr val="000000"/>
                      </a:solidFill>
                      <a:miter lim="800000"/>
                      <a:headEnd/>
                      <a:tailEnd/>
                    </a:ln>
                  </p:spPr>
                  <p:txBody>
                    <a:bodyPr lIns="0" tIns="0" rIns="0" bIns="0"/>
                    <a:lstStyle/>
                    <a:p>
                      <a:pPr algn="ctr"/>
                      <a:r>
                        <a:rPr lang="en-US" altLang="zh-CN" sz="2000" b="1" dirty="0">
                          <a:solidFill>
                            <a:srgbClr val="CC3300"/>
                          </a:solidFill>
                          <a:latin typeface="Times New Roman" pitchFamily="18" charset="0"/>
                        </a:rPr>
                        <a:t>2</a:t>
                      </a:r>
                      <a:endParaRPr lang="en-US" altLang="zh-CN" sz="4000" b="1" dirty="0">
                        <a:solidFill>
                          <a:srgbClr val="CC3300"/>
                        </a:solidFill>
                      </a:endParaRPr>
                    </a:p>
                  </p:txBody>
                </p:sp>
                <p:sp>
                  <p:nvSpPr>
                    <p:cNvPr id="149530" name="Text Box 26"/>
                    <p:cNvSpPr txBox="1">
                      <a:spLocks noChangeArrowheads="1"/>
                    </p:cNvSpPr>
                    <p:nvPr/>
                  </p:nvSpPr>
                  <p:spPr bwMode="auto">
                    <a:xfrm>
                      <a:off x="4694" y="13320"/>
                      <a:ext cx="1140" cy="285"/>
                    </a:xfrm>
                    <a:prstGeom prst="rect">
                      <a:avLst/>
                    </a:prstGeom>
                    <a:noFill/>
                    <a:ln w="9525">
                      <a:solidFill>
                        <a:srgbClr val="000000"/>
                      </a:solidFill>
                      <a:miter lim="800000"/>
                      <a:headEnd/>
                      <a:tailEnd/>
                    </a:ln>
                  </p:spPr>
                  <p:txBody>
                    <a:bodyPr lIns="0" tIns="0" rIns="0" bIns="0"/>
                    <a:lstStyle/>
                    <a:p>
                      <a:pPr algn="ctr"/>
                      <a:r>
                        <a:rPr lang="en-US" altLang="zh-CN" sz="2000" b="1" dirty="0">
                          <a:solidFill>
                            <a:srgbClr val="CC3300"/>
                          </a:solidFill>
                          <a:latin typeface="Times New Roman" pitchFamily="18" charset="0"/>
                        </a:rPr>
                        <a:t>4</a:t>
                      </a:r>
                      <a:endParaRPr lang="en-US" altLang="zh-CN" sz="4000" b="1" dirty="0">
                        <a:solidFill>
                          <a:srgbClr val="CC3300"/>
                        </a:solidFill>
                      </a:endParaRPr>
                    </a:p>
                  </p:txBody>
                </p:sp>
              </p:grpSp>
            </p:grpSp>
            <p:sp>
              <p:nvSpPr>
                <p:cNvPr id="149531" name="Text Box 27"/>
                <p:cNvSpPr txBox="1">
                  <a:spLocks noChangeArrowheads="1"/>
                </p:cNvSpPr>
                <p:nvPr/>
              </p:nvSpPr>
              <p:spPr bwMode="auto">
                <a:xfrm>
                  <a:off x="2714" y="13590"/>
                  <a:ext cx="2910" cy="285"/>
                </a:xfrm>
                <a:prstGeom prst="rect">
                  <a:avLst/>
                </a:prstGeom>
                <a:noFill/>
                <a:ln w="9525">
                  <a:noFill/>
                  <a:miter lim="800000"/>
                  <a:headEnd/>
                  <a:tailEnd/>
                </a:ln>
              </p:spPr>
              <p:txBody>
                <a:bodyPr lIns="0" tIns="0" rIns="0" bIns="0"/>
                <a:lstStyle/>
                <a:p>
                  <a:pPr algn="ctr"/>
                  <a:r>
                    <a:rPr lang="en-US" altLang="zh-CN" sz="2000" b="1">
                      <a:latin typeface="+mj-ea"/>
                      <a:ea typeface="+mj-ea"/>
                    </a:rPr>
                    <a:t>(b) </a:t>
                  </a:r>
                  <a:r>
                    <a:rPr lang="zh-CN" altLang="en-US" sz="2000" b="1">
                      <a:latin typeface="+mj-ea"/>
                      <a:ea typeface="+mj-ea"/>
                    </a:rPr>
                    <a:t>并行支路</a:t>
                  </a:r>
                  <a:r>
                    <a:rPr lang="en-US" altLang="zh-CN" sz="2000" b="1" i="1">
                      <a:latin typeface="+mj-ea"/>
                      <a:ea typeface="+mj-ea"/>
                    </a:rPr>
                    <a:t>a</a:t>
                  </a:r>
                  <a:r>
                    <a:rPr lang="zh-CN" altLang="en-US" sz="2000" b="1">
                      <a:latin typeface="+mj-ea"/>
                      <a:ea typeface="+mj-ea"/>
                    </a:rPr>
                    <a:t>码元</a:t>
                  </a:r>
                  <a:endParaRPr lang="zh-CN" altLang="en-US" sz="4000" b="1">
                    <a:latin typeface="+mj-ea"/>
                    <a:ea typeface="+mj-ea"/>
                  </a:endParaRPr>
                </a:p>
              </p:txBody>
            </p:sp>
          </p:grpSp>
          <p:sp>
            <p:nvSpPr>
              <p:cNvPr id="149532" name="Text Box 28"/>
              <p:cNvSpPr txBox="1">
                <a:spLocks noChangeArrowheads="1"/>
              </p:cNvSpPr>
              <p:nvPr/>
            </p:nvSpPr>
            <p:spPr bwMode="auto">
              <a:xfrm>
                <a:off x="6224" y="13560"/>
                <a:ext cx="210" cy="315"/>
              </a:xfrm>
              <a:prstGeom prst="rect">
                <a:avLst/>
              </a:prstGeom>
              <a:noFill/>
              <a:ln w="9525">
                <a:noFill/>
                <a:miter lim="800000"/>
                <a:headEnd/>
                <a:tailEnd/>
              </a:ln>
            </p:spPr>
            <p:txBody>
              <a:bodyPr lIns="0" tIns="0" rIns="0" bIns="0"/>
              <a:lstStyle/>
              <a:p>
                <a:pPr algn="just"/>
                <a:r>
                  <a:rPr lang="en-US" altLang="zh-CN" sz="2000" b="1" i="1">
                    <a:latin typeface="Times New Roman" pitchFamily="18" charset="0"/>
                  </a:rPr>
                  <a:t>t</a:t>
                </a:r>
                <a:endParaRPr lang="en-US" altLang="zh-CN" sz="4000" b="1"/>
              </a:p>
            </p:txBody>
          </p:sp>
        </p:grpSp>
        <p:grpSp>
          <p:nvGrpSpPr>
            <p:cNvPr id="12" name="Group 29"/>
            <p:cNvGrpSpPr>
              <a:grpSpLocks/>
            </p:cNvGrpSpPr>
            <p:nvPr/>
          </p:nvGrpSpPr>
          <p:grpSpPr bwMode="auto">
            <a:xfrm>
              <a:off x="2026" y="13994"/>
              <a:ext cx="4784" cy="541"/>
              <a:chOff x="2026" y="13994"/>
              <a:chExt cx="4784" cy="541"/>
            </a:xfrm>
          </p:grpSpPr>
          <p:grpSp>
            <p:nvGrpSpPr>
              <p:cNvPr id="13" name="Group 30"/>
              <p:cNvGrpSpPr>
                <a:grpSpLocks/>
              </p:cNvGrpSpPr>
              <p:nvPr/>
            </p:nvGrpSpPr>
            <p:grpSpPr bwMode="auto">
              <a:xfrm>
                <a:off x="2026" y="13994"/>
                <a:ext cx="4784" cy="541"/>
                <a:chOff x="2026" y="13994"/>
                <a:chExt cx="4784" cy="541"/>
              </a:xfrm>
            </p:grpSpPr>
            <p:grpSp>
              <p:nvGrpSpPr>
                <p:cNvPr id="14" name="Group 31"/>
                <p:cNvGrpSpPr>
                  <a:grpSpLocks/>
                </p:cNvGrpSpPr>
                <p:nvPr/>
              </p:nvGrpSpPr>
              <p:grpSpPr bwMode="auto">
                <a:xfrm>
                  <a:off x="2026" y="13994"/>
                  <a:ext cx="4784" cy="270"/>
                  <a:chOff x="2026" y="13335"/>
                  <a:chExt cx="4784" cy="270"/>
                </a:xfrm>
              </p:grpSpPr>
              <p:sp>
                <p:nvSpPr>
                  <p:cNvPr id="149536" name="Line 32"/>
                  <p:cNvSpPr>
                    <a:spLocks noChangeShapeType="1"/>
                  </p:cNvSpPr>
                  <p:nvPr/>
                </p:nvSpPr>
                <p:spPr bwMode="auto">
                  <a:xfrm>
                    <a:off x="2026" y="13605"/>
                    <a:ext cx="4784" cy="0"/>
                  </a:xfrm>
                  <a:prstGeom prst="line">
                    <a:avLst/>
                  </a:prstGeom>
                  <a:noFill/>
                  <a:ln w="9525">
                    <a:solidFill>
                      <a:srgbClr val="000000"/>
                    </a:solidFill>
                    <a:round/>
                    <a:headEnd/>
                    <a:tailEnd type="triangle" w="med" len="med"/>
                  </a:ln>
                </p:spPr>
                <p:txBody>
                  <a:bodyPr/>
                  <a:lstStyle/>
                  <a:p>
                    <a:endParaRPr lang="zh-CN" altLang="en-US" sz="2000" b="1"/>
                  </a:p>
                </p:txBody>
              </p:sp>
              <p:grpSp>
                <p:nvGrpSpPr>
                  <p:cNvPr id="15" name="Group 33"/>
                  <p:cNvGrpSpPr>
                    <a:grpSpLocks/>
                  </p:cNvGrpSpPr>
                  <p:nvPr/>
                </p:nvGrpSpPr>
                <p:grpSpPr bwMode="auto">
                  <a:xfrm>
                    <a:off x="2370" y="13335"/>
                    <a:ext cx="3388" cy="270"/>
                    <a:chOff x="2400" y="13320"/>
                    <a:chExt cx="3434" cy="285"/>
                  </a:xfrm>
                </p:grpSpPr>
                <p:sp>
                  <p:nvSpPr>
                    <p:cNvPr id="149538" name="Text Box 34"/>
                    <p:cNvSpPr txBox="1">
                      <a:spLocks noChangeArrowheads="1"/>
                    </p:cNvSpPr>
                    <p:nvPr/>
                  </p:nvSpPr>
                  <p:spPr bwMode="auto">
                    <a:xfrm>
                      <a:off x="2400" y="13320"/>
                      <a:ext cx="1140" cy="285"/>
                    </a:xfrm>
                    <a:prstGeom prst="rect">
                      <a:avLst/>
                    </a:prstGeom>
                    <a:noFill/>
                    <a:ln w="9525">
                      <a:solidFill>
                        <a:srgbClr val="000000"/>
                      </a:solidFill>
                      <a:miter lim="800000"/>
                      <a:headEnd/>
                      <a:tailEnd/>
                    </a:ln>
                  </p:spPr>
                  <p:txBody>
                    <a:bodyPr lIns="0" tIns="0" rIns="0" bIns="0"/>
                    <a:lstStyle/>
                    <a:p>
                      <a:pPr algn="ctr"/>
                      <a:r>
                        <a:rPr lang="en-US" altLang="zh-CN" sz="2000" b="1" dirty="0">
                          <a:solidFill>
                            <a:srgbClr val="00B050"/>
                          </a:solidFill>
                          <a:latin typeface="Times New Roman" pitchFamily="18" charset="0"/>
                        </a:rPr>
                        <a:t>1</a:t>
                      </a:r>
                      <a:endParaRPr lang="en-US" altLang="zh-CN" sz="4000" b="1" dirty="0">
                        <a:solidFill>
                          <a:srgbClr val="00B050"/>
                        </a:solidFill>
                      </a:endParaRPr>
                    </a:p>
                  </p:txBody>
                </p:sp>
                <p:sp>
                  <p:nvSpPr>
                    <p:cNvPr id="149539" name="Text Box 35"/>
                    <p:cNvSpPr txBox="1">
                      <a:spLocks noChangeArrowheads="1"/>
                    </p:cNvSpPr>
                    <p:nvPr/>
                  </p:nvSpPr>
                  <p:spPr bwMode="auto">
                    <a:xfrm>
                      <a:off x="3554" y="13320"/>
                      <a:ext cx="1140" cy="285"/>
                    </a:xfrm>
                    <a:prstGeom prst="rect">
                      <a:avLst/>
                    </a:prstGeom>
                    <a:noFill/>
                    <a:ln w="9525">
                      <a:solidFill>
                        <a:srgbClr val="000000"/>
                      </a:solidFill>
                      <a:miter lim="800000"/>
                      <a:headEnd/>
                      <a:tailEnd/>
                    </a:ln>
                  </p:spPr>
                  <p:txBody>
                    <a:bodyPr lIns="0" tIns="0" rIns="0" bIns="0"/>
                    <a:lstStyle/>
                    <a:p>
                      <a:pPr algn="ctr"/>
                      <a:r>
                        <a:rPr lang="en-US" altLang="zh-CN" sz="2000" b="1" dirty="0">
                          <a:solidFill>
                            <a:srgbClr val="00B050"/>
                          </a:solidFill>
                          <a:latin typeface="Times New Roman" pitchFamily="18" charset="0"/>
                        </a:rPr>
                        <a:t>3</a:t>
                      </a:r>
                      <a:endParaRPr lang="en-US" altLang="zh-CN" sz="4000" b="1" dirty="0">
                        <a:solidFill>
                          <a:srgbClr val="00B050"/>
                        </a:solidFill>
                      </a:endParaRPr>
                    </a:p>
                  </p:txBody>
                </p:sp>
                <p:sp>
                  <p:nvSpPr>
                    <p:cNvPr id="149540" name="Text Box 36"/>
                    <p:cNvSpPr txBox="1">
                      <a:spLocks noChangeArrowheads="1"/>
                    </p:cNvSpPr>
                    <p:nvPr/>
                  </p:nvSpPr>
                  <p:spPr bwMode="auto">
                    <a:xfrm>
                      <a:off x="4694" y="13320"/>
                      <a:ext cx="1140" cy="285"/>
                    </a:xfrm>
                    <a:prstGeom prst="rect">
                      <a:avLst/>
                    </a:prstGeom>
                    <a:noFill/>
                    <a:ln w="9525">
                      <a:solidFill>
                        <a:srgbClr val="000000"/>
                      </a:solidFill>
                      <a:miter lim="800000"/>
                      <a:headEnd/>
                      <a:tailEnd/>
                    </a:ln>
                  </p:spPr>
                  <p:txBody>
                    <a:bodyPr lIns="0" tIns="0" rIns="0" bIns="0"/>
                    <a:lstStyle/>
                    <a:p>
                      <a:pPr algn="ctr"/>
                      <a:r>
                        <a:rPr lang="en-US" altLang="zh-CN" sz="2000" b="1">
                          <a:solidFill>
                            <a:srgbClr val="00B050"/>
                          </a:solidFill>
                          <a:latin typeface="Times New Roman" pitchFamily="18" charset="0"/>
                        </a:rPr>
                        <a:t>5</a:t>
                      </a:r>
                      <a:endParaRPr lang="en-US" altLang="zh-CN" sz="4000" b="1">
                        <a:solidFill>
                          <a:srgbClr val="00B050"/>
                        </a:solidFill>
                      </a:endParaRPr>
                    </a:p>
                  </p:txBody>
                </p:sp>
              </p:grpSp>
            </p:grpSp>
            <p:sp>
              <p:nvSpPr>
                <p:cNvPr id="149541" name="Text Box 37"/>
                <p:cNvSpPr txBox="1">
                  <a:spLocks noChangeArrowheads="1"/>
                </p:cNvSpPr>
                <p:nvPr/>
              </p:nvSpPr>
              <p:spPr bwMode="auto">
                <a:xfrm>
                  <a:off x="2790" y="14250"/>
                  <a:ext cx="2910" cy="285"/>
                </a:xfrm>
                <a:prstGeom prst="rect">
                  <a:avLst/>
                </a:prstGeom>
                <a:noFill/>
                <a:ln w="9525">
                  <a:noFill/>
                  <a:miter lim="800000"/>
                  <a:headEnd/>
                  <a:tailEnd/>
                </a:ln>
              </p:spPr>
              <p:txBody>
                <a:bodyPr lIns="0" tIns="0" rIns="0" bIns="0"/>
                <a:lstStyle/>
                <a:p>
                  <a:pPr algn="ctr"/>
                  <a:r>
                    <a:rPr lang="en-US" altLang="zh-CN" sz="2000" b="1">
                      <a:latin typeface="+mj-ea"/>
                      <a:ea typeface="+mj-ea"/>
                    </a:rPr>
                    <a:t>(c) </a:t>
                  </a:r>
                  <a:r>
                    <a:rPr lang="zh-CN" altLang="en-US" sz="2000" b="1">
                      <a:latin typeface="+mj-ea"/>
                      <a:ea typeface="+mj-ea"/>
                    </a:rPr>
                    <a:t>并行支路</a:t>
                  </a:r>
                  <a:r>
                    <a:rPr lang="en-US" altLang="zh-CN" sz="2000" b="1" i="1">
                      <a:latin typeface="+mj-ea"/>
                      <a:ea typeface="+mj-ea"/>
                    </a:rPr>
                    <a:t>b</a:t>
                  </a:r>
                  <a:r>
                    <a:rPr lang="zh-CN" altLang="en-US" sz="2000" b="1">
                      <a:latin typeface="+mj-ea"/>
                      <a:ea typeface="+mj-ea"/>
                    </a:rPr>
                    <a:t>码元</a:t>
                  </a:r>
                  <a:endParaRPr lang="zh-CN" altLang="en-US" sz="4000" b="1">
                    <a:latin typeface="+mj-ea"/>
                    <a:ea typeface="+mj-ea"/>
                  </a:endParaRPr>
                </a:p>
              </p:txBody>
            </p:sp>
          </p:grpSp>
          <p:sp>
            <p:nvSpPr>
              <p:cNvPr id="149542" name="Text Box 38"/>
              <p:cNvSpPr txBox="1">
                <a:spLocks noChangeArrowheads="1"/>
              </p:cNvSpPr>
              <p:nvPr/>
            </p:nvSpPr>
            <p:spPr bwMode="auto">
              <a:xfrm>
                <a:off x="6284" y="14205"/>
                <a:ext cx="210" cy="315"/>
              </a:xfrm>
              <a:prstGeom prst="rect">
                <a:avLst/>
              </a:prstGeom>
              <a:noFill/>
              <a:ln w="9525">
                <a:noFill/>
                <a:miter lim="800000"/>
                <a:headEnd/>
                <a:tailEnd/>
              </a:ln>
            </p:spPr>
            <p:txBody>
              <a:bodyPr lIns="0" tIns="0" rIns="0" bIns="0"/>
              <a:lstStyle/>
              <a:p>
                <a:pPr algn="just"/>
                <a:r>
                  <a:rPr lang="en-US" altLang="zh-CN" sz="2000" b="1" i="1">
                    <a:latin typeface="Times New Roman" pitchFamily="18" charset="0"/>
                  </a:rPr>
                  <a:t>t</a:t>
                </a:r>
                <a:endParaRPr lang="en-US" altLang="zh-CN" sz="4000" b="1"/>
              </a:p>
            </p:txBody>
          </p:sp>
        </p:grpSp>
      </p:grpSp>
      <p:sp>
        <p:nvSpPr>
          <p:cNvPr id="19" name="标题 18"/>
          <p:cNvSpPr>
            <a:spLocks noGrp="1"/>
          </p:cNvSpPr>
          <p:nvPr>
            <p:ph type="title"/>
          </p:nvPr>
        </p:nvSpPr>
        <p:spPr/>
        <p:txBody>
          <a:bodyPr>
            <a:normAutofit/>
          </a:bodyPr>
          <a:lstStyle/>
          <a:p>
            <a:r>
              <a:rPr lang="zh-CN" altLang="en-US" dirty="0"/>
              <a:t>码元</a:t>
            </a:r>
            <a:r>
              <a:rPr lang="zh-CN" altLang="en-US" dirty="0" smtClean="0"/>
              <a:t>串</a:t>
            </a:r>
            <a:r>
              <a:rPr lang="en-US" altLang="zh-CN" dirty="0" smtClean="0"/>
              <a:t>/</a:t>
            </a:r>
            <a:r>
              <a:rPr lang="zh-CN" altLang="en-US" dirty="0" smtClean="0"/>
              <a:t>并变换</a:t>
            </a:r>
            <a:endParaRPr lang="zh-CN" altLang="en-US" dirty="0"/>
          </a:p>
        </p:txBody>
      </p:sp>
      <p:sp>
        <p:nvSpPr>
          <p:cNvPr id="20" name="左弧形箭头 19"/>
          <p:cNvSpPr/>
          <p:nvPr/>
        </p:nvSpPr>
        <p:spPr>
          <a:xfrm>
            <a:off x="217694" y="1839284"/>
            <a:ext cx="611560" cy="1620181"/>
          </a:xfrm>
          <a:prstGeom prst="curv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solidFill>
            </a:endParaRPr>
          </a:p>
        </p:txBody>
      </p:sp>
      <p:cxnSp>
        <p:nvCxnSpPr>
          <p:cNvPr id="22" name="直接箭头连接符 21"/>
          <p:cNvCxnSpPr>
            <a:stCxn id="149515" idx="2"/>
          </p:cNvCxnSpPr>
          <p:nvPr/>
        </p:nvCxnSpPr>
        <p:spPr>
          <a:xfrm>
            <a:off x="1907044" y="1814359"/>
            <a:ext cx="288692" cy="678537"/>
          </a:xfrm>
          <a:prstGeom prst="straightConnector1">
            <a:avLst/>
          </a:prstGeom>
          <a:ln>
            <a:solidFill>
              <a:srgbClr val="3333FF"/>
            </a:solidFill>
            <a:tailEnd type="arrow"/>
          </a:ln>
        </p:spPr>
        <p:style>
          <a:lnRef idx="3">
            <a:schemeClr val="accent2"/>
          </a:lnRef>
          <a:fillRef idx="0">
            <a:schemeClr val="accent2"/>
          </a:fillRef>
          <a:effectRef idx="2">
            <a:schemeClr val="accent2"/>
          </a:effectRef>
          <a:fontRef idx="minor">
            <a:schemeClr val="tx1"/>
          </a:fontRef>
        </p:style>
      </p:cxnSp>
      <p:cxnSp>
        <p:nvCxnSpPr>
          <p:cNvPr id="48" name="直接箭头连接符 47"/>
          <p:cNvCxnSpPr>
            <a:stCxn id="149516" idx="2"/>
          </p:cNvCxnSpPr>
          <p:nvPr/>
        </p:nvCxnSpPr>
        <p:spPr>
          <a:xfrm flipH="1">
            <a:off x="2483768" y="1814359"/>
            <a:ext cx="304024" cy="1645106"/>
          </a:xfrm>
          <a:prstGeom prst="straightConnector1">
            <a:avLst/>
          </a:prstGeom>
          <a:ln>
            <a:solidFill>
              <a:srgbClr val="3333FF"/>
            </a:solidFill>
            <a:tailEnd type="arrow"/>
          </a:ln>
        </p:spPr>
        <p:style>
          <a:lnRef idx="3">
            <a:schemeClr val="accent2"/>
          </a:lnRef>
          <a:fillRef idx="0">
            <a:schemeClr val="accent2"/>
          </a:fillRef>
          <a:effectRef idx="2">
            <a:schemeClr val="accent2"/>
          </a:effectRef>
          <a:fontRef idx="minor">
            <a:schemeClr val="tx1"/>
          </a:fontRef>
        </p:style>
      </p:cxnSp>
      <p:sp>
        <p:nvSpPr>
          <p:cNvPr id="51" name="矩形 50"/>
          <p:cNvSpPr/>
          <p:nvPr/>
        </p:nvSpPr>
        <p:spPr>
          <a:xfrm>
            <a:off x="6723343" y="1031695"/>
            <a:ext cx="1737089" cy="707886"/>
          </a:xfrm>
          <a:prstGeom prst="rect">
            <a:avLst/>
          </a:prstGeom>
        </p:spPr>
        <p:txBody>
          <a:bodyPr wrap="square">
            <a:spAutoFit/>
          </a:bodyPr>
          <a:lstStyle/>
          <a:p>
            <a:r>
              <a:rPr lang="zh-CN" altLang="en-US" sz="2000" b="1" dirty="0" smtClean="0">
                <a:solidFill>
                  <a:srgbClr val="0000FF"/>
                </a:solidFill>
                <a:latin typeface="+mj-ea"/>
                <a:ea typeface="+mj-ea"/>
              </a:rPr>
              <a:t>二进制不归零双极性码元</a:t>
            </a:r>
            <a:endParaRPr lang="zh-CN" altLang="en-US" sz="2000" b="1" dirty="0">
              <a:solidFill>
                <a:srgbClr val="0000FF"/>
              </a:solidFill>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anim calcmode="lin" valueType="num">
                                      <p:cBhvr additive="base">
                                        <p:cTn id="18" dur="500" fill="hold"/>
                                        <p:tgtEl>
                                          <p:spTgt spid="48"/>
                                        </p:tgtEl>
                                        <p:attrNameLst>
                                          <p:attrName>ppt_x</p:attrName>
                                        </p:attrNameLst>
                                      </p:cBhvr>
                                      <p:tavLst>
                                        <p:tav tm="0">
                                          <p:val>
                                            <p:strVal val="#ppt_x"/>
                                          </p:val>
                                        </p:tav>
                                        <p:tav tm="100000">
                                          <p:val>
                                            <p:strVal val="#ppt_x"/>
                                          </p:val>
                                        </p:tav>
                                      </p:tavLst>
                                    </p:anim>
                                    <p:anim calcmode="lin" valueType="num">
                                      <p:cBhvr additive="base">
                                        <p:cTn id="1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49507">
                                            <p:txEl>
                                              <p:pRg st="0" end="0"/>
                                            </p:txEl>
                                          </p:spTgt>
                                        </p:tgtEl>
                                        <p:attrNameLst>
                                          <p:attrName>style.visibility</p:attrName>
                                        </p:attrNameLst>
                                      </p:cBhvr>
                                      <p:to>
                                        <p:strVal val="visible"/>
                                      </p:to>
                                    </p:set>
                                    <p:anim calcmode="lin" valueType="num">
                                      <p:cBhvr additive="base">
                                        <p:cTn id="24" dur="500" fill="hold"/>
                                        <p:tgtEl>
                                          <p:spTgt spid="149507">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49507">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 presetClass="entr" presetSubtype="4" fill="hold" nodeType="afterEffect">
                                  <p:stCondLst>
                                    <p:cond delay="0"/>
                                  </p:stCondLst>
                                  <p:childTnLst>
                                    <p:set>
                                      <p:cBhvr>
                                        <p:cTn id="28" dur="1" fill="hold">
                                          <p:stCondLst>
                                            <p:cond delay="0"/>
                                          </p:stCondLst>
                                        </p:cTn>
                                        <p:tgtEl>
                                          <p:spTgt spid="149507">
                                            <p:txEl>
                                              <p:pRg st="1" end="1"/>
                                            </p:txEl>
                                          </p:spTgt>
                                        </p:tgtEl>
                                        <p:attrNameLst>
                                          <p:attrName>style.visibility</p:attrName>
                                        </p:attrNameLst>
                                      </p:cBhvr>
                                      <p:to>
                                        <p:strVal val="visible"/>
                                      </p:to>
                                    </p:set>
                                    <p:anim calcmode="lin" valueType="num">
                                      <p:cBhvr additive="base">
                                        <p:cTn id="29" dur="500" fill="hold"/>
                                        <p:tgtEl>
                                          <p:spTgt spid="149507">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950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33"/>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E31375A4-56A4-47D6-9801-1991572033F7}" type="slidenum">
              <a:rPr lang="en-US" smtClean="0"/>
              <a:pPr/>
              <a:t>165</a:t>
            </a:fld>
            <a:endParaRPr lang="en-US"/>
          </a:p>
        </p:txBody>
      </p:sp>
      <p:grpSp>
        <p:nvGrpSpPr>
          <p:cNvPr id="5" name="Group 4"/>
          <p:cNvGrpSpPr>
            <a:grpSpLocks/>
          </p:cNvGrpSpPr>
          <p:nvPr/>
        </p:nvGrpSpPr>
        <p:grpSpPr bwMode="auto">
          <a:xfrm>
            <a:off x="1278087" y="1412776"/>
            <a:ext cx="6174233" cy="4851499"/>
            <a:chOff x="1586" y="4800"/>
            <a:chExt cx="5774" cy="4395"/>
          </a:xfrm>
        </p:grpSpPr>
        <p:sp>
          <p:nvSpPr>
            <p:cNvPr id="6" name="Text Box 5"/>
            <p:cNvSpPr txBox="1">
              <a:spLocks noChangeArrowheads="1"/>
            </p:cNvSpPr>
            <p:nvPr/>
          </p:nvSpPr>
          <p:spPr bwMode="auto">
            <a:xfrm>
              <a:off x="4492" y="7406"/>
              <a:ext cx="2387" cy="525"/>
            </a:xfrm>
            <a:prstGeom prst="rect">
              <a:avLst/>
            </a:prstGeom>
            <a:noFill/>
            <a:ln w="9525">
              <a:noFill/>
              <a:miter lim="800000"/>
              <a:headEnd/>
              <a:tailEnd/>
            </a:ln>
          </p:spPr>
          <p:txBody>
            <a:bodyPr/>
            <a:lstStyle/>
            <a:p>
              <a:pPr algn="just"/>
              <a:r>
                <a:rPr lang="en-US" altLang="zh-CN" b="1" dirty="0">
                  <a:latin typeface="+mj-ea"/>
                  <a:ea typeface="+mj-ea"/>
                </a:rPr>
                <a:t>-sin</a:t>
              </a:r>
              <a:r>
                <a:rPr lang="en-US" altLang="zh-CN" b="1" i="1" dirty="0">
                  <a:latin typeface="+mj-ea"/>
                  <a:ea typeface="+mj-ea"/>
                  <a:sym typeface="Symbol" pitchFamily="18" charset="2"/>
                </a:rPr>
                <a:t></a:t>
              </a:r>
              <a:r>
                <a:rPr lang="en-US" altLang="zh-CN" b="1" baseline="-25000" dirty="0">
                  <a:latin typeface="+mj-ea"/>
                  <a:ea typeface="+mj-ea"/>
                </a:rPr>
                <a:t>0</a:t>
              </a:r>
              <a:r>
                <a:rPr lang="en-US" altLang="zh-CN" b="1" i="1" dirty="0">
                  <a:latin typeface="+mj-ea"/>
                  <a:ea typeface="+mj-ea"/>
                </a:rPr>
                <a:t>t</a:t>
              </a:r>
              <a:endParaRPr lang="en-US" altLang="zh-CN" sz="3200" b="1" dirty="0">
                <a:latin typeface="+mj-ea"/>
                <a:ea typeface="+mj-ea"/>
              </a:endParaRPr>
            </a:p>
          </p:txBody>
        </p:sp>
        <p:grpSp>
          <p:nvGrpSpPr>
            <p:cNvPr id="7" name="Group 6"/>
            <p:cNvGrpSpPr>
              <a:grpSpLocks/>
            </p:cNvGrpSpPr>
            <p:nvPr/>
          </p:nvGrpSpPr>
          <p:grpSpPr bwMode="auto">
            <a:xfrm>
              <a:off x="1586" y="4800"/>
              <a:ext cx="5774" cy="4395"/>
              <a:chOff x="1586" y="4800"/>
              <a:chExt cx="5774" cy="4395"/>
            </a:xfrm>
          </p:grpSpPr>
          <p:sp>
            <p:nvSpPr>
              <p:cNvPr id="8" name="Text Box 7"/>
              <p:cNvSpPr txBox="1">
                <a:spLocks noChangeArrowheads="1"/>
              </p:cNvSpPr>
              <p:nvPr/>
            </p:nvSpPr>
            <p:spPr bwMode="auto">
              <a:xfrm>
                <a:off x="4029" y="5802"/>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b="1">
                    <a:latin typeface="+mj-ea"/>
                    <a:ea typeface="+mj-ea"/>
                  </a:rPr>
                  <a:t>相干载</a:t>
                </a:r>
              </a:p>
              <a:p>
                <a:pPr algn="ctr">
                  <a:lnSpc>
                    <a:spcPct val="96000"/>
                  </a:lnSpc>
                </a:pPr>
                <a:r>
                  <a:rPr lang="zh-CN" altLang="en-US" b="1">
                    <a:latin typeface="+mj-ea"/>
                    <a:ea typeface="+mj-ea"/>
                  </a:rPr>
                  <a:t>波产生</a:t>
                </a:r>
                <a:endParaRPr lang="zh-CN" altLang="en-US" sz="3200" b="1">
                  <a:latin typeface="+mj-ea"/>
                  <a:ea typeface="+mj-ea"/>
                </a:endParaRPr>
              </a:p>
            </p:txBody>
          </p:sp>
          <p:sp>
            <p:nvSpPr>
              <p:cNvPr id="9" name="Text Box 8"/>
              <p:cNvSpPr txBox="1">
                <a:spLocks noChangeArrowheads="1"/>
              </p:cNvSpPr>
              <p:nvPr/>
            </p:nvSpPr>
            <p:spPr bwMode="auto">
              <a:xfrm>
                <a:off x="4029" y="7797"/>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b="1">
                    <a:latin typeface="+mj-ea"/>
                    <a:ea typeface="+mj-ea"/>
                  </a:rPr>
                  <a:t>相乘</a:t>
                </a:r>
              </a:p>
              <a:p>
                <a:pPr algn="ctr">
                  <a:lnSpc>
                    <a:spcPct val="96000"/>
                  </a:lnSpc>
                </a:pPr>
                <a:r>
                  <a:rPr lang="zh-CN" altLang="en-US" b="1">
                    <a:latin typeface="+mj-ea"/>
                    <a:ea typeface="+mj-ea"/>
                  </a:rPr>
                  <a:t>电路</a:t>
                </a:r>
                <a:endParaRPr lang="zh-CN" altLang="en-US" sz="3200" b="1">
                  <a:latin typeface="+mj-ea"/>
                  <a:ea typeface="+mj-ea"/>
                </a:endParaRPr>
              </a:p>
            </p:txBody>
          </p:sp>
          <p:sp>
            <p:nvSpPr>
              <p:cNvPr id="10" name="Text Box 9"/>
              <p:cNvSpPr txBox="1">
                <a:spLocks noChangeArrowheads="1"/>
              </p:cNvSpPr>
              <p:nvPr/>
            </p:nvSpPr>
            <p:spPr bwMode="auto">
              <a:xfrm>
                <a:off x="4029" y="4827"/>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b="1">
                    <a:latin typeface="+mj-ea"/>
                    <a:ea typeface="+mj-ea"/>
                  </a:rPr>
                  <a:t>相乘</a:t>
                </a:r>
              </a:p>
              <a:p>
                <a:pPr algn="ctr">
                  <a:lnSpc>
                    <a:spcPct val="96000"/>
                  </a:lnSpc>
                </a:pPr>
                <a:r>
                  <a:rPr lang="zh-CN" altLang="en-US" b="1">
                    <a:latin typeface="+mj-ea"/>
                    <a:ea typeface="+mj-ea"/>
                  </a:rPr>
                  <a:t>电路</a:t>
                </a:r>
                <a:endParaRPr lang="zh-CN" altLang="en-US" sz="3200" b="1">
                  <a:latin typeface="+mj-ea"/>
                  <a:ea typeface="+mj-ea"/>
                </a:endParaRPr>
              </a:p>
            </p:txBody>
          </p:sp>
          <p:sp>
            <p:nvSpPr>
              <p:cNvPr id="11" name="Text Box 10"/>
              <p:cNvSpPr txBox="1">
                <a:spLocks noChangeArrowheads="1"/>
              </p:cNvSpPr>
              <p:nvPr/>
            </p:nvSpPr>
            <p:spPr bwMode="auto">
              <a:xfrm>
                <a:off x="4029" y="6792"/>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en-US" altLang="zh-CN" b="1" dirty="0">
                    <a:latin typeface="+mj-ea"/>
                    <a:ea typeface="+mj-ea"/>
                    <a:sym typeface="Symbol" pitchFamily="18" charset="2"/>
                  </a:rPr>
                  <a:t></a:t>
                </a:r>
                <a:r>
                  <a:rPr lang="en-US" altLang="zh-CN" b="1" dirty="0">
                    <a:latin typeface="+mj-ea"/>
                    <a:ea typeface="+mj-ea"/>
                  </a:rPr>
                  <a:t>/2</a:t>
                </a:r>
              </a:p>
              <a:p>
                <a:pPr algn="ctr">
                  <a:lnSpc>
                    <a:spcPct val="96000"/>
                  </a:lnSpc>
                </a:pPr>
                <a:r>
                  <a:rPr lang="zh-CN" altLang="en-US" b="1" dirty="0">
                    <a:latin typeface="+mj-ea"/>
                    <a:ea typeface="+mj-ea"/>
                  </a:rPr>
                  <a:t>相移</a:t>
                </a:r>
                <a:endParaRPr lang="zh-CN" altLang="en-US" sz="3200" b="1" dirty="0">
                  <a:latin typeface="+mj-ea"/>
                  <a:ea typeface="+mj-ea"/>
                </a:endParaRPr>
              </a:p>
            </p:txBody>
          </p:sp>
          <p:sp>
            <p:nvSpPr>
              <p:cNvPr id="12" name="Line 11"/>
              <p:cNvSpPr>
                <a:spLocks noChangeShapeType="1"/>
              </p:cNvSpPr>
              <p:nvPr/>
            </p:nvSpPr>
            <p:spPr bwMode="auto">
              <a:xfrm flipV="1">
                <a:off x="4530" y="6432"/>
                <a:ext cx="0" cy="360"/>
              </a:xfrm>
              <a:prstGeom prst="line">
                <a:avLst/>
              </a:prstGeom>
              <a:noFill/>
              <a:ln w="9525">
                <a:solidFill>
                  <a:srgbClr val="000000"/>
                </a:solidFill>
                <a:round/>
                <a:headEnd type="triangle" w="med" len="med"/>
                <a:tailEnd/>
              </a:ln>
            </p:spPr>
            <p:txBody>
              <a:bodyPr/>
              <a:lstStyle/>
              <a:p>
                <a:endParaRPr lang="zh-CN" altLang="en-US" sz="2000" b="1">
                  <a:latin typeface="+mj-ea"/>
                  <a:ea typeface="+mj-ea"/>
                </a:endParaRPr>
              </a:p>
            </p:txBody>
          </p:sp>
          <p:sp>
            <p:nvSpPr>
              <p:cNvPr id="13" name="Line 12"/>
              <p:cNvSpPr>
                <a:spLocks noChangeShapeType="1"/>
              </p:cNvSpPr>
              <p:nvPr/>
            </p:nvSpPr>
            <p:spPr bwMode="auto">
              <a:xfrm flipV="1">
                <a:off x="4530" y="7437"/>
                <a:ext cx="0" cy="360"/>
              </a:xfrm>
              <a:prstGeom prst="line">
                <a:avLst/>
              </a:prstGeom>
              <a:noFill/>
              <a:ln w="9525">
                <a:solidFill>
                  <a:srgbClr val="000000"/>
                </a:solidFill>
                <a:round/>
                <a:headEnd type="triangle" w="med" len="med"/>
                <a:tailEnd/>
              </a:ln>
            </p:spPr>
            <p:txBody>
              <a:bodyPr/>
              <a:lstStyle/>
              <a:p>
                <a:endParaRPr lang="zh-CN" altLang="en-US" sz="2000" b="1">
                  <a:latin typeface="+mj-ea"/>
                  <a:ea typeface="+mj-ea"/>
                </a:endParaRPr>
              </a:p>
            </p:txBody>
          </p:sp>
          <p:sp>
            <p:nvSpPr>
              <p:cNvPr id="14" name="Line 13"/>
              <p:cNvSpPr>
                <a:spLocks noChangeShapeType="1"/>
              </p:cNvSpPr>
              <p:nvPr/>
            </p:nvSpPr>
            <p:spPr bwMode="auto">
              <a:xfrm flipV="1">
                <a:off x="4530" y="5442"/>
                <a:ext cx="0" cy="360"/>
              </a:xfrm>
              <a:prstGeom prst="line">
                <a:avLst/>
              </a:prstGeom>
              <a:noFill/>
              <a:ln w="9525">
                <a:solidFill>
                  <a:srgbClr val="000000"/>
                </a:solidFill>
                <a:round/>
                <a:headEnd/>
                <a:tailEnd type="triangle" w="med" len="med"/>
              </a:ln>
            </p:spPr>
            <p:txBody>
              <a:bodyPr/>
              <a:lstStyle/>
              <a:p>
                <a:endParaRPr lang="zh-CN" altLang="en-US" sz="2000" b="1">
                  <a:latin typeface="+mj-ea"/>
                  <a:ea typeface="+mj-ea"/>
                </a:endParaRPr>
              </a:p>
            </p:txBody>
          </p:sp>
          <p:grpSp>
            <p:nvGrpSpPr>
              <p:cNvPr id="15" name="Group 14"/>
              <p:cNvGrpSpPr>
                <a:grpSpLocks/>
              </p:cNvGrpSpPr>
              <p:nvPr/>
            </p:nvGrpSpPr>
            <p:grpSpPr bwMode="auto">
              <a:xfrm>
                <a:off x="1839" y="5802"/>
                <a:ext cx="1574" cy="645"/>
                <a:chOff x="2460" y="9915"/>
                <a:chExt cx="1574" cy="645"/>
              </a:xfrm>
            </p:grpSpPr>
            <p:sp>
              <p:nvSpPr>
                <p:cNvPr id="32" name="Text Box 15"/>
                <p:cNvSpPr txBox="1">
                  <a:spLocks noChangeArrowheads="1"/>
                </p:cNvSpPr>
                <p:nvPr/>
              </p:nvSpPr>
              <p:spPr bwMode="auto">
                <a:xfrm>
                  <a:off x="3090" y="9915"/>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b="1">
                      <a:latin typeface="+mj-ea"/>
                      <a:ea typeface="+mj-ea"/>
                    </a:rPr>
                    <a:t>串</a:t>
                  </a:r>
                  <a:r>
                    <a:rPr lang="en-US" altLang="zh-CN" b="1">
                      <a:latin typeface="+mj-ea"/>
                      <a:ea typeface="+mj-ea"/>
                    </a:rPr>
                    <a:t>/</a:t>
                  </a:r>
                  <a:r>
                    <a:rPr lang="zh-CN" altLang="en-US" b="1">
                      <a:latin typeface="+mj-ea"/>
                      <a:ea typeface="+mj-ea"/>
                    </a:rPr>
                    <a:t>并</a:t>
                  </a:r>
                </a:p>
                <a:p>
                  <a:pPr algn="ctr">
                    <a:lnSpc>
                      <a:spcPct val="96000"/>
                    </a:lnSpc>
                  </a:pPr>
                  <a:r>
                    <a:rPr lang="zh-CN" altLang="en-US" b="1">
                      <a:latin typeface="+mj-ea"/>
                      <a:ea typeface="+mj-ea"/>
                    </a:rPr>
                    <a:t>变换</a:t>
                  </a:r>
                  <a:endParaRPr lang="zh-CN" altLang="en-US" sz="3200" b="1">
                    <a:latin typeface="+mj-ea"/>
                    <a:ea typeface="+mj-ea"/>
                  </a:endParaRPr>
                </a:p>
              </p:txBody>
            </p:sp>
            <p:sp>
              <p:nvSpPr>
                <p:cNvPr id="33" name="Line 16"/>
                <p:cNvSpPr>
                  <a:spLocks noChangeShapeType="1"/>
                </p:cNvSpPr>
                <p:nvPr/>
              </p:nvSpPr>
              <p:spPr bwMode="auto">
                <a:xfrm>
                  <a:off x="2460" y="10245"/>
                  <a:ext cx="630" cy="0"/>
                </a:xfrm>
                <a:prstGeom prst="line">
                  <a:avLst/>
                </a:prstGeom>
                <a:noFill/>
                <a:ln w="9525">
                  <a:solidFill>
                    <a:srgbClr val="000000"/>
                  </a:solidFill>
                  <a:round/>
                  <a:headEnd/>
                  <a:tailEnd type="triangle" w="med" len="med"/>
                </a:ln>
              </p:spPr>
              <p:txBody>
                <a:bodyPr/>
                <a:lstStyle/>
                <a:p>
                  <a:endParaRPr lang="zh-CN" altLang="en-US" sz="2000" b="1">
                    <a:latin typeface="+mj-ea"/>
                    <a:ea typeface="+mj-ea"/>
                  </a:endParaRPr>
                </a:p>
              </p:txBody>
            </p:sp>
          </p:grpSp>
          <p:sp>
            <p:nvSpPr>
              <p:cNvPr id="16" name="Line 17"/>
              <p:cNvSpPr>
                <a:spLocks noChangeShapeType="1"/>
              </p:cNvSpPr>
              <p:nvPr/>
            </p:nvSpPr>
            <p:spPr bwMode="auto">
              <a:xfrm>
                <a:off x="2947" y="6447"/>
                <a:ext cx="0" cy="1680"/>
              </a:xfrm>
              <a:prstGeom prst="line">
                <a:avLst/>
              </a:prstGeom>
              <a:noFill/>
              <a:ln w="9525">
                <a:solidFill>
                  <a:srgbClr val="000000"/>
                </a:solidFill>
                <a:round/>
                <a:headEnd/>
                <a:tailEnd/>
              </a:ln>
            </p:spPr>
            <p:txBody>
              <a:bodyPr/>
              <a:lstStyle/>
              <a:p>
                <a:endParaRPr lang="zh-CN" altLang="en-US" sz="2000" b="1">
                  <a:latin typeface="+mj-ea"/>
                  <a:ea typeface="+mj-ea"/>
                </a:endParaRPr>
              </a:p>
            </p:txBody>
          </p:sp>
          <p:sp>
            <p:nvSpPr>
              <p:cNvPr id="17" name="Line 18"/>
              <p:cNvSpPr>
                <a:spLocks noChangeShapeType="1"/>
              </p:cNvSpPr>
              <p:nvPr/>
            </p:nvSpPr>
            <p:spPr bwMode="auto">
              <a:xfrm>
                <a:off x="2947" y="8127"/>
                <a:ext cx="1066" cy="0"/>
              </a:xfrm>
              <a:prstGeom prst="line">
                <a:avLst/>
              </a:prstGeom>
              <a:noFill/>
              <a:ln w="9525">
                <a:solidFill>
                  <a:srgbClr val="000000"/>
                </a:solidFill>
                <a:round/>
                <a:headEnd/>
                <a:tailEnd type="triangle" w="med" len="med"/>
              </a:ln>
            </p:spPr>
            <p:txBody>
              <a:bodyPr/>
              <a:lstStyle/>
              <a:p>
                <a:endParaRPr lang="zh-CN" altLang="en-US" sz="2000" b="1">
                  <a:latin typeface="+mj-ea"/>
                  <a:ea typeface="+mj-ea"/>
                </a:endParaRPr>
              </a:p>
            </p:txBody>
          </p:sp>
          <p:sp>
            <p:nvSpPr>
              <p:cNvPr id="18" name="Line 19"/>
              <p:cNvSpPr>
                <a:spLocks noChangeShapeType="1"/>
              </p:cNvSpPr>
              <p:nvPr/>
            </p:nvSpPr>
            <p:spPr bwMode="auto">
              <a:xfrm flipV="1">
                <a:off x="2947" y="5142"/>
                <a:ext cx="0" cy="660"/>
              </a:xfrm>
              <a:prstGeom prst="line">
                <a:avLst/>
              </a:prstGeom>
              <a:noFill/>
              <a:ln w="9525">
                <a:solidFill>
                  <a:srgbClr val="000000"/>
                </a:solidFill>
                <a:round/>
                <a:headEnd/>
                <a:tailEnd/>
              </a:ln>
            </p:spPr>
            <p:txBody>
              <a:bodyPr/>
              <a:lstStyle/>
              <a:p>
                <a:endParaRPr lang="zh-CN" altLang="en-US" sz="2000" b="1">
                  <a:latin typeface="+mj-ea"/>
                  <a:ea typeface="+mj-ea"/>
                </a:endParaRPr>
              </a:p>
            </p:txBody>
          </p:sp>
          <p:sp>
            <p:nvSpPr>
              <p:cNvPr id="19" name="Line 20"/>
              <p:cNvSpPr>
                <a:spLocks noChangeShapeType="1"/>
              </p:cNvSpPr>
              <p:nvPr/>
            </p:nvSpPr>
            <p:spPr bwMode="auto">
              <a:xfrm>
                <a:off x="2947" y="5142"/>
                <a:ext cx="1050" cy="0"/>
              </a:xfrm>
              <a:prstGeom prst="line">
                <a:avLst/>
              </a:prstGeom>
              <a:noFill/>
              <a:ln w="9525">
                <a:solidFill>
                  <a:srgbClr val="000000"/>
                </a:solidFill>
                <a:round/>
                <a:headEnd/>
                <a:tailEnd type="triangle" w="med" len="med"/>
              </a:ln>
            </p:spPr>
            <p:txBody>
              <a:bodyPr/>
              <a:lstStyle/>
              <a:p>
                <a:endParaRPr lang="zh-CN" altLang="en-US" sz="2000" b="1">
                  <a:latin typeface="+mj-ea"/>
                  <a:ea typeface="+mj-ea"/>
                </a:endParaRPr>
              </a:p>
            </p:txBody>
          </p:sp>
          <p:sp>
            <p:nvSpPr>
              <p:cNvPr id="20" name="Text Box 21"/>
              <p:cNvSpPr txBox="1">
                <a:spLocks noChangeArrowheads="1"/>
              </p:cNvSpPr>
              <p:nvPr/>
            </p:nvSpPr>
            <p:spPr bwMode="auto">
              <a:xfrm>
                <a:off x="5499" y="5802"/>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b="1">
                    <a:latin typeface="+mj-ea"/>
                    <a:ea typeface="+mj-ea"/>
                  </a:rPr>
                  <a:t>相加</a:t>
                </a:r>
              </a:p>
              <a:p>
                <a:pPr algn="ctr">
                  <a:lnSpc>
                    <a:spcPct val="96000"/>
                  </a:lnSpc>
                </a:pPr>
                <a:r>
                  <a:rPr lang="zh-CN" altLang="en-US" b="1">
                    <a:latin typeface="+mj-ea"/>
                    <a:ea typeface="+mj-ea"/>
                  </a:rPr>
                  <a:t>电路</a:t>
                </a:r>
                <a:endParaRPr lang="zh-CN" altLang="en-US" sz="3200" b="1">
                  <a:latin typeface="+mj-ea"/>
                  <a:ea typeface="+mj-ea"/>
                </a:endParaRPr>
              </a:p>
            </p:txBody>
          </p:sp>
          <p:sp>
            <p:nvSpPr>
              <p:cNvPr id="21" name="Line 22"/>
              <p:cNvSpPr>
                <a:spLocks noChangeShapeType="1"/>
              </p:cNvSpPr>
              <p:nvPr/>
            </p:nvSpPr>
            <p:spPr bwMode="auto">
              <a:xfrm>
                <a:off x="4987" y="5142"/>
                <a:ext cx="1006" cy="0"/>
              </a:xfrm>
              <a:prstGeom prst="line">
                <a:avLst/>
              </a:prstGeom>
              <a:noFill/>
              <a:ln w="9525">
                <a:solidFill>
                  <a:srgbClr val="000000"/>
                </a:solidFill>
                <a:round/>
                <a:headEnd/>
                <a:tailEnd/>
              </a:ln>
            </p:spPr>
            <p:txBody>
              <a:bodyPr/>
              <a:lstStyle/>
              <a:p>
                <a:endParaRPr lang="zh-CN" altLang="en-US" sz="2000" b="1">
                  <a:latin typeface="+mj-ea"/>
                  <a:ea typeface="+mj-ea"/>
                </a:endParaRPr>
              </a:p>
            </p:txBody>
          </p:sp>
          <p:sp>
            <p:nvSpPr>
              <p:cNvPr id="22" name="Line 23"/>
              <p:cNvSpPr>
                <a:spLocks noChangeShapeType="1"/>
              </p:cNvSpPr>
              <p:nvPr/>
            </p:nvSpPr>
            <p:spPr bwMode="auto">
              <a:xfrm>
                <a:off x="5993" y="6447"/>
                <a:ext cx="0" cy="1695"/>
              </a:xfrm>
              <a:prstGeom prst="line">
                <a:avLst/>
              </a:prstGeom>
              <a:noFill/>
              <a:ln w="9525">
                <a:solidFill>
                  <a:srgbClr val="000000"/>
                </a:solidFill>
                <a:round/>
                <a:headEnd type="triangle" w="med" len="med"/>
                <a:tailEnd/>
              </a:ln>
            </p:spPr>
            <p:txBody>
              <a:bodyPr/>
              <a:lstStyle/>
              <a:p>
                <a:endParaRPr lang="zh-CN" altLang="en-US" sz="2000" b="1">
                  <a:latin typeface="+mj-ea"/>
                  <a:ea typeface="+mj-ea"/>
                </a:endParaRPr>
              </a:p>
            </p:txBody>
          </p:sp>
          <p:sp>
            <p:nvSpPr>
              <p:cNvPr id="23" name="Line 24"/>
              <p:cNvSpPr>
                <a:spLocks noChangeShapeType="1"/>
              </p:cNvSpPr>
              <p:nvPr/>
            </p:nvSpPr>
            <p:spPr bwMode="auto">
              <a:xfrm>
                <a:off x="4973" y="8127"/>
                <a:ext cx="1050" cy="0"/>
              </a:xfrm>
              <a:prstGeom prst="line">
                <a:avLst/>
              </a:prstGeom>
              <a:noFill/>
              <a:ln w="9525">
                <a:solidFill>
                  <a:srgbClr val="000000"/>
                </a:solidFill>
                <a:round/>
                <a:headEnd/>
                <a:tailEnd/>
              </a:ln>
            </p:spPr>
            <p:txBody>
              <a:bodyPr/>
              <a:lstStyle/>
              <a:p>
                <a:endParaRPr lang="zh-CN" altLang="en-US" sz="2000" b="1">
                  <a:latin typeface="+mj-ea"/>
                  <a:ea typeface="+mj-ea"/>
                </a:endParaRPr>
              </a:p>
            </p:txBody>
          </p:sp>
          <p:sp>
            <p:nvSpPr>
              <p:cNvPr id="24" name="Line 25"/>
              <p:cNvSpPr>
                <a:spLocks noChangeShapeType="1"/>
              </p:cNvSpPr>
              <p:nvPr/>
            </p:nvSpPr>
            <p:spPr bwMode="auto">
              <a:xfrm>
                <a:off x="5993" y="5142"/>
                <a:ext cx="0" cy="660"/>
              </a:xfrm>
              <a:prstGeom prst="line">
                <a:avLst/>
              </a:prstGeom>
              <a:noFill/>
              <a:ln w="9525">
                <a:solidFill>
                  <a:srgbClr val="000000"/>
                </a:solidFill>
                <a:round/>
                <a:headEnd/>
                <a:tailEnd type="triangle" w="med" len="med"/>
              </a:ln>
            </p:spPr>
            <p:txBody>
              <a:bodyPr/>
              <a:lstStyle/>
              <a:p>
                <a:endParaRPr lang="zh-CN" altLang="en-US" sz="2000" b="1">
                  <a:latin typeface="+mj-ea"/>
                  <a:ea typeface="+mj-ea"/>
                </a:endParaRPr>
              </a:p>
            </p:txBody>
          </p:sp>
          <p:sp>
            <p:nvSpPr>
              <p:cNvPr id="25" name="Line 26"/>
              <p:cNvSpPr>
                <a:spLocks noChangeShapeType="1"/>
              </p:cNvSpPr>
              <p:nvPr/>
            </p:nvSpPr>
            <p:spPr bwMode="auto">
              <a:xfrm>
                <a:off x="6443" y="6132"/>
                <a:ext cx="570" cy="0"/>
              </a:xfrm>
              <a:prstGeom prst="line">
                <a:avLst/>
              </a:prstGeom>
              <a:noFill/>
              <a:ln w="9525">
                <a:solidFill>
                  <a:srgbClr val="000000"/>
                </a:solidFill>
                <a:round/>
                <a:headEnd/>
                <a:tailEnd type="triangle" w="med" len="med"/>
              </a:ln>
            </p:spPr>
            <p:txBody>
              <a:bodyPr/>
              <a:lstStyle/>
              <a:p>
                <a:endParaRPr lang="zh-CN" altLang="en-US" sz="2000" b="1">
                  <a:latin typeface="+mj-ea"/>
                  <a:ea typeface="+mj-ea"/>
                </a:endParaRPr>
              </a:p>
            </p:txBody>
          </p:sp>
          <p:sp>
            <p:nvSpPr>
              <p:cNvPr id="26" name="Text Box 27"/>
              <p:cNvSpPr txBox="1">
                <a:spLocks noChangeArrowheads="1"/>
              </p:cNvSpPr>
              <p:nvPr/>
            </p:nvSpPr>
            <p:spPr bwMode="auto">
              <a:xfrm>
                <a:off x="4569" y="5459"/>
                <a:ext cx="870" cy="450"/>
              </a:xfrm>
              <a:prstGeom prst="rect">
                <a:avLst/>
              </a:prstGeom>
              <a:noFill/>
              <a:ln w="9525">
                <a:noFill/>
                <a:miter lim="800000"/>
                <a:headEnd/>
                <a:tailEnd/>
              </a:ln>
            </p:spPr>
            <p:txBody>
              <a:bodyPr/>
              <a:lstStyle/>
              <a:p>
                <a:pPr algn="just"/>
                <a:r>
                  <a:rPr lang="en-US" altLang="zh-CN" b="1" dirty="0">
                    <a:latin typeface="+mj-ea"/>
                    <a:ea typeface="+mj-ea"/>
                  </a:rPr>
                  <a:t>cos</a:t>
                </a:r>
                <a:r>
                  <a:rPr lang="en-US" altLang="zh-CN" b="1" i="1" dirty="0">
                    <a:latin typeface="+mj-ea"/>
                    <a:ea typeface="+mj-ea"/>
                    <a:sym typeface="Symbol" pitchFamily="18" charset="2"/>
                  </a:rPr>
                  <a:t></a:t>
                </a:r>
                <a:r>
                  <a:rPr lang="en-US" altLang="zh-CN" b="1" baseline="-25000" dirty="0">
                    <a:latin typeface="+mj-ea"/>
                    <a:ea typeface="+mj-ea"/>
                  </a:rPr>
                  <a:t>0</a:t>
                </a:r>
                <a:r>
                  <a:rPr lang="en-US" altLang="zh-CN" b="1" i="1" dirty="0">
                    <a:latin typeface="+mj-ea"/>
                    <a:ea typeface="+mj-ea"/>
                  </a:rPr>
                  <a:t>t</a:t>
                </a:r>
                <a:endParaRPr lang="en-US" altLang="zh-CN" sz="3200" b="1" dirty="0">
                  <a:latin typeface="+mj-ea"/>
                  <a:ea typeface="+mj-ea"/>
                </a:endParaRPr>
              </a:p>
            </p:txBody>
          </p:sp>
          <p:sp>
            <p:nvSpPr>
              <p:cNvPr id="27" name="Text Box 28"/>
              <p:cNvSpPr txBox="1">
                <a:spLocks noChangeArrowheads="1"/>
              </p:cNvSpPr>
              <p:nvPr/>
            </p:nvSpPr>
            <p:spPr bwMode="auto">
              <a:xfrm>
                <a:off x="1586" y="5760"/>
                <a:ext cx="646" cy="435"/>
              </a:xfrm>
              <a:prstGeom prst="rect">
                <a:avLst/>
              </a:prstGeom>
              <a:noFill/>
              <a:ln w="9525">
                <a:noFill/>
                <a:miter lim="800000"/>
                <a:headEnd/>
                <a:tailEnd/>
              </a:ln>
            </p:spPr>
            <p:txBody>
              <a:bodyPr/>
              <a:lstStyle/>
              <a:p>
                <a:pPr algn="just"/>
                <a:r>
                  <a:rPr lang="en-US" altLang="zh-CN" b="1" i="1">
                    <a:latin typeface="+mj-ea"/>
                    <a:ea typeface="+mj-ea"/>
                  </a:rPr>
                  <a:t>A</a:t>
                </a:r>
                <a:r>
                  <a:rPr lang="en-US" altLang="zh-CN" b="1">
                    <a:latin typeface="+mj-ea"/>
                    <a:ea typeface="+mj-ea"/>
                  </a:rPr>
                  <a:t>(</a:t>
                </a:r>
                <a:r>
                  <a:rPr lang="en-US" altLang="zh-CN" b="1" i="1">
                    <a:latin typeface="+mj-ea"/>
                    <a:ea typeface="+mj-ea"/>
                  </a:rPr>
                  <a:t>t</a:t>
                </a:r>
                <a:r>
                  <a:rPr lang="en-US" altLang="zh-CN" b="1">
                    <a:latin typeface="+mj-ea"/>
                    <a:ea typeface="+mj-ea"/>
                  </a:rPr>
                  <a:t>)</a:t>
                </a:r>
                <a:endParaRPr lang="en-US" altLang="zh-CN" sz="3200" b="1">
                  <a:latin typeface="+mj-ea"/>
                  <a:ea typeface="+mj-ea"/>
                </a:endParaRPr>
              </a:p>
            </p:txBody>
          </p:sp>
          <p:sp>
            <p:nvSpPr>
              <p:cNvPr id="28" name="Text Box 29"/>
              <p:cNvSpPr txBox="1">
                <a:spLocks noChangeArrowheads="1"/>
              </p:cNvSpPr>
              <p:nvPr/>
            </p:nvSpPr>
            <p:spPr bwMode="auto">
              <a:xfrm>
                <a:off x="6700" y="5715"/>
                <a:ext cx="660" cy="435"/>
              </a:xfrm>
              <a:prstGeom prst="rect">
                <a:avLst/>
              </a:prstGeom>
              <a:noFill/>
              <a:ln w="9525">
                <a:noFill/>
                <a:miter lim="800000"/>
                <a:headEnd/>
                <a:tailEnd/>
              </a:ln>
            </p:spPr>
            <p:txBody>
              <a:bodyPr/>
              <a:lstStyle/>
              <a:p>
                <a:pPr algn="just"/>
                <a:r>
                  <a:rPr lang="en-US" altLang="zh-CN" b="1" i="1">
                    <a:latin typeface="+mj-ea"/>
                    <a:ea typeface="+mj-ea"/>
                  </a:rPr>
                  <a:t>s</a:t>
                </a:r>
                <a:r>
                  <a:rPr lang="en-US" altLang="zh-CN" b="1">
                    <a:latin typeface="+mj-ea"/>
                    <a:ea typeface="+mj-ea"/>
                  </a:rPr>
                  <a:t>(</a:t>
                </a:r>
                <a:r>
                  <a:rPr lang="en-US" altLang="zh-CN" b="1" i="1">
                    <a:latin typeface="+mj-ea"/>
                    <a:ea typeface="+mj-ea"/>
                  </a:rPr>
                  <a:t>t</a:t>
                </a:r>
                <a:r>
                  <a:rPr lang="en-US" altLang="zh-CN" b="1">
                    <a:latin typeface="+mj-ea"/>
                    <a:ea typeface="+mj-ea"/>
                  </a:rPr>
                  <a:t>)</a:t>
                </a:r>
                <a:endParaRPr lang="en-US" altLang="zh-CN" sz="3200" b="1">
                  <a:latin typeface="+mj-ea"/>
                  <a:ea typeface="+mj-ea"/>
                </a:endParaRPr>
              </a:p>
            </p:txBody>
          </p:sp>
          <p:sp>
            <p:nvSpPr>
              <p:cNvPr id="29" name="Text Box 30"/>
              <p:cNvSpPr txBox="1">
                <a:spLocks noChangeArrowheads="1"/>
              </p:cNvSpPr>
              <p:nvPr/>
            </p:nvSpPr>
            <p:spPr bwMode="auto">
              <a:xfrm>
                <a:off x="2636" y="8610"/>
                <a:ext cx="4320" cy="585"/>
              </a:xfrm>
              <a:prstGeom prst="rect">
                <a:avLst/>
              </a:prstGeom>
              <a:noFill/>
              <a:ln w="9525">
                <a:noFill/>
                <a:miter lim="800000"/>
                <a:headEnd/>
                <a:tailEnd/>
              </a:ln>
            </p:spPr>
            <p:txBody>
              <a:bodyPr/>
              <a:lstStyle/>
              <a:p>
                <a:pPr algn="just"/>
                <a:r>
                  <a:rPr lang="zh-CN" altLang="en-US" b="1" dirty="0">
                    <a:latin typeface="+mj-ea"/>
                    <a:ea typeface="+mj-ea"/>
                  </a:rPr>
                  <a:t>图</a:t>
                </a:r>
                <a:r>
                  <a:rPr lang="en-US" altLang="zh-CN" b="1" dirty="0">
                    <a:latin typeface="+mj-ea"/>
                    <a:ea typeface="+mj-ea"/>
                  </a:rPr>
                  <a:t>7-37 </a:t>
                </a:r>
                <a:r>
                  <a:rPr lang="zh-CN" altLang="en-US" b="1" dirty="0">
                    <a:latin typeface="+mj-ea"/>
                    <a:ea typeface="+mj-ea"/>
                  </a:rPr>
                  <a:t>第一种</a:t>
                </a:r>
                <a:r>
                  <a:rPr lang="en-US" altLang="zh-CN" b="1" dirty="0">
                    <a:latin typeface="+mj-ea"/>
                    <a:ea typeface="+mj-ea"/>
                  </a:rPr>
                  <a:t>QPSK</a:t>
                </a:r>
                <a:r>
                  <a:rPr lang="zh-CN" altLang="en-US" b="1" dirty="0">
                    <a:latin typeface="+mj-ea"/>
                    <a:ea typeface="+mj-ea"/>
                  </a:rPr>
                  <a:t>信号产生方法</a:t>
                </a:r>
                <a:endParaRPr lang="zh-CN" altLang="en-US" sz="3200" b="1" dirty="0">
                  <a:latin typeface="+mj-ea"/>
                  <a:ea typeface="+mj-ea"/>
                </a:endParaRPr>
              </a:p>
            </p:txBody>
          </p:sp>
          <p:sp>
            <p:nvSpPr>
              <p:cNvPr id="30" name="Text Box 31"/>
              <p:cNvSpPr txBox="1">
                <a:spLocks noChangeArrowheads="1"/>
              </p:cNvSpPr>
              <p:nvPr/>
            </p:nvSpPr>
            <p:spPr bwMode="auto">
              <a:xfrm>
                <a:off x="3250" y="4800"/>
                <a:ext cx="436" cy="375"/>
              </a:xfrm>
              <a:prstGeom prst="rect">
                <a:avLst/>
              </a:prstGeom>
              <a:noFill/>
              <a:ln w="9525">
                <a:noFill/>
                <a:miter lim="800000"/>
                <a:headEnd/>
                <a:tailEnd/>
              </a:ln>
            </p:spPr>
            <p:txBody>
              <a:bodyPr/>
              <a:lstStyle/>
              <a:p>
                <a:pPr algn="just"/>
                <a:r>
                  <a:rPr lang="en-US" altLang="zh-CN" b="1" i="1">
                    <a:latin typeface="+mj-ea"/>
                    <a:ea typeface="+mj-ea"/>
                  </a:rPr>
                  <a:t>a</a:t>
                </a:r>
                <a:endParaRPr lang="en-US" altLang="zh-CN" sz="3200" b="1">
                  <a:latin typeface="+mj-ea"/>
                  <a:ea typeface="+mj-ea"/>
                </a:endParaRPr>
              </a:p>
            </p:txBody>
          </p:sp>
          <p:sp>
            <p:nvSpPr>
              <p:cNvPr id="31" name="Text Box 32"/>
              <p:cNvSpPr txBox="1">
                <a:spLocks noChangeArrowheads="1"/>
              </p:cNvSpPr>
              <p:nvPr/>
            </p:nvSpPr>
            <p:spPr bwMode="auto">
              <a:xfrm>
                <a:off x="3250" y="7770"/>
                <a:ext cx="436" cy="375"/>
              </a:xfrm>
              <a:prstGeom prst="rect">
                <a:avLst/>
              </a:prstGeom>
              <a:noFill/>
              <a:ln w="9525">
                <a:noFill/>
                <a:miter lim="800000"/>
                <a:headEnd/>
                <a:tailEnd/>
              </a:ln>
            </p:spPr>
            <p:txBody>
              <a:bodyPr/>
              <a:lstStyle/>
              <a:p>
                <a:pPr algn="just"/>
                <a:r>
                  <a:rPr lang="en-US" altLang="zh-CN" b="1" i="1">
                    <a:latin typeface="+mj-ea"/>
                    <a:ea typeface="+mj-ea"/>
                  </a:rPr>
                  <a:t>b</a:t>
                </a:r>
                <a:endParaRPr lang="en-US" altLang="zh-CN" sz="3200" b="1">
                  <a:latin typeface="+mj-ea"/>
                  <a:ea typeface="+mj-ea"/>
                </a:endParaRPr>
              </a:p>
            </p:txBody>
          </p:sp>
        </p:grpSp>
      </p:grpSp>
      <p:sp>
        <p:nvSpPr>
          <p:cNvPr id="37" name="矩形 36"/>
          <p:cNvSpPr/>
          <p:nvPr/>
        </p:nvSpPr>
        <p:spPr>
          <a:xfrm>
            <a:off x="4459008" y="2137462"/>
            <a:ext cx="1076801" cy="397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384452" y="4323676"/>
            <a:ext cx="1076801" cy="397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137486" y="3427015"/>
            <a:ext cx="2954655" cy="461665"/>
          </a:xfrm>
          <a:prstGeom prst="rect">
            <a:avLst/>
          </a:prstGeom>
        </p:spPr>
        <p:txBody>
          <a:bodyPr wrap="none">
            <a:spAutoFit/>
          </a:bodyPr>
          <a:lstStyle/>
          <a:p>
            <a:r>
              <a:rPr lang="zh-CN" altLang="en-US" sz="2400" b="1" dirty="0" smtClean="0">
                <a:solidFill>
                  <a:srgbClr val="0000FF"/>
                </a:solidFill>
                <a:latin typeface="+mj-ea"/>
                <a:ea typeface="+mj-ea"/>
              </a:rPr>
              <a:t>与两路正交载波相乘</a:t>
            </a:r>
            <a:endParaRPr lang="zh-CN" altLang="en-US" sz="2400" b="1" dirty="0">
              <a:solidFill>
                <a:srgbClr val="0000FF"/>
              </a:solidFill>
              <a:latin typeface="+mj-ea"/>
              <a:ea typeface="+mj-ea"/>
            </a:endParaRPr>
          </a:p>
        </p:txBody>
      </p:sp>
      <p:sp>
        <p:nvSpPr>
          <p:cNvPr id="40" name="矩形 39"/>
          <p:cNvSpPr/>
          <p:nvPr/>
        </p:nvSpPr>
        <p:spPr>
          <a:xfrm>
            <a:off x="1619672" y="1405562"/>
            <a:ext cx="1415772" cy="461665"/>
          </a:xfrm>
          <a:prstGeom prst="rect">
            <a:avLst/>
          </a:prstGeom>
        </p:spPr>
        <p:txBody>
          <a:bodyPr wrap="none">
            <a:spAutoFit/>
          </a:bodyPr>
          <a:lstStyle/>
          <a:p>
            <a:r>
              <a:rPr lang="zh-CN" altLang="en-US" sz="2400" b="1" dirty="0">
                <a:solidFill>
                  <a:srgbClr val="0000FF"/>
                </a:solidFill>
                <a:latin typeface="+mj-ea"/>
                <a:ea typeface="+mj-ea"/>
              </a:rPr>
              <a:t>并行码元</a:t>
            </a:r>
          </a:p>
        </p:txBody>
      </p:sp>
      <p:sp>
        <p:nvSpPr>
          <p:cNvPr id="41" name="矩形 40"/>
          <p:cNvSpPr/>
          <p:nvPr/>
        </p:nvSpPr>
        <p:spPr>
          <a:xfrm>
            <a:off x="1692983" y="4691263"/>
            <a:ext cx="1415772" cy="461665"/>
          </a:xfrm>
          <a:prstGeom prst="rect">
            <a:avLst/>
          </a:prstGeom>
        </p:spPr>
        <p:txBody>
          <a:bodyPr wrap="none">
            <a:spAutoFit/>
          </a:bodyPr>
          <a:lstStyle/>
          <a:p>
            <a:r>
              <a:rPr lang="zh-CN" altLang="en-US" sz="2400" b="1" dirty="0">
                <a:solidFill>
                  <a:srgbClr val="0000FF"/>
                </a:solidFill>
                <a:latin typeface="+mj-ea"/>
                <a:ea typeface="+mj-ea"/>
              </a:rPr>
              <a:t>并行码元</a:t>
            </a:r>
          </a:p>
        </p:txBody>
      </p:sp>
    </p:spTree>
    <p:extLst>
      <p:ext uri="{BB962C8B-B14F-4D97-AF65-F5344CB8AC3E}">
        <p14:creationId xmlns:p14="http://schemas.microsoft.com/office/powerpoint/2010/main" val="294194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3635896" y="1124744"/>
            <a:ext cx="5214889" cy="2123658"/>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endParaRPr lang="en-US" altLang="zh-CN" sz="1200" b="1" dirty="0" smtClean="0">
              <a:latin typeface="+mj-ea"/>
              <a:ea typeface="+mj-ea"/>
            </a:endParaRPr>
          </a:p>
          <a:p>
            <a:endParaRPr lang="en-US" altLang="zh-CN" sz="2400" b="1" dirty="0">
              <a:latin typeface="+mj-ea"/>
              <a:ea typeface="+mj-ea"/>
            </a:endParaRPr>
          </a:p>
          <a:p>
            <a:r>
              <a:rPr lang="en-US" altLang="zh-CN" sz="2400" b="1" dirty="0" smtClean="0">
                <a:latin typeface="+mj-ea"/>
                <a:ea typeface="+mj-ea"/>
              </a:rPr>
              <a:t>a(1</a:t>
            </a:r>
            <a:r>
              <a:rPr lang="en-US" altLang="zh-CN" sz="2400" b="1" dirty="0">
                <a:latin typeface="+mj-ea"/>
                <a:ea typeface="+mj-ea"/>
              </a:rPr>
              <a:t>)</a:t>
            </a:r>
            <a:r>
              <a:rPr lang="zh-CN" altLang="en-US" sz="2400" b="1" dirty="0">
                <a:latin typeface="+mj-ea"/>
                <a:ea typeface="+mj-ea"/>
              </a:rPr>
              <a:t>代表</a:t>
            </a:r>
            <a:r>
              <a:rPr lang="en-US" altLang="zh-CN" sz="2400" b="1" dirty="0">
                <a:latin typeface="+mj-ea"/>
                <a:ea typeface="+mj-ea"/>
              </a:rPr>
              <a:t>a</a:t>
            </a:r>
            <a:r>
              <a:rPr lang="zh-CN" altLang="en-US" sz="2400" b="1" dirty="0">
                <a:latin typeface="+mj-ea"/>
                <a:ea typeface="+mj-ea"/>
              </a:rPr>
              <a:t>路的信号码元二进制“</a:t>
            </a:r>
            <a:r>
              <a:rPr lang="en-US" altLang="zh-CN" sz="2400" b="1" dirty="0">
                <a:latin typeface="+mj-ea"/>
                <a:ea typeface="+mj-ea"/>
              </a:rPr>
              <a:t>1</a:t>
            </a:r>
            <a:r>
              <a:rPr lang="zh-CN" altLang="en-US" sz="2400" b="1" dirty="0">
                <a:latin typeface="+mj-ea"/>
                <a:ea typeface="+mj-ea"/>
              </a:rPr>
              <a:t>”</a:t>
            </a:r>
            <a:endParaRPr lang="en-US" altLang="zh-CN" sz="2400" b="1" dirty="0">
              <a:latin typeface="+mj-ea"/>
              <a:ea typeface="+mj-ea"/>
            </a:endParaRPr>
          </a:p>
          <a:p>
            <a:r>
              <a:rPr lang="en-US" altLang="zh-CN" sz="2400" b="1" dirty="0">
                <a:latin typeface="+mj-ea"/>
                <a:ea typeface="+mj-ea"/>
              </a:rPr>
              <a:t>a(0)</a:t>
            </a:r>
            <a:r>
              <a:rPr lang="zh-CN" altLang="en-US" sz="2400" b="1" dirty="0">
                <a:latin typeface="+mj-ea"/>
                <a:ea typeface="+mj-ea"/>
              </a:rPr>
              <a:t>代表</a:t>
            </a:r>
            <a:r>
              <a:rPr lang="en-US" altLang="zh-CN" sz="2400" b="1" dirty="0">
                <a:latin typeface="+mj-ea"/>
                <a:ea typeface="+mj-ea"/>
              </a:rPr>
              <a:t>a</a:t>
            </a:r>
            <a:r>
              <a:rPr lang="zh-CN" altLang="en-US" sz="2400" b="1" dirty="0">
                <a:latin typeface="+mj-ea"/>
                <a:ea typeface="+mj-ea"/>
              </a:rPr>
              <a:t>路的信号码元二进制“</a:t>
            </a:r>
            <a:r>
              <a:rPr lang="en-US" altLang="zh-CN" sz="2400" b="1" dirty="0">
                <a:latin typeface="+mj-ea"/>
                <a:ea typeface="+mj-ea"/>
              </a:rPr>
              <a:t>0</a:t>
            </a:r>
            <a:r>
              <a:rPr lang="zh-CN" altLang="en-US" sz="2400" b="1" dirty="0">
                <a:latin typeface="+mj-ea"/>
                <a:ea typeface="+mj-ea"/>
              </a:rPr>
              <a:t>”</a:t>
            </a:r>
            <a:endParaRPr lang="en-US" altLang="zh-CN" sz="2400" b="1" dirty="0">
              <a:latin typeface="+mj-ea"/>
              <a:ea typeface="+mj-ea"/>
            </a:endParaRPr>
          </a:p>
          <a:p>
            <a:r>
              <a:rPr lang="en-US" altLang="zh-CN" sz="2400" b="1" dirty="0">
                <a:latin typeface="+mj-ea"/>
                <a:ea typeface="+mj-ea"/>
              </a:rPr>
              <a:t>b(1)</a:t>
            </a:r>
            <a:r>
              <a:rPr lang="zh-CN" altLang="en-US" sz="2400" b="1" dirty="0">
                <a:latin typeface="+mj-ea"/>
                <a:ea typeface="+mj-ea"/>
              </a:rPr>
              <a:t>代表</a:t>
            </a:r>
            <a:r>
              <a:rPr lang="en-US" altLang="zh-CN" sz="2400" b="1" dirty="0">
                <a:latin typeface="+mj-ea"/>
                <a:ea typeface="+mj-ea"/>
              </a:rPr>
              <a:t>b</a:t>
            </a:r>
            <a:r>
              <a:rPr lang="zh-CN" altLang="en-US" sz="2400" b="1" dirty="0">
                <a:latin typeface="+mj-ea"/>
                <a:ea typeface="+mj-ea"/>
              </a:rPr>
              <a:t>路的信号码元二进制“</a:t>
            </a:r>
            <a:r>
              <a:rPr lang="en-US" altLang="zh-CN" sz="2400" b="1" dirty="0">
                <a:latin typeface="+mj-ea"/>
                <a:ea typeface="+mj-ea"/>
              </a:rPr>
              <a:t>1</a:t>
            </a:r>
            <a:r>
              <a:rPr lang="zh-CN" altLang="en-US" sz="2400" b="1" dirty="0">
                <a:latin typeface="+mj-ea"/>
                <a:ea typeface="+mj-ea"/>
              </a:rPr>
              <a:t>”</a:t>
            </a:r>
          </a:p>
          <a:p>
            <a:r>
              <a:rPr lang="en-US" altLang="zh-CN" sz="2400" b="1" dirty="0">
                <a:latin typeface="+mj-ea"/>
                <a:ea typeface="+mj-ea"/>
              </a:rPr>
              <a:t>b(0)</a:t>
            </a:r>
            <a:r>
              <a:rPr lang="zh-CN" altLang="en-US" sz="2400" b="1" dirty="0">
                <a:latin typeface="+mj-ea"/>
                <a:ea typeface="+mj-ea"/>
              </a:rPr>
              <a:t>代表</a:t>
            </a:r>
            <a:r>
              <a:rPr lang="en-US" altLang="zh-CN" sz="2400" b="1" dirty="0">
                <a:latin typeface="+mj-ea"/>
                <a:ea typeface="+mj-ea"/>
              </a:rPr>
              <a:t>b</a:t>
            </a:r>
            <a:r>
              <a:rPr lang="zh-CN" altLang="en-US" sz="2400" b="1" dirty="0">
                <a:latin typeface="+mj-ea"/>
                <a:ea typeface="+mj-ea"/>
              </a:rPr>
              <a:t>路的信号码元二进制“</a:t>
            </a:r>
            <a:r>
              <a:rPr lang="en-US" altLang="zh-CN" sz="2400" b="1" dirty="0">
                <a:latin typeface="+mj-ea"/>
                <a:ea typeface="+mj-ea"/>
              </a:rPr>
              <a:t>0</a:t>
            </a:r>
            <a:r>
              <a:rPr lang="zh-CN" altLang="en-US" sz="2400" b="1" dirty="0">
                <a:latin typeface="+mj-ea"/>
                <a:ea typeface="+mj-ea"/>
              </a:rPr>
              <a:t>”</a:t>
            </a:r>
          </a:p>
        </p:txBody>
      </p:sp>
      <p:sp>
        <p:nvSpPr>
          <p:cNvPr id="150530" name="Rectangle 2"/>
          <p:cNvSpPr>
            <a:spLocks noGrp="1" noChangeArrowheads="1"/>
          </p:cNvSpPr>
          <p:nvPr>
            <p:ph type="title"/>
          </p:nvPr>
        </p:nvSpPr>
        <p:spPr/>
        <p:txBody>
          <a:bodyPr/>
          <a:lstStyle/>
          <a:p>
            <a:r>
              <a:rPr lang="zh-CN" altLang="en-US" dirty="0"/>
              <a:t>矢量图</a:t>
            </a:r>
          </a:p>
        </p:txBody>
      </p:sp>
      <p:sp>
        <p:nvSpPr>
          <p:cNvPr id="150531" name="Rectangle 3"/>
          <p:cNvSpPr>
            <a:spLocks noGrp="1" noChangeArrowheads="1"/>
          </p:cNvSpPr>
          <p:nvPr>
            <p:ph type="body" idx="1"/>
          </p:nvPr>
        </p:nvSpPr>
        <p:spPr>
          <a:xfrm>
            <a:off x="643171" y="4221088"/>
            <a:ext cx="8064896" cy="2160239"/>
          </a:xfrm>
        </p:spPr>
        <p:txBody>
          <a:bodyPr>
            <a:normAutofit/>
          </a:bodyPr>
          <a:lstStyle/>
          <a:p>
            <a:r>
              <a:rPr lang="zh-CN" altLang="en-US" sz="2400" dirty="0" smtClean="0"/>
              <a:t>注意：码元“</a:t>
            </a:r>
            <a:r>
              <a:rPr lang="en-US" altLang="zh-CN" sz="2400" dirty="0" smtClean="0"/>
              <a:t>0”</a:t>
            </a:r>
            <a:r>
              <a:rPr lang="zh-CN" altLang="en-US" sz="2400" dirty="0" smtClean="0"/>
              <a:t>和“</a:t>
            </a:r>
            <a:r>
              <a:rPr lang="en-US" altLang="zh-CN" sz="2400" dirty="0" smtClean="0"/>
              <a:t>1</a:t>
            </a:r>
            <a:r>
              <a:rPr lang="zh-CN" altLang="en-US" sz="2400" dirty="0" smtClean="0"/>
              <a:t>在相乘电路中与不归零双极性矩形脉冲振幅的关系如下：</a:t>
            </a:r>
          </a:p>
          <a:p>
            <a:r>
              <a:rPr lang="zh-CN" altLang="en-US" sz="2400" dirty="0" smtClean="0"/>
              <a:t>	二进制码元“</a:t>
            </a:r>
            <a:r>
              <a:rPr lang="en-US" altLang="zh-CN" sz="2400" dirty="0" smtClean="0"/>
              <a:t>1” </a:t>
            </a:r>
            <a:r>
              <a:rPr lang="en-US" altLang="zh-CN" sz="2400" dirty="0" smtClean="0">
                <a:sym typeface="Symbol" pitchFamily="18" charset="2"/>
              </a:rPr>
              <a:t></a:t>
            </a:r>
            <a:r>
              <a:rPr lang="en-US" altLang="zh-CN" sz="2400" dirty="0" smtClean="0"/>
              <a:t> </a:t>
            </a:r>
            <a:r>
              <a:rPr lang="zh-CN" altLang="en-US" sz="2400" dirty="0" smtClean="0"/>
              <a:t>双极性脉冲“</a:t>
            </a:r>
            <a:r>
              <a:rPr lang="en-US" altLang="zh-CN" sz="2400" dirty="0" smtClean="0"/>
              <a:t>+1”</a:t>
            </a:r>
            <a:r>
              <a:rPr lang="zh-CN" altLang="en-US" sz="2400" dirty="0" smtClean="0"/>
              <a:t>；</a:t>
            </a:r>
          </a:p>
          <a:p>
            <a:r>
              <a:rPr lang="zh-CN" altLang="en-US" sz="2400" dirty="0" smtClean="0"/>
              <a:t>	二进制码元“</a:t>
            </a:r>
            <a:r>
              <a:rPr lang="en-US" altLang="zh-CN" sz="2400" dirty="0" smtClean="0"/>
              <a:t>0” </a:t>
            </a:r>
            <a:r>
              <a:rPr lang="en-US" altLang="zh-CN" sz="2400" dirty="0" smtClean="0">
                <a:sym typeface="Symbol" pitchFamily="18" charset="2"/>
              </a:rPr>
              <a:t></a:t>
            </a:r>
            <a:r>
              <a:rPr lang="en-US" altLang="zh-CN" sz="2400" dirty="0" smtClean="0"/>
              <a:t> </a:t>
            </a:r>
            <a:r>
              <a:rPr lang="zh-CN" altLang="en-US" sz="2400" dirty="0" smtClean="0"/>
              <a:t>双极性脉冲“</a:t>
            </a:r>
            <a:r>
              <a:rPr lang="en-US" altLang="zh-CN" sz="2400" dirty="0" smtClean="0"/>
              <a:t>-1”</a:t>
            </a:r>
            <a:r>
              <a:rPr lang="zh-CN" altLang="en-US" sz="2400" dirty="0" smtClean="0"/>
              <a:t>。</a:t>
            </a:r>
            <a:endParaRPr lang="en-US" altLang="zh-CN" sz="2400" dirty="0" smtClean="0"/>
          </a:p>
        </p:txBody>
      </p:sp>
      <p:sp>
        <p:nvSpPr>
          <p:cNvPr id="24" name="灯片编号占位符 5"/>
          <p:cNvSpPr>
            <a:spLocks noGrp="1"/>
          </p:cNvSpPr>
          <p:nvPr>
            <p:ph type="sldNum" sz="quarter" idx="12"/>
          </p:nvPr>
        </p:nvSpPr>
        <p:spPr/>
        <p:txBody>
          <a:bodyPr/>
          <a:lstStyle/>
          <a:p>
            <a:fld id="{BF24C753-6BC7-4EF8-88E6-6F73ADFD44D0}" type="slidenum">
              <a:rPr lang="en-US" altLang="zh-CN" smtClean="0"/>
              <a:pPr/>
              <a:t>166</a:t>
            </a:fld>
            <a:endParaRPr lang="en-US" altLang="zh-CN"/>
          </a:p>
        </p:txBody>
      </p:sp>
      <p:grpSp>
        <p:nvGrpSpPr>
          <p:cNvPr id="3" name="Group 5"/>
          <p:cNvGrpSpPr>
            <a:grpSpLocks/>
          </p:cNvGrpSpPr>
          <p:nvPr/>
        </p:nvGrpSpPr>
        <p:grpSpPr bwMode="auto">
          <a:xfrm>
            <a:off x="539552" y="1284632"/>
            <a:ext cx="2763838" cy="2720432"/>
            <a:chOff x="7380" y="9636"/>
            <a:chExt cx="2774" cy="2709"/>
          </a:xfrm>
        </p:grpSpPr>
        <p:grpSp>
          <p:nvGrpSpPr>
            <p:cNvPr id="4" name="Group 6"/>
            <p:cNvGrpSpPr>
              <a:grpSpLocks/>
            </p:cNvGrpSpPr>
            <p:nvPr/>
          </p:nvGrpSpPr>
          <p:grpSpPr bwMode="auto">
            <a:xfrm>
              <a:off x="7380" y="9636"/>
              <a:ext cx="2743" cy="2709"/>
              <a:chOff x="2130" y="11982"/>
              <a:chExt cx="2743" cy="2709"/>
            </a:xfrm>
          </p:grpSpPr>
          <p:grpSp>
            <p:nvGrpSpPr>
              <p:cNvPr id="5" name="Group 7"/>
              <p:cNvGrpSpPr>
                <a:grpSpLocks/>
              </p:cNvGrpSpPr>
              <p:nvPr/>
            </p:nvGrpSpPr>
            <p:grpSpPr bwMode="auto">
              <a:xfrm>
                <a:off x="2130" y="11982"/>
                <a:ext cx="2710" cy="2709"/>
                <a:chOff x="6691" y="10843"/>
                <a:chExt cx="2710" cy="2709"/>
              </a:xfrm>
            </p:grpSpPr>
            <p:sp>
              <p:nvSpPr>
                <p:cNvPr id="150536" name="Line 8"/>
                <p:cNvSpPr>
                  <a:spLocks noChangeShapeType="1"/>
                </p:cNvSpPr>
                <p:nvPr/>
              </p:nvSpPr>
              <p:spPr bwMode="auto">
                <a:xfrm rot="18918480" flipV="1">
                  <a:off x="6691" y="12174"/>
                  <a:ext cx="2710" cy="11"/>
                </a:xfrm>
                <a:prstGeom prst="line">
                  <a:avLst/>
                </a:prstGeom>
                <a:noFill/>
                <a:ln w="9525">
                  <a:solidFill>
                    <a:srgbClr val="000000"/>
                  </a:solidFill>
                  <a:round/>
                  <a:headEnd type="triangle" w="med" len="med"/>
                  <a:tailEnd type="triangle" w="med" len="med"/>
                </a:ln>
              </p:spPr>
              <p:txBody>
                <a:bodyPr/>
                <a:lstStyle/>
                <a:p>
                  <a:endParaRPr lang="zh-CN" altLang="en-US"/>
                </a:p>
              </p:txBody>
            </p:sp>
            <p:sp>
              <p:nvSpPr>
                <p:cNvPr id="150537" name="Line 9"/>
                <p:cNvSpPr>
                  <a:spLocks noChangeShapeType="1"/>
                </p:cNvSpPr>
                <p:nvPr/>
              </p:nvSpPr>
              <p:spPr bwMode="auto">
                <a:xfrm rot="2718480" flipH="1">
                  <a:off x="6717" y="12192"/>
                  <a:ext cx="2709" cy="11"/>
                </a:xfrm>
                <a:prstGeom prst="line">
                  <a:avLst/>
                </a:prstGeom>
                <a:noFill/>
                <a:ln w="9525">
                  <a:solidFill>
                    <a:srgbClr val="000000"/>
                  </a:solidFill>
                  <a:round/>
                  <a:headEnd type="triangle" w="med" len="med"/>
                  <a:tailEnd type="triangle" w="med" len="med"/>
                </a:ln>
              </p:spPr>
              <p:txBody>
                <a:bodyPr/>
                <a:lstStyle/>
                <a:p>
                  <a:endParaRPr lang="zh-CN" altLang="en-US"/>
                </a:p>
              </p:txBody>
            </p:sp>
          </p:grpSp>
          <p:sp>
            <p:nvSpPr>
              <p:cNvPr id="150538" name="Text Box 10"/>
              <p:cNvSpPr txBox="1">
                <a:spLocks noChangeArrowheads="1"/>
              </p:cNvSpPr>
              <p:nvPr/>
            </p:nvSpPr>
            <p:spPr bwMode="auto">
              <a:xfrm>
                <a:off x="2653" y="12179"/>
                <a:ext cx="556" cy="390"/>
              </a:xfrm>
              <a:prstGeom prst="rect">
                <a:avLst/>
              </a:prstGeom>
              <a:noFill/>
              <a:ln w="9525">
                <a:noFill/>
                <a:miter lim="800000"/>
                <a:headEnd/>
                <a:tailEnd/>
              </a:ln>
            </p:spPr>
            <p:txBody>
              <a:bodyPr/>
              <a:lstStyle/>
              <a:p>
                <a:pPr algn="just"/>
                <a:r>
                  <a:rPr lang="en-US" altLang="zh-CN" sz="2000">
                    <a:latin typeface="Times New Roman" pitchFamily="18" charset="0"/>
                  </a:rPr>
                  <a:t>01</a:t>
                </a:r>
                <a:endParaRPr lang="en-US" altLang="zh-CN" sz="3600"/>
              </a:p>
            </p:txBody>
          </p:sp>
          <p:sp>
            <p:nvSpPr>
              <p:cNvPr id="150539" name="Text Box 11"/>
              <p:cNvSpPr txBox="1">
                <a:spLocks noChangeArrowheads="1"/>
              </p:cNvSpPr>
              <p:nvPr/>
            </p:nvSpPr>
            <p:spPr bwMode="auto">
              <a:xfrm>
                <a:off x="4317" y="12329"/>
                <a:ext cx="556" cy="390"/>
              </a:xfrm>
              <a:prstGeom prst="rect">
                <a:avLst/>
              </a:prstGeom>
              <a:noFill/>
              <a:ln w="9525">
                <a:noFill/>
                <a:miter lim="800000"/>
                <a:headEnd/>
                <a:tailEnd/>
              </a:ln>
            </p:spPr>
            <p:txBody>
              <a:bodyPr/>
              <a:lstStyle/>
              <a:p>
                <a:pPr algn="just"/>
                <a:r>
                  <a:rPr lang="en-US" altLang="zh-CN" sz="2000">
                    <a:latin typeface="Times New Roman" pitchFamily="18" charset="0"/>
                  </a:rPr>
                  <a:t>11</a:t>
                </a:r>
                <a:endParaRPr lang="en-US" altLang="zh-CN" sz="3600"/>
              </a:p>
            </p:txBody>
          </p:sp>
          <p:sp>
            <p:nvSpPr>
              <p:cNvPr id="150540" name="Text Box 12"/>
              <p:cNvSpPr txBox="1">
                <a:spLocks noChangeArrowheads="1"/>
              </p:cNvSpPr>
              <p:nvPr/>
            </p:nvSpPr>
            <p:spPr bwMode="auto">
              <a:xfrm>
                <a:off x="2307" y="13724"/>
                <a:ext cx="556" cy="390"/>
              </a:xfrm>
              <a:prstGeom prst="rect">
                <a:avLst/>
              </a:prstGeom>
              <a:noFill/>
              <a:ln w="9525">
                <a:noFill/>
                <a:miter lim="800000"/>
                <a:headEnd/>
                <a:tailEnd/>
              </a:ln>
            </p:spPr>
            <p:txBody>
              <a:bodyPr/>
              <a:lstStyle/>
              <a:p>
                <a:pPr algn="just"/>
                <a:r>
                  <a:rPr lang="en-US" altLang="zh-CN" sz="2000">
                    <a:latin typeface="Times New Roman" pitchFamily="18" charset="0"/>
                  </a:rPr>
                  <a:t>00</a:t>
                </a:r>
                <a:endParaRPr lang="en-US" altLang="zh-CN" sz="3600"/>
              </a:p>
            </p:txBody>
          </p:sp>
          <p:sp>
            <p:nvSpPr>
              <p:cNvPr id="150541" name="Text Box 13"/>
              <p:cNvSpPr txBox="1">
                <a:spLocks noChangeArrowheads="1"/>
              </p:cNvSpPr>
              <p:nvPr/>
            </p:nvSpPr>
            <p:spPr bwMode="auto">
              <a:xfrm>
                <a:off x="3883" y="13994"/>
                <a:ext cx="556" cy="390"/>
              </a:xfrm>
              <a:prstGeom prst="rect">
                <a:avLst/>
              </a:prstGeom>
              <a:noFill/>
              <a:ln w="9525">
                <a:noFill/>
                <a:miter lim="800000"/>
                <a:headEnd/>
                <a:tailEnd/>
              </a:ln>
            </p:spPr>
            <p:txBody>
              <a:bodyPr/>
              <a:lstStyle/>
              <a:p>
                <a:pPr algn="just"/>
                <a:r>
                  <a:rPr lang="en-US" altLang="zh-CN" sz="2000">
                    <a:latin typeface="Times New Roman" pitchFamily="18" charset="0"/>
                  </a:rPr>
                  <a:t>10</a:t>
                </a:r>
                <a:endParaRPr lang="en-US" altLang="zh-CN" sz="3600"/>
              </a:p>
            </p:txBody>
          </p:sp>
        </p:grpSp>
        <p:grpSp>
          <p:nvGrpSpPr>
            <p:cNvPr id="6" name="Group 14"/>
            <p:cNvGrpSpPr>
              <a:grpSpLocks/>
            </p:cNvGrpSpPr>
            <p:nvPr/>
          </p:nvGrpSpPr>
          <p:grpSpPr bwMode="auto">
            <a:xfrm>
              <a:off x="7788" y="10035"/>
              <a:ext cx="1952" cy="1937"/>
              <a:chOff x="7728" y="11340"/>
              <a:chExt cx="1952" cy="1937"/>
            </a:xfrm>
          </p:grpSpPr>
          <p:sp>
            <p:nvSpPr>
              <p:cNvPr id="150543" name="Line 15"/>
              <p:cNvSpPr>
                <a:spLocks noChangeShapeType="1"/>
              </p:cNvSpPr>
              <p:nvPr/>
            </p:nvSpPr>
            <p:spPr bwMode="auto">
              <a:xfrm rot="10800000">
                <a:off x="8643" y="12278"/>
                <a:ext cx="1037" cy="1"/>
              </a:xfrm>
              <a:prstGeom prst="line">
                <a:avLst/>
              </a:prstGeom>
              <a:noFill/>
              <a:ln w="9525">
                <a:solidFill>
                  <a:srgbClr val="000000"/>
                </a:solidFill>
                <a:prstDash val="dash"/>
                <a:round/>
                <a:headEnd type="triangle" w="med" len="med"/>
                <a:tailEnd/>
              </a:ln>
            </p:spPr>
            <p:txBody>
              <a:bodyPr/>
              <a:lstStyle/>
              <a:p>
                <a:endParaRPr lang="zh-CN" altLang="en-US"/>
              </a:p>
            </p:txBody>
          </p:sp>
          <p:sp>
            <p:nvSpPr>
              <p:cNvPr id="150544" name="Line 16"/>
              <p:cNvSpPr>
                <a:spLocks noChangeShapeType="1"/>
              </p:cNvSpPr>
              <p:nvPr/>
            </p:nvSpPr>
            <p:spPr bwMode="auto">
              <a:xfrm rot="10800000" flipH="1">
                <a:off x="7728" y="12279"/>
                <a:ext cx="990" cy="0"/>
              </a:xfrm>
              <a:prstGeom prst="line">
                <a:avLst/>
              </a:prstGeom>
              <a:noFill/>
              <a:ln w="9525">
                <a:solidFill>
                  <a:srgbClr val="000000"/>
                </a:solidFill>
                <a:prstDash val="dash"/>
                <a:round/>
                <a:headEnd type="triangle" w="med" len="med"/>
                <a:tailEnd/>
              </a:ln>
            </p:spPr>
            <p:txBody>
              <a:bodyPr/>
              <a:lstStyle/>
              <a:p>
                <a:endParaRPr lang="zh-CN" altLang="en-US"/>
              </a:p>
            </p:txBody>
          </p:sp>
          <p:sp>
            <p:nvSpPr>
              <p:cNvPr id="150545" name="Line 17"/>
              <p:cNvSpPr>
                <a:spLocks noChangeShapeType="1"/>
              </p:cNvSpPr>
              <p:nvPr/>
            </p:nvSpPr>
            <p:spPr bwMode="auto">
              <a:xfrm rot="5400000">
                <a:off x="8192" y="11827"/>
                <a:ext cx="976" cy="1"/>
              </a:xfrm>
              <a:prstGeom prst="line">
                <a:avLst/>
              </a:prstGeom>
              <a:noFill/>
              <a:ln w="9525">
                <a:solidFill>
                  <a:srgbClr val="000000"/>
                </a:solidFill>
                <a:prstDash val="dash"/>
                <a:round/>
                <a:headEnd type="triangle" w="med" len="med"/>
                <a:tailEnd/>
              </a:ln>
            </p:spPr>
            <p:txBody>
              <a:bodyPr/>
              <a:lstStyle/>
              <a:p>
                <a:endParaRPr lang="zh-CN" altLang="en-US"/>
              </a:p>
            </p:txBody>
          </p:sp>
          <p:sp>
            <p:nvSpPr>
              <p:cNvPr id="150546" name="Line 18"/>
              <p:cNvSpPr>
                <a:spLocks noChangeShapeType="1"/>
              </p:cNvSpPr>
              <p:nvPr/>
            </p:nvSpPr>
            <p:spPr bwMode="auto">
              <a:xfrm rot="5400000" flipH="1">
                <a:off x="8161" y="12759"/>
                <a:ext cx="1037" cy="0"/>
              </a:xfrm>
              <a:prstGeom prst="line">
                <a:avLst/>
              </a:prstGeom>
              <a:noFill/>
              <a:ln w="9525">
                <a:solidFill>
                  <a:srgbClr val="000000"/>
                </a:solidFill>
                <a:prstDash val="dash"/>
                <a:round/>
                <a:headEnd type="triangle" w="med" len="med"/>
                <a:tailEnd/>
              </a:ln>
            </p:spPr>
            <p:txBody>
              <a:bodyPr/>
              <a:lstStyle/>
              <a:p>
                <a:endParaRPr lang="zh-CN" altLang="en-US"/>
              </a:p>
            </p:txBody>
          </p:sp>
        </p:grpSp>
        <p:sp>
          <p:nvSpPr>
            <p:cNvPr id="150547" name="Text Box 19"/>
            <p:cNvSpPr txBox="1">
              <a:spLocks noChangeArrowheads="1"/>
            </p:cNvSpPr>
            <p:nvPr/>
          </p:nvSpPr>
          <p:spPr bwMode="auto">
            <a:xfrm>
              <a:off x="9404" y="10599"/>
              <a:ext cx="750" cy="450"/>
            </a:xfrm>
            <a:prstGeom prst="rect">
              <a:avLst/>
            </a:prstGeom>
            <a:noFill/>
            <a:ln w="9525">
              <a:noFill/>
              <a:miter lim="800000"/>
              <a:headEnd/>
              <a:tailEnd/>
            </a:ln>
          </p:spPr>
          <p:txBody>
            <a:bodyPr/>
            <a:lstStyle/>
            <a:p>
              <a:pPr algn="just"/>
              <a:r>
                <a:rPr lang="en-US" altLang="zh-CN" sz="2000" i="1">
                  <a:latin typeface="Times New Roman" pitchFamily="18" charset="0"/>
                </a:rPr>
                <a:t>a</a:t>
              </a:r>
              <a:r>
                <a:rPr lang="en-US" altLang="zh-CN" sz="2000">
                  <a:latin typeface="Times New Roman" pitchFamily="18" charset="0"/>
                </a:rPr>
                <a:t>(1)</a:t>
              </a:r>
              <a:endParaRPr lang="en-US" altLang="zh-CN" sz="3600"/>
            </a:p>
          </p:txBody>
        </p:sp>
        <p:sp>
          <p:nvSpPr>
            <p:cNvPr id="150548" name="Text Box 20"/>
            <p:cNvSpPr txBox="1">
              <a:spLocks noChangeArrowheads="1"/>
            </p:cNvSpPr>
            <p:nvPr/>
          </p:nvSpPr>
          <p:spPr bwMode="auto">
            <a:xfrm>
              <a:off x="7484" y="10599"/>
              <a:ext cx="690" cy="450"/>
            </a:xfrm>
            <a:prstGeom prst="rect">
              <a:avLst/>
            </a:prstGeom>
            <a:noFill/>
            <a:ln w="9525">
              <a:noFill/>
              <a:miter lim="800000"/>
              <a:headEnd/>
              <a:tailEnd/>
            </a:ln>
          </p:spPr>
          <p:txBody>
            <a:bodyPr/>
            <a:lstStyle/>
            <a:p>
              <a:pPr algn="just"/>
              <a:r>
                <a:rPr lang="en-US" altLang="zh-CN" sz="2000" i="1">
                  <a:latin typeface="Times New Roman" pitchFamily="18" charset="0"/>
                </a:rPr>
                <a:t>a</a:t>
              </a:r>
              <a:r>
                <a:rPr lang="en-US" altLang="zh-CN" sz="2000">
                  <a:latin typeface="Times New Roman" pitchFamily="18" charset="0"/>
                </a:rPr>
                <a:t>(0)</a:t>
              </a:r>
              <a:endParaRPr lang="en-US" altLang="zh-CN" sz="3600"/>
            </a:p>
          </p:txBody>
        </p:sp>
        <p:sp>
          <p:nvSpPr>
            <p:cNvPr id="150549" name="Text Box 21"/>
            <p:cNvSpPr txBox="1">
              <a:spLocks noChangeArrowheads="1"/>
            </p:cNvSpPr>
            <p:nvPr/>
          </p:nvSpPr>
          <p:spPr bwMode="auto">
            <a:xfrm>
              <a:off x="8668" y="9684"/>
              <a:ext cx="660" cy="450"/>
            </a:xfrm>
            <a:prstGeom prst="rect">
              <a:avLst/>
            </a:prstGeom>
            <a:noFill/>
            <a:ln w="9525">
              <a:noFill/>
              <a:miter lim="800000"/>
              <a:headEnd/>
              <a:tailEnd/>
            </a:ln>
          </p:spPr>
          <p:txBody>
            <a:bodyPr/>
            <a:lstStyle/>
            <a:p>
              <a:pPr algn="just"/>
              <a:r>
                <a:rPr lang="en-US" altLang="zh-CN" sz="2000" i="1">
                  <a:latin typeface="Times New Roman" pitchFamily="18" charset="0"/>
                </a:rPr>
                <a:t>b</a:t>
              </a:r>
              <a:r>
                <a:rPr lang="en-US" altLang="zh-CN" sz="2000">
                  <a:latin typeface="Times New Roman" pitchFamily="18" charset="0"/>
                </a:rPr>
                <a:t>(1)</a:t>
              </a:r>
              <a:endParaRPr lang="en-US" altLang="zh-CN" sz="3600"/>
            </a:p>
          </p:txBody>
        </p:sp>
        <p:sp>
          <p:nvSpPr>
            <p:cNvPr id="150550" name="Text Box 22"/>
            <p:cNvSpPr txBox="1">
              <a:spLocks noChangeArrowheads="1"/>
            </p:cNvSpPr>
            <p:nvPr/>
          </p:nvSpPr>
          <p:spPr bwMode="auto">
            <a:xfrm>
              <a:off x="8234" y="11754"/>
              <a:ext cx="690" cy="450"/>
            </a:xfrm>
            <a:prstGeom prst="rect">
              <a:avLst/>
            </a:prstGeom>
            <a:noFill/>
            <a:ln w="9525">
              <a:noFill/>
              <a:miter lim="800000"/>
              <a:headEnd/>
              <a:tailEnd/>
            </a:ln>
          </p:spPr>
          <p:txBody>
            <a:bodyPr/>
            <a:lstStyle/>
            <a:p>
              <a:pPr algn="just"/>
              <a:r>
                <a:rPr lang="en-US" altLang="zh-CN" sz="2000" i="1">
                  <a:latin typeface="Times New Roman" pitchFamily="18" charset="0"/>
                </a:rPr>
                <a:t>b</a:t>
              </a:r>
              <a:r>
                <a:rPr lang="en-US" altLang="zh-CN" sz="2000">
                  <a:latin typeface="Times New Roman" pitchFamily="18" charset="0"/>
                </a:rPr>
                <a:t>(0)</a:t>
              </a:r>
              <a:endParaRPr lang="en-US" altLang="zh-CN" sz="3600"/>
            </a:p>
          </p:txBody>
        </p:sp>
      </p:grpSp>
      <p:sp>
        <p:nvSpPr>
          <p:cNvPr id="28" name="矩形 27"/>
          <p:cNvSpPr/>
          <p:nvPr/>
        </p:nvSpPr>
        <p:spPr>
          <a:xfrm>
            <a:off x="3851920" y="1226763"/>
            <a:ext cx="2954655" cy="461665"/>
          </a:xfrm>
          <a:prstGeom prst="rect">
            <a:avLst/>
          </a:prstGeom>
        </p:spPr>
        <p:txBody>
          <a:bodyPr wrap="none">
            <a:spAutoFit/>
          </a:bodyPr>
          <a:lstStyle/>
          <a:p>
            <a:r>
              <a:rPr lang="zh-CN" altLang="en-US" sz="2400" b="1" dirty="0" smtClean="0">
                <a:solidFill>
                  <a:srgbClr val="0000FF"/>
                </a:solidFill>
                <a:latin typeface="+mj-ea"/>
                <a:ea typeface="+mj-ea"/>
              </a:rPr>
              <a:t>虚线矢量：相乘结果</a:t>
            </a:r>
            <a:endParaRPr lang="zh-CN" altLang="en-US" sz="2400" b="1" dirty="0">
              <a:solidFill>
                <a:srgbClr val="0000FF"/>
              </a:solidFill>
              <a:latin typeface="+mj-ea"/>
              <a:ea typeface="+mj-ea"/>
            </a:endParaRPr>
          </a:p>
        </p:txBody>
      </p:sp>
      <p:sp>
        <p:nvSpPr>
          <p:cNvPr id="25" name="矩形 24"/>
          <p:cNvSpPr/>
          <p:nvPr/>
        </p:nvSpPr>
        <p:spPr>
          <a:xfrm>
            <a:off x="3417221" y="3356992"/>
            <a:ext cx="5433563" cy="83099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400" b="1" dirty="0" smtClean="0">
                <a:solidFill>
                  <a:srgbClr val="0000FF"/>
                </a:solidFill>
                <a:latin typeface="+mj-ea"/>
                <a:ea typeface="+mj-ea"/>
              </a:rPr>
              <a:t>两路信号相加</a:t>
            </a:r>
            <a:r>
              <a:rPr lang="zh-CN" altLang="en-US" sz="2400" b="1" dirty="0" smtClean="0">
                <a:latin typeface="+mj-ea"/>
                <a:ea typeface="+mj-ea"/>
              </a:rPr>
              <a:t>得到输出矢量，</a:t>
            </a:r>
            <a:r>
              <a:rPr lang="zh-CN" altLang="en-US" sz="2400" b="1" dirty="0" smtClean="0">
                <a:solidFill>
                  <a:srgbClr val="0000FF"/>
                </a:solidFill>
                <a:latin typeface="+mj-ea"/>
                <a:ea typeface="+mj-ea"/>
              </a:rPr>
              <a:t>实线矢量</a:t>
            </a:r>
            <a:endParaRPr lang="en-US" altLang="zh-CN" sz="2400" b="1" dirty="0" smtClean="0">
              <a:solidFill>
                <a:srgbClr val="0000FF"/>
              </a:solidFill>
              <a:latin typeface="+mj-ea"/>
              <a:ea typeface="+mj-ea"/>
            </a:endParaRPr>
          </a:p>
          <a:p>
            <a:r>
              <a:rPr lang="zh-CN" altLang="en-US" sz="2400" b="1" dirty="0" smtClean="0">
                <a:solidFill>
                  <a:srgbClr val="FF0000"/>
                </a:solidFill>
                <a:latin typeface="+mj-ea"/>
                <a:ea typeface="+mj-ea"/>
              </a:rPr>
              <a:t>每个矢量代表</a:t>
            </a:r>
            <a:r>
              <a:rPr lang="en-US" altLang="zh-CN" sz="2400" b="1" dirty="0" smtClean="0">
                <a:solidFill>
                  <a:srgbClr val="FF0000"/>
                </a:solidFill>
                <a:latin typeface="+mj-ea"/>
                <a:ea typeface="+mj-ea"/>
              </a:rPr>
              <a:t>2b</a:t>
            </a:r>
            <a:endParaRPr lang="zh-CN" altLang="en-US" sz="2400" b="1" dirty="0">
              <a:solidFill>
                <a:srgbClr val="FF0000"/>
              </a:solidFill>
              <a:latin typeface="+mj-ea"/>
              <a:ea typeface="+mj-ea"/>
            </a:endParaRPr>
          </a:p>
        </p:txBody>
      </p:sp>
      <p:sp>
        <p:nvSpPr>
          <p:cNvPr id="2" name="矩形 1"/>
          <p:cNvSpPr/>
          <p:nvPr/>
        </p:nvSpPr>
        <p:spPr>
          <a:xfrm>
            <a:off x="986907" y="6318611"/>
            <a:ext cx="7229067" cy="461665"/>
          </a:xfrm>
          <a:prstGeom prst="rect">
            <a:avLst/>
          </a:prstGeom>
        </p:spPr>
        <p:txBody>
          <a:bodyPr wrap="square">
            <a:spAutoFit/>
          </a:bodyPr>
          <a:lstStyle/>
          <a:p>
            <a:r>
              <a:rPr lang="zh-CN" altLang="en-US" sz="2400" b="1" dirty="0">
                <a:solidFill>
                  <a:srgbClr val="0000FF"/>
                </a:solidFill>
                <a:latin typeface="+mj-ea"/>
                <a:ea typeface="+mj-ea"/>
              </a:rPr>
              <a:t>符合上述关系才能得到第</a:t>
            </a:r>
            <a:r>
              <a:rPr lang="en-US" altLang="zh-CN" sz="2400" b="1" dirty="0">
                <a:solidFill>
                  <a:srgbClr val="0000FF"/>
                </a:solidFill>
                <a:latin typeface="+mj-ea"/>
                <a:ea typeface="+mj-ea"/>
              </a:rPr>
              <a:t>6</a:t>
            </a:r>
            <a:r>
              <a:rPr lang="zh-CN" altLang="en-US" sz="2400" b="1" dirty="0">
                <a:solidFill>
                  <a:srgbClr val="0000FF"/>
                </a:solidFill>
                <a:latin typeface="+mj-ea"/>
                <a:ea typeface="+mj-ea"/>
              </a:rPr>
              <a:t>章中的</a:t>
            </a:r>
            <a:r>
              <a:rPr lang="en-US" altLang="zh-CN" sz="2400" b="1" dirty="0">
                <a:solidFill>
                  <a:srgbClr val="0000FF"/>
                </a:solidFill>
                <a:latin typeface="+mj-ea"/>
                <a:ea typeface="+mj-ea"/>
              </a:rPr>
              <a:t>B</a:t>
            </a:r>
            <a:r>
              <a:rPr lang="zh-CN" altLang="en-US" sz="2400" b="1" dirty="0">
                <a:solidFill>
                  <a:srgbClr val="0000FF"/>
                </a:solidFill>
                <a:latin typeface="+mj-ea"/>
                <a:ea typeface="+mj-ea"/>
              </a:rPr>
              <a:t>方式编码规则</a:t>
            </a:r>
          </a:p>
        </p:txBody>
      </p:sp>
    </p:spTree>
    <p:extLst>
      <p:ext uri="{BB962C8B-B14F-4D97-AF65-F5344CB8AC3E}">
        <p14:creationId xmlns:p14="http://schemas.microsoft.com/office/powerpoint/2010/main" val="151502511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0531">
                                            <p:txEl>
                                              <p:pRg st="0" end="0"/>
                                            </p:txEl>
                                          </p:spTgt>
                                        </p:tgtEl>
                                        <p:attrNameLst>
                                          <p:attrName>style.visibility</p:attrName>
                                        </p:attrNameLst>
                                      </p:cBhvr>
                                      <p:to>
                                        <p:strVal val="visible"/>
                                      </p:to>
                                    </p:set>
                                    <p:anim calcmode="lin" valueType="num">
                                      <p:cBhvr additive="base">
                                        <p:cTn id="23" dur="500" fill="hold"/>
                                        <p:tgtEl>
                                          <p:spTgt spid="150531">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50531">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0531">
                                            <p:txEl>
                                              <p:pRg st="1" end="1"/>
                                            </p:txEl>
                                          </p:spTgt>
                                        </p:tgtEl>
                                        <p:attrNameLst>
                                          <p:attrName>style.visibility</p:attrName>
                                        </p:attrNameLst>
                                      </p:cBhvr>
                                      <p:to>
                                        <p:strVal val="visible"/>
                                      </p:to>
                                    </p:set>
                                    <p:anim calcmode="lin" valueType="num">
                                      <p:cBhvr additive="base">
                                        <p:cTn id="27" dur="500" fill="hold"/>
                                        <p:tgtEl>
                                          <p:spTgt spid="150531">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0531">
                                            <p:txEl>
                                              <p:pRg st="1" end="1"/>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0531">
                                            <p:txEl>
                                              <p:pRg st="2" end="2"/>
                                            </p:txEl>
                                          </p:spTgt>
                                        </p:tgtEl>
                                        <p:attrNameLst>
                                          <p:attrName>style.visibility</p:attrName>
                                        </p:attrNameLst>
                                      </p:cBhvr>
                                      <p:to>
                                        <p:strVal val="visible"/>
                                      </p:to>
                                    </p:set>
                                    <p:anim calcmode="lin" valueType="num">
                                      <p:cBhvr additive="base">
                                        <p:cTn id="31" dur="500" fill="hold"/>
                                        <p:tgtEl>
                                          <p:spTgt spid="150531">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05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p:bldP spid="25" grpId="0" animBg="1"/>
      <p:bldP spid="2"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zh-CN" altLang="en-US" dirty="0" smtClean="0"/>
              <a:t>第二种产生方法</a:t>
            </a:r>
            <a:endParaRPr lang="zh-CN" altLang="en-US" dirty="0"/>
          </a:p>
        </p:txBody>
      </p:sp>
      <p:sp>
        <p:nvSpPr>
          <p:cNvPr id="151555" name="Rectangle 3"/>
          <p:cNvSpPr>
            <a:spLocks noGrp="1" noChangeArrowheads="1"/>
          </p:cNvSpPr>
          <p:nvPr>
            <p:ph type="body" idx="1"/>
          </p:nvPr>
        </p:nvSpPr>
        <p:spPr/>
        <p:txBody>
          <a:bodyPr/>
          <a:lstStyle/>
          <a:p>
            <a:r>
              <a:rPr lang="zh-CN" altLang="en-US" dirty="0" smtClean="0">
                <a:solidFill>
                  <a:srgbClr val="0000FF"/>
                </a:solidFill>
              </a:rPr>
              <a:t>选择法 </a:t>
            </a:r>
            <a:endParaRPr lang="zh-CN" altLang="en-US" dirty="0">
              <a:solidFill>
                <a:srgbClr val="0000FF"/>
              </a:solidFill>
            </a:endParaRPr>
          </a:p>
        </p:txBody>
      </p:sp>
      <p:sp>
        <p:nvSpPr>
          <p:cNvPr id="27" name="灯片编号占位符 5"/>
          <p:cNvSpPr>
            <a:spLocks noGrp="1"/>
          </p:cNvSpPr>
          <p:nvPr>
            <p:ph type="sldNum" sz="quarter" idx="12"/>
          </p:nvPr>
        </p:nvSpPr>
        <p:spPr/>
        <p:txBody>
          <a:bodyPr/>
          <a:lstStyle/>
          <a:p>
            <a:fld id="{CA793401-A724-470D-BA92-B397B86114CF}" type="slidenum">
              <a:rPr lang="en-US" altLang="zh-CN" smtClean="0"/>
              <a:pPr/>
              <a:t>167</a:t>
            </a:fld>
            <a:endParaRPr lang="en-US" altLang="zh-CN"/>
          </a:p>
        </p:txBody>
      </p:sp>
      <p:grpSp>
        <p:nvGrpSpPr>
          <p:cNvPr id="2" name="Group 4"/>
          <p:cNvGrpSpPr>
            <a:grpSpLocks/>
          </p:cNvGrpSpPr>
          <p:nvPr/>
        </p:nvGrpSpPr>
        <p:grpSpPr bwMode="auto">
          <a:xfrm>
            <a:off x="1202382" y="1628800"/>
            <a:ext cx="6898010" cy="3816449"/>
            <a:chOff x="1696" y="8283"/>
            <a:chExt cx="6164" cy="2517"/>
          </a:xfrm>
        </p:grpSpPr>
        <p:grpSp>
          <p:nvGrpSpPr>
            <p:cNvPr id="3" name="Group 5"/>
            <p:cNvGrpSpPr>
              <a:grpSpLocks/>
            </p:cNvGrpSpPr>
            <p:nvPr/>
          </p:nvGrpSpPr>
          <p:grpSpPr bwMode="auto">
            <a:xfrm>
              <a:off x="1696" y="8283"/>
              <a:ext cx="6164" cy="2025"/>
              <a:chOff x="2580" y="2595"/>
              <a:chExt cx="6164" cy="2025"/>
            </a:xfrm>
          </p:grpSpPr>
          <p:grpSp>
            <p:nvGrpSpPr>
              <p:cNvPr id="4" name="Group 6"/>
              <p:cNvGrpSpPr>
                <a:grpSpLocks/>
              </p:cNvGrpSpPr>
              <p:nvPr/>
            </p:nvGrpSpPr>
            <p:grpSpPr bwMode="auto">
              <a:xfrm>
                <a:off x="2580" y="2745"/>
                <a:ext cx="6164" cy="1875"/>
                <a:chOff x="2580" y="2745"/>
                <a:chExt cx="6164" cy="1875"/>
              </a:xfrm>
            </p:grpSpPr>
            <p:sp>
              <p:nvSpPr>
                <p:cNvPr id="151559" name="Text Box 7"/>
                <p:cNvSpPr txBox="1">
                  <a:spLocks noChangeArrowheads="1"/>
                </p:cNvSpPr>
                <p:nvPr/>
              </p:nvSpPr>
              <p:spPr bwMode="auto">
                <a:xfrm>
                  <a:off x="3284" y="2745"/>
                  <a:ext cx="1276" cy="720"/>
                </a:xfrm>
                <a:prstGeom prst="rect">
                  <a:avLst/>
                </a:prstGeom>
                <a:solidFill>
                  <a:srgbClr val="FFFFFF"/>
                </a:solidFill>
                <a:ln w="9525">
                  <a:solidFill>
                    <a:srgbClr val="000000"/>
                  </a:solidFill>
                  <a:miter lim="800000"/>
                  <a:headEnd/>
                  <a:tailEnd/>
                </a:ln>
              </p:spPr>
              <p:txBody>
                <a:bodyPr/>
                <a:lstStyle/>
                <a:p>
                  <a:pPr algn="ctr"/>
                  <a:r>
                    <a:rPr lang="zh-CN" altLang="en-US" sz="2400" b="1">
                      <a:latin typeface="Times New Roman" pitchFamily="18" charset="0"/>
                    </a:rPr>
                    <a:t>串</a:t>
                  </a:r>
                  <a:r>
                    <a:rPr lang="en-US" altLang="zh-CN" sz="2400" b="1">
                      <a:latin typeface="Times New Roman" pitchFamily="18" charset="0"/>
                    </a:rPr>
                    <a:t>/</a:t>
                  </a:r>
                  <a:r>
                    <a:rPr lang="zh-CN" altLang="en-US" sz="2400" b="1">
                      <a:latin typeface="Times New Roman" pitchFamily="18" charset="0"/>
                    </a:rPr>
                    <a:t>并</a:t>
                  </a:r>
                </a:p>
                <a:p>
                  <a:pPr algn="ctr"/>
                  <a:r>
                    <a:rPr lang="zh-CN" altLang="en-US" sz="2400" b="1">
                      <a:latin typeface="Times New Roman" pitchFamily="18" charset="0"/>
                    </a:rPr>
                    <a:t>变换</a:t>
                  </a:r>
                  <a:endParaRPr lang="zh-CN" altLang="en-US" sz="4000" b="1"/>
                </a:p>
              </p:txBody>
            </p:sp>
            <p:sp>
              <p:nvSpPr>
                <p:cNvPr id="151560" name="Line 8"/>
                <p:cNvSpPr>
                  <a:spLocks noChangeShapeType="1"/>
                </p:cNvSpPr>
                <p:nvPr/>
              </p:nvSpPr>
              <p:spPr bwMode="auto">
                <a:xfrm>
                  <a:off x="2580" y="3120"/>
                  <a:ext cx="690" cy="0"/>
                </a:xfrm>
                <a:prstGeom prst="line">
                  <a:avLst/>
                </a:prstGeom>
                <a:noFill/>
                <a:ln w="9525">
                  <a:solidFill>
                    <a:srgbClr val="000000"/>
                  </a:solidFill>
                  <a:round/>
                  <a:headEnd/>
                  <a:tailEnd type="triangle" w="med" len="med"/>
                </a:ln>
              </p:spPr>
              <p:txBody>
                <a:bodyPr/>
                <a:lstStyle/>
                <a:p>
                  <a:endParaRPr lang="zh-CN" altLang="en-US" sz="2400" b="1"/>
                </a:p>
              </p:txBody>
            </p:sp>
            <p:sp>
              <p:nvSpPr>
                <p:cNvPr id="151561" name="Text Box 9"/>
                <p:cNvSpPr txBox="1">
                  <a:spLocks noChangeArrowheads="1"/>
                </p:cNvSpPr>
                <p:nvPr/>
              </p:nvSpPr>
              <p:spPr bwMode="auto">
                <a:xfrm>
                  <a:off x="5024" y="2745"/>
                  <a:ext cx="1276" cy="720"/>
                </a:xfrm>
                <a:prstGeom prst="rect">
                  <a:avLst/>
                </a:prstGeom>
                <a:solidFill>
                  <a:srgbClr val="FFFFFF"/>
                </a:solidFill>
                <a:ln w="9525">
                  <a:solidFill>
                    <a:srgbClr val="000000"/>
                  </a:solidFill>
                  <a:miter lim="800000"/>
                  <a:headEnd/>
                  <a:tailEnd/>
                </a:ln>
              </p:spPr>
              <p:txBody>
                <a:bodyPr/>
                <a:lstStyle/>
                <a:p>
                  <a:pPr algn="ctr"/>
                  <a:r>
                    <a:rPr lang="zh-CN" altLang="en-US" sz="2400" b="1">
                      <a:latin typeface="Times New Roman" pitchFamily="18" charset="0"/>
                    </a:rPr>
                    <a:t>相位</a:t>
                  </a:r>
                </a:p>
                <a:p>
                  <a:pPr algn="ctr"/>
                  <a:r>
                    <a:rPr lang="zh-CN" altLang="en-US" sz="2400" b="1">
                      <a:latin typeface="Times New Roman" pitchFamily="18" charset="0"/>
                    </a:rPr>
                    <a:t>选择</a:t>
                  </a:r>
                  <a:endParaRPr lang="zh-CN" altLang="en-US" sz="4000" b="1"/>
                </a:p>
              </p:txBody>
            </p:sp>
            <p:sp>
              <p:nvSpPr>
                <p:cNvPr id="151562" name="Line 10"/>
                <p:cNvSpPr>
                  <a:spLocks noChangeShapeType="1"/>
                </p:cNvSpPr>
                <p:nvPr/>
              </p:nvSpPr>
              <p:spPr bwMode="auto">
                <a:xfrm>
                  <a:off x="4560" y="2955"/>
                  <a:ext cx="450" cy="0"/>
                </a:xfrm>
                <a:prstGeom prst="line">
                  <a:avLst/>
                </a:prstGeom>
                <a:noFill/>
                <a:ln w="9525">
                  <a:solidFill>
                    <a:srgbClr val="000000"/>
                  </a:solidFill>
                  <a:round/>
                  <a:headEnd/>
                  <a:tailEnd type="triangle" w="med" len="med"/>
                </a:ln>
              </p:spPr>
              <p:txBody>
                <a:bodyPr/>
                <a:lstStyle/>
                <a:p>
                  <a:endParaRPr lang="zh-CN" altLang="en-US" sz="2400" b="1"/>
                </a:p>
              </p:txBody>
            </p:sp>
            <p:sp>
              <p:nvSpPr>
                <p:cNvPr id="151563" name="Line 11"/>
                <p:cNvSpPr>
                  <a:spLocks noChangeShapeType="1"/>
                </p:cNvSpPr>
                <p:nvPr/>
              </p:nvSpPr>
              <p:spPr bwMode="auto">
                <a:xfrm>
                  <a:off x="4574" y="3240"/>
                  <a:ext cx="450" cy="0"/>
                </a:xfrm>
                <a:prstGeom prst="line">
                  <a:avLst/>
                </a:prstGeom>
                <a:noFill/>
                <a:ln w="9525">
                  <a:solidFill>
                    <a:srgbClr val="000000"/>
                  </a:solidFill>
                  <a:round/>
                  <a:headEnd/>
                  <a:tailEnd type="triangle" w="med" len="med"/>
                </a:ln>
              </p:spPr>
              <p:txBody>
                <a:bodyPr/>
                <a:lstStyle/>
                <a:p>
                  <a:endParaRPr lang="zh-CN" altLang="en-US" sz="2400" b="1"/>
                </a:p>
              </p:txBody>
            </p:sp>
            <p:sp>
              <p:nvSpPr>
                <p:cNvPr id="151564" name="Line 12"/>
                <p:cNvSpPr>
                  <a:spLocks noChangeShapeType="1"/>
                </p:cNvSpPr>
                <p:nvPr/>
              </p:nvSpPr>
              <p:spPr bwMode="auto">
                <a:xfrm>
                  <a:off x="6314" y="3105"/>
                  <a:ext cx="450" cy="0"/>
                </a:xfrm>
                <a:prstGeom prst="line">
                  <a:avLst/>
                </a:prstGeom>
                <a:noFill/>
                <a:ln w="9525">
                  <a:solidFill>
                    <a:srgbClr val="000000"/>
                  </a:solidFill>
                  <a:round/>
                  <a:headEnd/>
                  <a:tailEnd type="triangle" w="med" len="med"/>
                </a:ln>
              </p:spPr>
              <p:txBody>
                <a:bodyPr/>
                <a:lstStyle/>
                <a:p>
                  <a:endParaRPr lang="zh-CN" altLang="en-US" sz="2400" b="1"/>
                </a:p>
              </p:txBody>
            </p:sp>
            <p:sp>
              <p:nvSpPr>
                <p:cNvPr id="151565" name="Text Box 13"/>
                <p:cNvSpPr txBox="1">
                  <a:spLocks noChangeArrowheads="1"/>
                </p:cNvSpPr>
                <p:nvPr/>
              </p:nvSpPr>
              <p:spPr bwMode="auto">
                <a:xfrm>
                  <a:off x="6778" y="2745"/>
                  <a:ext cx="1276" cy="720"/>
                </a:xfrm>
                <a:prstGeom prst="rect">
                  <a:avLst/>
                </a:prstGeom>
                <a:solidFill>
                  <a:srgbClr val="FFFFFF"/>
                </a:solidFill>
                <a:ln w="9525">
                  <a:solidFill>
                    <a:srgbClr val="000000"/>
                  </a:solidFill>
                  <a:miter lim="800000"/>
                  <a:headEnd/>
                  <a:tailEnd/>
                </a:ln>
              </p:spPr>
              <p:txBody>
                <a:bodyPr/>
                <a:lstStyle/>
                <a:p>
                  <a:pPr algn="ctr"/>
                  <a:r>
                    <a:rPr lang="zh-CN" altLang="en-US" sz="2400" b="1">
                      <a:latin typeface="Times New Roman" pitchFamily="18" charset="0"/>
                    </a:rPr>
                    <a:t>带通</a:t>
                  </a:r>
                </a:p>
                <a:p>
                  <a:pPr algn="ctr"/>
                  <a:r>
                    <a:rPr lang="zh-CN" altLang="en-US" sz="2400" b="1">
                      <a:latin typeface="Times New Roman" pitchFamily="18" charset="0"/>
                    </a:rPr>
                    <a:t>滤波</a:t>
                  </a:r>
                  <a:endParaRPr lang="zh-CN" altLang="en-US" sz="4000" b="1"/>
                </a:p>
              </p:txBody>
            </p:sp>
            <p:sp>
              <p:nvSpPr>
                <p:cNvPr id="151566" name="Line 14"/>
                <p:cNvSpPr>
                  <a:spLocks noChangeShapeType="1"/>
                </p:cNvSpPr>
                <p:nvPr/>
              </p:nvSpPr>
              <p:spPr bwMode="auto">
                <a:xfrm>
                  <a:off x="8054" y="3105"/>
                  <a:ext cx="690" cy="0"/>
                </a:xfrm>
                <a:prstGeom prst="line">
                  <a:avLst/>
                </a:prstGeom>
                <a:noFill/>
                <a:ln w="9525">
                  <a:solidFill>
                    <a:srgbClr val="000000"/>
                  </a:solidFill>
                  <a:round/>
                  <a:headEnd/>
                  <a:tailEnd type="triangle" w="med" len="med"/>
                </a:ln>
              </p:spPr>
              <p:txBody>
                <a:bodyPr/>
                <a:lstStyle/>
                <a:p>
                  <a:endParaRPr lang="zh-CN" altLang="en-US" sz="2400" b="1"/>
                </a:p>
              </p:txBody>
            </p:sp>
            <p:sp>
              <p:nvSpPr>
                <p:cNvPr id="151567" name="Text Box 15"/>
                <p:cNvSpPr txBox="1">
                  <a:spLocks noChangeArrowheads="1"/>
                </p:cNvSpPr>
                <p:nvPr/>
              </p:nvSpPr>
              <p:spPr bwMode="auto">
                <a:xfrm>
                  <a:off x="5040" y="3900"/>
                  <a:ext cx="1276" cy="720"/>
                </a:xfrm>
                <a:prstGeom prst="rect">
                  <a:avLst/>
                </a:prstGeom>
                <a:solidFill>
                  <a:srgbClr val="FFFFFF"/>
                </a:solidFill>
                <a:ln w="9525">
                  <a:solidFill>
                    <a:srgbClr val="000000"/>
                  </a:solidFill>
                  <a:miter lim="800000"/>
                  <a:headEnd/>
                  <a:tailEnd/>
                </a:ln>
              </p:spPr>
              <p:txBody>
                <a:bodyPr/>
                <a:lstStyle/>
                <a:p>
                  <a:pPr algn="ctr"/>
                  <a:r>
                    <a:rPr lang="en-US" altLang="zh-CN" sz="2400" b="1" dirty="0">
                      <a:latin typeface="Times New Roman" pitchFamily="18" charset="0"/>
                    </a:rPr>
                    <a:t>4</a:t>
                  </a:r>
                  <a:r>
                    <a:rPr lang="zh-CN" altLang="en-US" sz="2400" b="1" dirty="0">
                      <a:latin typeface="Times New Roman" pitchFamily="18" charset="0"/>
                    </a:rPr>
                    <a:t>相载波</a:t>
                  </a:r>
                </a:p>
                <a:p>
                  <a:pPr algn="ctr"/>
                  <a:r>
                    <a:rPr lang="zh-CN" altLang="en-US" sz="2400" b="1" dirty="0">
                      <a:latin typeface="Times New Roman" pitchFamily="18" charset="0"/>
                    </a:rPr>
                    <a:t>产生器</a:t>
                  </a:r>
                  <a:endParaRPr lang="zh-CN" altLang="en-US" sz="4000" b="1" dirty="0"/>
                </a:p>
              </p:txBody>
            </p:sp>
            <p:sp>
              <p:nvSpPr>
                <p:cNvPr id="151568" name="Line 16"/>
                <p:cNvSpPr>
                  <a:spLocks noChangeShapeType="1"/>
                </p:cNvSpPr>
                <p:nvPr/>
              </p:nvSpPr>
              <p:spPr bwMode="auto">
                <a:xfrm flipV="1">
                  <a:off x="5158" y="3465"/>
                  <a:ext cx="0" cy="435"/>
                </a:xfrm>
                <a:prstGeom prst="line">
                  <a:avLst/>
                </a:prstGeom>
                <a:noFill/>
                <a:ln w="9525">
                  <a:solidFill>
                    <a:srgbClr val="000000"/>
                  </a:solidFill>
                  <a:round/>
                  <a:headEnd/>
                  <a:tailEnd type="triangle" w="med" len="med"/>
                </a:ln>
              </p:spPr>
              <p:txBody>
                <a:bodyPr/>
                <a:lstStyle/>
                <a:p>
                  <a:endParaRPr lang="zh-CN" altLang="en-US" sz="2400" b="1"/>
                </a:p>
              </p:txBody>
            </p:sp>
            <p:sp>
              <p:nvSpPr>
                <p:cNvPr id="151569" name="Line 17"/>
                <p:cNvSpPr>
                  <a:spLocks noChangeShapeType="1"/>
                </p:cNvSpPr>
                <p:nvPr/>
              </p:nvSpPr>
              <p:spPr bwMode="auto">
                <a:xfrm flipV="1">
                  <a:off x="5504" y="3465"/>
                  <a:ext cx="0" cy="435"/>
                </a:xfrm>
                <a:prstGeom prst="line">
                  <a:avLst/>
                </a:prstGeom>
                <a:noFill/>
                <a:ln w="9525">
                  <a:solidFill>
                    <a:srgbClr val="000000"/>
                  </a:solidFill>
                  <a:round/>
                  <a:headEnd/>
                  <a:tailEnd type="triangle" w="med" len="med"/>
                </a:ln>
              </p:spPr>
              <p:txBody>
                <a:bodyPr/>
                <a:lstStyle/>
                <a:p>
                  <a:endParaRPr lang="zh-CN" altLang="en-US" sz="2400" b="1"/>
                </a:p>
              </p:txBody>
            </p:sp>
            <p:sp>
              <p:nvSpPr>
                <p:cNvPr id="151570" name="Line 18"/>
                <p:cNvSpPr>
                  <a:spLocks noChangeShapeType="1"/>
                </p:cNvSpPr>
                <p:nvPr/>
              </p:nvSpPr>
              <p:spPr bwMode="auto">
                <a:xfrm flipV="1">
                  <a:off x="5848" y="3465"/>
                  <a:ext cx="0" cy="435"/>
                </a:xfrm>
                <a:prstGeom prst="line">
                  <a:avLst/>
                </a:prstGeom>
                <a:noFill/>
                <a:ln w="9525">
                  <a:solidFill>
                    <a:srgbClr val="000000"/>
                  </a:solidFill>
                  <a:round/>
                  <a:headEnd/>
                  <a:tailEnd type="triangle" w="med" len="med"/>
                </a:ln>
              </p:spPr>
              <p:txBody>
                <a:bodyPr/>
                <a:lstStyle/>
                <a:p>
                  <a:endParaRPr lang="zh-CN" altLang="en-US" sz="2400" b="1"/>
                </a:p>
              </p:txBody>
            </p:sp>
            <p:sp>
              <p:nvSpPr>
                <p:cNvPr id="151571" name="Line 19"/>
                <p:cNvSpPr>
                  <a:spLocks noChangeShapeType="1"/>
                </p:cNvSpPr>
                <p:nvPr/>
              </p:nvSpPr>
              <p:spPr bwMode="auto">
                <a:xfrm flipV="1">
                  <a:off x="6194" y="3465"/>
                  <a:ext cx="0" cy="435"/>
                </a:xfrm>
                <a:prstGeom prst="line">
                  <a:avLst/>
                </a:prstGeom>
                <a:noFill/>
                <a:ln w="9525">
                  <a:solidFill>
                    <a:srgbClr val="000000"/>
                  </a:solidFill>
                  <a:round/>
                  <a:headEnd/>
                  <a:tailEnd type="triangle" w="med" len="med"/>
                </a:ln>
              </p:spPr>
              <p:txBody>
                <a:bodyPr/>
                <a:lstStyle/>
                <a:p>
                  <a:endParaRPr lang="zh-CN" altLang="en-US" sz="2400" b="1"/>
                </a:p>
              </p:txBody>
            </p:sp>
            <p:sp>
              <p:nvSpPr>
                <p:cNvPr id="151572" name="Text Box 20"/>
                <p:cNvSpPr txBox="1">
                  <a:spLocks noChangeArrowheads="1"/>
                </p:cNvSpPr>
                <p:nvPr/>
              </p:nvSpPr>
              <p:spPr bwMode="auto">
                <a:xfrm>
                  <a:off x="5056" y="3510"/>
                  <a:ext cx="480" cy="480"/>
                </a:xfrm>
                <a:prstGeom prst="rect">
                  <a:avLst/>
                </a:prstGeom>
                <a:noFill/>
                <a:ln w="9525">
                  <a:noFill/>
                  <a:miter lim="800000"/>
                  <a:headEnd/>
                  <a:tailEnd/>
                </a:ln>
              </p:spPr>
              <p:txBody>
                <a:bodyPr/>
                <a:lstStyle/>
                <a:p>
                  <a:pPr algn="just"/>
                  <a:r>
                    <a:rPr lang="en-US" altLang="zh-CN" sz="2400" b="1" i="1">
                      <a:latin typeface="Times New Roman" pitchFamily="18" charset="0"/>
                      <a:sym typeface="Symbol" pitchFamily="18" charset="2"/>
                    </a:rPr>
                    <a:t></a:t>
                  </a:r>
                  <a:r>
                    <a:rPr lang="en-US" altLang="zh-CN" sz="2400" b="1" baseline="-25000">
                      <a:latin typeface="Times New Roman" pitchFamily="18" charset="0"/>
                    </a:rPr>
                    <a:t>1</a:t>
                  </a:r>
                  <a:endParaRPr lang="en-US" altLang="zh-CN" sz="4000" b="1"/>
                </a:p>
              </p:txBody>
            </p:sp>
            <p:sp>
              <p:nvSpPr>
                <p:cNvPr id="151573" name="Text Box 21"/>
                <p:cNvSpPr txBox="1">
                  <a:spLocks noChangeArrowheads="1"/>
                </p:cNvSpPr>
                <p:nvPr/>
              </p:nvSpPr>
              <p:spPr bwMode="auto">
                <a:xfrm>
                  <a:off x="6092" y="3510"/>
                  <a:ext cx="480" cy="480"/>
                </a:xfrm>
                <a:prstGeom prst="rect">
                  <a:avLst/>
                </a:prstGeom>
                <a:noFill/>
                <a:ln w="9525">
                  <a:noFill/>
                  <a:miter lim="800000"/>
                  <a:headEnd/>
                  <a:tailEnd/>
                </a:ln>
              </p:spPr>
              <p:txBody>
                <a:bodyPr/>
                <a:lstStyle/>
                <a:p>
                  <a:pPr algn="just"/>
                  <a:r>
                    <a:rPr lang="en-US" altLang="zh-CN" sz="2400" b="1" i="1">
                      <a:latin typeface="Times New Roman" pitchFamily="18" charset="0"/>
                      <a:sym typeface="Symbol" pitchFamily="18" charset="2"/>
                    </a:rPr>
                    <a:t></a:t>
                  </a:r>
                  <a:r>
                    <a:rPr lang="en-US" altLang="zh-CN" sz="2400" b="1" baseline="-25000">
                      <a:latin typeface="Times New Roman" pitchFamily="18" charset="0"/>
                    </a:rPr>
                    <a:t>4</a:t>
                  </a:r>
                  <a:endParaRPr lang="en-US" altLang="zh-CN" sz="4000" b="1"/>
                </a:p>
              </p:txBody>
            </p:sp>
            <p:sp>
              <p:nvSpPr>
                <p:cNvPr id="151574" name="Text Box 22"/>
                <p:cNvSpPr txBox="1">
                  <a:spLocks noChangeArrowheads="1"/>
                </p:cNvSpPr>
                <p:nvPr/>
              </p:nvSpPr>
              <p:spPr bwMode="auto">
                <a:xfrm>
                  <a:off x="5714" y="3510"/>
                  <a:ext cx="480" cy="480"/>
                </a:xfrm>
                <a:prstGeom prst="rect">
                  <a:avLst/>
                </a:prstGeom>
                <a:noFill/>
                <a:ln w="9525">
                  <a:noFill/>
                  <a:miter lim="800000"/>
                  <a:headEnd/>
                  <a:tailEnd/>
                </a:ln>
              </p:spPr>
              <p:txBody>
                <a:bodyPr/>
                <a:lstStyle/>
                <a:p>
                  <a:pPr algn="just"/>
                  <a:r>
                    <a:rPr lang="en-US" altLang="zh-CN" sz="2400" b="1" i="1">
                      <a:latin typeface="Times New Roman" pitchFamily="18" charset="0"/>
                      <a:sym typeface="Symbol" pitchFamily="18" charset="2"/>
                    </a:rPr>
                    <a:t></a:t>
                  </a:r>
                  <a:r>
                    <a:rPr lang="en-US" altLang="zh-CN" sz="2400" b="1" baseline="-25000">
                      <a:latin typeface="Times New Roman" pitchFamily="18" charset="0"/>
                    </a:rPr>
                    <a:t>3</a:t>
                  </a:r>
                  <a:endParaRPr lang="en-US" altLang="zh-CN" sz="4000" b="1"/>
                </a:p>
              </p:txBody>
            </p:sp>
            <p:sp>
              <p:nvSpPr>
                <p:cNvPr id="151575" name="Text Box 23"/>
                <p:cNvSpPr txBox="1">
                  <a:spLocks noChangeArrowheads="1"/>
                </p:cNvSpPr>
                <p:nvPr/>
              </p:nvSpPr>
              <p:spPr bwMode="auto">
                <a:xfrm>
                  <a:off x="5402" y="3510"/>
                  <a:ext cx="480" cy="480"/>
                </a:xfrm>
                <a:prstGeom prst="rect">
                  <a:avLst/>
                </a:prstGeom>
                <a:noFill/>
                <a:ln w="9525">
                  <a:noFill/>
                  <a:miter lim="800000"/>
                  <a:headEnd/>
                  <a:tailEnd/>
                </a:ln>
              </p:spPr>
              <p:txBody>
                <a:bodyPr/>
                <a:lstStyle/>
                <a:p>
                  <a:pPr algn="just"/>
                  <a:r>
                    <a:rPr lang="en-US" altLang="zh-CN" sz="2400" b="1" i="1">
                      <a:latin typeface="Times New Roman" pitchFamily="18" charset="0"/>
                      <a:sym typeface="Symbol" pitchFamily="18" charset="2"/>
                    </a:rPr>
                    <a:t></a:t>
                  </a:r>
                  <a:r>
                    <a:rPr lang="en-US" altLang="zh-CN" sz="2400" b="1" baseline="-25000">
                      <a:latin typeface="Times New Roman" pitchFamily="18" charset="0"/>
                    </a:rPr>
                    <a:t>2</a:t>
                  </a:r>
                  <a:endParaRPr lang="en-US" altLang="zh-CN" sz="4000" b="1"/>
                </a:p>
              </p:txBody>
            </p:sp>
          </p:grpSp>
          <p:sp>
            <p:nvSpPr>
              <p:cNvPr id="151576" name="Text Box 24"/>
              <p:cNvSpPr txBox="1">
                <a:spLocks noChangeArrowheads="1"/>
              </p:cNvSpPr>
              <p:nvPr/>
            </p:nvSpPr>
            <p:spPr bwMode="auto">
              <a:xfrm>
                <a:off x="4558" y="2595"/>
                <a:ext cx="390" cy="420"/>
              </a:xfrm>
              <a:prstGeom prst="rect">
                <a:avLst/>
              </a:prstGeom>
              <a:noFill/>
              <a:ln w="9525">
                <a:noFill/>
                <a:miter lim="800000"/>
                <a:headEnd/>
                <a:tailEnd/>
              </a:ln>
            </p:spPr>
            <p:txBody>
              <a:bodyPr/>
              <a:lstStyle/>
              <a:p>
                <a:pPr algn="just"/>
                <a:r>
                  <a:rPr lang="en-US" altLang="zh-CN" sz="2400" b="1" i="1" dirty="0">
                    <a:latin typeface="Times New Roman" pitchFamily="18" charset="0"/>
                  </a:rPr>
                  <a:t>a</a:t>
                </a:r>
                <a:endParaRPr lang="en-US" altLang="zh-CN" sz="4000" b="1" dirty="0"/>
              </a:p>
            </p:txBody>
          </p:sp>
          <p:sp>
            <p:nvSpPr>
              <p:cNvPr id="151577" name="Text Box 25"/>
              <p:cNvSpPr txBox="1">
                <a:spLocks noChangeArrowheads="1"/>
              </p:cNvSpPr>
              <p:nvPr/>
            </p:nvSpPr>
            <p:spPr bwMode="auto">
              <a:xfrm>
                <a:off x="4562" y="3150"/>
                <a:ext cx="390" cy="420"/>
              </a:xfrm>
              <a:prstGeom prst="rect">
                <a:avLst/>
              </a:prstGeom>
              <a:noFill/>
              <a:ln w="9525">
                <a:noFill/>
                <a:miter lim="800000"/>
                <a:headEnd/>
                <a:tailEnd/>
              </a:ln>
            </p:spPr>
            <p:txBody>
              <a:bodyPr/>
              <a:lstStyle/>
              <a:p>
                <a:pPr algn="just"/>
                <a:r>
                  <a:rPr lang="en-US" altLang="zh-CN" sz="2400" b="1" i="1">
                    <a:latin typeface="Times New Roman" pitchFamily="18" charset="0"/>
                  </a:rPr>
                  <a:t>b</a:t>
                </a:r>
                <a:endParaRPr lang="en-US" altLang="zh-CN" sz="4000" b="1"/>
              </a:p>
            </p:txBody>
          </p:sp>
        </p:grpSp>
        <p:sp>
          <p:nvSpPr>
            <p:cNvPr id="151578" name="Text Box 26"/>
            <p:cNvSpPr txBox="1">
              <a:spLocks noChangeArrowheads="1"/>
            </p:cNvSpPr>
            <p:nvPr/>
          </p:nvSpPr>
          <p:spPr bwMode="auto">
            <a:xfrm>
              <a:off x="2280" y="10365"/>
              <a:ext cx="5100" cy="435"/>
            </a:xfrm>
            <a:prstGeom prst="rect">
              <a:avLst/>
            </a:prstGeom>
            <a:noFill/>
            <a:ln w="9525">
              <a:noFill/>
              <a:miter lim="800000"/>
              <a:headEnd/>
              <a:tailEnd/>
            </a:ln>
          </p:spPr>
          <p:txBody>
            <a:bodyPr/>
            <a:lstStyle/>
            <a:p>
              <a:pPr algn="ctr"/>
              <a:r>
                <a:rPr lang="zh-CN" altLang="en-US" sz="2400" b="1">
                  <a:latin typeface="Times New Roman" pitchFamily="18" charset="0"/>
                </a:rPr>
                <a:t>图</a:t>
              </a:r>
              <a:r>
                <a:rPr lang="en-US" altLang="zh-CN" sz="2400" b="1">
                  <a:latin typeface="Times New Roman" pitchFamily="18" charset="0"/>
                </a:rPr>
                <a:t>7-40 </a:t>
              </a:r>
              <a:r>
                <a:rPr lang="zh-CN" altLang="en-US" sz="2400" b="1">
                  <a:latin typeface="Times New Roman" pitchFamily="18" charset="0"/>
                </a:rPr>
                <a:t>选择法产生</a:t>
              </a:r>
              <a:r>
                <a:rPr lang="en-US" altLang="zh-CN" sz="2400" b="1">
                  <a:latin typeface="Times New Roman" pitchFamily="18" charset="0"/>
                </a:rPr>
                <a:t>QPSK</a:t>
              </a:r>
              <a:r>
                <a:rPr lang="zh-CN" altLang="en-US" sz="2400" b="1">
                  <a:latin typeface="Times New Roman" pitchFamily="18" charset="0"/>
                </a:rPr>
                <a:t>信号</a:t>
              </a:r>
              <a:endParaRPr lang="zh-CN" altLang="en-US" sz="4000" b="1"/>
            </a:p>
          </p:txBody>
        </p:sp>
      </p:grpSp>
      <p:sp>
        <p:nvSpPr>
          <p:cNvPr id="31" name="矩形 30"/>
          <p:cNvSpPr/>
          <p:nvPr/>
        </p:nvSpPr>
        <p:spPr>
          <a:xfrm>
            <a:off x="1054758" y="5445248"/>
            <a:ext cx="7229067" cy="830997"/>
          </a:xfrm>
          <a:prstGeom prst="rect">
            <a:avLst/>
          </a:prstGeom>
        </p:spPr>
        <p:txBody>
          <a:bodyPr wrap="square">
            <a:spAutoFit/>
          </a:bodyPr>
          <a:lstStyle/>
          <a:p>
            <a:r>
              <a:rPr lang="zh-CN" altLang="en-US" sz="2400" b="1" dirty="0" smtClean="0">
                <a:solidFill>
                  <a:srgbClr val="0000FF"/>
                </a:solidFill>
                <a:latin typeface="+mj-ea"/>
                <a:ea typeface="+mj-ea"/>
              </a:rPr>
              <a:t>候选相位，可以与前面一致，也可以是</a:t>
            </a:r>
            <a:r>
              <a:rPr lang="en-US" altLang="zh-CN" sz="2400" b="1" dirty="0" smtClean="0">
                <a:solidFill>
                  <a:srgbClr val="0000FF"/>
                </a:solidFill>
                <a:latin typeface="+mj-ea"/>
                <a:ea typeface="+mj-ea"/>
              </a:rPr>
              <a:t>A</a:t>
            </a:r>
            <a:r>
              <a:rPr lang="zh-CN" altLang="en-US" sz="2400" b="1" dirty="0" smtClean="0">
                <a:solidFill>
                  <a:srgbClr val="0000FF"/>
                </a:solidFill>
                <a:latin typeface="+mj-ea"/>
                <a:ea typeface="+mj-ea"/>
              </a:rPr>
              <a:t>方式的四个相位</a:t>
            </a:r>
            <a:endParaRPr lang="zh-CN" altLang="en-US" sz="2400" b="1" dirty="0">
              <a:solidFill>
                <a:srgbClr val="0000FF"/>
              </a:solidFill>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altLang="zh-CN" dirty="0"/>
              <a:t>QPSK</a:t>
            </a:r>
            <a:r>
              <a:rPr lang="zh-CN" altLang="en-US" dirty="0"/>
              <a:t>解调</a:t>
            </a:r>
          </a:p>
        </p:txBody>
      </p:sp>
      <p:sp>
        <p:nvSpPr>
          <p:cNvPr id="153603" name="Rectangle 3"/>
          <p:cNvSpPr>
            <a:spLocks noGrp="1" noChangeArrowheads="1"/>
          </p:cNvSpPr>
          <p:nvPr>
            <p:ph type="body" idx="1"/>
          </p:nvPr>
        </p:nvSpPr>
        <p:spPr>
          <a:xfrm>
            <a:off x="539552" y="1196752"/>
            <a:ext cx="8064896" cy="5040560"/>
          </a:xfrm>
        </p:spPr>
        <p:txBody>
          <a:bodyPr>
            <a:normAutofit fontScale="92500" lnSpcReduction="10000"/>
          </a:bodyPr>
          <a:lstStyle/>
          <a:p>
            <a:r>
              <a:rPr lang="zh-CN" altLang="en-US" dirty="0" smtClean="0">
                <a:solidFill>
                  <a:srgbClr val="0000FF"/>
                </a:solidFill>
              </a:rPr>
              <a:t>原理方框图</a:t>
            </a:r>
          </a:p>
          <a:p>
            <a:pPr lvl="1"/>
            <a:endParaRPr lang="zh-CN" altLang="en-US" dirty="0" smtClean="0"/>
          </a:p>
          <a:p>
            <a:pPr lvl="1"/>
            <a:endParaRPr lang="zh-CN" altLang="en-US" dirty="0" smtClean="0"/>
          </a:p>
          <a:p>
            <a:pPr lvl="1"/>
            <a:endParaRPr lang="zh-CN" altLang="en-US" dirty="0" smtClean="0"/>
          </a:p>
          <a:p>
            <a:pPr lvl="1"/>
            <a:endParaRPr lang="zh-CN" altLang="en-US" dirty="0" smtClean="0"/>
          </a:p>
          <a:p>
            <a:pPr lvl="1"/>
            <a:endParaRPr lang="zh-CN" altLang="en-US" dirty="0" smtClean="0"/>
          </a:p>
          <a:p>
            <a:pPr lvl="1"/>
            <a:endParaRPr lang="zh-CN" altLang="en-US" dirty="0" smtClean="0"/>
          </a:p>
          <a:p>
            <a:r>
              <a:rPr lang="zh-CN" altLang="en-US" dirty="0" smtClean="0"/>
              <a:t>用</a:t>
            </a:r>
            <a:r>
              <a:rPr lang="zh-CN" altLang="en-US" dirty="0" smtClean="0">
                <a:solidFill>
                  <a:srgbClr val="0000FF"/>
                </a:solidFill>
              </a:rPr>
              <a:t>两路正交的相干载波去解调</a:t>
            </a:r>
            <a:r>
              <a:rPr lang="zh-CN" altLang="en-US" dirty="0" smtClean="0"/>
              <a:t>，可以很容易地分离这两路正交的</a:t>
            </a:r>
            <a:r>
              <a:rPr lang="en-US" altLang="zh-CN" dirty="0" smtClean="0"/>
              <a:t>2PSK</a:t>
            </a:r>
            <a:r>
              <a:rPr lang="zh-CN" altLang="en-US" dirty="0" smtClean="0"/>
              <a:t>信号。</a:t>
            </a:r>
          </a:p>
          <a:p>
            <a:r>
              <a:rPr lang="zh-CN" altLang="en-US" dirty="0" smtClean="0"/>
              <a:t>相干解调后的两路并行码元</a:t>
            </a:r>
            <a:r>
              <a:rPr lang="en-US" altLang="zh-CN" dirty="0" smtClean="0"/>
              <a:t>a</a:t>
            </a:r>
            <a:r>
              <a:rPr lang="zh-CN" altLang="en-US" dirty="0" smtClean="0"/>
              <a:t>和</a:t>
            </a:r>
            <a:r>
              <a:rPr lang="en-US" altLang="zh-CN" dirty="0" smtClean="0"/>
              <a:t>b</a:t>
            </a:r>
            <a:r>
              <a:rPr lang="zh-CN" altLang="en-US" dirty="0" smtClean="0"/>
              <a:t>，经过</a:t>
            </a:r>
            <a:r>
              <a:rPr lang="zh-CN" altLang="en-US" dirty="0" smtClean="0">
                <a:solidFill>
                  <a:srgbClr val="0000FF"/>
                </a:solidFill>
              </a:rPr>
              <a:t>并</a:t>
            </a:r>
            <a:r>
              <a:rPr lang="en-US" altLang="zh-CN" dirty="0" smtClean="0">
                <a:solidFill>
                  <a:srgbClr val="0000FF"/>
                </a:solidFill>
              </a:rPr>
              <a:t>/</a:t>
            </a:r>
            <a:r>
              <a:rPr lang="zh-CN" altLang="en-US" dirty="0" smtClean="0">
                <a:solidFill>
                  <a:srgbClr val="0000FF"/>
                </a:solidFill>
              </a:rPr>
              <a:t>串变换后</a:t>
            </a:r>
            <a:r>
              <a:rPr lang="zh-CN" altLang="en-US" dirty="0" smtClean="0"/>
              <a:t>，成为串行数据输出。</a:t>
            </a:r>
            <a:endParaRPr lang="zh-CN" altLang="en-US" dirty="0"/>
          </a:p>
        </p:txBody>
      </p:sp>
      <p:sp>
        <p:nvSpPr>
          <p:cNvPr id="46" name="灯片编号占位符 5"/>
          <p:cNvSpPr>
            <a:spLocks noGrp="1"/>
          </p:cNvSpPr>
          <p:nvPr>
            <p:ph type="sldNum" sz="quarter" idx="12"/>
          </p:nvPr>
        </p:nvSpPr>
        <p:spPr/>
        <p:txBody>
          <a:bodyPr/>
          <a:lstStyle/>
          <a:p>
            <a:fld id="{AF824EA7-1C76-437A-8F2C-922E6B770049}" type="slidenum">
              <a:rPr lang="en-US" altLang="zh-CN" smtClean="0"/>
              <a:pPr/>
              <a:t>168</a:t>
            </a:fld>
            <a:endParaRPr lang="en-US" altLang="zh-CN"/>
          </a:p>
        </p:txBody>
      </p:sp>
      <p:grpSp>
        <p:nvGrpSpPr>
          <p:cNvPr id="3" name="Group 5"/>
          <p:cNvGrpSpPr>
            <a:grpSpLocks/>
          </p:cNvGrpSpPr>
          <p:nvPr/>
        </p:nvGrpSpPr>
        <p:grpSpPr bwMode="auto">
          <a:xfrm>
            <a:off x="1692275" y="1340768"/>
            <a:ext cx="6391275" cy="2646694"/>
            <a:chOff x="2821" y="7152"/>
            <a:chExt cx="6930" cy="2430"/>
          </a:xfrm>
        </p:grpSpPr>
        <p:grpSp>
          <p:nvGrpSpPr>
            <p:cNvPr id="4" name="Group 6"/>
            <p:cNvGrpSpPr>
              <a:grpSpLocks/>
            </p:cNvGrpSpPr>
            <p:nvPr/>
          </p:nvGrpSpPr>
          <p:grpSpPr bwMode="auto">
            <a:xfrm>
              <a:off x="2821" y="7152"/>
              <a:ext cx="6930" cy="2430"/>
              <a:chOff x="2821" y="7152"/>
              <a:chExt cx="6930" cy="2430"/>
            </a:xfrm>
          </p:grpSpPr>
          <p:sp>
            <p:nvSpPr>
              <p:cNvPr id="153607" name="Text Box 7"/>
              <p:cNvSpPr txBox="1">
                <a:spLocks noChangeArrowheads="1"/>
              </p:cNvSpPr>
              <p:nvPr/>
            </p:nvSpPr>
            <p:spPr bwMode="auto">
              <a:xfrm>
                <a:off x="5641" y="7752"/>
                <a:ext cx="900" cy="735"/>
              </a:xfrm>
              <a:prstGeom prst="rect">
                <a:avLst/>
              </a:prstGeom>
              <a:solidFill>
                <a:srgbClr val="FFFFFF"/>
              </a:solidFill>
              <a:ln w="9525">
                <a:solidFill>
                  <a:srgbClr val="000000"/>
                </a:solidFill>
                <a:miter lim="800000"/>
                <a:headEnd/>
                <a:tailEnd/>
              </a:ln>
            </p:spPr>
            <p:txBody>
              <a:bodyPr/>
              <a:lstStyle/>
              <a:p>
                <a:pPr algn="ctr"/>
                <a:r>
                  <a:rPr lang="zh-CN" altLang="en-US" b="1">
                    <a:latin typeface="Times New Roman" pitchFamily="18" charset="0"/>
                  </a:rPr>
                  <a:t>载波</a:t>
                </a:r>
              </a:p>
              <a:p>
                <a:pPr algn="ctr"/>
                <a:r>
                  <a:rPr lang="zh-CN" altLang="en-US" b="1">
                    <a:latin typeface="Times New Roman" pitchFamily="18" charset="0"/>
                  </a:rPr>
                  <a:t>提取</a:t>
                </a:r>
                <a:endParaRPr lang="zh-CN" altLang="en-US" sz="3200" b="1"/>
              </a:p>
            </p:txBody>
          </p:sp>
          <p:sp>
            <p:nvSpPr>
              <p:cNvPr id="153608" name="Text Box 8"/>
              <p:cNvSpPr txBox="1">
                <a:spLocks noChangeArrowheads="1"/>
              </p:cNvSpPr>
              <p:nvPr/>
            </p:nvSpPr>
            <p:spPr bwMode="auto">
              <a:xfrm>
                <a:off x="4141" y="7152"/>
                <a:ext cx="900" cy="420"/>
              </a:xfrm>
              <a:prstGeom prst="rect">
                <a:avLst/>
              </a:prstGeom>
              <a:solidFill>
                <a:srgbClr val="FFFFFF"/>
              </a:solidFill>
              <a:ln w="9525">
                <a:solidFill>
                  <a:srgbClr val="000000"/>
                </a:solidFill>
                <a:miter lim="800000"/>
                <a:headEnd/>
                <a:tailEnd/>
              </a:ln>
            </p:spPr>
            <p:txBody>
              <a:bodyPr/>
              <a:lstStyle/>
              <a:p>
                <a:pPr algn="ctr"/>
                <a:r>
                  <a:rPr lang="zh-CN" altLang="en-US" b="1">
                    <a:latin typeface="Times New Roman" pitchFamily="18" charset="0"/>
                  </a:rPr>
                  <a:t>相乘</a:t>
                </a:r>
                <a:endParaRPr lang="zh-CN" altLang="en-US" sz="3200" b="1"/>
              </a:p>
            </p:txBody>
          </p:sp>
          <p:sp>
            <p:nvSpPr>
              <p:cNvPr id="153609" name="Text Box 9"/>
              <p:cNvSpPr txBox="1">
                <a:spLocks noChangeArrowheads="1"/>
              </p:cNvSpPr>
              <p:nvPr/>
            </p:nvSpPr>
            <p:spPr bwMode="auto">
              <a:xfrm>
                <a:off x="5611" y="7152"/>
                <a:ext cx="900" cy="420"/>
              </a:xfrm>
              <a:prstGeom prst="rect">
                <a:avLst/>
              </a:prstGeom>
              <a:solidFill>
                <a:srgbClr val="FFFFFF"/>
              </a:solidFill>
              <a:ln w="9525">
                <a:solidFill>
                  <a:srgbClr val="000000"/>
                </a:solidFill>
                <a:miter lim="800000"/>
                <a:headEnd/>
                <a:tailEnd/>
              </a:ln>
            </p:spPr>
            <p:txBody>
              <a:bodyPr/>
              <a:lstStyle/>
              <a:p>
                <a:pPr algn="ctr"/>
                <a:r>
                  <a:rPr lang="zh-CN" altLang="en-US" b="1">
                    <a:latin typeface="Times New Roman" pitchFamily="18" charset="0"/>
                  </a:rPr>
                  <a:t>低通</a:t>
                </a:r>
                <a:endParaRPr lang="zh-CN" altLang="en-US" sz="3200" b="1"/>
              </a:p>
            </p:txBody>
          </p:sp>
          <p:sp>
            <p:nvSpPr>
              <p:cNvPr id="153610" name="Text Box 10"/>
              <p:cNvSpPr txBox="1">
                <a:spLocks noChangeArrowheads="1"/>
              </p:cNvSpPr>
              <p:nvPr/>
            </p:nvSpPr>
            <p:spPr bwMode="auto">
              <a:xfrm>
                <a:off x="7111" y="7152"/>
                <a:ext cx="900" cy="420"/>
              </a:xfrm>
              <a:prstGeom prst="rect">
                <a:avLst/>
              </a:prstGeom>
              <a:solidFill>
                <a:srgbClr val="FFFFFF"/>
              </a:solidFill>
              <a:ln w="9525">
                <a:solidFill>
                  <a:srgbClr val="000000"/>
                </a:solidFill>
                <a:miter lim="800000"/>
                <a:headEnd/>
                <a:tailEnd/>
              </a:ln>
            </p:spPr>
            <p:txBody>
              <a:bodyPr/>
              <a:lstStyle/>
              <a:p>
                <a:r>
                  <a:rPr lang="zh-CN" altLang="en-US" sz="2400" b="1" baseline="30000">
                    <a:latin typeface="Times New Roman" pitchFamily="18" charset="0"/>
                  </a:rPr>
                  <a:t>抽判</a:t>
                </a:r>
                <a:endParaRPr lang="zh-CN" altLang="en-US" sz="4000" b="1"/>
              </a:p>
            </p:txBody>
          </p:sp>
          <p:sp>
            <p:nvSpPr>
              <p:cNvPr id="153611" name="Text Box 11"/>
              <p:cNvSpPr txBox="1">
                <a:spLocks noChangeArrowheads="1"/>
              </p:cNvSpPr>
              <p:nvPr/>
            </p:nvSpPr>
            <p:spPr bwMode="auto">
              <a:xfrm>
                <a:off x="4157" y="8352"/>
                <a:ext cx="900" cy="420"/>
              </a:xfrm>
              <a:prstGeom prst="rect">
                <a:avLst/>
              </a:prstGeom>
              <a:solidFill>
                <a:srgbClr val="FFFFFF"/>
              </a:solidFill>
              <a:ln w="9525">
                <a:solidFill>
                  <a:srgbClr val="000000"/>
                </a:solidFill>
                <a:miter lim="800000"/>
                <a:headEnd/>
                <a:tailEnd/>
              </a:ln>
            </p:spPr>
            <p:txBody>
              <a:bodyPr/>
              <a:lstStyle/>
              <a:p>
                <a:pPr algn="ctr"/>
                <a:r>
                  <a:rPr lang="en-US" altLang="zh-CN" b="1" i="1">
                    <a:latin typeface="Times New Roman" pitchFamily="18" charset="0"/>
                    <a:sym typeface="Symbol" pitchFamily="18" charset="2"/>
                  </a:rPr>
                  <a:t></a:t>
                </a:r>
                <a:r>
                  <a:rPr lang="en-US" altLang="zh-CN" b="1">
                    <a:latin typeface="Times New Roman" pitchFamily="18" charset="0"/>
                  </a:rPr>
                  <a:t>/2</a:t>
                </a:r>
                <a:endParaRPr lang="en-US" altLang="zh-CN" sz="3200" b="1"/>
              </a:p>
            </p:txBody>
          </p:sp>
          <p:sp>
            <p:nvSpPr>
              <p:cNvPr id="153612" name="Line 12"/>
              <p:cNvSpPr>
                <a:spLocks noChangeShapeType="1"/>
              </p:cNvSpPr>
              <p:nvPr/>
            </p:nvSpPr>
            <p:spPr bwMode="auto">
              <a:xfrm>
                <a:off x="5041" y="7362"/>
                <a:ext cx="584" cy="0"/>
              </a:xfrm>
              <a:prstGeom prst="line">
                <a:avLst/>
              </a:prstGeom>
              <a:noFill/>
              <a:ln w="9525">
                <a:solidFill>
                  <a:srgbClr val="000000"/>
                </a:solidFill>
                <a:round/>
                <a:headEnd/>
                <a:tailEnd type="triangle" w="med" len="med"/>
              </a:ln>
            </p:spPr>
            <p:txBody>
              <a:bodyPr/>
              <a:lstStyle/>
              <a:p>
                <a:endParaRPr lang="zh-CN" altLang="en-US" b="1"/>
              </a:p>
            </p:txBody>
          </p:sp>
          <p:grpSp>
            <p:nvGrpSpPr>
              <p:cNvPr id="5" name="Group 13"/>
              <p:cNvGrpSpPr>
                <a:grpSpLocks/>
              </p:cNvGrpSpPr>
              <p:nvPr/>
            </p:nvGrpSpPr>
            <p:grpSpPr bwMode="auto">
              <a:xfrm>
                <a:off x="5071" y="9387"/>
                <a:ext cx="2054" cy="0"/>
                <a:chOff x="3660" y="8220"/>
                <a:chExt cx="2054" cy="0"/>
              </a:xfrm>
            </p:grpSpPr>
            <p:sp>
              <p:nvSpPr>
                <p:cNvPr id="153614" name="Line 14"/>
                <p:cNvSpPr>
                  <a:spLocks noChangeShapeType="1"/>
                </p:cNvSpPr>
                <p:nvPr/>
              </p:nvSpPr>
              <p:spPr bwMode="auto">
                <a:xfrm>
                  <a:off x="3660" y="8220"/>
                  <a:ext cx="584" cy="0"/>
                </a:xfrm>
                <a:prstGeom prst="line">
                  <a:avLst/>
                </a:prstGeom>
                <a:noFill/>
                <a:ln w="9525">
                  <a:solidFill>
                    <a:srgbClr val="000000"/>
                  </a:solidFill>
                  <a:round/>
                  <a:headEnd/>
                  <a:tailEnd type="triangle" w="med" len="med"/>
                </a:ln>
              </p:spPr>
              <p:txBody>
                <a:bodyPr/>
                <a:lstStyle/>
                <a:p>
                  <a:endParaRPr lang="zh-CN" altLang="en-US" b="1"/>
                </a:p>
              </p:txBody>
            </p:sp>
            <p:sp>
              <p:nvSpPr>
                <p:cNvPr id="153615" name="Line 15"/>
                <p:cNvSpPr>
                  <a:spLocks noChangeShapeType="1"/>
                </p:cNvSpPr>
                <p:nvPr/>
              </p:nvSpPr>
              <p:spPr bwMode="auto">
                <a:xfrm>
                  <a:off x="5130" y="8220"/>
                  <a:ext cx="584" cy="0"/>
                </a:xfrm>
                <a:prstGeom prst="line">
                  <a:avLst/>
                </a:prstGeom>
                <a:noFill/>
                <a:ln w="9525">
                  <a:solidFill>
                    <a:srgbClr val="000000"/>
                  </a:solidFill>
                  <a:round/>
                  <a:headEnd/>
                  <a:tailEnd type="triangle" w="med" len="med"/>
                </a:ln>
              </p:spPr>
              <p:txBody>
                <a:bodyPr/>
                <a:lstStyle/>
                <a:p>
                  <a:endParaRPr lang="zh-CN" altLang="en-US" b="1"/>
                </a:p>
              </p:txBody>
            </p:sp>
          </p:grpSp>
          <p:sp>
            <p:nvSpPr>
              <p:cNvPr id="153616" name="Line 16"/>
              <p:cNvSpPr>
                <a:spLocks noChangeShapeType="1"/>
              </p:cNvSpPr>
              <p:nvPr/>
            </p:nvSpPr>
            <p:spPr bwMode="auto">
              <a:xfrm>
                <a:off x="3571" y="7377"/>
                <a:ext cx="584" cy="0"/>
              </a:xfrm>
              <a:prstGeom prst="line">
                <a:avLst/>
              </a:prstGeom>
              <a:noFill/>
              <a:ln w="9525">
                <a:solidFill>
                  <a:srgbClr val="000000"/>
                </a:solidFill>
                <a:round/>
                <a:headEnd/>
                <a:tailEnd type="triangle" w="med" len="med"/>
              </a:ln>
            </p:spPr>
            <p:txBody>
              <a:bodyPr/>
              <a:lstStyle/>
              <a:p>
                <a:endParaRPr lang="zh-CN" altLang="en-US" b="1"/>
              </a:p>
            </p:txBody>
          </p:sp>
          <p:sp>
            <p:nvSpPr>
              <p:cNvPr id="153617" name="Line 17"/>
              <p:cNvSpPr>
                <a:spLocks noChangeShapeType="1"/>
              </p:cNvSpPr>
              <p:nvPr/>
            </p:nvSpPr>
            <p:spPr bwMode="auto">
              <a:xfrm>
                <a:off x="6541" y="7362"/>
                <a:ext cx="584" cy="0"/>
              </a:xfrm>
              <a:prstGeom prst="line">
                <a:avLst/>
              </a:prstGeom>
              <a:noFill/>
              <a:ln w="9525">
                <a:solidFill>
                  <a:srgbClr val="000000"/>
                </a:solidFill>
                <a:round/>
                <a:headEnd/>
                <a:tailEnd type="triangle" w="med" len="med"/>
              </a:ln>
            </p:spPr>
            <p:txBody>
              <a:bodyPr/>
              <a:lstStyle/>
              <a:p>
                <a:endParaRPr lang="zh-CN" altLang="en-US" b="1"/>
              </a:p>
            </p:txBody>
          </p:sp>
          <p:grpSp>
            <p:nvGrpSpPr>
              <p:cNvPr id="6" name="Group 18"/>
              <p:cNvGrpSpPr>
                <a:grpSpLocks/>
              </p:cNvGrpSpPr>
              <p:nvPr/>
            </p:nvGrpSpPr>
            <p:grpSpPr bwMode="auto">
              <a:xfrm>
                <a:off x="3587" y="9162"/>
                <a:ext cx="4424" cy="420"/>
                <a:chOff x="2176" y="8010"/>
                <a:chExt cx="4424" cy="420"/>
              </a:xfrm>
            </p:grpSpPr>
            <p:grpSp>
              <p:nvGrpSpPr>
                <p:cNvPr id="7" name="Group 19"/>
                <p:cNvGrpSpPr>
                  <a:grpSpLocks/>
                </p:cNvGrpSpPr>
                <p:nvPr/>
              </p:nvGrpSpPr>
              <p:grpSpPr bwMode="auto">
                <a:xfrm>
                  <a:off x="2730" y="8010"/>
                  <a:ext cx="3870" cy="420"/>
                  <a:chOff x="2730" y="5910"/>
                  <a:chExt cx="3870" cy="420"/>
                </a:xfrm>
              </p:grpSpPr>
              <p:sp>
                <p:nvSpPr>
                  <p:cNvPr id="153620" name="Text Box 20"/>
                  <p:cNvSpPr txBox="1">
                    <a:spLocks noChangeArrowheads="1"/>
                  </p:cNvSpPr>
                  <p:nvPr/>
                </p:nvSpPr>
                <p:spPr bwMode="auto">
                  <a:xfrm>
                    <a:off x="2730" y="5910"/>
                    <a:ext cx="900" cy="420"/>
                  </a:xfrm>
                  <a:prstGeom prst="rect">
                    <a:avLst/>
                  </a:prstGeom>
                  <a:solidFill>
                    <a:srgbClr val="FFFFFF"/>
                  </a:solidFill>
                  <a:ln w="9525">
                    <a:solidFill>
                      <a:srgbClr val="000000"/>
                    </a:solidFill>
                    <a:miter lim="800000"/>
                    <a:headEnd/>
                    <a:tailEnd/>
                  </a:ln>
                </p:spPr>
                <p:txBody>
                  <a:bodyPr/>
                  <a:lstStyle/>
                  <a:p>
                    <a:pPr algn="ctr"/>
                    <a:r>
                      <a:rPr lang="zh-CN" altLang="en-US" b="1">
                        <a:latin typeface="Times New Roman" pitchFamily="18" charset="0"/>
                      </a:rPr>
                      <a:t>相乘</a:t>
                    </a:r>
                    <a:endParaRPr lang="zh-CN" altLang="en-US" sz="3200" b="1"/>
                  </a:p>
                </p:txBody>
              </p:sp>
              <p:sp>
                <p:nvSpPr>
                  <p:cNvPr id="153621" name="Text Box 21"/>
                  <p:cNvSpPr txBox="1">
                    <a:spLocks noChangeArrowheads="1"/>
                  </p:cNvSpPr>
                  <p:nvPr/>
                </p:nvSpPr>
                <p:spPr bwMode="auto">
                  <a:xfrm>
                    <a:off x="4200" y="5910"/>
                    <a:ext cx="900" cy="420"/>
                  </a:xfrm>
                  <a:prstGeom prst="rect">
                    <a:avLst/>
                  </a:prstGeom>
                  <a:solidFill>
                    <a:srgbClr val="FFFFFF"/>
                  </a:solidFill>
                  <a:ln w="9525">
                    <a:solidFill>
                      <a:srgbClr val="000000"/>
                    </a:solidFill>
                    <a:miter lim="800000"/>
                    <a:headEnd/>
                    <a:tailEnd/>
                  </a:ln>
                </p:spPr>
                <p:txBody>
                  <a:bodyPr/>
                  <a:lstStyle/>
                  <a:p>
                    <a:pPr algn="ctr"/>
                    <a:r>
                      <a:rPr lang="zh-CN" altLang="en-US" b="1">
                        <a:latin typeface="Times New Roman" pitchFamily="18" charset="0"/>
                      </a:rPr>
                      <a:t>低通</a:t>
                    </a:r>
                    <a:endParaRPr lang="zh-CN" altLang="en-US" sz="3200" b="1"/>
                  </a:p>
                </p:txBody>
              </p:sp>
              <p:sp>
                <p:nvSpPr>
                  <p:cNvPr id="153622" name="Text Box 22"/>
                  <p:cNvSpPr txBox="1">
                    <a:spLocks noChangeArrowheads="1"/>
                  </p:cNvSpPr>
                  <p:nvPr/>
                </p:nvSpPr>
                <p:spPr bwMode="auto">
                  <a:xfrm>
                    <a:off x="5700" y="5910"/>
                    <a:ext cx="900" cy="420"/>
                  </a:xfrm>
                  <a:prstGeom prst="rect">
                    <a:avLst/>
                  </a:prstGeom>
                  <a:solidFill>
                    <a:srgbClr val="FFFFFF"/>
                  </a:solidFill>
                  <a:ln w="9525">
                    <a:solidFill>
                      <a:srgbClr val="000000"/>
                    </a:solidFill>
                    <a:miter lim="800000"/>
                    <a:headEnd/>
                    <a:tailEnd/>
                  </a:ln>
                </p:spPr>
                <p:txBody>
                  <a:bodyPr/>
                  <a:lstStyle/>
                  <a:p>
                    <a:pPr algn="ctr"/>
                    <a:r>
                      <a:rPr lang="zh-CN" altLang="en-US" b="1">
                        <a:latin typeface="Times New Roman" pitchFamily="18" charset="0"/>
                      </a:rPr>
                      <a:t>抽判</a:t>
                    </a:r>
                    <a:endParaRPr lang="zh-CN" altLang="en-US" sz="3200" b="1"/>
                  </a:p>
                </p:txBody>
              </p:sp>
            </p:grpSp>
            <p:sp>
              <p:nvSpPr>
                <p:cNvPr id="153623" name="Line 23"/>
                <p:cNvSpPr>
                  <a:spLocks noChangeShapeType="1"/>
                </p:cNvSpPr>
                <p:nvPr/>
              </p:nvSpPr>
              <p:spPr bwMode="auto">
                <a:xfrm>
                  <a:off x="2176" y="8235"/>
                  <a:ext cx="584" cy="0"/>
                </a:xfrm>
                <a:prstGeom prst="line">
                  <a:avLst/>
                </a:prstGeom>
                <a:noFill/>
                <a:ln w="9525">
                  <a:solidFill>
                    <a:srgbClr val="000000"/>
                  </a:solidFill>
                  <a:round/>
                  <a:headEnd/>
                  <a:tailEnd type="triangle" w="med" len="med"/>
                </a:ln>
              </p:spPr>
              <p:txBody>
                <a:bodyPr/>
                <a:lstStyle/>
                <a:p>
                  <a:endParaRPr lang="zh-CN" altLang="en-US" b="1"/>
                </a:p>
              </p:txBody>
            </p:sp>
          </p:grpSp>
          <p:sp>
            <p:nvSpPr>
              <p:cNvPr id="153624" name="Line 24"/>
              <p:cNvSpPr>
                <a:spLocks noChangeShapeType="1"/>
              </p:cNvSpPr>
              <p:nvPr/>
            </p:nvSpPr>
            <p:spPr bwMode="auto">
              <a:xfrm flipH="1">
                <a:off x="4575" y="7962"/>
                <a:ext cx="1050" cy="0"/>
              </a:xfrm>
              <a:prstGeom prst="line">
                <a:avLst/>
              </a:prstGeom>
              <a:noFill/>
              <a:ln w="9525">
                <a:solidFill>
                  <a:srgbClr val="000000"/>
                </a:solidFill>
                <a:round/>
                <a:headEnd/>
                <a:tailEnd type="triangle" w="med" len="med"/>
              </a:ln>
            </p:spPr>
            <p:txBody>
              <a:bodyPr/>
              <a:lstStyle/>
              <a:p>
                <a:endParaRPr lang="zh-CN" altLang="en-US" b="1"/>
              </a:p>
            </p:txBody>
          </p:sp>
          <p:sp>
            <p:nvSpPr>
              <p:cNvPr id="153625" name="Line 25"/>
              <p:cNvSpPr>
                <a:spLocks noChangeShapeType="1"/>
              </p:cNvSpPr>
              <p:nvPr/>
            </p:nvSpPr>
            <p:spPr bwMode="auto">
              <a:xfrm>
                <a:off x="4591" y="7572"/>
                <a:ext cx="0" cy="780"/>
              </a:xfrm>
              <a:prstGeom prst="line">
                <a:avLst/>
              </a:prstGeom>
              <a:noFill/>
              <a:ln w="9525">
                <a:solidFill>
                  <a:srgbClr val="000000"/>
                </a:solidFill>
                <a:round/>
                <a:headEnd type="triangle" w="med" len="med"/>
                <a:tailEnd type="triangle" w="med" len="med"/>
              </a:ln>
            </p:spPr>
            <p:txBody>
              <a:bodyPr/>
              <a:lstStyle/>
              <a:p>
                <a:endParaRPr lang="zh-CN" altLang="en-US" b="1"/>
              </a:p>
            </p:txBody>
          </p:sp>
          <p:sp>
            <p:nvSpPr>
              <p:cNvPr id="153626" name="Line 26"/>
              <p:cNvSpPr>
                <a:spLocks noChangeShapeType="1"/>
              </p:cNvSpPr>
              <p:nvPr/>
            </p:nvSpPr>
            <p:spPr bwMode="auto">
              <a:xfrm>
                <a:off x="4605" y="8772"/>
                <a:ext cx="0" cy="390"/>
              </a:xfrm>
              <a:prstGeom prst="line">
                <a:avLst/>
              </a:prstGeom>
              <a:noFill/>
              <a:ln w="9525">
                <a:solidFill>
                  <a:srgbClr val="000000"/>
                </a:solidFill>
                <a:round/>
                <a:headEnd/>
                <a:tailEnd type="triangle" w="med" len="med"/>
              </a:ln>
            </p:spPr>
            <p:txBody>
              <a:bodyPr/>
              <a:lstStyle/>
              <a:p>
                <a:endParaRPr lang="zh-CN" altLang="en-US" b="1"/>
              </a:p>
            </p:txBody>
          </p:sp>
          <p:sp>
            <p:nvSpPr>
              <p:cNvPr id="153627" name="Text Box 27"/>
              <p:cNvSpPr txBox="1">
                <a:spLocks noChangeArrowheads="1"/>
              </p:cNvSpPr>
              <p:nvPr/>
            </p:nvSpPr>
            <p:spPr bwMode="auto">
              <a:xfrm>
                <a:off x="8027" y="8172"/>
                <a:ext cx="900" cy="420"/>
              </a:xfrm>
              <a:prstGeom prst="rect">
                <a:avLst/>
              </a:prstGeom>
              <a:solidFill>
                <a:srgbClr val="FFFFFF"/>
              </a:solidFill>
              <a:ln w="9525">
                <a:solidFill>
                  <a:srgbClr val="000000"/>
                </a:solidFill>
                <a:miter lim="800000"/>
                <a:headEnd/>
                <a:tailEnd/>
              </a:ln>
            </p:spPr>
            <p:txBody>
              <a:bodyPr/>
              <a:lstStyle/>
              <a:p>
                <a:pPr algn="ctr"/>
                <a:r>
                  <a:rPr lang="zh-CN" altLang="en-US" b="1">
                    <a:latin typeface="Times New Roman" pitchFamily="18" charset="0"/>
                  </a:rPr>
                  <a:t>并</a:t>
                </a:r>
                <a:r>
                  <a:rPr lang="en-US" altLang="zh-CN" b="1">
                    <a:latin typeface="Times New Roman" pitchFamily="18" charset="0"/>
                  </a:rPr>
                  <a:t>/</a:t>
                </a:r>
                <a:r>
                  <a:rPr lang="zh-CN" altLang="en-US" b="1">
                    <a:latin typeface="Times New Roman" pitchFamily="18" charset="0"/>
                  </a:rPr>
                  <a:t>串</a:t>
                </a:r>
                <a:endParaRPr lang="zh-CN" altLang="en-US" sz="3200" b="1"/>
              </a:p>
            </p:txBody>
          </p:sp>
          <p:sp>
            <p:nvSpPr>
              <p:cNvPr id="153628" name="Line 28"/>
              <p:cNvSpPr>
                <a:spLocks noChangeShapeType="1"/>
              </p:cNvSpPr>
              <p:nvPr/>
            </p:nvSpPr>
            <p:spPr bwMode="auto">
              <a:xfrm>
                <a:off x="8027" y="7362"/>
                <a:ext cx="448" cy="0"/>
              </a:xfrm>
              <a:prstGeom prst="line">
                <a:avLst/>
              </a:prstGeom>
              <a:noFill/>
              <a:ln w="9525">
                <a:solidFill>
                  <a:srgbClr val="000000"/>
                </a:solidFill>
                <a:round/>
                <a:headEnd/>
                <a:tailEnd/>
              </a:ln>
            </p:spPr>
            <p:txBody>
              <a:bodyPr/>
              <a:lstStyle/>
              <a:p>
                <a:endParaRPr lang="zh-CN" altLang="en-US" b="1"/>
              </a:p>
            </p:txBody>
          </p:sp>
          <p:sp>
            <p:nvSpPr>
              <p:cNvPr id="153629" name="Line 29"/>
              <p:cNvSpPr>
                <a:spLocks noChangeShapeType="1"/>
              </p:cNvSpPr>
              <p:nvPr/>
            </p:nvSpPr>
            <p:spPr bwMode="auto">
              <a:xfrm>
                <a:off x="8041" y="9387"/>
                <a:ext cx="448" cy="0"/>
              </a:xfrm>
              <a:prstGeom prst="line">
                <a:avLst/>
              </a:prstGeom>
              <a:noFill/>
              <a:ln w="9525">
                <a:solidFill>
                  <a:srgbClr val="000000"/>
                </a:solidFill>
                <a:round/>
                <a:headEnd/>
                <a:tailEnd/>
              </a:ln>
            </p:spPr>
            <p:txBody>
              <a:bodyPr/>
              <a:lstStyle/>
              <a:p>
                <a:endParaRPr lang="zh-CN" altLang="en-US" b="1"/>
              </a:p>
            </p:txBody>
          </p:sp>
          <p:sp>
            <p:nvSpPr>
              <p:cNvPr id="153630" name="Line 30"/>
              <p:cNvSpPr>
                <a:spLocks noChangeShapeType="1"/>
              </p:cNvSpPr>
              <p:nvPr/>
            </p:nvSpPr>
            <p:spPr bwMode="auto">
              <a:xfrm>
                <a:off x="8461" y="7362"/>
                <a:ext cx="0" cy="795"/>
              </a:xfrm>
              <a:prstGeom prst="line">
                <a:avLst/>
              </a:prstGeom>
              <a:noFill/>
              <a:ln w="9525">
                <a:solidFill>
                  <a:srgbClr val="000000"/>
                </a:solidFill>
                <a:round/>
                <a:headEnd/>
                <a:tailEnd type="triangle" w="med" len="med"/>
              </a:ln>
            </p:spPr>
            <p:txBody>
              <a:bodyPr/>
              <a:lstStyle/>
              <a:p>
                <a:endParaRPr lang="zh-CN" altLang="en-US" b="1"/>
              </a:p>
            </p:txBody>
          </p:sp>
          <p:sp>
            <p:nvSpPr>
              <p:cNvPr id="153631" name="Line 31"/>
              <p:cNvSpPr>
                <a:spLocks noChangeShapeType="1"/>
              </p:cNvSpPr>
              <p:nvPr/>
            </p:nvSpPr>
            <p:spPr bwMode="auto">
              <a:xfrm flipH="1" flipV="1">
                <a:off x="8491" y="8592"/>
                <a:ext cx="0" cy="795"/>
              </a:xfrm>
              <a:prstGeom prst="line">
                <a:avLst/>
              </a:prstGeom>
              <a:noFill/>
              <a:ln w="9525">
                <a:solidFill>
                  <a:srgbClr val="000000"/>
                </a:solidFill>
                <a:round/>
                <a:headEnd/>
                <a:tailEnd type="triangle" w="med" len="med"/>
              </a:ln>
            </p:spPr>
            <p:txBody>
              <a:bodyPr/>
              <a:lstStyle/>
              <a:p>
                <a:endParaRPr lang="zh-CN" altLang="en-US" b="1"/>
              </a:p>
            </p:txBody>
          </p:sp>
          <p:sp>
            <p:nvSpPr>
              <p:cNvPr id="153632" name="Line 32"/>
              <p:cNvSpPr>
                <a:spLocks noChangeShapeType="1"/>
              </p:cNvSpPr>
              <p:nvPr/>
            </p:nvSpPr>
            <p:spPr bwMode="auto">
              <a:xfrm>
                <a:off x="3571" y="7377"/>
                <a:ext cx="0" cy="1995"/>
              </a:xfrm>
              <a:prstGeom prst="line">
                <a:avLst/>
              </a:prstGeom>
              <a:noFill/>
              <a:ln w="9525">
                <a:solidFill>
                  <a:srgbClr val="000000"/>
                </a:solidFill>
                <a:round/>
                <a:headEnd/>
                <a:tailEnd/>
              </a:ln>
            </p:spPr>
            <p:txBody>
              <a:bodyPr/>
              <a:lstStyle/>
              <a:p>
                <a:endParaRPr lang="zh-CN" altLang="en-US" b="1"/>
              </a:p>
            </p:txBody>
          </p:sp>
          <p:sp>
            <p:nvSpPr>
              <p:cNvPr id="153633" name="Line 33"/>
              <p:cNvSpPr>
                <a:spLocks noChangeShapeType="1"/>
              </p:cNvSpPr>
              <p:nvPr/>
            </p:nvSpPr>
            <p:spPr bwMode="auto">
              <a:xfrm flipH="1">
                <a:off x="3061" y="8367"/>
                <a:ext cx="510" cy="0"/>
              </a:xfrm>
              <a:prstGeom prst="line">
                <a:avLst/>
              </a:prstGeom>
              <a:noFill/>
              <a:ln w="9525">
                <a:solidFill>
                  <a:srgbClr val="000000"/>
                </a:solidFill>
                <a:round/>
                <a:headEnd type="triangle" w="med" len="med"/>
                <a:tailEnd/>
              </a:ln>
            </p:spPr>
            <p:txBody>
              <a:bodyPr/>
              <a:lstStyle/>
              <a:p>
                <a:endParaRPr lang="zh-CN" altLang="en-US" b="1"/>
              </a:p>
            </p:txBody>
          </p:sp>
          <p:sp>
            <p:nvSpPr>
              <p:cNvPr id="153634" name="Line 34"/>
              <p:cNvSpPr>
                <a:spLocks noChangeShapeType="1"/>
              </p:cNvSpPr>
              <p:nvPr/>
            </p:nvSpPr>
            <p:spPr bwMode="auto">
              <a:xfrm flipH="1">
                <a:off x="8911" y="8397"/>
                <a:ext cx="510" cy="0"/>
              </a:xfrm>
              <a:prstGeom prst="line">
                <a:avLst/>
              </a:prstGeom>
              <a:noFill/>
              <a:ln w="9525">
                <a:solidFill>
                  <a:srgbClr val="000000"/>
                </a:solidFill>
                <a:round/>
                <a:headEnd type="triangle" w="med" len="med"/>
                <a:tailEnd/>
              </a:ln>
            </p:spPr>
            <p:txBody>
              <a:bodyPr/>
              <a:lstStyle/>
              <a:p>
                <a:endParaRPr lang="zh-CN" altLang="en-US" b="1"/>
              </a:p>
            </p:txBody>
          </p:sp>
          <p:sp>
            <p:nvSpPr>
              <p:cNvPr id="153635" name="Text Box 35"/>
              <p:cNvSpPr txBox="1">
                <a:spLocks noChangeArrowheads="1"/>
              </p:cNvSpPr>
              <p:nvPr/>
            </p:nvSpPr>
            <p:spPr bwMode="auto">
              <a:xfrm>
                <a:off x="9091" y="8022"/>
                <a:ext cx="660" cy="390"/>
              </a:xfrm>
              <a:prstGeom prst="rect">
                <a:avLst/>
              </a:prstGeom>
              <a:noFill/>
              <a:ln w="9525">
                <a:noFill/>
                <a:miter lim="800000"/>
                <a:headEnd/>
                <a:tailEnd/>
              </a:ln>
            </p:spPr>
            <p:txBody>
              <a:bodyPr/>
              <a:lstStyle/>
              <a:p>
                <a:pPr algn="just"/>
                <a:r>
                  <a:rPr lang="en-US" altLang="zh-CN" b="1" i="1">
                    <a:latin typeface="Times New Roman" pitchFamily="18" charset="0"/>
                  </a:rPr>
                  <a:t>A</a:t>
                </a:r>
                <a:r>
                  <a:rPr lang="en-US" altLang="zh-CN" b="1">
                    <a:latin typeface="Times New Roman" pitchFamily="18" charset="0"/>
                  </a:rPr>
                  <a:t>(</a:t>
                </a:r>
                <a:r>
                  <a:rPr lang="en-US" altLang="zh-CN" b="1" i="1">
                    <a:latin typeface="Times New Roman" pitchFamily="18" charset="0"/>
                  </a:rPr>
                  <a:t>t</a:t>
                </a:r>
                <a:r>
                  <a:rPr lang="en-US" altLang="zh-CN" b="1">
                    <a:latin typeface="Times New Roman" pitchFamily="18" charset="0"/>
                  </a:rPr>
                  <a:t>)</a:t>
                </a:r>
                <a:endParaRPr lang="en-US" altLang="zh-CN" sz="3200" b="1"/>
              </a:p>
            </p:txBody>
          </p:sp>
          <p:sp>
            <p:nvSpPr>
              <p:cNvPr id="153636" name="Text Box 36"/>
              <p:cNvSpPr txBox="1">
                <a:spLocks noChangeArrowheads="1"/>
              </p:cNvSpPr>
              <p:nvPr/>
            </p:nvSpPr>
            <p:spPr bwMode="auto">
              <a:xfrm>
                <a:off x="2821" y="8022"/>
                <a:ext cx="660" cy="390"/>
              </a:xfrm>
              <a:prstGeom prst="rect">
                <a:avLst/>
              </a:prstGeom>
              <a:noFill/>
              <a:ln w="9525">
                <a:noFill/>
                <a:miter lim="800000"/>
                <a:headEnd/>
                <a:tailEnd/>
              </a:ln>
            </p:spPr>
            <p:txBody>
              <a:bodyPr/>
              <a:lstStyle/>
              <a:p>
                <a:pPr algn="just"/>
                <a:r>
                  <a:rPr lang="en-US" altLang="zh-CN" b="1" i="1">
                    <a:latin typeface="Times New Roman" pitchFamily="18" charset="0"/>
                  </a:rPr>
                  <a:t>s</a:t>
                </a:r>
                <a:r>
                  <a:rPr lang="en-US" altLang="zh-CN" b="1">
                    <a:latin typeface="Times New Roman" pitchFamily="18" charset="0"/>
                  </a:rPr>
                  <a:t>(</a:t>
                </a:r>
                <a:r>
                  <a:rPr lang="en-US" altLang="zh-CN" b="1" i="1">
                    <a:latin typeface="Times New Roman" pitchFamily="18" charset="0"/>
                  </a:rPr>
                  <a:t>t</a:t>
                </a:r>
                <a:r>
                  <a:rPr lang="en-US" altLang="zh-CN" b="1">
                    <a:latin typeface="Times New Roman" pitchFamily="18" charset="0"/>
                  </a:rPr>
                  <a:t>)</a:t>
                </a:r>
                <a:endParaRPr lang="en-US" altLang="zh-CN" sz="3200" b="1"/>
              </a:p>
            </p:txBody>
          </p:sp>
          <p:sp>
            <p:nvSpPr>
              <p:cNvPr id="153637" name="Text Box 37"/>
              <p:cNvSpPr txBox="1">
                <a:spLocks noChangeArrowheads="1"/>
              </p:cNvSpPr>
              <p:nvPr/>
            </p:nvSpPr>
            <p:spPr bwMode="auto">
              <a:xfrm>
                <a:off x="8401" y="7632"/>
                <a:ext cx="450" cy="390"/>
              </a:xfrm>
              <a:prstGeom prst="rect">
                <a:avLst/>
              </a:prstGeom>
              <a:noFill/>
              <a:ln w="9525">
                <a:noFill/>
                <a:miter lim="800000"/>
                <a:headEnd/>
                <a:tailEnd/>
              </a:ln>
            </p:spPr>
            <p:txBody>
              <a:bodyPr/>
              <a:lstStyle/>
              <a:p>
                <a:pPr algn="just"/>
                <a:r>
                  <a:rPr lang="en-US" altLang="zh-CN" b="1" i="1">
                    <a:latin typeface="Times New Roman" pitchFamily="18" charset="0"/>
                  </a:rPr>
                  <a:t>a</a:t>
                </a:r>
                <a:endParaRPr lang="en-US" altLang="zh-CN" sz="3200" b="1"/>
              </a:p>
            </p:txBody>
          </p:sp>
          <p:sp>
            <p:nvSpPr>
              <p:cNvPr id="153638" name="Text Box 38"/>
              <p:cNvSpPr txBox="1">
                <a:spLocks noChangeArrowheads="1"/>
              </p:cNvSpPr>
              <p:nvPr/>
            </p:nvSpPr>
            <p:spPr bwMode="auto">
              <a:xfrm>
                <a:off x="8447" y="8712"/>
                <a:ext cx="480" cy="390"/>
              </a:xfrm>
              <a:prstGeom prst="rect">
                <a:avLst/>
              </a:prstGeom>
              <a:noFill/>
              <a:ln w="9525">
                <a:noFill/>
                <a:miter lim="800000"/>
                <a:headEnd/>
                <a:tailEnd/>
              </a:ln>
            </p:spPr>
            <p:txBody>
              <a:bodyPr/>
              <a:lstStyle/>
              <a:p>
                <a:pPr algn="just"/>
                <a:r>
                  <a:rPr lang="en-US" altLang="zh-CN" b="1" i="1">
                    <a:latin typeface="Times New Roman" pitchFamily="18" charset="0"/>
                  </a:rPr>
                  <a:t>b</a:t>
                </a:r>
                <a:endParaRPr lang="en-US" altLang="zh-CN" sz="3200" b="1"/>
              </a:p>
            </p:txBody>
          </p:sp>
          <p:sp>
            <p:nvSpPr>
              <p:cNvPr id="153639" name="Text Box 39"/>
              <p:cNvSpPr txBox="1">
                <a:spLocks noChangeArrowheads="1"/>
              </p:cNvSpPr>
              <p:nvPr/>
            </p:nvSpPr>
            <p:spPr bwMode="auto">
              <a:xfrm>
                <a:off x="4547" y="7557"/>
                <a:ext cx="854" cy="435"/>
              </a:xfrm>
              <a:prstGeom prst="rect">
                <a:avLst/>
              </a:prstGeom>
              <a:noFill/>
              <a:ln w="9525">
                <a:noFill/>
                <a:miter lim="800000"/>
                <a:headEnd/>
                <a:tailEnd/>
              </a:ln>
            </p:spPr>
            <p:txBody>
              <a:bodyPr/>
              <a:lstStyle/>
              <a:p>
                <a:pPr algn="just"/>
                <a:r>
                  <a:rPr lang="en-US" altLang="zh-CN" b="1">
                    <a:latin typeface="Times New Roman" pitchFamily="18" charset="0"/>
                  </a:rPr>
                  <a:t>cos</a:t>
                </a:r>
                <a:r>
                  <a:rPr lang="en-US" altLang="zh-CN" b="1" i="1">
                    <a:latin typeface="Times New Roman" pitchFamily="18" charset="0"/>
                    <a:sym typeface="Symbol" pitchFamily="18" charset="2"/>
                  </a:rPr>
                  <a:t></a:t>
                </a:r>
                <a:r>
                  <a:rPr lang="en-US" altLang="zh-CN" b="1" baseline="-25000">
                    <a:latin typeface="Times New Roman" pitchFamily="18" charset="0"/>
                  </a:rPr>
                  <a:t>0</a:t>
                </a:r>
                <a:r>
                  <a:rPr lang="en-US" altLang="zh-CN" b="1" i="1">
                    <a:latin typeface="Times New Roman" pitchFamily="18" charset="0"/>
                  </a:rPr>
                  <a:t>t</a:t>
                </a:r>
                <a:endParaRPr lang="en-US" altLang="zh-CN" sz="3200" b="1"/>
              </a:p>
            </p:txBody>
          </p:sp>
          <p:sp>
            <p:nvSpPr>
              <p:cNvPr id="153640" name="Text Box 40"/>
              <p:cNvSpPr txBox="1">
                <a:spLocks noChangeArrowheads="1"/>
              </p:cNvSpPr>
              <p:nvPr/>
            </p:nvSpPr>
            <p:spPr bwMode="auto">
              <a:xfrm>
                <a:off x="4591" y="8700"/>
                <a:ext cx="1352" cy="435"/>
              </a:xfrm>
              <a:prstGeom prst="rect">
                <a:avLst/>
              </a:prstGeom>
              <a:noFill/>
              <a:ln w="9525">
                <a:noFill/>
                <a:miter lim="800000"/>
                <a:headEnd/>
                <a:tailEnd/>
              </a:ln>
            </p:spPr>
            <p:txBody>
              <a:bodyPr/>
              <a:lstStyle/>
              <a:p>
                <a:pPr algn="just"/>
                <a:r>
                  <a:rPr lang="en-US" altLang="zh-CN" b="1" dirty="0">
                    <a:latin typeface="Times New Roman" pitchFamily="18" charset="0"/>
                  </a:rPr>
                  <a:t>-sin</a:t>
                </a:r>
                <a:r>
                  <a:rPr lang="en-US" altLang="zh-CN" b="1" i="1" dirty="0">
                    <a:latin typeface="Times New Roman" pitchFamily="18" charset="0"/>
                    <a:sym typeface="Symbol" pitchFamily="18" charset="2"/>
                  </a:rPr>
                  <a:t></a:t>
                </a:r>
                <a:r>
                  <a:rPr lang="en-US" altLang="zh-CN" b="1" baseline="-25000" dirty="0">
                    <a:latin typeface="Times New Roman" pitchFamily="18" charset="0"/>
                  </a:rPr>
                  <a:t>0</a:t>
                </a:r>
                <a:r>
                  <a:rPr lang="en-US" altLang="zh-CN" b="1" i="1" dirty="0">
                    <a:latin typeface="Times New Roman" pitchFamily="18" charset="0"/>
                  </a:rPr>
                  <a:t>t</a:t>
                </a:r>
                <a:endParaRPr lang="en-US" altLang="zh-CN" sz="3200" b="1" dirty="0"/>
              </a:p>
            </p:txBody>
          </p:sp>
        </p:grpSp>
        <p:grpSp>
          <p:nvGrpSpPr>
            <p:cNvPr id="8" name="Group 41"/>
            <p:cNvGrpSpPr>
              <a:grpSpLocks/>
            </p:cNvGrpSpPr>
            <p:nvPr/>
          </p:nvGrpSpPr>
          <p:grpSpPr bwMode="auto">
            <a:xfrm>
              <a:off x="7168" y="7557"/>
              <a:ext cx="796" cy="1620"/>
              <a:chOff x="7168" y="7557"/>
              <a:chExt cx="796" cy="1620"/>
            </a:xfrm>
          </p:grpSpPr>
          <p:sp>
            <p:nvSpPr>
              <p:cNvPr id="153642" name="Line 42"/>
              <p:cNvSpPr>
                <a:spLocks noChangeShapeType="1"/>
              </p:cNvSpPr>
              <p:nvPr/>
            </p:nvSpPr>
            <p:spPr bwMode="auto">
              <a:xfrm flipV="1">
                <a:off x="7561" y="8712"/>
                <a:ext cx="1" cy="465"/>
              </a:xfrm>
              <a:prstGeom prst="line">
                <a:avLst/>
              </a:prstGeom>
              <a:noFill/>
              <a:ln w="9525">
                <a:solidFill>
                  <a:srgbClr val="000000"/>
                </a:solidFill>
                <a:round/>
                <a:headEnd type="triangle" w="med" len="med"/>
                <a:tailEnd/>
              </a:ln>
            </p:spPr>
            <p:txBody>
              <a:bodyPr/>
              <a:lstStyle/>
              <a:p>
                <a:endParaRPr lang="zh-CN" altLang="en-US" b="1"/>
              </a:p>
            </p:txBody>
          </p:sp>
          <p:sp>
            <p:nvSpPr>
              <p:cNvPr id="153643" name="Line 43"/>
              <p:cNvSpPr>
                <a:spLocks noChangeShapeType="1"/>
              </p:cNvSpPr>
              <p:nvPr/>
            </p:nvSpPr>
            <p:spPr bwMode="auto">
              <a:xfrm flipH="1" flipV="1">
                <a:off x="7561" y="7557"/>
                <a:ext cx="1" cy="420"/>
              </a:xfrm>
              <a:prstGeom prst="line">
                <a:avLst/>
              </a:prstGeom>
              <a:noFill/>
              <a:ln w="9525">
                <a:solidFill>
                  <a:srgbClr val="000000"/>
                </a:solidFill>
                <a:round/>
                <a:headEnd/>
                <a:tailEnd type="triangle" w="med" len="med"/>
              </a:ln>
            </p:spPr>
            <p:txBody>
              <a:bodyPr/>
              <a:lstStyle/>
              <a:p>
                <a:endParaRPr lang="zh-CN" altLang="en-US" b="1"/>
              </a:p>
            </p:txBody>
          </p:sp>
          <p:sp>
            <p:nvSpPr>
              <p:cNvPr id="153644" name="Text Box 44"/>
              <p:cNvSpPr txBox="1">
                <a:spLocks noChangeArrowheads="1"/>
              </p:cNvSpPr>
              <p:nvPr/>
            </p:nvSpPr>
            <p:spPr bwMode="auto">
              <a:xfrm>
                <a:off x="7168" y="7995"/>
                <a:ext cx="796" cy="735"/>
              </a:xfrm>
              <a:prstGeom prst="rect">
                <a:avLst/>
              </a:prstGeom>
              <a:solidFill>
                <a:srgbClr val="FFFFFF"/>
              </a:solidFill>
              <a:ln w="9525">
                <a:solidFill>
                  <a:srgbClr val="000000"/>
                </a:solidFill>
                <a:miter lim="800000"/>
                <a:headEnd/>
                <a:tailEnd/>
              </a:ln>
            </p:spPr>
            <p:txBody>
              <a:bodyPr/>
              <a:lstStyle/>
              <a:p>
                <a:pPr algn="just"/>
                <a:r>
                  <a:rPr lang="zh-CN" altLang="en-US" b="1">
                    <a:latin typeface="Times New Roman" pitchFamily="18" charset="0"/>
                  </a:rPr>
                  <a:t>定时</a:t>
                </a:r>
              </a:p>
              <a:p>
                <a:pPr algn="just"/>
                <a:r>
                  <a:rPr lang="zh-CN" altLang="en-US" b="1">
                    <a:latin typeface="Times New Roman" pitchFamily="18" charset="0"/>
                  </a:rPr>
                  <a:t>提取</a:t>
                </a:r>
                <a:endParaRPr lang="zh-CN" altLang="en-US" sz="3200" b="1"/>
              </a:p>
            </p:txBody>
          </p:sp>
        </p:grpSp>
      </p:grpSp>
      <p:sp>
        <p:nvSpPr>
          <p:cNvPr id="51" name="矩形 50"/>
          <p:cNvSpPr/>
          <p:nvPr/>
        </p:nvSpPr>
        <p:spPr>
          <a:xfrm>
            <a:off x="3284099" y="1863572"/>
            <a:ext cx="1076801" cy="397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309922" y="3039880"/>
            <a:ext cx="1076801" cy="397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6512938" y="2425896"/>
            <a:ext cx="817124" cy="443761"/>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03">
                                            <p:txEl>
                                              <p:pRg st="7" end="7"/>
                                            </p:txEl>
                                          </p:spTgt>
                                        </p:tgtEl>
                                        <p:attrNameLst>
                                          <p:attrName>style.visibility</p:attrName>
                                        </p:attrNameLst>
                                      </p:cBhvr>
                                      <p:to>
                                        <p:strVal val="visible"/>
                                      </p:to>
                                    </p:set>
                                    <p:anim calcmode="lin" valueType="num">
                                      <p:cBhvr additive="base">
                                        <p:cTn id="7" dur="500" fill="hold"/>
                                        <p:tgtEl>
                                          <p:spTgt spid="153603">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3603">
                                            <p:txEl>
                                              <p:pRg st="7" end="7"/>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fill="hold"/>
                                        <p:tgtEl>
                                          <p:spTgt spid="51"/>
                                        </p:tgtEl>
                                        <p:attrNameLst>
                                          <p:attrName>ppt_x</p:attrName>
                                        </p:attrNameLst>
                                      </p:cBhvr>
                                      <p:tavLst>
                                        <p:tav tm="0">
                                          <p:val>
                                            <p:strVal val="#ppt_x"/>
                                          </p:val>
                                        </p:tav>
                                        <p:tav tm="100000">
                                          <p:val>
                                            <p:strVal val="#ppt_x"/>
                                          </p:val>
                                        </p:tav>
                                      </p:tavLst>
                                    </p:anim>
                                    <p:anim calcmode="lin" valueType="num">
                                      <p:cBhvr additive="base">
                                        <p:cTn id="13" dur="500" fill="hold"/>
                                        <p:tgtEl>
                                          <p:spTgt spid="51"/>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 calcmode="lin" valueType="num">
                                      <p:cBhvr additive="base">
                                        <p:cTn id="16" dur="500" fill="hold"/>
                                        <p:tgtEl>
                                          <p:spTgt spid="52"/>
                                        </p:tgtEl>
                                        <p:attrNameLst>
                                          <p:attrName>ppt_x</p:attrName>
                                        </p:attrNameLst>
                                      </p:cBhvr>
                                      <p:tavLst>
                                        <p:tav tm="0">
                                          <p:val>
                                            <p:strVal val="#ppt_x"/>
                                          </p:val>
                                        </p:tav>
                                        <p:tav tm="100000">
                                          <p:val>
                                            <p:strVal val="#ppt_x"/>
                                          </p:val>
                                        </p:tav>
                                      </p:tavLst>
                                    </p:anim>
                                    <p:anim calcmode="lin" valueType="num">
                                      <p:cBhvr additive="base">
                                        <p:cTn id="17"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53603">
                                            <p:txEl>
                                              <p:pRg st="8" end="8"/>
                                            </p:txEl>
                                          </p:spTgt>
                                        </p:tgtEl>
                                        <p:attrNameLst>
                                          <p:attrName>style.visibility</p:attrName>
                                        </p:attrNameLst>
                                      </p:cBhvr>
                                      <p:to>
                                        <p:strVal val="visible"/>
                                      </p:to>
                                    </p:set>
                                    <p:anim calcmode="lin" valueType="num">
                                      <p:cBhvr additive="base">
                                        <p:cTn id="22" dur="500" fill="hold"/>
                                        <p:tgtEl>
                                          <p:spTgt spid="153603">
                                            <p:txEl>
                                              <p:pRg st="8" end="8"/>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3603">
                                            <p:txEl>
                                              <p:pRg st="8" end="8"/>
                                            </p:txEl>
                                          </p:spTgt>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fill="hold"/>
                                        <p:tgtEl>
                                          <p:spTgt spid="53"/>
                                        </p:tgtEl>
                                        <p:attrNameLst>
                                          <p:attrName>ppt_x</p:attrName>
                                        </p:attrNameLst>
                                      </p:cBhvr>
                                      <p:tavLst>
                                        <p:tav tm="0">
                                          <p:val>
                                            <p:strVal val="#ppt_x"/>
                                          </p:val>
                                        </p:tav>
                                        <p:tav tm="100000">
                                          <p:val>
                                            <p:strVal val="#ppt_x"/>
                                          </p:val>
                                        </p:tav>
                                      </p:tavLst>
                                    </p:anim>
                                    <p:anim calcmode="lin" valueType="num">
                                      <p:cBhvr additive="base">
                                        <p:cTn id="2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zh-CN" altLang="en-US" dirty="0"/>
              <a:t>偏置</a:t>
            </a:r>
            <a:r>
              <a:rPr lang="en-US" altLang="zh-CN" dirty="0" smtClean="0"/>
              <a:t>QPSK(OQPSK)</a:t>
            </a:r>
            <a:endParaRPr lang="en-US" altLang="zh-CN" dirty="0"/>
          </a:p>
        </p:txBody>
      </p:sp>
      <p:sp>
        <p:nvSpPr>
          <p:cNvPr id="154627" name="Rectangle 3"/>
          <p:cNvSpPr>
            <a:spLocks noGrp="1" noChangeArrowheads="1"/>
          </p:cNvSpPr>
          <p:nvPr>
            <p:ph type="body" idx="1"/>
          </p:nvPr>
        </p:nvSpPr>
        <p:spPr/>
        <p:txBody>
          <a:bodyPr>
            <a:normAutofit/>
          </a:bodyPr>
          <a:lstStyle/>
          <a:p>
            <a:r>
              <a:rPr lang="en-US" altLang="zh-CN" dirty="0" smtClean="0">
                <a:solidFill>
                  <a:srgbClr val="0000FF"/>
                </a:solidFill>
              </a:rPr>
              <a:t>QPSK</a:t>
            </a:r>
            <a:r>
              <a:rPr lang="zh-CN" altLang="en-US" dirty="0" smtClean="0">
                <a:solidFill>
                  <a:srgbClr val="0000FF"/>
                </a:solidFill>
              </a:rPr>
              <a:t>体制的缺点</a:t>
            </a:r>
            <a:r>
              <a:rPr lang="zh-CN" altLang="en-US" dirty="0" smtClean="0"/>
              <a:t>：</a:t>
            </a:r>
            <a:endParaRPr lang="en-US" altLang="zh-CN" dirty="0" smtClean="0"/>
          </a:p>
          <a:p>
            <a:pPr lvl="1"/>
            <a:r>
              <a:rPr lang="zh-CN" altLang="en-US" dirty="0" smtClean="0"/>
              <a:t>相邻码元最大相位差达到</a:t>
            </a:r>
            <a:r>
              <a:rPr lang="en-US" altLang="zh-CN" dirty="0" smtClean="0">
                <a:solidFill>
                  <a:srgbClr val="FF0000"/>
                </a:solidFill>
              </a:rPr>
              <a:t>180°</a:t>
            </a:r>
            <a:r>
              <a:rPr lang="zh-CN" altLang="en-US" dirty="0" smtClean="0"/>
              <a:t>，这在频带受限的系统中会引起信号包络的很大起伏。</a:t>
            </a:r>
          </a:p>
          <a:p>
            <a:r>
              <a:rPr lang="zh-CN" altLang="en-US" dirty="0" smtClean="0">
                <a:solidFill>
                  <a:srgbClr val="0000FF"/>
                </a:solidFill>
              </a:rPr>
              <a:t>偏置</a:t>
            </a:r>
            <a:r>
              <a:rPr lang="en-US" altLang="zh-CN" dirty="0" smtClean="0">
                <a:solidFill>
                  <a:srgbClr val="0000FF"/>
                </a:solidFill>
              </a:rPr>
              <a:t>QPSK</a:t>
            </a:r>
            <a:r>
              <a:rPr lang="zh-CN" altLang="en-US" dirty="0" smtClean="0">
                <a:solidFill>
                  <a:srgbClr val="0000FF"/>
                </a:solidFill>
              </a:rPr>
              <a:t>的改进</a:t>
            </a:r>
            <a:r>
              <a:rPr lang="zh-CN" altLang="en-US" dirty="0" smtClean="0"/>
              <a:t>：</a:t>
            </a:r>
            <a:endParaRPr lang="en-US" altLang="zh-CN" dirty="0" smtClean="0"/>
          </a:p>
          <a:p>
            <a:pPr lvl="1"/>
            <a:r>
              <a:rPr lang="zh-CN" altLang="en-US" dirty="0" smtClean="0"/>
              <a:t>为减小相位突变，将两个正交分量的两个比特</a:t>
            </a:r>
            <a:r>
              <a:rPr lang="en-US" altLang="zh-CN" dirty="0" smtClean="0"/>
              <a:t>a</a:t>
            </a:r>
            <a:r>
              <a:rPr lang="zh-CN" altLang="en-US" dirty="0" smtClean="0"/>
              <a:t>和</a:t>
            </a:r>
            <a:r>
              <a:rPr lang="en-US" altLang="zh-CN" dirty="0" smtClean="0"/>
              <a:t>b</a:t>
            </a:r>
            <a:r>
              <a:rPr lang="zh-CN" altLang="en-US" dirty="0" smtClean="0"/>
              <a:t>在</a:t>
            </a:r>
            <a:r>
              <a:rPr lang="zh-CN" altLang="en-US" dirty="0" smtClean="0">
                <a:solidFill>
                  <a:srgbClr val="FF0000"/>
                </a:solidFill>
              </a:rPr>
              <a:t>时间上错开半个码元</a:t>
            </a:r>
            <a:r>
              <a:rPr lang="zh-CN" altLang="en-US" dirty="0" smtClean="0"/>
              <a:t>，使之不可能同时改变。</a:t>
            </a:r>
            <a:endParaRPr lang="en-US" altLang="zh-CN" dirty="0" smtClean="0"/>
          </a:p>
          <a:p>
            <a:pPr lvl="1"/>
            <a:r>
              <a:rPr lang="zh-CN" altLang="en-US" dirty="0" smtClean="0"/>
              <a:t>这样安排后相邻码元相位差的最大值仅为</a:t>
            </a:r>
            <a:r>
              <a:rPr lang="en-US" altLang="zh-CN" dirty="0" smtClean="0"/>
              <a:t>90°</a:t>
            </a:r>
            <a:r>
              <a:rPr lang="zh-CN" altLang="en-US" dirty="0" smtClean="0"/>
              <a:t>，从而减小了信号振幅的起伏。</a:t>
            </a:r>
          </a:p>
        </p:txBody>
      </p:sp>
      <p:sp>
        <p:nvSpPr>
          <p:cNvPr id="30" name="灯片编号占位符 5"/>
          <p:cNvSpPr>
            <a:spLocks noGrp="1"/>
          </p:cNvSpPr>
          <p:nvPr>
            <p:ph type="sldNum" sz="quarter" idx="12"/>
          </p:nvPr>
        </p:nvSpPr>
        <p:spPr/>
        <p:txBody>
          <a:bodyPr/>
          <a:lstStyle/>
          <a:p>
            <a:fld id="{3431EAC4-2A14-4902-915C-7A55B3C25813}" type="slidenum">
              <a:rPr lang="en-US" altLang="zh-CN" smtClean="0"/>
              <a:pPr/>
              <a:t>169</a:t>
            </a:fld>
            <a:endParaRPr lang="en-US" altLang="zh-CN"/>
          </a:p>
        </p:txBody>
      </p:sp>
    </p:spTree>
    <p:extLst>
      <p:ext uri="{BB962C8B-B14F-4D97-AF65-F5344CB8AC3E}">
        <p14:creationId xmlns:p14="http://schemas.microsoft.com/office/powerpoint/2010/main" val="100838748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4627">
                                            <p:txEl>
                                              <p:pRg st="2" end="2"/>
                                            </p:txEl>
                                          </p:spTgt>
                                        </p:tgtEl>
                                        <p:attrNameLst>
                                          <p:attrName>style.visibility</p:attrName>
                                        </p:attrNameLst>
                                      </p:cBhvr>
                                      <p:to>
                                        <p:strVal val="visible"/>
                                      </p:to>
                                    </p:set>
                                    <p:anim calcmode="lin" valueType="num">
                                      <p:cBhvr additive="base">
                                        <p:cTn id="7" dur="500" fill="hold"/>
                                        <p:tgtEl>
                                          <p:spTgt spid="15462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462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4627">
                                            <p:txEl>
                                              <p:pRg st="3" end="3"/>
                                            </p:txEl>
                                          </p:spTgt>
                                        </p:tgtEl>
                                        <p:attrNameLst>
                                          <p:attrName>style.visibility</p:attrName>
                                        </p:attrNameLst>
                                      </p:cBhvr>
                                      <p:to>
                                        <p:strVal val="visible"/>
                                      </p:to>
                                    </p:set>
                                    <p:anim calcmode="lin" valueType="num">
                                      <p:cBhvr additive="base">
                                        <p:cTn id="11" dur="500" fill="hold"/>
                                        <p:tgtEl>
                                          <p:spTgt spid="15462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4627">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4627">
                                            <p:txEl>
                                              <p:pRg st="4" end="4"/>
                                            </p:txEl>
                                          </p:spTgt>
                                        </p:tgtEl>
                                        <p:attrNameLst>
                                          <p:attrName>style.visibility</p:attrName>
                                        </p:attrNameLst>
                                      </p:cBhvr>
                                      <p:to>
                                        <p:strVal val="visible"/>
                                      </p:to>
                                    </p:set>
                                    <p:anim calcmode="lin" valueType="num">
                                      <p:cBhvr additive="base">
                                        <p:cTn id="15" dur="500" fill="hold"/>
                                        <p:tgtEl>
                                          <p:spTgt spid="154627">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462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zh-CN" dirty="0" smtClean="0"/>
              <a:t>2ASK</a:t>
            </a:r>
            <a:r>
              <a:rPr lang="zh-CN" altLang="en-US" dirty="0" smtClean="0"/>
              <a:t>信号的功率谱密度</a:t>
            </a:r>
            <a:endParaRPr lang="zh-CN" altLang="en-US" dirty="0"/>
          </a:p>
        </p:txBody>
      </p:sp>
      <p:sp>
        <p:nvSpPr>
          <p:cNvPr id="38915" name="Rectangle 3"/>
          <p:cNvSpPr>
            <a:spLocks noGrp="1" noChangeArrowheads="1"/>
          </p:cNvSpPr>
          <p:nvPr>
            <p:ph type="body" idx="1"/>
          </p:nvPr>
        </p:nvSpPr>
        <p:spPr/>
        <p:txBody>
          <a:bodyPr>
            <a:normAutofit/>
          </a:bodyPr>
          <a:lstStyle/>
          <a:p>
            <a:r>
              <a:rPr lang="zh-CN" altLang="en-US" dirty="0" smtClean="0"/>
              <a:t>则</a:t>
            </a:r>
            <a:r>
              <a:rPr lang="en-US" altLang="zh-CN" dirty="0" smtClean="0"/>
              <a:t>2ASK</a:t>
            </a:r>
            <a:r>
              <a:rPr lang="zh-CN" altLang="en-US" dirty="0" smtClean="0"/>
              <a:t>信号的功率谱密度为</a:t>
            </a:r>
            <a:endParaRPr lang="en-US" altLang="zh-CN" dirty="0" smtClean="0"/>
          </a:p>
          <a:p>
            <a:endParaRPr lang="en-US" altLang="zh-CN" dirty="0"/>
          </a:p>
          <a:p>
            <a:endParaRPr lang="en-US" altLang="zh-CN" dirty="0" smtClean="0"/>
          </a:p>
          <a:p>
            <a:endParaRPr lang="en-US" altLang="zh-CN" dirty="0"/>
          </a:p>
          <a:p>
            <a:r>
              <a:rPr lang="zh-CN" altLang="en-US" dirty="0"/>
              <a:t>功率谱密度示意图</a:t>
            </a:r>
            <a:endParaRPr lang="zh-CN" altLang="en-US" dirty="0" smtClean="0"/>
          </a:p>
          <a:p>
            <a:pPr lvl="3"/>
            <a:endParaRPr lang="zh-CN" altLang="en-US" dirty="0" smtClean="0"/>
          </a:p>
          <a:p>
            <a:pPr lvl="3"/>
            <a:endParaRPr lang="zh-CN" altLang="en-US" dirty="0" smtClean="0"/>
          </a:p>
          <a:p>
            <a:pPr lvl="3"/>
            <a:endParaRPr lang="zh-CN" altLang="en-US" dirty="0" smtClean="0"/>
          </a:p>
          <a:p>
            <a:pPr lvl="3"/>
            <a:endParaRPr lang="zh-CN" altLang="en-US" dirty="0" smtClean="0"/>
          </a:p>
        </p:txBody>
      </p:sp>
      <p:sp>
        <p:nvSpPr>
          <p:cNvPr id="15" name="灯片编号占位符 5"/>
          <p:cNvSpPr>
            <a:spLocks noGrp="1"/>
          </p:cNvSpPr>
          <p:nvPr>
            <p:ph type="sldNum" sz="quarter" idx="12"/>
          </p:nvPr>
        </p:nvSpPr>
        <p:spPr/>
        <p:txBody>
          <a:bodyPr/>
          <a:lstStyle/>
          <a:p>
            <a:fld id="{99CEEFB9-9F57-4D88-8466-C1FC3AFCF6CD}" type="slidenum">
              <a:rPr lang="en-US" altLang="zh-CN" smtClean="0"/>
              <a:pPr/>
              <a:t>17</a:t>
            </a:fld>
            <a:endParaRPr lang="en-US" altLang="zh-CN"/>
          </a:p>
        </p:txBody>
      </p:sp>
      <p:sp>
        <p:nvSpPr>
          <p:cNvPr id="38919" name="Rectangle 7"/>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38921" name="Rectangle 9"/>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38924" name="Rectangle 12"/>
          <p:cNvSpPr>
            <a:spLocks noChangeArrowheads="1"/>
          </p:cNvSpPr>
          <p:nvPr/>
        </p:nvSpPr>
        <p:spPr bwMode="auto">
          <a:xfrm>
            <a:off x="0" y="314801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38926" name="Rectangle 14"/>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3" name="Group 15"/>
          <p:cNvGrpSpPr>
            <a:grpSpLocks/>
          </p:cNvGrpSpPr>
          <p:nvPr/>
        </p:nvGrpSpPr>
        <p:grpSpPr bwMode="auto">
          <a:xfrm>
            <a:off x="899592" y="1844824"/>
            <a:ext cx="6345238" cy="1857375"/>
            <a:chOff x="1236" y="2642"/>
            <a:chExt cx="3997" cy="1170"/>
          </a:xfrm>
        </p:grpSpPr>
        <p:graphicFrame>
          <p:nvGraphicFramePr>
            <p:cNvPr id="38923" name="Object 11"/>
            <p:cNvGraphicFramePr>
              <a:graphicFrameLocks noChangeAspect="1"/>
            </p:cNvGraphicFramePr>
            <p:nvPr/>
          </p:nvGraphicFramePr>
          <p:xfrm>
            <a:off x="1236" y="2642"/>
            <a:ext cx="3997" cy="672"/>
          </p:xfrm>
          <a:graphic>
            <a:graphicData uri="http://schemas.openxmlformats.org/presentationml/2006/ole">
              <mc:AlternateContent xmlns:mc="http://schemas.openxmlformats.org/markup-compatibility/2006">
                <mc:Choice xmlns:v="urn:schemas-microsoft-com:vml" Requires="v">
                  <p:oleObj spid="_x0000_s473092" name="公式" r:id="rId3" imgW="3340100" imgH="558800" progId="Equation.3">
                    <p:embed/>
                  </p:oleObj>
                </mc:Choice>
                <mc:Fallback>
                  <p:oleObj name="公式" r:id="rId3" imgW="3340100" imgH="558800" progId="Equation.3">
                    <p:embed/>
                    <p:pic>
                      <p:nvPicPr>
                        <p:cNvPr id="0" name="Picture 8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6" y="2642"/>
                          <a:ext cx="3997" cy="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5" name="Object 13"/>
            <p:cNvGraphicFramePr>
              <a:graphicFrameLocks noChangeAspect="1"/>
            </p:cNvGraphicFramePr>
            <p:nvPr/>
          </p:nvGraphicFramePr>
          <p:xfrm>
            <a:off x="2115" y="3322"/>
            <a:ext cx="2212" cy="490"/>
          </p:xfrm>
          <a:graphic>
            <a:graphicData uri="http://schemas.openxmlformats.org/presentationml/2006/ole">
              <mc:AlternateContent xmlns:mc="http://schemas.openxmlformats.org/markup-compatibility/2006">
                <mc:Choice xmlns:v="urn:schemas-microsoft-com:vml" Requires="v">
                  <p:oleObj spid="_x0000_s473093" name="公式" r:id="rId5" imgW="1765300" imgH="393700" progId="Equation.3">
                    <p:embed/>
                  </p:oleObj>
                </mc:Choice>
                <mc:Fallback>
                  <p:oleObj name="公式" r:id="rId5" imgW="1765300" imgH="393700" progId="Equation.3">
                    <p:embed/>
                    <p:pic>
                      <p:nvPicPr>
                        <p:cNvPr id="0" name="Picture 8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5" y="3322"/>
                          <a:ext cx="2212" cy="4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9" name="矩形 18"/>
          <p:cNvSpPr/>
          <p:nvPr/>
        </p:nvSpPr>
        <p:spPr>
          <a:xfrm>
            <a:off x="7388696" y="2210034"/>
            <a:ext cx="1107996" cy="461665"/>
          </a:xfrm>
          <a:prstGeom prst="rect">
            <a:avLst/>
          </a:prstGeom>
        </p:spPr>
        <p:txBody>
          <a:bodyPr wrap="none">
            <a:spAutoFit/>
          </a:bodyPr>
          <a:lstStyle/>
          <a:p>
            <a:r>
              <a:rPr lang="zh-CN" altLang="en-US" sz="2400" b="1" dirty="0" smtClean="0">
                <a:solidFill>
                  <a:srgbClr val="FF0000"/>
                </a:solidFill>
                <a:latin typeface="+mj-ea"/>
                <a:ea typeface="+mj-ea"/>
              </a:rPr>
              <a:t>连续谱</a:t>
            </a:r>
            <a:endParaRPr lang="zh-CN" altLang="en-US" sz="2400" b="1" dirty="0">
              <a:solidFill>
                <a:srgbClr val="FF0000"/>
              </a:solidFill>
              <a:latin typeface="+mj-ea"/>
              <a:ea typeface="+mj-ea"/>
            </a:endParaRPr>
          </a:p>
        </p:txBody>
      </p:sp>
      <p:sp>
        <p:nvSpPr>
          <p:cNvPr id="20" name="矩形 19"/>
          <p:cNvSpPr/>
          <p:nvPr/>
        </p:nvSpPr>
        <p:spPr>
          <a:xfrm>
            <a:off x="7388696" y="3083867"/>
            <a:ext cx="1107996" cy="461665"/>
          </a:xfrm>
          <a:prstGeom prst="rect">
            <a:avLst/>
          </a:prstGeom>
        </p:spPr>
        <p:txBody>
          <a:bodyPr wrap="none">
            <a:spAutoFit/>
          </a:bodyPr>
          <a:lstStyle/>
          <a:p>
            <a:r>
              <a:rPr lang="zh-CN" altLang="en-US" sz="2400" b="1" dirty="0" smtClean="0">
                <a:solidFill>
                  <a:srgbClr val="FF0000"/>
                </a:solidFill>
                <a:latin typeface="+mj-ea"/>
                <a:ea typeface="+mj-ea"/>
              </a:rPr>
              <a:t>离散谱</a:t>
            </a:r>
            <a:endParaRPr lang="zh-CN" altLang="en-US" sz="2400" b="1" dirty="0">
              <a:solidFill>
                <a:srgbClr val="FF0000"/>
              </a:solidFill>
              <a:latin typeface="+mj-ea"/>
              <a:ea typeface="+mj-ea"/>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528870989"/>
              </p:ext>
            </p:extLst>
          </p:nvPr>
        </p:nvGraphicFramePr>
        <p:xfrm>
          <a:off x="988268" y="4005064"/>
          <a:ext cx="6896100" cy="2520950"/>
        </p:xfrm>
        <a:graphic>
          <a:graphicData uri="http://schemas.openxmlformats.org/presentationml/2006/ole">
            <mc:AlternateContent xmlns:mc="http://schemas.openxmlformats.org/markup-compatibility/2006">
              <mc:Choice xmlns:v="urn:schemas-microsoft-com:vml" Requires="v">
                <p:oleObj spid="_x0000_s473094" name="Visio" r:id="rId7" imgW="5516910" imgH="1961162" progId="Visio.Drawing.11">
                  <p:embed/>
                </p:oleObj>
              </mc:Choice>
              <mc:Fallback>
                <p:oleObj name="Visio" r:id="rId7" imgW="5516910" imgH="1961162" progId="Visio.Drawing.11">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8268" y="4005064"/>
                        <a:ext cx="689610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8915">
                                            <p:txEl>
                                              <p:pRg st="4" end="4"/>
                                            </p:txEl>
                                          </p:spTgt>
                                        </p:tgtEl>
                                        <p:attrNameLst>
                                          <p:attrName>style.visibility</p:attrName>
                                        </p:attrNameLst>
                                      </p:cBhvr>
                                      <p:to>
                                        <p:strVal val="visible"/>
                                      </p:to>
                                    </p:set>
                                    <p:anim calcmode="lin" valueType="num">
                                      <p:cBhvr additive="base">
                                        <p:cTn id="23" dur="500" fill="hold"/>
                                        <p:tgtEl>
                                          <p:spTgt spid="3891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8915">
                                            <p:txEl>
                                              <p:pRg st="4" end="4"/>
                                            </p:txEl>
                                          </p:spTgt>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normAutofit/>
          </a:bodyPr>
          <a:lstStyle/>
          <a:p>
            <a:r>
              <a:rPr lang="en-US" altLang="zh-CN" dirty="0"/>
              <a:t>OQPSK</a:t>
            </a:r>
            <a:r>
              <a:rPr lang="zh-CN" altLang="en-US" dirty="0" smtClean="0"/>
              <a:t>信号与</a:t>
            </a:r>
            <a:r>
              <a:rPr lang="en-US" altLang="zh-CN" dirty="0"/>
              <a:t>QPSK</a:t>
            </a:r>
            <a:r>
              <a:rPr lang="zh-CN" altLang="en-US" dirty="0"/>
              <a:t>信号波形的比较 </a:t>
            </a:r>
          </a:p>
        </p:txBody>
      </p:sp>
      <p:sp>
        <p:nvSpPr>
          <p:cNvPr id="80" name="灯片编号占位符 5"/>
          <p:cNvSpPr>
            <a:spLocks noGrp="1"/>
          </p:cNvSpPr>
          <p:nvPr>
            <p:ph type="sldNum" sz="quarter" idx="12"/>
          </p:nvPr>
        </p:nvSpPr>
        <p:spPr/>
        <p:txBody>
          <a:bodyPr/>
          <a:lstStyle/>
          <a:p>
            <a:fld id="{59396D63-C539-4995-A64B-6A66B5C72A38}" type="slidenum">
              <a:rPr lang="en-US" altLang="zh-CN" smtClean="0"/>
              <a:pPr/>
              <a:t>170</a:t>
            </a:fld>
            <a:endParaRPr lang="en-US" altLang="zh-CN"/>
          </a:p>
        </p:txBody>
      </p:sp>
      <p:grpSp>
        <p:nvGrpSpPr>
          <p:cNvPr id="2" name="Group 5"/>
          <p:cNvGrpSpPr>
            <a:grpSpLocks/>
          </p:cNvGrpSpPr>
          <p:nvPr/>
        </p:nvGrpSpPr>
        <p:grpSpPr bwMode="auto">
          <a:xfrm>
            <a:off x="557043" y="1286427"/>
            <a:ext cx="6075363" cy="5094287"/>
            <a:chOff x="2456" y="1728"/>
            <a:chExt cx="6915" cy="5166"/>
          </a:xfrm>
        </p:grpSpPr>
        <p:grpSp>
          <p:nvGrpSpPr>
            <p:cNvPr id="3" name="Group 6"/>
            <p:cNvGrpSpPr>
              <a:grpSpLocks/>
            </p:cNvGrpSpPr>
            <p:nvPr/>
          </p:nvGrpSpPr>
          <p:grpSpPr bwMode="auto">
            <a:xfrm>
              <a:off x="2456" y="1728"/>
              <a:ext cx="6915" cy="5166"/>
              <a:chOff x="2456" y="1728"/>
              <a:chExt cx="6915" cy="5166"/>
            </a:xfrm>
          </p:grpSpPr>
          <p:grpSp>
            <p:nvGrpSpPr>
              <p:cNvPr id="4" name="Group 7"/>
              <p:cNvGrpSpPr>
                <a:grpSpLocks/>
              </p:cNvGrpSpPr>
              <p:nvPr/>
            </p:nvGrpSpPr>
            <p:grpSpPr bwMode="auto">
              <a:xfrm>
                <a:off x="2456" y="1728"/>
                <a:ext cx="6915" cy="5166"/>
                <a:chOff x="2456" y="1728"/>
                <a:chExt cx="6915" cy="5166"/>
              </a:xfrm>
            </p:grpSpPr>
            <p:grpSp>
              <p:nvGrpSpPr>
                <p:cNvPr id="5" name="Group 8"/>
                <p:cNvGrpSpPr>
                  <a:grpSpLocks/>
                </p:cNvGrpSpPr>
                <p:nvPr/>
              </p:nvGrpSpPr>
              <p:grpSpPr bwMode="auto">
                <a:xfrm>
                  <a:off x="2456" y="1728"/>
                  <a:ext cx="6915" cy="5166"/>
                  <a:chOff x="2456" y="1728"/>
                  <a:chExt cx="6915" cy="5166"/>
                </a:xfrm>
              </p:grpSpPr>
              <p:pic>
                <p:nvPicPr>
                  <p:cNvPr id="155657" name="Picture 9" descr="QPSK和OQPSK波形比较"/>
                  <p:cNvPicPr>
                    <a:picLocks noChangeAspect="1" noChangeArrowheads="1"/>
                  </p:cNvPicPr>
                  <p:nvPr/>
                </p:nvPicPr>
                <p:blipFill>
                  <a:blip r:embed="rId2" cstate="print"/>
                  <a:srcRect/>
                  <a:stretch>
                    <a:fillRect/>
                  </a:stretch>
                </p:blipFill>
                <p:spPr bwMode="auto">
                  <a:xfrm>
                    <a:off x="2456" y="2034"/>
                    <a:ext cx="6915" cy="4860"/>
                  </a:xfrm>
                  <a:prstGeom prst="rect">
                    <a:avLst/>
                  </a:prstGeom>
                  <a:noFill/>
                  <a:ln w="9525">
                    <a:noFill/>
                    <a:miter lim="800000"/>
                    <a:headEnd/>
                    <a:tailEnd/>
                  </a:ln>
                </p:spPr>
              </p:pic>
              <p:grpSp>
                <p:nvGrpSpPr>
                  <p:cNvPr id="6" name="Group 10"/>
                  <p:cNvGrpSpPr>
                    <a:grpSpLocks/>
                  </p:cNvGrpSpPr>
                  <p:nvPr/>
                </p:nvGrpSpPr>
                <p:grpSpPr bwMode="auto">
                  <a:xfrm>
                    <a:off x="3362" y="1728"/>
                    <a:ext cx="5370" cy="4305"/>
                    <a:chOff x="3362" y="1728"/>
                    <a:chExt cx="5370" cy="4305"/>
                  </a:xfrm>
                </p:grpSpPr>
                <p:grpSp>
                  <p:nvGrpSpPr>
                    <p:cNvPr id="7" name="Group 11"/>
                    <p:cNvGrpSpPr>
                      <a:grpSpLocks/>
                    </p:cNvGrpSpPr>
                    <p:nvPr/>
                  </p:nvGrpSpPr>
                  <p:grpSpPr bwMode="auto">
                    <a:xfrm>
                      <a:off x="3362" y="4398"/>
                      <a:ext cx="4688" cy="348"/>
                      <a:chOff x="3362" y="4398"/>
                      <a:chExt cx="4688" cy="348"/>
                    </a:xfrm>
                  </p:grpSpPr>
                  <p:grpSp>
                    <p:nvGrpSpPr>
                      <p:cNvPr id="8" name="Group 12"/>
                      <p:cNvGrpSpPr>
                        <a:grpSpLocks/>
                      </p:cNvGrpSpPr>
                      <p:nvPr/>
                    </p:nvGrpSpPr>
                    <p:grpSpPr bwMode="auto">
                      <a:xfrm>
                        <a:off x="3362" y="4407"/>
                        <a:ext cx="664" cy="339"/>
                        <a:chOff x="3362" y="4407"/>
                        <a:chExt cx="664" cy="339"/>
                      </a:xfrm>
                    </p:grpSpPr>
                    <p:sp>
                      <p:nvSpPr>
                        <p:cNvPr id="155661" name="Line 13"/>
                        <p:cNvSpPr>
                          <a:spLocks noChangeShapeType="1"/>
                        </p:cNvSpPr>
                        <p:nvPr/>
                      </p:nvSpPr>
                      <p:spPr bwMode="auto">
                        <a:xfrm>
                          <a:off x="3362" y="4407"/>
                          <a:ext cx="664" cy="0"/>
                        </a:xfrm>
                        <a:prstGeom prst="line">
                          <a:avLst/>
                        </a:prstGeom>
                        <a:noFill/>
                        <a:ln w="9525">
                          <a:solidFill>
                            <a:srgbClr val="000000"/>
                          </a:solidFill>
                          <a:round/>
                          <a:headEnd/>
                          <a:tailEnd/>
                        </a:ln>
                      </p:spPr>
                      <p:txBody>
                        <a:bodyPr/>
                        <a:lstStyle/>
                        <a:p>
                          <a:endParaRPr lang="zh-CN" altLang="en-US"/>
                        </a:p>
                      </p:txBody>
                    </p:sp>
                    <p:sp>
                      <p:nvSpPr>
                        <p:cNvPr id="155662" name="Line 14"/>
                        <p:cNvSpPr>
                          <a:spLocks noChangeShapeType="1"/>
                        </p:cNvSpPr>
                        <p:nvPr/>
                      </p:nvSpPr>
                      <p:spPr bwMode="auto">
                        <a:xfrm>
                          <a:off x="4026" y="4416"/>
                          <a:ext cx="0" cy="330"/>
                        </a:xfrm>
                        <a:prstGeom prst="line">
                          <a:avLst/>
                        </a:prstGeom>
                        <a:noFill/>
                        <a:ln w="9525">
                          <a:solidFill>
                            <a:srgbClr val="000000"/>
                          </a:solidFill>
                          <a:round/>
                          <a:headEnd/>
                          <a:tailEnd/>
                        </a:ln>
                      </p:spPr>
                      <p:txBody>
                        <a:bodyPr/>
                        <a:lstStyle/>
                        <a:p>
                          <a:endParaRPr lang="zh-CN" altLang="en-US"/>
                        </a:p>
                      </p:txBody>
                    </p:sp>
                  </p:grpSp>
                  <p:grpSp>
                    <p:nvGrpSpPr>
                      <p:cNvPr id="9" name="Group 15"/>
                      <p:cNvGrpSpPr>
                        <a:grpSpLocks/>
                      </p:cNvGrpSpPr>
                      <p:nvPr/>
                    </p:nvGrpSpPr>
                    <p:grpSpPr bwMode="auto">
                      <a:xfrm>
                        <a:off x="4034" y="4398"/>
                        <a:ext cx="4016" cy="345"/>
                        <a:chOff x="4034" y="4398"/>
                        <a:chExt cx="4016" cy="345"/>
                      </a:xfrm>
                    </p:grpSpPr>
                    <p:grpSp>
                      <p:nvGrpSpPr>
                        <p:cNvPr id="10" name="Group 16"/>
                        <p:cNvGrpSpPr>
                          <a:grpSpLocks/>
                        </p:cNvGrpSpPr>
                        <p:nvPr/>
                      </p:nvGrpSpPr>
                      <p:grpSpPr bwMode="auto">
                        <a:xfrm>
                          <a:off x="6718" y="4398"/>
                          <a:ext cx="1332" cy="339"/>
                          <a:chOff x="3508" y="8829"/>
                          <a:chExt cx="1306" cy="339"/>
                        </a:xfrm>
                      </p:grpSpPr>
                      <p:sp>
                        <p:nvSpPr>
                          <p:cNvPr id="155665" name="Line 17"/>
                          <p:cNvSpPr>
                            <a:spLocks noChangeShapeType="1"/>
                          </p:cNvSpPr>
                          <p:nvPr/>
                        </p:nvSpPr>
                        <p:spPr bwMode="auto">
                          <a:xfrm>
                            <a:off x="3508" y="8829"/>
                            <a:ext cx="1306" cy="0"/>
                          </a:xfrm>
                          <a:prstGeom prst="line">
                            <a:avLst/>
                          </a:prstGeom>
                          <a:noFill/>
                          <a:ln w="9525">
                            <a:solidFill>
                              <a:srgbClr val="000000"/>
                            </a:solidFill>
                            <a:round/>
                            <a:headEnd/>
                            <a:tailEnd/>
                          </a:ln>
                        </p:spPr>
                        <p:txBody>
                          <a:bodyPr/>
                          <a:lstStyle/>
                          <a:p>
                            <a:endParaRPr lang="zh-CN" altLang="en-US"/>
                          </a:p>
                        </p:txBody>
                      </p:sp>
                      <p:sp>
                        <p:nvSpPr>
                          <p:cNvPr id="155666" name="Line 18"/>
                          <p:cNvSpPr>
                            <a:spLocks noChangeShapeType="1"/>
                          </p:cNvSpPr>
                          <p:nvPr/>
                        </p:nvSpPr>
                        <p:spPr bwMode="auto">
                          <a:xfrm>
                            <a:off x="4814" y="8838"/>
                            <a:ext cx="0" cy="330"/>
                          </a:xfrm>
                          <a:prstGeom prst="line">
                            <a:avLst/>
                          </a:prstGeom>
                          <a:noFill/>
                          <a:ln w="9525">
                            <a:solidFill>
                              <a:srgbClr val="000000"/>
                            </a:solidFill>
                            <a:round/>
                            <a:headEnd/>
                            <a:tailEnd/>
                          </a:ln>
                        </p:spPr>
                        <p:txBody>
                          <a:bodyPr/>
                          <a:lstStyle/>
                          <a:p>
                            <a:endParaRPr lang="zh-CN" altLang="en-US"/>
                          </a:p>
                        </p:txBody>
                      </p:sp>
                    </p:grpSp>
                    <p:grpSp>
                      <p:nvGrpSpPr>
                        <p:cNvPr id="11" name="Group 19"/>
                        <p:cNvGrpSpPr>
                          <a:grpSpLocks/>
                        </p:cNvGrpSpPr>
                        <p:nvPr/>
                      </p:nvGrpSpPr>
                      <p:grpSpPr bwMode="auto">
                        <a:xfrm flipV="1">
                          <a:off x="4034" y="4404"/>
                          <a:ext cx="2678" cy="339"/>
                          <a:chOff x="3508" y="8829"/>
                          <a:chExt cx="1306" cy="339"/>
                        </a:xfrm>
                      </p:grpSpPr>
                      <p:sp>
                        <p:nvSpPr>
                          <p:cNvPr id="155668" name="Line 20"/>
                          <p:cNvSpPr>
                            <a:spLocks noChangeShapeType="1"/>
                          </p:cNvSpPr>
                          <p:nvPr/>
                        </p:nvSpPr>
                        <p:spPr bwMode="auto">
                          <a:xfrm>
                            <a:off x="3508" y="8829"/>
                            <a:ext cx="1306" cy="0"/>
                          </a:xfrm>
                          <a:prstGeom prst="line">
                            <a:avLst/>
                          </a:prstGeom>
                          <a:noFill/>
                          <a:ln w="9525">
                            <a:solidFill>
                              <a:srgbClr val="000000"/>
                            </a:solidFill>
                            <a:round/>
                            <a:headEnd/>
                            <a:tailEnd/>
                          </a:ln>
                        </p:spPr>
                        <p:txBody>
                          <a:bodyPr/>
                          <a:lstStyle/>
                          <a:p>
                            <a:endParaRPr lang="zh-CN" altLang="en-US"/>
                          </a:p>
                        </p:txBody>
                      </p:sp>
                      <p:sp>
                        <p:nvSpPr>
                          <p:cNvPr id="155669" name="Line 21"/>
                          <p:cNvSpPr>
                            <a:spLocks noChangeShapeType="1"/>
                          </p:cNvSpPr>
                          <p:nvPr/>
                        </p:nvSpPr>
                        <p:spPr bwMode="auto">
                          <a:xfrm>
                            <a:off x="4814" y="8838"/>
                            <a:ext cx="0" cy="330"/>
                          </a:xfrm>
                          <a:prstGeom prst="line">
                            <a:avLst/>
                          </a:prstGeom>
                          <a:noFill/>
                          <a:ln w="9525">
                            <a:solidFill>
                              <a:srgbClr val="000000"/>
                            </a:solidFill>
                            <a:round/>
                            <a:headEnd/>
                            <a:tailEnd/>
                          </a:ln>
                        </p:spPr>
                        <p:txBody>
                          <a:bodyPr/>
                          <a:lstStyle/>
                          <a:p>
                            <a:endParaRPr lang="zh-CN" altLang="en-US"/>
                          </a:p>
                        </p:txBody>
                      </p:sp>
                    </p:grpSp>
                  </p:grpSp>
                </p:grpSp>
                <p:grpSp>
                  <p:nvGrpSpPr>
                    <p:cNvPr id="12" name="Group 22"/>
                    <p:cNvGrpSpPr>
                      <a:grpSpLocks/>
                    </p:cNvGrpSpPr>
                    <p:nvPr/>
                  </p:nvGrpSpPr>
                  <p:grpSpPr bwMode="auto">
                    <a:xfrm>
                      <a:off x="3406" y="1728"/>
                      <a:ext cx="5326" cy="4305"/>
                      <a:chOff x="3406" y="1728"/>
                      <a:chExt cx="5326" cy="4305"/>
                    </a:xfrm>
                  </p:grpSpPr>
                  <p:sp>
                    <p:nvSpPr>
                      <p:cNvPr id="155671" name="Line 23"/>
                      <p:cNvSpPr>
                        <a:spLocks noChangeShapeType="1"/>
                      </p:cNvSpPr>
                      <p:nvPr/>
                    </p:nvSpPr>
                    <p:spPr bwMode="auto">
                      <a:xfrm flipH="1">
                        <a:off x="7394" y="2148"/>
                        <a:ext cx="5" cy="666"/>
                      </a:xfrm>
                      <a:prstGeom prst="line">
                        <a:avLst/>
                      </a:prstGeom>
                      <a:noFill/>
                      <a:ln w="3175">
                        <a:solidFill>
                          <a:srgbClr val="000000"/>
                        </a:solidFill>
                        <a:prstDash val="lgDash"/>
                        <a:round/>
                        <a:headEnd/>
                        <a:tailEnd/>
                      </a:ln>
                    </p:spPr>
                    <p:txBody>
                      <a:bodyPr/>
                      <a:lstStyle/>
                      <a:p>
                        <a:endParaRPr lang="zh-CN" altLang="en-US"/>
                      </a:p>
                    </p:txBody>
                  </p:sp>
                  <p:grpSp>
                    <p:nvGrpSpPr>
                      <p:cNvPr id="13" name="Group 24"/>
                      <p:cNvGrpSpPr>
                        <a:grpSpLocks/>
                      </p:cNvGrpSpPr>
                      <p:nvPr/>
                    </p:nvGrpSpPr>
                    <p:grpSpPr bwMode="auto">
                      <a:xfrm>
                        <a:off x="3414" y="1728"/>
                        <a:ext cx="5318" cy="1125"/>
                        <a:chOff x="4072" y="8175"/>
                        <a:chExt cx="5318" cy="1125"/>
                      </a:xfrm>
                    </p:grpSpPr>
                    <p:grpSp>
                      <p:nvGrpSpPr>
                        <p:cNvPr id="14" name="Group 25"/>
                        <p:cNvGrpSpPr>
                          <a:grpSpLocks/>
                        </p:cNvGrpSpPr>
                        <p:nvPr/>
                      </p:nvGrpSpPr>
                      <p:grpSpPr bwMode="auto">
                        <a:xfrm>
                          <a:off x="4072" y="8295"/>
                          <a:ext cx="5318" cy="859"/>
                          <a:chOff x="4072" y="8295"/>
                          <a:chExt cx="5318" cy="859"/>
                        </a:xfrm>
                      </p:grpSpPr>
                      <p:grpSp>
                        <p:nvGrpSpPr>
                          <p:cNvPr id="15" name="Group 26"/>
                          <p:cNvGrpSpPr>
                            <a:grpSpLocks/>
                          </p:cNvGrpSpPr>
                          <p:nvPr/>
                        </p:nvGrpSpPr>
                        <p:grpSpPr bwMode="auto">
                          <a:xfrm>
                            <a:off x="4080" y="8803"/>
                            <a:ext cx="5302" cy="351"/>
                            <a:chOff x="4080" y="8803"/>
                            <a:chExt cx="5302" cy="351"/>
                          </a:xfrm>
                        </p:grpSpPr>
                        <p:grpSp>
                          <p:nvGrpSpPr>
                            <p:cNvPr id="16" name="Group 27"/>
                            <p:cNvGrpSpPr>
                              <a:grpSpLocks/>
                            </p:cNvGrpSpPr>
                            <p:nvPr/>
                          </p:nvGrpSpPr>
                          <p:grpSpPr bwMode="auto">
                            <a:xfrm>
                              <a:off x="4080" y="8803"/>
                              <a:ext cx="1306" cy="339"/>
                              <a:chOff x="3508" y="8829"/>
                              <a:chExt cx="1306" cy="339"/>
                            </a:xfrm>
                          </p:grpSpPr>
                          <p:sp>
                            <p:nvSpPr>
                              <p:cNvPr id="155676" name="Line 28"/>
                              <p:cNvSpPr>
                                <a:spLocks noChangeShapeType="1"/>
                              </p:cNvSpPr>
                              <p:nvPr/>
                            </p:nvSpPr>
                            <p:spPr bwMode="auto">
                              <a:xfrm>
                                <a:off x="3508" y="8829"/>
                                <a:ext cx="1306" cy="0"/>
                              </a:xfrm>
                              <a:prstGeom prst="line">
                                <a:avLst/>
                              </a:prstGeom>
                              <a:noFill/>
                              <a:ln w="9525">
                                <a:solidFill>
                                  <a:srgbClr val="000000"/>
                                </a:solidFill>
                                <a:round/>
                                <a:headEnd/>
                                <a:tailEnd/>
                              </a:ln>
                            </p:spPr>
                            <p:txBody>
                              <a:bodyPr/>
                              <a:lstStyle/>
                              <a:p>
                                <a:endParaRPr lang="zh-CN" altLang="en-US"/>
                              </a:p>
                            </p:txBody>
                          </p:sp>
                          <p:sp>
                            <p:nvSpPr>
                              <p:cNvPr id="155677" name="Line 29"/>
                              <p:cNvSpPr>
                                <a:spLocks noChangeShapeType="1"/>
                              </p:cNvSpPr>
                              <p:nvPr/>
                            </p:nvSpPr>
                            <p:spPr bwMode="auto">
                              <a:xfrm>
                                <a:off x="4814" y="8838"/>
                                <a:ext cx="0" cy="330"/>
                              </a:xfrm>
                              <a:prstGeom prst="line">
                                <a:avLst/>
                              </a:prstGeom>
                              <a:noFill/>
                              <a:ln w="9525">
                                <a:solidFill>
                                  <a:srgbClr val="000000"/>
                                </a:solidFill>
                                <a:round/>
                                <a:headEnd/>
                                <a:tailEnd/>
                              </a:ln>
                            </p:spPr>
                            <p:txBody>
                              <a:bodyPr/>
                              <a:lstStyle/>
                              <a:p>
                                <a:endParaRPr lang="zh-CN" altLang="en-US"/>
                              </a:p>
                            </p:txBody>
                          </p:sp>
                        </p:grpSp>
                        <p:grpSp>
                          <p:nvGrpSpPr>
                            <p:cNvPr id="17" name="Group 30"/>
                            <p:cNvGrpSpPr>
                              <a:grpSpLocks/>
                            </p:cNvGrpSpPr>
                            <p:nvPr/>
                          </p:nvGrpSpPr>
                          <p:grpSpPr bwMode="auto">
                            <a:xfrm flipV="1">
                              <a:off x="5378" y="8815"/>
                              <a:ext cx="1344" cy="339"/>
                              <a:chOff x="3508" y="8829"/>
                              <a:chExt cx="1306" cy="339"/>
                            </a:xfrm>
                          </p:grpSpPr>
                          <p:sp>
                            <p:nvSpPr>
                              <p:cNvPr id="155679" name="Line 31"/>
                              <p:cNvSpPr>
                                <a:spLocks noChangeShapeType="1"/>
                              </p:cNvSpPr>
                              <p:nvPr/>
                            </p:nvSpPr>
                            <p:spPr bwMode="auto">
                              <a:xfrm>
                                <a:off x="3508" y="8829"/>
                                <a:ext cx="1306" cy="0"/>
                              </a:xfrm>
                              <a:prstGeom prst="line">
                                <a:avLst/>
                              </a:prstGeom>
                              <a:noFill/>
                              <a:ln w="9525">
                                <a:solidFill>
                                  <a:srgbClr val="000000"/>
                                </a:solidFill>
                                <a:round/>
                                <a:headEnd/>
                                <a:tailEnd/>
                              </a:ln>
                            </p:spPr>
                            <p:txBody>
                              <a:bodyPr/>
                              <a:lstStyle/>
                              <a:p>
                                <a:endParaRPr lang="zh-CN" altLang="en-US"/>
                              </a:p>
                            </p:txBody>
                          </p:sp>
                          <p:sp>
                            <p:nvSpPr>
                              <p:cNvPr id="155680" name="Line 32"/>
                              <p:cNvSpPr>
                                <a:spLocks noChangeShapeType="1"/>
                              </p:cNvSpPr>
                              <p:nvPr/>
                            </p:nvSpPr>
                            <p:spPr bwMode="auto">
                              <a:xfrm>
                                <a:off x="4814" y="8838"/>
                                <a:ext cx="0" cy="330"/>
                              </a:xfrm>
                              <a:prstGeom prst="line">
                                <a:avLst/>
                              </a:prstGeom>
                              <a:noFill/>
                              <a:ln w="9525">
                                <a:solidFill>
                                  <a:srgbClr val="000000"/>
                                </a:solidFill>
                                <a:round/>
                                <a:headEnd/>
                                <a:tailEnd/>
                              </a:ln>
                            </p:spPr>
                            <p:txBody>
                              <a:bodyPr/>
                              <a:lstStyle/>
                              <a:p>
                                <a:endParaRPr lang="zh-CN" altLang="en-US"/>
                              </a:p>
                            </p:txBody>
                          </p:sp>
                        </p:grpSp>
                        <p:grpSp>
                          <p:nvGrpSpPr>
                            <p:cNvPr id="18" name="Group 33"/>
                            <p:cNvGrpSpPr>
                              <a:grpSpLocks/>
                            </p:cNvGrpSpPr>
                            <p:nvPr/>
                          </p:nvGrpSpPr>
                          <p:grpSpPr bwMode="auto">
                            <a:xfrm>
                              <a:off x="6720" y="8808"/>
                              <a:ext cx="2662" cy="339"/>
                              <a:chOff x="3508" y="8829"/>
                              <a:chExt cx="1306" cy="339"/>
                            </a:xfrm>
                          </p:grpSpPr>
                          <p:sp>
                            <p:nvSpPr>
                              <p:cNvPr id="155682" name="Line 34"/>
                              <p:cNvSpPr>
                                <a:spLocks noChangeShapeType="1"/>
                              </p:cNvSpPr>
                              <p:nvPr/>
                            </p:nvSpPr>
                            <p:spPr bwMode="auto">
                              <a:xfrm>
                                <a:off x="3508" y="8829"/>
                                <a:ext cx="1306" cy="0"/>
                              </a:xfrm>
                              <a:prstGeom prst="line">
                                <a:avLst/>
                              </a:prstGeom>
                              <a:noFill/>
                              <a:ln w="9525">
                                <a:solidFill>
                                  <a:srgbClr val="000000"/>
                                </a:solidFill>
                                <a:round/>
                                <a:headEnd/>
                                <a:tailEnd/>
                              </a:ln>
                            </p:spPr>
                            <p:txBody>
                              <a:bodyPr/>
                              <a:lstStyle/>
                              <a:p>
                                <a:endParaRPr lang="zh-CN" altLang="en-US"/>
                              </a:p>
                            </p:txBody>
                          </p:sp>
                          <p:sp>
                            <p:nvSpPr>
                              <p:cNvPr id="155683" name="Line 35"/>
                              <p:cNvSpPr>
                                <a:spLocks noChangeShapeType="1"/>
                              </p:cNvSpPr>
                              <p:nvPr/>
                            </p:nvSpPr>
                            <p:spPr bwMode="auto">
                              <a:xfrm>
                                <a:off x="4814" y="8838"/>
                                <a:ext cx="0" cy="330"/>
                              </a:xfrm>
                              <a:prstGeom prst="line">
                                <a:avLst/>
                              </a:prstGeom>
                              <a:noFill/>
                              <a:ln w="9525">
                                <a:solidFill>
                                  <a:srgbClr val="000000"/>
                                </a:solidFill>
                                <a:round/>
                                <a:headEnd/>
                                <a:tailEnd/>
                              </a:ln>
                            </p:spPr>
                            <p:txBody>
                              <a:bodyPr/>
                              <a:lstStyle/>
                              <a:p>
                                <a:endParaRPr lang="zh-CN" altLang="en-US"/>
                              </a:p>
                            </p:txBody>
                          </p:sp>
                        </p:grpSp>
                      </p:grpSp>
                      <p:grpSp>
                        <p:nvGrpSpPr>
                          <p:cNvPr id="19" name="Group 36"/>
                          <p:cNvGrpSpPr>
                            <a:grpSpLocks/>
                          </p:cNvGrpSpPr>
                          <p:nvPr/>
                        </p:nvGrpSpPr>
                        <p:grpSpPr bwMode="auto">
                          <a:xfrm>
                            <a:off x="4072" y="8295"/>
                            <a:ext cx="5318" cy="348"/>
                            <a:chOff x="4072" y="8205"/>
                            <a:chExt cx="5318" cy="348"/>
                          </a:xfrm>
                        </p:grpSpPr>
                        <p:grpSp>
                          <p:nvGrpSpPr>
                            <p:cNvPr id="20" name="Group 37"/>
                            <p:cNvGrpSpPr>
                              <a:grpSpLocks/>
                            </p:cNvGrpSpPr>
                            <p:nvPr/>
                          </p:nvGrpSpPr>
                          <p:grpSpPr bwMode="auto">
                            <a:xfrm>
                              <a:off x="4072" y="8214"/>
                              <a:ext cx="1306" cy="339"/>
                              <a:chOff x="3508" y="8829"/>
                              <a:chExt cx="1306" cy="339"/>
                            </a:xfrm>
                          </p:grpSpPr>
                          <p:sp>
                            <p:nvSpPr>
                              <p:cNvPr id="155686" name="Line 38"/>
                              <p:cNvSpPr>
                                <a:spLocks noChangeShapeType="1"/>
                              </p:cNvSpPr>
                              <p:nvPr/>
                            </p:nvSpPr>
                            <p:spPr bwMode="auto">
                              <a:xfrm>
                                <a:off x="3508" y="8829"/>
                                <a:ext cx="1306" cy="0"/>
                              </a:xfrm>
                              <a:prstGeom prst="line">
                                <a:avLst/>
                              </a:prstGeom>
                              <a:noFill/>
                              <a:ln w="9525">
                                <a:solidFill>
                                  <a:srgbClr val="000000"/>
                                </a:solidFill>
                                <a:round/>
                                <a:headEnd/>
                                <a:tailEnd/>
                              </a:ln>
                            </p:spPr>
                            <p:txBody>
                              <a:bodyPr/>
                              <a:lstStyle/>
                              <a:p>
                                <a:endParaRPr lang="zh-CN" altLang="en-US"/>
                              </a:p>
                            </p:txBody>
                          </p:sp>
                          <p:sp>
                            <p:nvSpPr>
                              <p:cNvPr id="155687" name="Line 39"/>
                              <p:cNvSpPr>
                                <a:spLocks noChangeShapeType="1"/>
                              </p:cNvSpPr>
                              <p:nvPr/>
                            </p:nvSpPr>
                            <p:spPr bwMode="auto">
                              <a:xfrm>
                                <a:off x="4814" y="8838"/>
                                <a:ext cx="0" cy="330"/>
                              </a:xfrm>
                              <a:prstGeom prst="line">
                                <a:avLst/>
                              </a:prstGeom>
                              <a:noFill/>
                              <a:ln w="9525">
                                <a:solidFill>
                                  <a:srgbClr val="000000"/>
                                </a:solidFill>
                                <a:round/>
                                <a:headEnd/>
                                <a:tailEnd/>
                              </a:ln>
                            </p:spPr>
                            <p:txBody>
                              <a:bodyPr/>
                              <a:lstStyle/>
                              <a:p>
                                <a:endParaRPr lang="zh-CN" altLang="en-US"/>
                              </a:p>
                            </p:txBody>
                          </p:sp>
                        </p:grpSp>
                        <p:grpSp>
                          <p:nvGrpSpPr>
                            <p:cNvPr id="21" name="Group 40"/>
                            <p:cNvGrpSpPr>
                              <a:grpSpLocks/>
                            </p:cNvGrpSpPr>
                            <p:nvPr/>
                          </p:nvGrpSpPr>
                          <p:grpSpPr bwMode="auto">
                            <a:xfrm>
                              <a:off x="8062" y="8205"/>
                              <a:ext cx="1328" cy="339"/>
                              <a:chOff x="3508" y="8829"/>
                              <a:chExt cx="1306" cy="339"/>
                            </a:xfrm>
                          </p:grpSpPr>
                          <p:sp>
                            <p:nvSpPr>
                              <p:cNvPr id="155689" name="Line 41"/>
                              <p:cNvSpPr>
                                <a:spLocks noChangeShapeType="1"/>
                              </p:cNvSpPr>
                              <p:nvPr/>
                            </p:nvSpPr>
                            <p:spPr bwMode="auto">
                              <a:xfrm>
                                <a:off x="3508" y="8829"/>
                                <a:ext cx="1306" cy="0"/>
                              </a:xfrm>
                              <a:prstGeom prst="line">
                                <a:avLst/>
                              </a:prstGeom>
                              <a:noFill/>
                              <a:ln w="9525">
                                <a:solidFill>
                                  <a:srgbClr val="000000"/>
                                </a:solidFill>
                                <a:round/>
                                <a:headEnd/>
                                <a:tailEnd/>
                              </a:ln>
                            </p:spPr>
                            <p:txBody>
                              <a:bodyPr/>
                              <a:lstStyle/>
                              <a:p>
                                <a:endParaRPr lang="zh-CN" altLang="en-US"/>
                              </a:p>
                            </p:txBody>
                          </p:sp>
                          <p:sp>
                            <p:nvSpPr>
                              <p:cNvPr id="155690" name="Line 42"/>
                              <p:cNvSpPr>
                                <a:spLocks noChangeShapeType="1"/>
                              </p:cNvSpPr>
                              <p:nvPr/>
                            </p:nvSpPr>
                            <p:spPr bwMode="auto">
                              <a:xfrm>
                                <a:off x="4814" y="8838"/>
                                <a:ext cx="0" cy="330"/>
                              </a:xfrm>
                              <a:prstGeom prst="line">
                                <a:avLst/>
                              </a:prstGeom>
                              <a:noFill/>
                              <a:ln w="9525">
                                <a:solidFill>
                                  <a:srgbClr val="000000"/>
                                </a:solidFill>
                                <a:round/>
                                <a:headEnd/>
                                <a:tailEnd/>
                              </a:ln>
                            </p:spPr>
                            <p:txBody>
                              <a:bodyPr/>
                              <a:lstStyle/>
                              <a:p>
                                <a:endParaRPr lang="zh-CN" altLang="en-US"/>
                              </a:p>
                            </p:txBody>
                          </p:sp>
                        </p:grpSp>
                        <p:grpSp>
                          <p:nvGrpSpPr>
                            <p:cNvPr id="22" name="Group 43"/>
                            <p:cNvGrpSpPr>
                              <a:grpSpLocks/>
                            </p:cNvGrpSpPr>
                            <p:nvPr/>
                          </p:nvGrpSpPr>
                          <p:grpSpPr bwMode="auto">
                            <a:xfrm flipV="1">
                              <a:off x="5386" y="8211"/>
                              <a:ext cx="2670" cy="339"/>
                              <a:chOff x="3508" y="8829"/>
                              <a:chExt cx="1306" cy="339"/>
                            </a:xfrm>
                          </p:grpSpPr>
                          <p:sp>
                            <p:nvSpPr>
                              <p:cNvPr id="155692" name="Line 44"/>
                              <p:cNvSpPr>
                                <a:spLocks noChangeShapeType="1"/>
                              </p:cNvSpPr>
                              <p:nvPr/>
                            </p:nvSpPr>
                            <p:spPr bwMode="auto">
                              <a:xfrm>
                                <a:off x="3508" y="8829"/>
                                <a:ext cx="1306" cy="0"/>
                              </a:xfrm>
                              <a:prstGeom prst="line">
                                <a:avLst/>
                              </a:prstGeom>
                              <a:noFill/>
                              <a:ln w="9525">
                                <a:solidFill>
                                  <a:srgbClr val="000000"/>
                                </a:solidFill>
                                <a:round/>
                                <a:headEnd/>
                                <a:tailEnd/>
                              </a:ln>
                            </p:spPr>
                            <p:txBody>
                              <a:bodyPr/>
                              <a:lstStyle/>
                              <a:p>
                                <a:endParaRPr lang="zh-CN" altLang="en-US"/>
                              </a:p>
                            </p:txBody>
                          </p:sp>
                          <p:sp>
                            <p:nvSpPr>
                              <p:cNvPr id="155693" name="Line 45"/>
                              <p:cNvSpPr>
                                <a:spLocks noChangeShapeType="1"/>
                              </p:cNvSpPr>
                              <p:nvPr/>
                            </p:nvSpPr>
                            <p:spPr bwMode="auto">
                              <a:xfrm>
                                <a:off x="4814" y="8838"/>
                                <a:ext cx="0" cy="330"/>
                              </a:xfrm>
                              <a:prstGeom prst="line">
                                <a:avLst/>
                              </a:prstGeom>
                              <a:noFill/>
                              <a:ln w="9525">
                                <a:solidFill>
                                  <a:srgbClr val="000000"/>
                                </a:solidFill>
                                <a:round/>
                                <a:headEnd/>
                                <a:tailEnd/>
                              </a:ln>
                            </p:spPr>
                            <p:txBody>
                              <a:bodyPr/>
                              <a:lstStyle/>
                              <a:p>
                                <a:endParaRPr lang="zh-CN" altLang="en-US"/>
                              </a:p>
                            </p:txBody>
                          </p:sp>
                        </p:grpSp>
                      </p:grpSp>
                    </p:grpSp>
                    <p:sp>
                      <p:nvSpPr>
                        <p:cNvPr id="155694" name="Line 46"/>
                        <p:cNvSpPr>
                          <a:spLocks noChangeShapeType="1"/>
                        </p:cNvSpPr>
                        <p:nvPr/>
                      </p:nvSpPr>
                      <p:spPr bwMode="auto">
                        <a:xfrm flipV="1">
                          <a:off x="6720" y="8175"/>
                          <a:ext cx="0" cy="1125"/>
                        </a:xfrm>
                        <a:prstGeom prst="line">
                          <a:avLst/>
                        </a:prstGeom>
                        <a:noFill/>
                        <a:ln w="9525">
                          <a:solidFill>
                            <a:srgbClr val="000000"/>
                          </a:solidFill>
                          <a:prstDash val="lgDash"/>
                          <a:round/>
                          <a:headEnd/>
                          <a:tailEnd/>
                        </a:ln>
                      </p:spPr>
                      <p:txBody>
                        <a:bodyPr/>
                        <a:lstStyle/>
                        <a:p>
                          <a:endParaRPr lang="zh-CN" altLang="en-US"/>
                        </a:p>
                      </p:txBody>
                    </p:sp>
                  </p:grpSp>
                  <p:grpSp>
                    <p:nvGrpSpPr>
                      <p:cNvPr id="23" name="Group 47"/>
                      <p:cNvGrpSpPr>
                        <a:grpSpLocks/>
                      </p:cNvGrpSpPr>
                      <p:nvPr/>
                    </p:nvGrpSpPr>
                    <p:grpSpPr bwMode="auto">
                      <a:xfrm>
                        <a:off x="3406" y="4906"/>
                        <a:ext cx="5302" cy="351"/>
                        <a:chOff x="4080" y="8803"/>
                        <a:chExt cx="5302" cy="351"/>
                      </a:xfrm>
                    </p:grpSpPr>
                    <p:grpSp>
                      <p:nvGrpSpPr>
                        <p:cNvPr id="24" name="Group 48"/>
                        <p:cNvGrpSpPr>
                          <a:grpSpLocks/>
                        </p:cNvGrpSpPr>
                        <p:nvPr/>
                      </p:nvGrpSpPr>
                      <p:grpSpPr bwMode="auto">
                        <a:xfrm>
                          <a:off x="4080" y="8803"/>
                          <a:ext cx="1306" cy="339"/>
                          <a:chOff x="3508" y="8829"/>
                          <a:chExt cx="1306" cy="339"/>
                        </a:xfrm>
                      </p:grpSpPr>
                      <p:sp>
                        <p:nvSpPr>
                          <p:cNvPr id="155697" name="Line 49"/>
                          <p:cNvSpPr>
                            <a:spLocks noChangeShapeType="1"/>
                          </p:cNvSpPr>
                          <p:nvPr/>
                        </p:nvSpPr>
                        <p:spPr bwMode="auto">
                          <a:xfrm>
                            <a:off x="3508" y="8829"/>
                            <a:ext cx="1306" cy="0"/>
                          </a:xfrm>
                          <a:prstGeom prst="line">
                            <a:avLst/>
                          </a:prstGeom>
                          <a:noFill/>
                          <a:ln w="9525">
                            <a:solidFill>
                              <a:srgbClr val="000000"/>
                            </a:solidFill>
                            <a:round/>
                            <a:headEnd/>
                            <a:tailEnd/>
                          </a:ln>
                        </p:spPr>
                        <p:txBody>
                          <a:bodyPr/>
                          <a:lstStyle/>
                          <a:p>
                            <a:endParaRPr lang="zh-CN" altLang="en-US"/>
                          </a:p>
                        </p:txBody>
                      </p:sp>
                      <p:sp>
                        <p:nvSpPr>
                          <p:cNvPr id="155698" name="Line 50"/>
                          <p:cNvSpPr>
                            <a:spLocks noChangeShapeType="1"/>
                          </p:cNvSpPr>
                          <p:nvPr/>
                        </p:nvSpPr>
                        <p:spPr bwMode="auto">
                          <a:xfrm>
                            <a:off x="4814" y="8838"/>
                            <a:ext cx="0" cy="330"/>
                          </a:xfrm>
                          <a:prstGeom prst="line">
                            <a:avLst/>
                          </a:prstGeom>
                          <a:noFill/>
                          <a:ln w="9525">
                            <a:solidFill>
                              <a:srgbClr val="000000"/>
                            </a:solidFill>
                            <a:round/>
                            <a:headEnd/>
                            <a:tailEnd/>
                          </a:ln>
                        </p:spPr>
                        <p:txBody>
                          <a:bodyPr/>
                          <a:lstStyle/>
                          <a:p>
                            <a:endParaRPr lang="zh-CN" altLang="en-US"/>
                          </a:p>
                        </p:txBody>
                      </p:sp>
                    </p:grpSp>
                    <p:grpSp>
                      <p:nvGrpSpPr>
                        <p:cNvPr id="25" name="Group 51"/>
                        <p:cNvGrpSpPr>
                          <a:grpSpLocks/>
                        </p:cNvGrpSpPr>
                        <p:nvPr/>
                      </p:nvGrpSpPr>
                      <p:grpSpPr bwMode="auto">
                        <a:xfrm flipV="1">
                          <a:off x="5378" y="8815"/>
                          <a:ext cx="1344" cy="339"/>
                          <a:chOff x="3508" y="8829"/>
                          <a:chExt cx="1306" cy="339"/>
                        </a:xfrm>
                      </p:grpSpPr>
                      <p:sp>
                        <p:nvSpPr>
                          <p:cNvPr id="155700" name="Line 52"/>
                          <p:cNvSpPr>
                            <a:spLocks noChangeShapeType="1"/>
                          </p:cNvSpPr>
                          <p:nvPr/>
                        </p:nvSpPr>
                        <p:spPr bwMode="auto">
                          <a:xfrm>
                            <a:off x="3508" y="8829"/>
                            <a:ext cx="1306" cy="0"/>
                          </a:xfrm>
                          <a:prstGeom prst="line">
                            <a:avLst/>
                          </a:prstGeom>
                          <a:noFill/>
                          <a:ln w="9525">
                            <a:solidFill>
                              <a:srgbClr val="000000"/>
                            </a:solidFill>
                            <a:round/>
                            <a:headEnd/>
                            <a:tailEnd/>
                          </a:ln>
                        </p:spPr>
                        <p:txBody>
                          <a:bodyPr/>
                          <a:lstStyle/>
                          <a:p>
                            <a:endParaRPr lang="zh-CN" altLang="en-US"/>
                          </a:p>
                        </p:txBody>
                      </p:sp>
                      <p:sp>
                        <p:nvSpPr>
                          <p:cNvPr id="155701" name="Line 53"/>
                          <p:cNvSpPr>
                            <a:spLocks noChangeShapeType="1"/>
                          </p:cNvSpPr>
                          <p:nvPr/>
                        </p:nvSpPr>
                        <p:spPr bwMode="auto">
                          <a:xfrm>
                            <a:off x="4814" y="8838"/>
                            <a:ext cx="0" cy="330"/>
                          </a:xfrm>
                          <a:prstGeom prst="line">
                            <a:avLst/>
                          </a:prstGeom>
                          <a:noFill/>
                          <a:ln w="9525">
                            <a:solidFill>
                              <a:srgbClr val="000000"/>
                            </a:solidFill>
                            <a:round/>
                            <a:headEnd/>
                            <a:tailEnd/>
                          </a:ln>
                        </p:spPr>
                        <p:txBody>
                          <a:bodyPr/>
                          <a:lstStyle/>
                          <a:p>
                            <a:endParaRPr lang="zh-CN" altLang="en-US"/>
                          </a:p>
                        </p:txBody>
                      </p:sp>
                    </p:grpSp>
                    <p:grpSp>
                      <p:nvGrpSpPr>
                        <p:cNvPr id="26" name="Group 54"/>
                        <p:cNvGrpSpPr>
                          <a:grpSpLocks/>
                        </p:cNvGrpSpPr>
                        <p:nvPr/>
                      </p:nvGrpSpPr>
                      <p:grpSpPr bwMode="auto">
                        <a:xfrm>
                          <a:off x="6720" y="8808"/>
                          <a:ext cx="2662" cy="339"/>
                          <a:chOff x="3508" y="8829"/>
                          <a:chExt cx="1306" cy="339"/>
                        </a:xfrm>
                      </p:grpSpPr>
                      <p:sp>
                        <p:nvSpPr>
                          <p:cNvPr id="155703" name="Line 55"/>
                          <p:cNvSpPr>
                            <a:spLocks noChangeShapeType="1"/>
                          </p:cNvSpPr>
                          <p:nvPr/>
                        </p:nvSpPr>
                        <p:spPr bwMode="auto">
                          <a:xfrm>
                            <a:off x="3508" y="8829"/>
                            <a:ext cx="1306" cy="0"/>
                          </a:xfrm>
                          <a:prstGeom prst="line">
                            <a:avLst/>
                          </a:prstGeom>
                          <a:noFill/>
                          <a:ln w="9525">
                            <a:solidFill>
                              <a:srgbClr val="000000"/>
                            </a:solidFill>
                            <a:round/>
                            <a:headEnd/>
                            <a:tailEnd/>
                          </a:ln>
                        </p:spPr>
                        <p:txBody>
                          <a:bodyPr/>
                          <a:lstStyle/>
                          <a:p>
                            <a:endParaRPr lang="zh-CN" altLang="en-US"/>
                          </a:p>
                        </p:txBody>
                      </p:sp>
                      <p:sp>
                        <p:nvSpPr>
                          <p:cNvPr id="155704" name="Line 56"/>
                          <p:cNvSpPr>
                            <a:spLocks noChangeShapeType="1"/>
                          </p:cNvSpPr>
                          <p:nvPr/>
                        </p:nvSpPr>
                        <p:spPr bwMode="auto">
                          <a:xfrm>
                            <a:off x="4814" y="8838"/>
                            <a:ext cx="0" cy="330"/>
                          </a:xfrm>
                          <a:prstGeom prst="line">
                            <a:avLst/>
                          </a:prstGeom>
                          <a:noFill/>
                          <a:ln w="9525">
                            <a:solidFill>
                              <a:srgbClr val="000000"/>
                            </a:solidFill>
                            <a:round/>
                            <a:headEnd/>
                            <a:tailEnd/>
                          </a:ln>
                        </p:spPr>
                        <p:txBody>
                          <a:bodyPr/>
                          <a:lstStyle/>
                          <a:p>
                            <a:endParaRPr lang="zh-CN" altLang="en-US"/>
                          </a:p>
                        </p:txBody>
                      </p:sp>
                    </p:grpSp>
                  </p:grpSp>
                  <p:sp>
                    <p:nvSpPr>
                      <p:cNvPr id="155705" name="Line 57"/>
                      <p:cNvSpPr>
                        <a:spLocks noChangeShapeType="1"/>
                      </p:cNvSpPr>
                      <p:nvPr/>
                    </p:nvSpPr>
                    <p:spPr bwMode="auto">
                      <a:xfrm flipH="1" flipV="1">
                        <a:off x="4022" y="4758"/>
                        <a:ext cx="14" cy="510"/>
                      </a:xfrm>
                      <a:prstGeom prst="line">
                        <a:avLst/>
                      </a:prstGeom>
                      <a:noFill/>
                      <a:ln w="3175">
                        <a:solidFill>
                          <a:srgbClr val="000000"/>
                        </a:solidFill>
                        <a:prstDash val="lgDash"/>
                        <a:round/>
                        <a:headEnd/>
                        <a:tailEnd/>
                      </a:ln>
                    </p:spPr>
                    <p:txBody>
                      <a:bodyPr/>
                      <a:lstStyle/>
                      <a:p>
                        <a:endParaRPr lang="zh-CN" altLang="en-US"/>
                      </a:p>
                    </p:txBody>
                  </p:sp>
                  <p:sp>
                    <p:nvSpPr>
                      <p:cNvPr id="155706" name="Line 58"/>
                      <p:cNvSpPr>
                        <a:spLocks noChangeShapeType="1"/>
                      </p:cNvSpPr>
                      <p:nvPr/>
                    </p:nvSpPr>
                    <p:spPr bwMode="auto">
                      <a:xfrm flipV="1">
                        <a:off x="6722" y="4752"/>
                        <a:ext cx="0" cy="516"/>
                      </a:xfrm>
                      <a:prstGeom prst="line">
                        <a:avLst/>
                      </a:prstGeom>
                      <a:noFill/>
                      <a:ln w="3175">
                        <a:solidFill>
                          <a:srgbClr val="000000"/>
                        </a:solidFill>
                        <a:prstDash val="lgDash"/>
                        <a:round/>
                        <a:headEnd/>
                        <a:tailEnd/>
                      </a:ln>
                    </p:spPr>
                    <p:txBody>
                      <a:bodyPr/>
                      <a:lstStyle/>
                      <a:p>
                        <a:endParaRPr lang="zh-CN" altLang="en-US"/>
                      </a:p>
                    </p:txBody>
                  </p:sp>
                  <p:sp>
                    <p:nvSpPr>
                      <p:cNvPr id="155707" name="Line 59"/>
                      <p:cNvSpPr>
                        <a:spLocks noChangeShapeType="1"/>
                      </p:cNvSpPr>
                      <p:nvPr/>
                    </p:nvSpPr>
                    <p:spPr bwMode="auto">
                      <a:xfrm>
                        <a:off x="5380" y="4398"/>
                        <a:ext cx="6" cy="1635"/>
                      </a:xfrm>
                      <a:prstGeom prst="line">
                        <a:avLst/>
                      </a:prstGeom>
                      <a:noFill/>
                      <a:ln w="3175">
                        <a:solidFill>
                          <a:srgbClr val="000000"/>
                        </a:solidFill>
                        <a:prstDash val="lgDash"/>
                        <a:round/>
                        <a:headEnd/>
                        <a:tailEnd/>
                      </a:ln>
                    </p:spPr>
                    <p:txBody>
                      <a:bodyPr/>
                      <a:lstStyle/>
                      <a:p>
                        <a:endParaRPr lang="zh-CN" altLang="en-US"/>
                      </a:p>
                    </p:txBody>
                  </p:sp>
                </p:grpSp>
              </p:grpSp>
            </p:grpSp>
            <p:grpSp>
              <p:nvGrpSpPr>
                <p:cNvPr id="27" name="Group 60"/>
                <p:cNvGrpSpPr>
                  <a:grpSpLocks/>
                </p:cNvGrpSpPr>
                <p:nvPr/>
              </p:nvGrpSpPr>
              <p:grpSpPr bwMode="auto">
                <a:xfrm>
                  <a:off x="3330" y="4338"/>
                  <a:ext cx="5006" cy="945"/>
                  <a:chOff x="3330" y="4338"/>
                  <a:chExt cx="5006" cy="945"/>
                </a:xfrm>
              </p:grpSpPr>
              <p:sp>
                <p:nvSpPr>
                  <p:cNvPr id="155709" name="Text Box 61"/>
                  <p:cNvSpPr txBox="1">
                    <a:spLocks noChangeArrowheads="1"/>
                  </p:cNvSpPr>
                  <p:nvPr/>
                </p:nvSpPr>
                <p:spPr bwMode="auto">
                  <a:xfrm>
                    <a:off x="3330" y="4353"/>
                    <a:ext cx="584" cy="405"/>
                  </a:xfrm>
                  <a:prstGeom prst="rect">
                    <a:avLst/>
                  </a:prstGeom>
                  <a:noFill/>
                  <a:ln w="9525">
                    <a:noFill/>
                    <a:miter lim="800000"/>
                    <a:headEnd/>
                    <a:tailEnd/>
                  </a:ln>
                </p:spPr>
                <p:txBody>
                  <a:bodyPr/>
                  <a:lstStyle/>
                  <a:p>
                    <a:pPr algn="just"/>
                    <a:r>
                      <a:rPr lang="en-US" altLang="zh-CN" sz="2000">
                        <a:latin typeface="Times New Roman" pitchFamily="18" charset="0"/>
                      </a:rPr>
                      <a:t>a</a:t>
                    </a:r>
                    <a:r>
                      <a:rPr lang="en-US" altLang="zh-CN" sz="2000" baseline="-25000">
                        <a:latin typeface="Times New Roman" pitchFamily="18" charset="0"/>
                      </a:rPr>
                      <a:t>1</a:t>
                    </a:r>
                    <a:endParaRPr lang="en-US" altLang="zh-CN" sz="3600"/>
                  </a:p>
                </p:txBody>
              </p:sp>
              <p:grpSp>
                <p:nvGrpSpPr>
                  <p:cNvPr id="28" name="Group 62"/>
                  <p:cNvGrpSpPr>
                    <a:grpSpLocks/>
                  </p:cNvGrpSpPr>
                  <p:nvPr/>
                </p:nvGrpSpPr>
                <p:grpSpPr bwMode="auto">
                  <a:xfrm>
                    <a:off x="3778" y="4338"/>
                    <a:ext cx="4558" cy="945"/>
                    <a:chOff x="3778" y="4338"/>
                    <a:chExt cx="4558" cy="945"/>
                  </a:xfrm>
                </p:grpSpPr>
                <p:sp>
                  <p:nvSpPr>
                    <p:cNvPr id="155711" name="Text Box 63"/>
                    <p:cNvSpPr txBox="1">
                      <a:spLocks noChangeArrowheads="1"/>
                    </p:cNvSpPr>
                    <p:nvPr/>
                  </p:nvSpPr>
                  <p:spPr bwMode="auto">
                    <a:xfrm>
                      <a:off x="4424" y="4338"/>
                      <a:ext cx="584" cy="405"/>
                    </a:xfrm>
                    <a:prstGeom prst="rect">
                      <a:avLst/>
                    </a:prstGeom>
                    <a:noFill/>
                    <a:ln w="9525">
                      <a:noFill/>
                      <a:miter lim="800000"/>
                      <a:headEnd/>
                      <a:tailEnd/>
                    </a:ln>
                  </p:spPr>
                  <p:txBody>
                    <a:bodyPr/>
                    <a:lstStyle/>
                    <a:p>
                      <a:pPr algn="just"/>
                      <a:r>
                        <a:rPr lang="en-US" altLang="zh-CN" sz="2000">
                          <a:latin typeface="Times New Roman" pitchFamily="18" charset="0"/>
                        </a:rPr>
                        <a:t>a</a:t>
                      </a:r>
                      <a:r>
                        <a:rPr lang="en-US" altLang="zh-CN" sz="2000" baseline="-25000">
                          <a:latin typeface="Times New Roman" pitchFamily="18" charset="0"/>
                        </a:rPr>
                        <a:t>3</a:t>
                      </a:r>
                      <a:endParaRPr lang="en-US" altLang="zh-CN" sz="3600"/>
                    </a:p>
                  </p:txBody>
                </p:sp>
                <p:sp>
                  <p:nvSpPr>
                    <p:cNvPr id="155712" name="Text Box 64"/>
                    <p:cNvSpPr txBox="1">
                      <a:spLocks noChangeArrowheads="1"/>
                    </p:cNvSpPr>
                    <p:nvPr/>
                  </p:nvSpPr>
                  <p:spPr bwMode="auto">
                    <a:xfrm>
                      <a:off x="5774" y="4368"/>
                      <a:ext cx="584" cy="405"/>
                    </a:xfrm>
                    <a:prstGeom prst="rect">
                      <a:avLst/>
                    </a:prstGeom>
                    <a:noFill/>
                    <a:ln w="9525">
                      <a:noFill/>
                      <a:miter lim="800000"/>
                      <a:headEnd/>
                      <a:tailEnd/>
                    </a:ln>
                  </p:spPr>
                  <p:txBody>
                    <a:bodyPr/>
                    <a:lstStyle/>
                    <a:p>
                      <a:pPr algn="just"/>
                      <a:r>
                        <a:rPr lang="en-US" altLang="zh-CN" sz="2000">
                          <a:latin typeface="Times New Roman" pitchFamily="18" charset="0"/>
                        </a:rPr>
                        <a:t>a</a:t>
                      </a:r>
                      <a:r>
                        <a:rPr lang="en-US" altLang="zh-CN" sz="2000" baseline="-25000">
                          <a:latin typeface="Times New Roman" pitchFamily="18" charset="0"/>
                        </a:rPr>
                        <a:t>5</a:t>
                      </a:r>
                      <a:endParaRPr lang="en-US" altLang="zh-CN" sz="3600"/>
                    </a:p>
                  </p:txBody>
                </p:sp>
                <p:sp>
                  <p:nvSpPr>
                    <p:cNvPr id="155713" name="Text Box 65"/>
                    <p:cNvSpPr txBox="1">
                      <a:spLocks noChangeArrowheads="1"/>
                    </p:cNvSpPr>
                    <p:nvPr/>
                  </p:nvSpPr>
                  <p:spPr bwMode="auto">
                    <a:xfrm>
                      <a:off x="7124" y="4338"/>
                      <a:ext cx="584" cy="405"/>
                    </a:xfrm>
                    <a:prstGeom prst="rect">
                      <a:avLst/>
                    </a:prstGeom>
                    <a:noFill/>
                    <a:ln w="9525">
                      <a:noFill/>
                      <a:miter lim="800000"/>
                      <a:headEnd/>
                      <a:tailEnd/>
                    </a:ln>
                  </p:spPr>
                  <p:txBody>
                    <a:bodyPr/>
                    <a:lstStyle/>
                    <a:p>
                      <a:pPr algn="just"/>
                      <a:r>
                        <a:rPr lang="en-US" altLang="zh-CN" sz="2000">
                          <a:latin typeface="Times New Roman" pitchFamily="18" charset="0"/>
                        </a:rPr>
                        <a:t>a</a:t>
                      </a:r>
                      <a:r>
                        <a:rPr lang="en-US" altLang="zh-CN" sz="2000" baseline="-25000">
                          <a:latin typeface="Times New Roman" pitchFamily="18" charset="0"/>
                        </a:rPr>
                        <a:t>7</a:t>
                      </a:r>
                      <a:endParaRPr lang="en-US" altLang="zh-CN" sz="3600"/>
                    </a:p>
                  </p:txBody>
                </p:sp>
                <p:sp>
                  <p:nvSpPr>
                    <p:cNvPr id="155714" name="Text Box 66"/>
                    <p:cNvSpPr txBox="1">
                      <a:spLocks noChangeArrowheads="1"/>
                    </p:cNvSpPr>
                    <p:nvPr/>
                  </p:nvSpPr>
                  <p:spPr bwMode="auto">
                    <a:xfrm>
                      <a:off x="3778" y="4878"/>
                      <a:ext cx="584" cy="405"/>
                    </a:xfrm>
                    <a:prstGeom prst="rect">
                      <a:avLst/>
                    </a:prstGeom>
                    <a:noFill/>
                    <a:ln w="9525">
                      <a:noFill/>
                      <a:miter lim="800000"/>
                      <a:headEnd/>
                      <a:tailEnd/>
                    </a:ln>
                  </p:spPr>
                  <p:txBody>
                    <a:bodyPr/>
                    <a:lstStyle/>
                    <a:p>
                      <a:pPr algn="just"/>
                      <a:r>
                        <a:rPr lang="en-US" altLang="zh-CN" sz="2000">
                          <a:latin typeface="Times New Roman" pitchFamily="18" charset="0"/>
                        </a:rPr>
                        <a:t>a</a:t>
                      </a:r>
                      <a:r>
                        <a:rPr lang="en-US" altLang="zh-CN" sz="2000" baseline="-25000">
                          <a:latin typeface="Times New Roman" pitchFamily="18" charset="0"/>
                        </a:rPr>
                        <a:t>2</a:t>
                      </a:r>
                      <a:endParaRPr lang="en-US" altLang="zh-CN" sz="3600"/>
                    </a:p>
                  </p:txBody>
                </p:sp>
                <p:sp>
                  <p:nvSpPr>
                    <p:cNvPr id="155715" name="Text Box 67"/>
                    <p:cNvSpPr txBox="1">
                      <a:spLocks noChangeArrowheads="1"/>
                    </p:cNvSpPr>
                    <p:nvPr/>
                  </p:nvSpPr>
                  <p:spPr bwMode="auto">
                    <a:xfrm>
                      <a:off x="6358" y="4833"/>
                      <a:ext cx="584" cy="405"/>
                    </a:xfrm>
                    <a:prstGeom prst="rect">
                      <a:avLst/>
                    </a:prstGeom>
                    <a:noFill/>
                    <a:ln w="9525">
                      <a:noFill/>
                      <a:miter lim="800000"/>
                      <a:headEnd/>
                      <a:tailEnd/>
                    </a:ln>
                  </p:spPr>
                  <p:txBody>
                    <a:bodyPr/>
                    <a:lstStyle/>
                    <a:p>
                      <a:pPr algn="just"/>
                      <a:r>
                        <a:rPr lang="en-US" altLang="zh-CN" sz="2000">
                          <a:latin typeface="Times New Roman" pitchFamily="18" charset="0"/>
                        </a:rPr>
                        <a:t>a</a:t>
                      </a:r>
                      <a:r>
                        <a:rPr lang="en-US" altLang="zh-CN" sz="2000" baseline="-25000">
                          <a:latin typeface="Times New Roman" pitchFamily="18" charset="0"/>
                        </a:rPr>
                        <a:t>6</a:t>
                      </a:r>
                      <a:endParaRPr lang="en-US" altLang="zh-CN" sz="3600"/>
                    </a:p>
                  </p:txBody>
                </p:sp>
                <p:sp>
                  <p:nvSpPr>
                    <p:cNvPr id="155716" name="Text Box 68"/>
                    <p:cNvSpPr txBox="1">
                      <a:spLocks noChangeArrowheads="1"/>
                    </p:cNvSpPr>
                    <p:nvPr/>
                  </p:nvSpPr>
                  <p:spPr bwMode="auto">
                    <a:xfrm>
                      <a:off x="5128" y="4818"/>
                      <a:ext cx="584" cy="405"/>
                    </a:xfrm>
                    <a:prstGeom prst="rect">
                      <a:avLst/>
                    </a:prstGeom>
                    <a:noFill/>
                    <a:ln w="9525">
                      <a:noFill/>
                      <a:miter lim="800000"/>
                      <a:headEnd/>
                      <a:tailEnd/>
                    </a:ln>
                  </p:spPr>
                  <p:txBody>
                    <a:bodyPr/>
                    <a:lstStyle/>
                    <a:p>
                      <a:pPr algn="just"/>
                      <a:r>
                        <a:rPr lang="en-US" altLang="zh-CN" sz="2000">
                          <a:latin typeface="Times New Roman" pitchFamily="18" charset="0"/>
                        </a:rPr>
                        <a:t>a</a:t>
                      </a:r>
                      <a:r>
                        <a:rPr lang="en-US" altLang="zh-CN" sz="2000" baseline="-25000">
                          <a:latin typeface="Times New Roman" pitchFamily="18" charset="0"/>
                        </a:rPr>
                        <a:t>4</a:t>
                      </a:r>
                      <a:endParaRPr lang="en-US" altLang="zh-CN" sz="3600"/>
                    </a:p>
                  </p:txBody>
                </p:sp>
                <p:sp>
                  <p:nvSpPr>
                    <p:cNvPr id="155717" name="Text Box 69"/>
                    <p:cNvSpPr txBox="1">
                      <a:spLocks noChangeArrowheads="1"/>
                    </p:cNvSpPr>
                    <p:nvPr/>
                  </p:nvSpPr>
                  <p:spPr bwMode="auto">
                    <a:xfrm>
                      <a:off x="7752" y="4833"/>
                      <a:ext cx="584" cy="405"/>
                    </a:xfrm>
                    <a:prstGeom prst="rect">
                      <a:avLst/>
                    </a:prstGeom>
                    <a:noFill/>
                    <a:ln w="9525">
                      <a:noFill/>
                      <a:miter lim="800000"/>
                      <a:headEnd/>
                      <a:tailEnd/>
                    </a:ln>
                  </p:spPr>
                  <p:txBody>
                    <a:bodyPr/>
                    <a:lstStyle/>
                    <a:p>
                      <a:pPr algn="just"/>
                      <a:r>
                        <a:rPr lang="en-US" altLang="zh-CN" sz="2000">
                          <a:latin typeface="Times New Roman" pitchFamily="18" charset="0"/>
                        </a:rPr>
                        <a:t>a</a:t>
                      </a:r>
                      <a:r>
                        <a:rPr lang="en-US" altLang="zh-CN" sz="2000" baseline="-25000">
                          <a:latin typeface="Times New Roman" pitchFamily="18" charset="0"/>
                        </a:rPr>
                        <a:t>8</a:t>
                      </a:r>
                      <a:endParaRPr lang="en-US" altLang="zh-CN" sz="3600"/>
                    </a:p>
                  </p:txBody>
                </p:sp>
              </p:grpSp>
            </p:grpSp>
          </p:grpSp>
          <p:grpSp>
            <p:nvGrpSpPr>
              <p:cNvPr id="29" name="Group 70"/>
              <p:cNvGrpSpPr>
                <a:grpSpLocks/>
              </p:cNvGrpSpPr>
              <p:nvPr/>
            </p:nvGrpSpPr>
            <p:grpSpPr bwMode="auto">
              <a:xfrm>
                <a:off x="3794" y="1773"/>
                <a:ext cx="4530" cy="930"/>
                <a:chOff x="3884" y="8595"/>
                <a:chExt cx="4530" cy="930"/>
              </a:xfrm>
            </p:grpSpPr>
            <p:sp>
              <p:nvSpPr>
                <p:cNvPr id="155719" name="Text Box 71"/>
                <p:cNvSpPr txBox="1">
                  <a:spLocks noChangeArrowheads="1"/>
                </p:cNvSpPr>
                <p:nvPr/>
              </p:nvSpPr>
              <p:spPr bwMode="auto">
                <a:xfrm>
                  <a:off x="3914" y="9105"/>
                  <a:ext cx="584" cy="405"/>
                </a:xfrm>
                <a:prstGeom prst="rect">
                  <a:avLst/>
                </a:prstGeom>
                <a:noFill/>
                <a:ln w="9525">
                  <a:noFill/>
                  <a:miter lim="800000"/>
                  <a:headEnd/>
                  <a:tailEnd/>
                </a:ln>
              </p:spPr>
              <p:txBody>
                <a:bodyPr/>
                <a:lstStyle/>
                <a:p>
                  <a:pPr algn="just"/>
                  <a:r>
                    <a:rPr lang="en-US" altLang="zh-CN" sz="2000">
                      <a:latin typeface="Times New Roman" pitchFamily="18" charset="0"/>
                    </a:rPr>
                    <a:t>a</a:t>
                  </a:r>
                  <a:r>
                    <a:rPr lang="en-US" altLang="zh-CN" sz="2000" baseline="-25000">
                      <a:latin typeface="Times New Roman" pitchFamily="18" charset="0"/>
                    </a:rPr>
                    <a:t>2</a:t>
                  </a:r>
                  <a:endParaRPr lang="en-US" altLang="zh-CN" sz="3600"/>
                </a:p>
              </p:txBody>
            </p:sp>
            <p:sp>
              <p:nvSpPr>
                <p:cNvPr id="155720" name="Text Box 72"/>
                <p:cNvSpPr txBox="1">
                  <a:spLocks noChangeArrowheads="1"/>
                </p:cNvSpPr>
                <p:nvPr/>
              </p:nvSpPr>
              <p:spPr bwMode="auto">
                <a:xfrm>
                  <a:off x="5204" y="9120"/>
                  <a:ext cx="584" cy="405"/>
                </a:xfrm>
                <a:prstGeom prst="rect">
                  <a:avLst/>
                </a:prstGeom>
                <a:noFill/>
                <a:ln w="9525">
                  <a:noFill/>
                  <a:miter lim="800000"/>
                  <a:headEnd/>
                  <a:tailEnd/>
                </a:ln>
              </p:spPr>
              <p:txBody>
                <a:bodyPr/>
                <a:lstStyle/>
                <a:p>
                  <a:pPr algn="just"/>
                  <a:r>
                    <a:rPr lang="en-US" altLang="zh-CN" sz="2000">
                      <a:latin typeface="Times New Roman" pitchFamily="18" charset="0"/>
                    </a:rPr>
                    <a:t>a</a:t>
                  </a:r>
                  <a:r>
                    <a:rPr lang="en-US" altLang="zh-CN" sz="2000" baseline="-25000">
                      <a:latin typeface="Times New Roman" pitchFamily="18" charset="0"/>
                    </a:rPr>
                    <a:t>4</a:t>
                  </a:r>
                  <a:endParaRPr lang="en-US" altLang="zh-CN" sz="3600"/>
                </a:p>
              </p:txBody>
            </p:sp>
            <p:grpSp>
              <p:nvGrpSpPr>
                <p:cNvPr id="30" name="Group 73"/>
                <p:cNvGrpSpPr>
                  <a:grpSpLocks/>
                </p:cNvGrpSpPr>
                <p:nvPr/>
              </p:nvGrpSpPr>
              <p:grpSpPr bwMode="auto">
                <a:xfrm>
                  <a:off x="3884" y="8595"/>
                  <a:ext cx="4530" cy="930"/>
                  <a:chOff x="3884" y="8595"/>
                  <a:chExt cx="4530" cy="930"/>
                </a:xfrm>
              </p:grpSpPr>
              <p:sp>
                <p:nvSpPr>
                  <p:cNvPr id="155722" name="Text Box 74"/>
                  <p:cNvSpPr txBox="1">
                    <a:spLocks noChangeArrowheads="1"/>
                  </p:cNvSpPr>
                  <p:nvPr/>
                </p:nvSpPr>
                <p:spPr bwMode="auto">
                  <a:xfrm>
                    <a:off x="3884" y="8595"/>
                    <a:ext cx="584" cy="405"/>
                  </a:xfrm>
                  <a:prstGeom prst="rect">
                    <a:avLst/>
                  </a:prstGeom>
                  <a:noFill/>
                  <a:ln w="9525">
                    <a:noFill/>
                    <a:miter lim="800000"/>
                    <a:headEnd/>
                    <a:tailEnd/>
                  </a:ln>
                </p:spPr>
                <p:txBody>
                  <a:bodyPr/>
                  <a:lstStyle/>
                  <a:p>
                    <a:pPr algn="just"/>
                    <a:r>
                      <a:rPr lang="en-US" altLang="zh-CN" sz="2000">
                        <a:latin typeface="Times New Roman" pitchFamily="18" charset="0"/>
                      </a:rPr>
                      <a:t>a</a:t>
                    </a:r>
                    <a:r>
                      <a:rPr lang="en-US" altLang="zh-CN" sz="2000" baseline="-25000">
                        <a:latin typeface="Times New Roman" pitchFamily="18" charset="0"/>
                      </a:rPr>
                      <a:t>1</a:t>
                    </a:r>
                    <a:endParaRPr lang="en-US" altLang="zh-CN" sz="3600"/>
                  </a:p>
                </p:txBody>
              </p:sp>
              <p:sp>
                <p:nvSpPr>
                  <p:cNvPr id="155723" name="Text Box 75"/>
                  <p:cNvSpPr txBox="1">
                    <a:spLocks noChangeArrowheads="1"/>
                  </p:cNvSpPr>
                  <p:nvPr/>
                </p:nvSpPr>
                <p:spPr bwMode="auto">
                  <a:xfrm>
                    <a:off x="5144" y="8595"/>
                    <a:ext cx="584" cy="405"/>
                  </a:xfrm>
                  <a:prstGeom prst="rect">
                    <a:avLst/>
                  </a:prstGeom>
                  <a:noFill/>
                  <a:ln w="9525">
                    <a:noFill/>
                    <a:miter lim="800000"/>
                    <a:headEnd/>
                    <a:tailEnd/>
                  </a:ln>
                </p:spPr>
                <p:txBody>
                  <a:bodyPr/>
                  <a:lstStyle/>
                  <a:p>
                    <a:pPr algn="just"/>
                    <a:r>
                      <a:rPr lang="en-US" altLang="zh-CN" sz="2000">
                        <a:latin typeface="Times New Roman" pitchFamily="18" charset="0"/>
                      </a:rPr>
                      <a:t>a</a:t>
                    </a:r>
                    <a:r>
                      <a:rPr lang="en-US" altLang="zh-CN" sz="2000" baseline="-25000">
                        <a:latin typeface="Times New Roman" pitchFamily="18" charset="0"/>
                      </a:rPr>
                      <a:t>3</a:t>
                    </a:r>
                    <a:endParaRPr lang="en-US" altLang="zh-CN" sz="3600"/>
                  </a:p>
                </p:txBody>
              </p:sp>
              <p:sp>
                <p:nvSpPr>
                  <p:cNvPr id="155724" name="Text Box 76"/>
                  <p:cNvSpPr txBox="1">
                    <a:spLocks noChangeArrowheads="1"/>
                  </p:cNvSpPr>
                  <p:nvPr/>
                </p:nvSpPr>
                <p:spPr bwMode="auto">
                  <a:xfrm>
                    <a:off x="6586" y="8595"/>
                    <a:ext cx="584" cy="405"/>
                  </a:xfrm>
                  <a:prstGeom prst="rect">
                    <a:avLst/>
                  </a:prstGeom>
                  <a:noFill/>
                  <a:ln w="9525">
                    <a:noFill/>
                    <a:miter lim="800000"/>
                    <a:headEnd/>
                    <a:tailEnd/>
                  </a:ln>
                </p:spPr>
                <p:txBody>
                  <a:bodyPr/>
                  <a:lstStyle/>
                  <a:p>
                    <a:pPr algn="just"/>
                    <a:r>
                      <a:rPr lang="en-US" altLang="zh-CN" sz="2000">
                        <a:latin typeface="Times New Roman" pitchFamily="18" charset="0"/>
                      </a:rPr>
                      <a:t>a</a:t>
                    </a:r>
                    <a:r>
                      <a:rPr lang="en-US" altLang="zh-CN" sz="2000" baseline="-25000">
                        <a:latin typeface="Times New Roman" pitchFamily="18" charset="0"/>
                      </a:rPr>
                      <a:t>5</a:t>
                    </a:r>
                    <a:endParaRPr lang="en-US" altLang="zh-CN" sz="3600"/>
                  </a:p>
                </p:txBody>
              </p:sp>
              <p:sp>
                <p:nvSpPr>
                  <p:cNvPr id="155725" name="Text Box 77"/>
                  <p:cNvSpPr txBox="1">
                    <a:spLocks noChangeArrowheads="1"/>
                  </p:cNvSpPr>
                  <p:nvPr/>
                </p:nvSpPr>
                <p:spPr bwMode="auto">
                  <a:xfrm>
                    <a:off x="7814" y="8610"/>
                    <a:ext cx="584" cy="405"/>
                  </a:xfrm>
                  <a:prstGeom prst="rect">
                    <a:avLst/>
                  </a:prstGeom>
                  <a:noFill/>
                  <a:ln w="9525">
                    <a:noFill/>
                    <a:miter lim="800000"/>
                    <a:headEnd/>
                    <a:tailEnd/>
                  </a:ln>
                </p:spPr>
                <p:txBody>
                  <a:bodyPr/>
                  <a:lstStyle/>
                  <a:p>
                    <a:pPr algn="just"/>
                    <a:r>
                      <a:rPr lang="en-US" altLang="zh-CN" sz="2000">
                        <a:latin typeface="Times New Roman" pitchFamily="18" charset="0"/>
                      </a:rPr>
                      <a:t>a</a:t>
                    </a:r>
                    <a:r>
                      <a:rPr lang="en-US" altLang="zh-CN" sz="2000" baseline="-25000">
                        <a:latin typeface="Times New Roman" pitchFamily="18" charset="0"/>
                      </a:rPr>
                      <a:t>7</a:t>
                    </a:r>
                    <a:endParaRPr lang="en-US" altLang="zh-CN" sz="3600"/>
                  </a:p>
                </p:txBody>
              </p:sp>
              <p:sp>
                <p:nvSpPr>
                  <p:cNvPr id="155726" name="Text Box 78"/>
                  <p:cNvSpPr txBox="1">
                    <a:spLocks noChangeArrowheads="1"/>
                  </p:cNvSpPr>
                  <p:nvPr/>
                </p:nvSpPr>
                <p:spPr bwMode="auto">
                  <a:xfrm>
                    <a:off x="6598" y="9120"/>
                    <a:ext cx="584" cy="405"/>
                  </a:xfrm>
                  <a:prstGeom prst="rect">
                    <a:avLst/>
                  </a:prstGeom>
                  <a:noFill/>
                  <a:ln w="9525">
                    <a:noFill/>
                    <a:miter lim="800000"/>
                    <a:headEnd/>
                    <a:tailEnd/>
                  </a:ln>
                </p:spPr>
                <p:txBody>
                  <a:bodyPr/>
                  <a:lstStyle/>
                  <a:p>
                    <a:pPr algn="just"/>
                    <a:r>
                      <a:rPr lang="en-US" altLang="zh-CN" sz="2000">
                        <a:latin typeface="Times New Roman" pitchFamily="18" charset="0"/>
                      </a:rPr>
                      <a:t>a</a:t>
                    </a:r>
                    <a:r>
                      <a:rPr lang="en-US" altLang="zh-CN" sz="2000" baseline="-25000">
                        <a:latin typeface="Times New Roman" pitchFamily="18" charset="0"/>
                      </a:rPr>
                      <a:t>6</a:t>
                    </a:r>
                    <a:endParaRPr lang="en-US" altLang="zh-CN" sz="3600"/>
                  </a:p>
                </p:txBody>
              </p:sp>
              <p:sp>
                <p:nvSpPr>
                  <p:cNvPr id="155727" name="Text Box 79"/>
                  <p:cNvSpPr txBox="1">
                    <a:spLocks noChangeArrowheads="1"/>
                  </p:cNvSpPr>
                  <p:nvPr/>
                </p:nvSpPr>
                <p:spPr bwMode="auto">
                  <a:xfrm>
                    <a:off x="7830" y="9075"/>
                    <a:ext cx="584" cy="405"/>
                  </a:xfrm>
                  <a:prstGeom prst="rect">
                    <a:avLst/>
                  </a:prstGeom>
                  <a:noFill/>
                  <a:ln w="9525">
                    <a:noFill/>
                    <a:miter lim="800000"/>
                    <a:headEnd/>
                    <a:tailEnd/>
                  </a:ln>
                </p:spPr>
                <p:txBody>
                  <a:bodyPr/>
                  <a:lstStyle/>
                  <a:p>
                    <a:pPr algn="just"/>
                    <a:r>
                      <a:rPr lang="en-US" altLang="zh-CN" sz="2000">
                        <a:latin typeface="Times New Roman" pitchFamily="18" charset="0"/>
                      </a:rPr>
                      <a:t>a</a:t>
                    </a:r>
                    <a:r>
                      <a:rPr lang="en-US" altLang="zh-CN" sz="2000" baseline="-25000">
                        <a:latin typeface="Times New Roman" pitchFamily="18" charset="0"/>
                      </a:rPr>
                      <a:t>8</a:t>
                    </a:r>
                    <a:endParaRPr lang="en-US" altLang="zh-CN" sz="3600"/>
                  </a:p>
                </p:txBody>
              </p:sp>
            </p:grpSp>
          </p:grpSp>
        </p:grpSp>
        <p:sp>
          <p:nvSpPr>
            <p:cNvPr id="155728" name="Line 80"/>
            <p:cNvSpPr>
              <a:spLocks noChangeShapeType="1"/>
            </p:cNvSpPr>
            <p:nvPr/>
          </p:nvSpPr>
          <p:spPr bwMode="auto">
            <a:xfrm flipV="1">
              <a:off x="7394" y="4713"/>
              <a:ext cx="0" cy="645"/>
            </a:xfrm>
            <a:prstGeom prst="line">
              <a:avLst/>
            </a:prstGeom>
            <a:noFill/>
            <a:ln w="3175">
              <a:solidFill>
                <a:srgbClr val="000000"/>
              </a:solidFill>
              <a:prstDash val="lgDash"/>
              <a:round/>
              <a:headEnd/>
              <a:tailEnd/>
            </a:ln>
          </p:spPr>
          <p:txBody>
            <a:bodyPr/>
            <a:lstStyle/>
            <a:p>
              <a:endParaRPr lang="zh-CN" altLang="en-US"/>
            </a:p>
          </p:txBody>
        </p:sp>
      </p:grpSp>
      <p:sp>
        <p:nvSpPr>
          <p:cNvPr id="155685" name="矩形 155684"/>
          <p:cNvSpPr/>
          <p:nvPr/>
        </p:nvSpPr>
        <p:spPr>
          <a:xfrm>
            <a:off x="2010974" y="1389336"/>
            <a:ext cx="330540" cy="369332"/>
          </a:xfrm>
          <a:prstGeom prst="rect">
            <a:avLst/>
          </a:prstGeom>
        </p:spPr>
        <p:txBody>
          <a:bodyPr wrap="none">
            <a:spAutoFit/>
          </a:bodyPr>
          <a:lstStyle/>
          <a:p>
            <a:r>
              <a:rPr lang="en-US" altLang="zh-CN" b="1" dirty="0" smtClean="0">
                <a:solidFill>
                  <a:srgbClr val="0000FF"/>
                </a:solidFill>
                <a:latin typeface="+mj-ea"/>
                <a:ea typeface="+mj-ea"/>
              </a:rPr>
              <a:t>1</a:t>
            </a:r>
            <a:endParaRPr lang="zh-CN" altLang="en-US" b="1" dirty="0">
              <a:solidFill>
                <a:srgbClr val="0000FF"/>
              </a:solidFill>
              <a:latin typeface="+mj-ea"/>
              <a:ea typeface="+mj-ea"/>
            </a:endParaRPr>
          </a:p>
        </p:txBody>
      </p:sp>
      <p:sp>
        <p:nvSpPr>
          <p:cNvPr id="85" name="矩形 84"/>
          <p:cNvSpPr/>
          <p:nvPr/>
        </p:nvSpPr>
        <p:spPr>
          <a:xfrm>
            <a:off x="1939787" y="1908181"/>
            <a:ext cx="330540" cy="369332"/>
          </a:xfrm>
          <a:prstGeom prst="rect">
            <a:avLst/>
          </a:prstGeom>
        </p:spPr>
        <p:txBody>
          <a:bodyPr wrap="none">
            <a:spAutoFit/>
          </a:bodyPr>
          <a:lstStyle/>
          <a:p>
            <a:r>
              <a:rPr lang="en-US" altLang="zh-CN" b="1" dirty="0" smtClean="0">
                <a:solidFill>
                  <a:srgbClr val="FF0000"/>
                </a:solidFill>
                <a:latin typeface="+mj-ea"/>
                <a:ea typeface="+mj-ea"/>
              </a:rPr>
              <a:t>1</a:t>
            </a:r>
            <a:endParaRPr lang="zh-CN" altLang="en-US" b="1" dirty="0">
              <a:solidFill>
                <a:srgbClr val="FF0000"/>
              </a:solidFill>
              <a:latin typeface="+mj-ea"/>
              <a:ea typeface="+mj-ea"/>
            </a:endParaRPr>
          </a:p>
        </p:txBody>
      </p:sp>
      <p:sp>
        <p:nvSpPr>
          <p:cNvPr id="86" name="矩形 85"/>
          <p:cNvSpPr/>
          <p:nvPr/>
        </p:nvSpPr>
        <p:spPr>
          <a:xfrm>
            <a:off x="4304158" y="1919515"/>
            <a:ext cx="330540" cy="369332"/>
          </a:xfrm>
          <a:prstGeom prst="rect">
            <a:avLst/>
          </a:prstGeom>
        </p:spPr>
        <p:txBody>
          <a:bodyPr wrap="none">
            <a:spAutoFit/>
          </a:bodyPr>
          <a:lstStyle/>
          <a:p>
            <a:r>
              <a:rPr lang="en-US" altLang="zh-CN" b="1" dirty="0" smtClean="0">
                <a:solidFill>
                  <a:srgbClr val="FF0000"/>
                </a:solidFill>
                <a:latin typeface="+mj-ea"/>
                <a:ea typeface="+mj-ea"/>
              </a:rPr>
              <a:t>1</a:t>
            </a:r>
            <a:endParaRPr lang="zh-CN" altLang="en-US" b="1" dirty="0">
              <a:solidFill>
                <a:srgbClr val="FF0000"/>
              </a:solidFill>
              <a:latin typeface="+mj-ea"/>
              <a:ea typeface="+mj-ea"/>
            </a:endParaRPr>
          </a:p>
        </p:txBody>
      </p:sp>
      <p:sp>
        <p:nvSpPr>
          <p:cNvPr id="87" name="矩形 86"/>
          <p:cNvSpPr/>
          <p:nvPr/>
        </p:nvSpPr>
        <p:spPr>
          <a:xfrm>
            <a:off x="3029116" y="1392404"/>
            <a:ext cx="330540" cy="369332"/>
          </a:xfrm>
          <a:prstGeom prst="rect">
            <a:avLst/>
          </a:prstGeom>
        </p:spPr>
        <p:txBody>
          <a:bodyPr wrap="none">
            <a:spAutoFit/>
          </a:bodyPr>
          <a:lstStyle/>
          <a:p>
            <a:r>
              <a:rPr lang="en-US" altLang="zh-CN" b="1" dirty="0" smtClean="0">
                <a:solidFill>
                  <a:srgbClr val="0000FF"/>
                </a:solidFill>
                <a:latin typeface="+mj-ea"/>
                <a:ea typeface="+mj-ea"/>
              </a:rPr>
              <a:t>0</a:t>
            </a:r>
            <a:endParaRPr lang="zh-CN" altLang="en-US" b="1" dirty="0">
              <a:solidFill>
                <a:srgbClr val="0000FF"/>
              </a:solidFill>
              <a:latin typeface="+mj-ea"/>
              <a:ea typeface="+mj-ea"/>
            </a:endParaRPr>
          </a:p>
        </p:txBody>
      </p:sp>
      <p:sp>
        <p:nvSpPr>
          <p:cNvPr id="88" name="矩形 87"/>
          <p:cNvSpPr/>
          <p:nvPr/>
        </p:nvSpPr>
        <p:spPr>
          <a:xfrm>
            <a:off x="5396167" y="1424283"/>
            <a:ext cx="330540" cy="369332"/>
          </a:xfrm>
          <a:prstGeom prst="rect">
            <a:avLst/>
          </a:prstGeom>
        </p:spPr>
        <p:txBody>
          <a:bodyPr wrap="none">
            <a:spAutoFit/>
          </a:bodyPr>
          <a:lstStyle/>
          <a:p>
            <a:r>
              <a:rPr lang="en-US" altLang="zh-CN" b="1" dirty="0" smtClean="0">
                <a:solidFill>
                  <a:srgbClr val="0000FF"/>
                </a:solidFill>
                <a:latin typeface="+mj-ea"/>
                <a:ea typeface="+mj-ea"/>
              </a:rPr>
              <a:t>1</a:t>
            </a:r>
            <a:endParaRPr lang="zh-CN" altLang="en-US" b="1" dirty="0">
              <a:solidFill>
                <a:srgbClr val="0000FF"/>
              </a:solidFill>
              <a:latin typeface="+mj-ea"/>
              <a:ea typeface="+mj-ea"/>
            </a:endParaRPr>
          </a:p>
        </p:txBody>
      </p:sp>
      <p:sp>
        <p:nvSpPr>
          <p:cNvPr id="89" name="矩形 88"/>
          <p:cNvSpPr/>
          <p:nvPr/>
        </p:nvSpPr>
        <p:spPr>
          <a:xfrm>
            <a:off x="3062415" y="1896311"/>
            <a:ext cx="330540" cy="369332"/>
          </a:xfrm>
          <a:prstGeom prst="rect">
            <a:avLst/>
          </a:prstGeom>
        </p:spPr>
        <p:txBody>
          <a:bodyPr wrap="none">
            <a:spAutoFit/>
          </a:bodyPr>
          <a:lstStyle/>
          <a:p>
            <a:r>
              <a:rPr lang="en-US" altLang="zh-CN" b="1" dirty="0" smtClean="0">
                <a:solidFill>
                  <a:srgbClr val="FF0000"/>
                </a:solidFill>
                <a:latin typeface="+mj-ea"/>
                <a:ea typeface="+mj-ea"/>
              </a:rPr>
              <a:t>0</a:t>
            </a:r>
            <a:endParaRPr lang="zh-CN" altLang="en-US" b="1" dirty="0">
              <a:solidFill>
                <a:srgbClr val="FF0000"/>
              </a:solidFill>
              <a:latin typeface="+mj-ea"/>
              <a:ea typeface="+mj-ea"/>
            </a:endParaRPr>
          </a:p>
        </p:txBody>
      </p:sp>
      <p:sp>
        <p:nvSpPr>
          <p:cNvPr id="90" name="矩形 89"/>
          <p:cNvSpPr/>
          <p:nvPr/>
        </p:nvSpPr>
        <p:spPr>
          <a:xfrm>
            <a:off x="4293615" y="1374654"/>
            <a:ext cx="330540" cy="369332"/>
          </a:xfrm>
          <a:prstGeom prst="rect">
            <a:avLst/>
          </a:prstGeom>
        </p:spPr>
        <p:txBody>
          <a:bodyPr wrap="none">
            <a:spAutoFit/>
          </a:bodyPr>
          <a:lstStyle/>
          <a:p>
            <a:r>
              <a:rPr lang="en-US" altLang="zh-CN" b="1" dirty="0" smtClean="0">
                <a:solidFill>
                  <a:srgbClr val="0000FF"/>
                </a:solidFill>
                <a:latin typeface="+mj-ea"/>
                <a:ea typeface="+mj-ea"/>
              </a:rPr>
              <a:t>0</a:t>
            </a:r>
            <a:endParaRPr lang="zh-CN" altLang="en-US" b="1" dirty="0">
              <a:solidFill>
                <a:srgbClr val="0000FF"/>
              </a:solidFill>
              <a:latin typeface="+mj-ea"/>
              <a:ea typeface="+mj-ea"/>
            </a:endParaRPr>
          </a:p>
        </p:txBody>
      </p:sp>
      <p:sp>
        <p:nvSpPr>
          <p:cNvPr id="91" name="矩形 90"/>
          <p:cNvSpPr/>
          <p:nvPr/>
        </p:nvSpPr>
        <p:spPr>
          <a:xfrm>
            <a:off x="5366671" y="1887436"/>
            <a:ext cx="330540" cy="369332"/>
          </a:xfrm>
          <a:prstGeom prst="rect">
            <a:avLst/>
          </a:prstGeom>
        </p:spPr>
        <p:txBody>
          <a:bodyPr wrap="none">
            <a:spAutoFit/>
          </a:bodyPr>
          <a:lstStyle/>
          <a:p>
            <a:r>
              <a:rPr lang="en-US" altLang="zh-CN" b="1" dirty="0" smtClean="0">
                <a:solidFill>
                  <a:srgbClr val="FF0000"/>
                </a:solidFill>
                <a:latin typeface="+mj-ea"/>
                <a:ea typeface="+mj-ea"/>
              </a:rPr>
              <a:t>1</a:t>
            </a:r>
            <a:endParaRPr lang="zh-CN" altLang="en-US" b="1" dirty="0">
              <a:solidFill>
                <a:srgbClr val="FF0000"/>
              </a:solidFill>
              <a:latin typeface="+mj-ea"/>
              <a:ea typeface="+mj-ea"/>
            </a:endParaRPr>
          </a:p>
        </p:txBody>
      </p:sp>
      <p:sp>
        <p:nvSpPr>
          <p:cNvPr id="92" name="矩形 91"/>
          <p:cNvSpPr/>
          <p:nvPr/>
        </p:nvSpPr>
        <p:spPr>
          <a:xfrm>
            <a:off x="1504339" y="3947738"/>
            <a:ext cx="330540" cy="369332"/>
          </a:xfrm>
          <a:prstGeom prst="rect">
            <a:avLst/>
          </a:prstGeom>
        </p:spPr>
        <p:txBody>
          <a:bodyPr wrap="none">
            <a:spAutoFit/>
          </a:bodyPr>
          <a:lstStyle/>
          <a:p>
            <a:r>
              <a:rPr lang="en-US" altLang="zh-CN" b="1" dirty="0" smtClean="0">
                <a:solidFill>
                  <a:srgbClr val="0000FF"/>
                </a:solidFill>
                <a:latin typeface="+mj-ea"/>
                <a:ea typeface="+mj-ea"/>
              </a:rPr>
              <a:t>1</a:t>
            </a:r>
            <a:endParaRPr lang="zh-CN" altLang="en-US" b="1" dirty="0">
              <a:solidFill>
                <a:srgbClr val="0000FF"/>
              </a:solidFill>
              <a:latin typeface="+mj-ea"/>
              <a:ea typeface="+mj-ea"/>
            </a:endParaRPr>
          </a:p>
        </p:txBody>
      </p:sp>
      <p:sp>
        <p:nvSpPr>
          <p:cNvPr id="93" name="矩形 92"/>
          <p:cNvSpPr/>
          <p:nvPr/>
        </p:nvSpPr>
        <p:spPr>
          <a:xfrm>
            <a:off x="2038712" y="4385849"/>
            <a:ext cx="330540" cy="369332"/>
          </a:xfrm>
          <a:prstGeom prst="rect">
            <a:avLst/>
          </a:prstGeom>
        </p:spPr>
        <p:txBody>
          <a:bodyPr wrap="none">
            <a:spAutoFit/>
          </a:bodyPr>
          <a:lstStyle/>
          <a:p>
            <a:r>
              <a:rPr lang="en-US" altLang="zh-CN" b="1" dirty="0" smtClean="0">
                <a:solidFill>
                  <a:srgbClr val="FF0000"/>
                </a:solidFill>
                <a:latin typeface="+mj-ea"/>
                <a:ea typeface="+mj-ea"/>
              </a:rPr>
              <a:t>1</a:t>
            </a:r>
            <a:endParaRPr lang="zh-CN" altLang="en-US" b="1" dirty="0">
              <a:solidFill>
                <a:srgbClr val="FF0000"/>
              </a:solidFill>
              <a:latin typeface="+mj-ea"/>
              <a:ea typeface="+mj-ea"/>
            </a:endParaRPr>
          </a:p>
        </p:txBody>
      </p:sp>
      <p:sp>
        <p:nvSpPr>
          <p:cNvPr id="94" name="矩形 93"/>
          <p:cNvSpPr/>
          <p:nvPr/>
        </p:nvSpPr>
        <p:spPr>
          <a:xfrm>
            <a:off x="4211960" y="4397183"/>
            <a:ext cx="330540" cy="369332"/>
          </a:xfrm>
          <a:prstGeom prst="rect">
            <a:avLst/>
          </a:prstGeom>
        </p:spPr>
        <p:txBody>
          <a:bodyPr wrap="none">
            <a:spAutoFit/>
          </a:bodyPr>
          <a:lstStyle/>
          <a:p>
            <a:r>
              <a:rPr lang="en-US" altLang="zh-CN" b="1" dirty="0" smtClean="0">
                <a:solidFill>
                  <a:srgbClr val="FF0000"/>
                </a:solidFill>
                <a:latin typeface="+mj-ea"/>
                <a:ea typeface="+mj-ea"/>
              </a:rPr>
              <a:t>1</a:t>
            </a:r>
            <a:endParaRPr lang="zh-CN" altLang="en-US" b="1" dirty="0">
              <a:solidFill>
                <a:srgbClr val="FF0000"/>
              </a:solidFill>
              <a:latin typeface="+mj-ea"/>
              <a:ea typeface="+mj-ea"/>
            </a:endParaRPr>
          </a:p>
        </p:txBody>
      </p:sp>
      <p:sp>
        <p:nvSpPr>
          <p:cNvPr id="95" name="矩形 94"/>
          <p:cNvSpPr/>
          <p:nvPr/>
        </p:nvSpPr>
        <p:spPr>
          <a:xfrm>
            <a:off x="2522481" y="3950806"/>
            <a:ext cx="330540" cy="369332"/>
          </a:xfrm>
          <a:prstGeom prst="rect">
            <a:avLst/>
          </a:prstGeom>
        </p:spPr>
        <p:txBody>
          <a:bodyPr wrap="none">
            <a:spAutoFit/>
          </a:bodyPr>
          <a:lstStyle/>
          <a:p>
            <a:r>
              <a:rPr lang="en-US" altLang="zh-CN" b="1" dirty="0" smtClean="0">
                <a:solidFill>
                  <a:srgbClr val="0000FF"/>
                </a:solidFill>
                <a:latin typeface="+mj-ea"/>
                <a:ea typeface="+mj-ea"/>
              </a:rPr>
              <a:t>0</a:t>
            </a:r>
            <a:endParaRPr lang="zh-CN" altLang="en-US" b="1" dirty="0">
              <a:solidFill>
                <a:srgbClr val="0000FF"/>
              </a:solidFill>
              <a:latin typeface="+mj-ea"/>
              <a:ea typeface="+mj-ea"/>
            </a:endParaRPr>
          </a:p>
        </p:txBody>
      </p:sp>
      <p:sp>
        <p:nvSpPr>
          <p:cNvPr id="96" name="矩形 95"/>
          <p:cNvSpPr/>
          <p:nvPr/>
        </p:nvSpPr>
        <p:spPr>
          <a:xfrm>
            <a:off x="4889532" y="3982685"/>
            <a:ext cx="330540" cy="369332"/>
          </a:xfrm>
          <a:prstGeom prst="rect">
            <a:avLst/>
          </a:prstGeom>
        </p:spPr>
        <p:txBody>
          <a:bodyPr wrap="none">
            <a:spAutoFit/>
          </a:bodyPr>
          <a:lstStyle/>
          <a:p>
            <a:r>
              <a:rPr lang="en-US" altLang="zh-CN" b="1" dirty="0" smtClean="0">
                <a:solidFill>
                  <a:srgbClr val="0000FF"/>
                </a:solidFill>
                <a:latin typeface="+mj-ea"/>
                <a:ea typeface="+mj-ea"/>
              </a:rPr>
              <a:t>1</a:t>
            </a:r>
            <a:endParaRPr lang="zh-CN" altLang="en-US" b="1" dirty="0">
              <a:solidFill>
                <a:srgbClr val="0000FF"/>
              </a:solidFill>
              <a:latin typeface="+mj-ea"/>
              <a:ea typeface="+mj-ea"/>
            </a:endParaRPr>
          </a:p>
        </p:txBody>
      </p:sp>
      <p:sp>
        <p:nvSpPr>
          <p:cNvPr id="97" name="矩形 96"/>
          <p:cNvSpPr/>
          <p:nvPr/>
        </p:nvSpPr>
        <p:spPr>
          <a:xfrm>
            <a:off x="3161340" y="4373979"/>
            <a:ext cx="330540" cy="369332"/>
          </a:xfrm>
          <a:prstGeom prst="rect">
            <a:avLst/>
          </a:prstGeom>
        </p:spPr>
        <p:txBody>
          <a:bodyPr wrap="none">
            <a:spAutoFit/>
          </a:bodyPr>
          <a:lstStyle/>
          <a:p>
            <a:r>
              <a:rPr lang="en-US" altLang="zh-CN" b="1" dirty="0" smtClean="0">
                <a:solidFill>
                  <a:srgbClr val="FF0000"/>
                </a:solidFill>
                <a:latin typeface="+mj-ea"/>
                <a:ea typeface="+mj-ea"/>
              </a:rPr>
              <a:t>0</a:t>
            </a:r>
            <a:endParaRPr lang="zh-CN" altLang="en-US" b="1" dirty="0">
              <a:solidFill>
                <a:srgbClr val="FF0000"/>
              </a:solidFill>
              <a:latin typeface="+mj-ea"/>
              <a:ea typeface="+mj-ea"/>
            </a:endParaRPr>
          </a:p>
        </p:txBody>
      </p:sp>
      <p:sp>
        <p:nvSpPr>
          <p:cNvPr id="98" name="矩形 97"/>
          <p:cNvSpPr/>
          <p:nvPr/>
        </p:nvSpPr>
        <p:spPr>
          <a:xfrm>
            <a:off x="3707904" y="3933056"/>
            <a:ext cx="330540" cy="369332"/>
          </a:xfrm>
          <a:prstGeom prst="rect">
            <a:avLst/>
          </a:prstGeom>
        </p:spPr>
        <p:txBody>
          <a:bodyPr wrap="none">
            <a:spAutoFit/>
          </a:bodyPr>
          <a:lstStyle/>
          <a:p>
            <a:r>
              <a:rPr lang="en-US" altLang="zh-CN" b="1" dirty="0" smtClean="0">
                <a:solidFill>
                  <a:srgbClr val="0000FF"/>
                </a:solidFill>
                <a:latin typeface="+mj-ea"/>
                <a:ea typeface="+mj-ea"/>
              </a:rPr>
              <a:t>0</a:t>
            </a:r>
            <a:endParaRPr lang="zh-CN" altLang="en-US" b="1" dirty="0">
              <a:solidFill>
                <a:srgbClr val="0000FF"/>
              </a:solidFill>
              <a:latin typeface="+mj-ea"/>
              <a:ea typeface="+mj-ea"/>
            </a:endParaRPr>
          </a:p>
        </p:txBody>
      </p:sp>
      <p:sp>
        <p:nvSpPr>
          <p:cNvPr id="99" name="矩形 98"/>
          <p:cNvSpPr/>
          <p:nvPr/>
        </p:nvSpPr>
        <p:spPr>
          <a:xfrm>
            <a:off x="5465596" y="4365104"/>
            <a:ext cx="330540" cy="369332"/>
          </a:xfrm>
          <a:prstGeom prst="rect">
            <a:avLst/>
          </a:prstGeom>
        </p:spPr>
        <p:txBody>
          <a:bodyPr wrap="none">
            <a:spAutoFit/>
          </a:bodyPr>
          <a:lstStyle/>
          <a:p>
            <a:r>
              <a:rPr lang="en-US" altLang="zh-CN" b="1" dirty="0" smtClean="0">
                <a:solidFill>
                  <a:srgbClr val="FF0000"/>
                </a:solidFill>
                <a:latin typeface="+mj-ea"/>
                <a:ea typeface="+mj-ea"/>
              </a:rPr>
              <a:t>1</a:t>
            </a:r>
            <a:endParaRPr lang="zh-CN" altLang="en-US" b="1" dirty="0">
              <a:solidFill>
                <a:srgbClr val="FF0000"/>
              </a:solidFill>
              <a:latin typeface="+mj-ea"/>
              <a:ea typeface="+mj-ea"/>
            </a:endParaRPr>
          </a:p>
        </p:txBody>
      </p:sp>
      <p:sp>
        <p:nvSpPr>
          <p:cNvPr id="155688" name="右箭头 155687"/>
          <p:cNvSpPr/>
          <p:nvPr/>
        </p:nvSpPr>
        <p:spPr>
          <a:xfrm>
            <a:off x="1324920" y="4399121"/>
            <a:ext cx="570033" cy="30129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55691" name="矩形 155690"/>
          <p:cNvSpPr/>
          <p:nvPr/>
        </p:nvSpPr>
        <p:spPr>
          <a:xfrm>
            <a:off x="395536" y="4139591"/>
            <a:ext cx="801783" cy="1015663"/>
          </a:xfrm>
          <a:prstGeom prst="rect">
            <a:avLst/>
          </a:prstGeom>
        </p:spPr>
        <p:txBody>
          <a:bodyPr wrap="square">
            <a:spAutoFit/>
          </a:bodyPr>
          <a:lstStyle/>
          <a:p>
            <a:r>
              <a:rPr lang="zh-CN" altLang="en-US" sz="2000" b="1" dirty="0">
                <a:solidFill>
                  <a:srgbClr val="0000FF"/>
                </a:solidFill>
                <a:latin typeface="+mj-ea"/>
                <a:ea typeface="+mj-ea"/>
              </a:rPr>
              <a:t>错开半个码元</a:t>
            </a:r>
          </a:p>
        </p:txBody>
      </p:sp>
      <p:cxnSp>
        <p:nvCxnSpPr>
          <p:cNvPr id="108" name="直接连接符 107"/>
          <p:cNvCxnSpPr/>
          <p:nvPr/>
        </p:nvCxnSpPr>
        <p:spPr>
          <a:xfrm>
            <a:off x="1929411" y="3913331"/>
            <a:ext cx="0" cy="878747"/>
          </a:xfrm>
          <a:prstGeom prst="line">
            <a:avLst/>
          </a:prstGeom>
          <a:ln>
            <a:solidFill>
              <a:srgbClr val="FF0000"/>
            </a:solidFill>
            <a:prstDash val="sysDash"/>
          </a:ln>
        </p:spPr>
        <p:style>
          <a:lnRef idx="3">
            <a:schemeClr val="accent2"/>
          </a:lnRef>
          <a:fillRef idx="0">
            <a:schemeClr val="accent2"/>
          </a:fillRef>
          <a:effectRef idx="2">
            <a:schemeClr val="accent2"/>
          </a:effectRef>
          <a:fontRef idx="minor">
            <a:schemeClr val="tx1"/>
          </a:fontRef>
        </p:style>
      </p:cxnSp>
      <p:cxnSp>
        <p:nvCxnSpPr>
          <p:cNvPr id="155710" name="直接箭头连接符 155709"/>
          <p:cNvCxnSpPr/>
          <p:nvPr/>
        </p:nvCxnSpPr>
        <p:spPr>
          <a:xfrm flipV="1">
            <a:off x="1929167" y="5263026"/>
            <a:ext cx="0" cy="43143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14" name="直接箭头连接符 113"/>
          <p:cNvCxnSpPr/>
          <p:nvPr/>
        </p:nvCxnSpPr>
        <p:spPr>
          <a:xfrm flipV="1">
            <a:off x="2505581" y="5263026"/>
            <a:ext cx="0" cy="43143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15" name="直接箭头连接符 114"/>
          <p:cNvCxnSpPr/>
          <p:nvPr/>
        </p:nvCxnSpPr>
        <p:spPr>
          <a:xfrm flipV="1">
            <a:off x="3119853" y="5297560"/>
            <a:ext cx="0" cy="43143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16" name="直接箭头连接符 115"/>
          <p:cNvCxnSpPr/>
          <p:nvPr/>
        </p:nvCxnSpPr>
        <p:spPr>
          <a:xfrm flipV="1">
            <a:off x="3686315" y="5315949"/>
            <a:ext cx="0" cy="43143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17" name="直接箭头连接符 116"/>
          <p:cNvCxnSpPr/>
          <p:nvPr/>
        </p:nvCxnSpPr>
        <p:spPr>
          <a:xfrm flipV="1">
            <a:off x="4305054" y="5315949"/>
            <a:ext cx="0" cy="43143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18" name="直接箭头连接符 117"/>
          <p:cNvCxnSpPr/>
          <p:nvPr/>
        </p:nvCxnSpPr>
        <p:spPr>
          <a:xfrm flipV="1">
            <a:off x="2548010" y="2840316"/>
            <a:ext cx="0" cy="431434"/>
          </a:xfrm>
          <a:prstGeom prst="straightConnector1">
            <a:avLst/>
          </a:prstGeom>
          <a:ln>
            <a:solidFill>
              <a:srgbClr val="00CC00"/>
            </a:solidFill>
            <a:tailEnd type="arrow"/>
          </a:ln>
        </p:spPr>
        <p:style>
          <a:lnRef idx="3">
            <a:schemeClr val="accent2"/>
          </a:lnRef>
          <a:fillRef idx="0">
            <a:schemeClr val="accent2"/>
          </a:fillRef>
          <a:effectRef idx="2">
            <a:schemeClr val="accent2"/>
          </a:effectRef>
          <a:fontRef idx="minor">
            <a:schemeClr val="tx1"/>
          </a:fontRef>
        </p:style>
      </p:cxnSp>
      <p:cxnSp>
        <p:nvCxnSpPr>
          <p:cNvPr id="119" name="直接箭头连接符 118"/>
          <p:cNvCxnSpPr/>
          <p:nvPr/>
        </p:nvCxnSpPr>
        <p:spPr>
          <a:xfrm flipV="1">
            <a:off x="3755232" y="2840316"/>
            <a:ext cx="0" cy="431434"/>
          </a:xfrm>
          <a:prstGeom prst="straightConnector1">
            <a:avLst/>
          </a:prstGeom>
          <a:ln>
            <a:solidFill>
              <a:srgbClr val="00CC00"/>
            </a:solidFill>
            <a:tailEnd type="arrow"/>
          </a:ln>
        </p:spPr>
        <p:style>
          <a:lnRef idx="3">
            <a:schemeClr val="accent2"/>
          </a:lnRef>
          <a:fillRef idx="0">
            <a:schemeClr val="accent2"/>
          </a:fillRef>
          <a:effectRef idx="2">
            <a:schemeClr val="accent2"/>
          </a:effectRef>
          <a:fontRef idx="minor">
            <a:schemeClr val="tx1"/>
          </a:fontRef>
        </p:style>
      </p:cxnSp>
      <p:cxnSp>
        <p:nvCxnSpPr>
          <p:cNvPr id="120" name="直接箭头连接符 119"/>
          <p:cNvCxnSpPr/>
          <p:nvPr/>
        </p:nvCxnSpPr>
        <p:spPr>
          <a:xfrm flipV="1">
            <a:off x="4914787" y="2852936"/>
            <a:ext cx="0" cy="431434"/>
          </a:xfrm>
          <a:prstGeom prst="straightConnector1">
            <a:avLst/>
          </a:prstGeom>
          <a:ln>
            <a:solidFill>
              <a:srgbClr val="00CC00"/>
            </a:solidFill>
            <a:tailEnd type="arrow"/>
          </a:ln>
        </p:spPr>
        <p:style>
          <a:lnRef idx="3">
            <a:schemeClr val="accent2"/>
          </a:lnRef>
          <a:fillRef idx="0">
            <a:schemeClr val="accent2"/>
          </a:fillRef>
          <a:effectRef idx="2">
            <a:schemeClr val="accent2"/>
          </a:effectRef>
          <a:fontRef idx="minor">
            <a:schemeClr val="tx1"/>
          </a:fontRef>
        </p:style>
      </p:cxnSp>
      <p:cxnSp>
        <p:nvCxnSpPr>
          <p:cNvPr id="121" name="直接箭头连接符 120"/>
          <p:cNvCxnSpPr/>
          <p:nvPr/>
        </p:nvCxnSpPr>
        <p:spPr>
          <a:xfrm flipV="1">
            <a:off x="2548010" y="2852936"/>
            <a:ext cx="0" cy="431434"/>
          </a:xfrm>
          <a:prstGeom prst="straightConnector1">
            <a:avLst/>
          </a:prstGeom>
          <a:ln>
            <a:solidFill>
              <a:srgbClr val="00CC00"/>
            </a:solidFill>
            <a:tailEnd type="arrow"/>
          </a:ln>
        </p:spPr>
        <p:style>
          <a:lnRef idx="3">
            <a:schemeClr val="accent2"/>
          </a:lnRef>
          <a:fillRef idx="0">
            <a:schemeClr val="accent2"/>
          </a:fillRef>
          <a:effectRef idx="2">
            <a:schemeClr val="accent2"/>
          </a:effectRef>
          <a:fontRef idx="minor">
            <a:schemeClr val="tx1"/>
          </a:fontRef>
        </p:style>
      </p:cxnSp>
      <p:cxnSp>
        <p:nvCxnSpPr>
          <p:cNvPr id="122" name="直接箭头连接符 121"/>
          <p:cNvCxnSpPr/>
          <p:nvPr/>
        </p:nvCxnSpPr>
        <p:spPr>
          <a:xfrm flipV="1">
            <a:off x="4877328" y="5297560"/>
            <a:ext cx="0" cy="43143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155721" name="矩形 155720"/>
          <p:cNvSpPr/>
          <p:nvPr/>
        </p:nvSpPr>
        <p:spPr>
          <a:xfrm>
            <a:off x="6454007" y="2659867"/>
            <a:ext cx="2448272" cy="1200329"/>
          </a:xfrm>
          <a:prstGeom prst="rect">
            <a:avLst/>
          </a:prstGeom>
        </p:spPr>
        <p:txBody>
          <a:bodyPr wrap="square">
            <a:spAutoFit/>
          </a:bodyPr>
          <a:lstStyle/>
          <a:p>
            <a:r>
              <a:rPr lang="zh-CN" altLang="en-US" sz="2400" b="1" dirty="0">
                <a:solidFill>
                  <a:srgbClr val="0000FF"/>
                </a:solidFill>
                <a:latin typeface="+mj-ea"/>
                <a:ea typeface="+mj-ea"/>
              </a:rPr>
              <a:t>相邻码元相位差的最大值仅为</a:t>
            </a:r>
            <a:r>
              <a:rPr lang="en-US" altLang="zh-CN" sz="2400" b="1" dirty="0">
                <a:solidFill>
                  <a:srgbClr val="FF0000"/>
                </a:solidFill>
                <a:latin typeface="+mj-ea"/>
                <a:ea typeface="+mj-ea"/>
              </a:rPr>
              <a:t>90</a:t>
            </a:r>
            <a:r>
              <a:rPr lang="en-US" altLang="zh-CN" sz="2400" b="1" dirty="0" smtClean="0">
                <a:solidFill>
                  <a:srgbClr val="FF0000"/>
                </a:solidFill>
                <a:latin typeface="+mj-ea"/>
                <a:ea typeface="+mj-ea"/>
              </a:rPr>
              <a:t>°</a:t>
            </a:r>
            <a:r>
              <a:rPr lang="zh-CN" altLang="en-US" sz="2400" b="1" dirty="0" smtClean="0">
                <a:solidFill>
                  <a:srgbClr val="0000FF"/>
                </a:solidFill>
                <a:latin typeface="+mj-ea"/>
                <a:ea typeface="+mj-ea"/>
              </a:rPr>
              <a:t>，因为：</a:t>
            </a:r>
            <a:endParaRPr lang="zh-CN" altLang="en-US" sz="2400" b="1" dirty="0">
              <a:solidFill>
                <a:srgbClr val="0000FF"/>
              </a:solidFill>
              <a:latin typeface="+mj-ea"/>
              <a:ea typeface="+mj-ea"/>
            </a:endParaRPr>
          </a:p>
        </p:txBody>
      </p:sp>
      <p:graphicFrame>
        <p:nvGraphicFramePr>
          <p:cNvPr id="124" name="Group 36"/>
          <p:cNvGraphicFramePr>
            <a:graphicFrameLocks noGrp="1"/>
          </p:cNvGraphicFramePr>
          <p:nvPr>
            <p:extLst>
              <p:ext uri="{D42A27DB-BD31-4B8C-83A1-F6EECF244321}">
                <p14:modId xmlns:p14="http://schemas.microsoft.com/office/powerpoint/2010/main" val="403927237"/>
              </p:ext>
            </p:extLst>
          </p:nvPr>
        </p:nvGraphicFramePr>
        <p:xfrm>
          <a:off x="6444208" y="3944392"/>
          <a:ext cx="2384425" cy="1981200"/>
        </p:xfrm>
        <a:graphic>
          <a:graphicData uri="http://schemas.openxmlformats.org/drawingml/2006/table">
            <a:tbl>
              <a:tblPr/>
              <a:tblGrid>
                <a:gridCol w="717550"/>
                <a:gridCol w="673100"/>
                <a:gridCol w="993775"/>
              </a:tblGrid>
              <a:tr h="309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endParaRPr kumimoji="0" lang="en-US" altLang="zh-CN" sz="2000" b="0" i="0" u="none" strike="noStrike" cap="none" normalizeH="0" baseline="0" dirty="0" smtClean="0">
                        <a:ln>
                          <a:noFill/>
                        </a:ln>
                        <a:solidFill>
                          <a:schemeClr val="tx1"/>
                        </a:solidFill>
                        <a:effectLst/>
                        <a:latin typeface="Arial" charset="0"/>
                        <a:ea typeface="宋体"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smtClean="0">
                          <a:ln>
                            <a:noFill/>
                          </a:ln>
                          <a:solidFill>
                            <a:schemeClr val="tx1"/>
                          </a:solidFill>
                          <a:effectLst/>
                          <a:latin typeface="Times New Roman" pitchFamily="18" charset="0"/>
                          <a:ea typeface="宋体" charset="-122"/>
                          <a:cs typeface="Times New Roman" pitchFamily="18" charset="0"/>
                        </a:rPr>
                        <a:t>b</a:t>
                      </a:r>
                      <a:endParaRPr kumimoji="0" lang="en-US" altLang="zh-CN" sz="2000" b="0" i="0" u="none" strike="noStrike" cap="none" normalizeH="0" baseline="0" smtClean="0">
                        <a:ln>
                          <a:noFill/>
                        </a:ln>
                        <a:solidFill>
                          <a:schemeClr val="tx1"/>
                        </a:solidFill>
                        <a:effectLst/>
                        <a:latin typeface="Arial" charset="0"/>
                        <a:ea typeface="宋体"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r>
                        <a:rPr kumimoji="0" lang="en-US" altLang="zh-CN" sz="2000" b="0"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endParaRPr kumimoji="0" lang="en-US" altLang="zh-CN" sz="2000" b="0" i="1"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2000" b="0"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2000" b="0"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90</a:t>
                      </a: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94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2000" b="0"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2000" b="0"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2000" b="0"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2000" b="0"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270</a:t>
                      </a: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2000" b="0"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2000" b="0"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180</a:t>
                      </a: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5691"/>
                                        </p:tgtEl>
                                        <p:attrNameLst>
                                          <p:attrName>style.visibility</p:attrName>
                                        </p:attrNameLst>
                                      </p:cBhvr>
                                      <p:to>
                                        <p:strVal val="visible"/>
                                      </p:to>
                                    </p:set>
                                    <p:anim calcmode="lin" valueType="num">
                                      <p:cBhvr additive="base">
                                        <p:cTn id="7" dur="500" fill="hold"/>
                                        <p:tgtEl>
                                          <p:spTgt spid="155691"/>
                                        </p:tgtEl>
                                        <p:attrNameLst>
                                          <p:attrName>ppt_x</p:attrName>
                                        </p:attrNameLst>
                                      </p:cBhvr>
                                      <p:tavLst>
                                        <p:tav tm="0">
                                          <p:val>
                                            <p:strVal val="#ppt_x"/>
                                          </p:val>
                                        </p:tav>
                                        <p:tav tm="100000">
                                          <p:val>
                                            <p:strVal val="#ppt_x"/>
                                          </p:val>
                                        </p:tav>
                                      </p:tavLst>
                                    </p:anim>
                                    <p:anim calcmode="lin" valueType="num">
                                      <p:cBhvr additive="base">
                                        <p:cTn id="8" dur="500" fill="hold"/>
                                        <p:tgtEl>
                                          <p:spTgt spid="15569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5688"/>
                                        </p:tgtEl>
                                        <p:attrNameLst>
                                          <p:attrName>style.visibility</p:attrName>
                                        </p:attrNameLst>
                                      </p:cBhvr>
                                      <p:to>
                                        <p:strVal val="visible"/>
                                      </p:to>
                                    </p:set>
                                    <p:anim calcmode="lin" valueType="num">
                                      <p:cBhvr additive="base">
                                        <p:cTn id="12" dur="500" fill="hold"/>
                                        <p:tgtEl>
                                          <p:spTgt spid="155688"/>
                                        </p:tgtEl>
                                        <p:attrNameLst>
                                          <p:attrName>ppt_x</p:attrName>
                                        </p:attrNameLst>
                                      </p:cBhvr>
                                      <p:tavLst>
                                        <p:tav tm="0">
                                          <p:val>
                                            <p:strVal val="#ppt_x"/>
                                          </p:val>
                                        </p:tav>
                                        <p:tav tm="100000">
                                          <p:val>
                                            <p:strVal val="#ppt_x"/>
                                          </p:val>
                                        </p:tav>
                                      </p:tavLst>
                                    </p:anim>
                                    <p:anim calcmode="lin" valueType="num">
                                      <p:cBhvr additive="base">
                                        <p:cTn id="13" dur="500" fill="hold"/>
                                        <p:tgtEl>
                                          <p:spTgt spid="15568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8"/>
                                        </p:tgtEl>
                                        <p:attrNameLst>
                                          <p:attrName>style.visibility</p:attrName>
                                        </p:attrNameLst>
                                      </p:cBhvr>
                                      <p:to>
                                        <p:strVal val="visible"/>
                                      </p:to>
                                    </p:set>
                                    <p:anim calcmode="lin" valueType="num">
                                      <p:cBhvr additive="base">
                                        <p:cTn id="17" dur="500" fill="hold"/>
                                        <p:tgtEl>
                                          <p:spTgt spid="108"/>
                                        </p:tgtEl>
                                        <p:attrNameLst>
                                          <p:attrName>ppt_x</p:attrName>
                                        </p:attrNameLst>
                                      </p:cBhvr>
                                      <p:tavLst>
                                        <p:tav tm="0">
                                          <p:val>
                                            <p:strVal val="#ppt_x"/>
                                          </p:val>
                                        </p:tav>
                                        <p:tav tm="100000">
                                          <p:val>
                                            <p:strVal val="#ppt_x"/>
                                          </p:val>
                                        </p:tav>
                                      </p:tavLst>
                                    </p:anim>
                                    <p:anim calcmode="lin" valueType="num">
                                      <p:cBhvr additive="base">
                                        <p:cTn id="1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8"/>
                                        </p:tgtEl>
                                        <p:attrNameLst>
                                          <p:attrName>style.visibility</p:attrName>
                                        </p:attrNameLst>
                                      </p:cBhvr>
                                      <p:to>
                                        <p:strVal val="visible"/>
                                      </p:to>
                                    </p:set>
                                    <p:anim calcmode="lin" valueType="num">
                                      <p:cBhvr additive="base">
                                        <p:cTn id="23" dur="500" fill="hold"/>
                                        <p:tgtEl>
                                          <p:spTgt spid="118"/>
                                        </p:tgtEl>
                                        <p:attrNameLst>
                                          <p:attrName>ppt_x</p:attrName>
                                        </p:attrNameLst>
                                      </p:cBhvr>
                                      <p:tavLst>
                                        <p:tav tm="0">
                                          <p:val>
                                            <p:strVal val="#ppt_x"/>
                                          </p:val>
                                        </p:tav>
                                        <p:tav tm="100000">
                                          <p:val>
                                            <p:strVal val="#ppt_x"/>
                                          </p:val>
                                        </p:tav>
                                      </p:tavLst>
                                    </p:anim>
                                    <p:anim calcmode="lin" valueType="num">
                                      <p:cBhvr additive="base">
                                        <p:cTn id="24" dur="500" fill="hold"/>
                                        <p:tgtEl>
                                          <p:spTgt spid="1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9"/>
                                        </p:tgtEl>
                                        <p:attrNameLst>
                                          <p:attrName>style.visibility</p:attrName>
                                        </p:attrNameLst>
                                      </p:cBhvr>
                                      <p:to>
                                        <p:strVal val="visible"/>
                                      </p:to>
                                    </p:set>
                                    <p:anim calcmode="lin" valueType="num">
                                      <p:cBhvr additive="base">
                                        <p:cTn id="27" dur="500" fill="hold"/>
                                        <p:tgtEl>
                                          <p:spTgt spid="119"/>
                                        </p:tgtEl>
                                        <p:attrNameLst>
                                          <p:attrName>ppt_x</p:attrName>
                                        </p:attrNameLst>
                                      </p:cBhvr>
                                      <p:tavLst>
                                        <p:tav tm="0">
                                          <p:val>
                                            <p:strVal val="#ppt_x"/>
                                          </p:val>
                                        </p:tav>
                                        <p:tav tm="100000">
                                          <p:val>
                                            <p:strVal val="#ppt_x"/>
                                          </p:val>
                                        </p:tav>
                                      </p:tavLst>
                                    </p:anim>
                                    <p:anim calcmode="lin" valueType="num">
                                      <p:cBhvr additive="base">
                                        <p:cTn id="28" dur="500" fill="hold"/>
                                        <p:tgtEl>
                                          <p:spTgt spid="11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0"/>
                                        </p:tgtEl>
                                        <p:attrNameLst>
                                          <p:attrName>style.visibility</p:attrName>
                                        </p:attrNameLst>
                                      </p:cBhvr>
                                      <p:to>
                                        <p:strVal val="visible"/>
                                      </p:to>
                                    </p:set>
                                    <p:anim calcmode="lin" valueType="num">
                                      <p:cBhvr additive="base">
                                        <p:cTn id="31" dur="500" fill="hold"/>
                                        <p:tgtEl>
                                          <p:spTgt spid="120"/>
                                        </p:tgtEl>
                                        <p:attrNameLst>
                                          <p:attrName>ppt_x</p:attrName>
                                        </p:attrNameLst>
                                      </p:cBhvr>
                                      <p:tavLst>
                                        <p:tav tm="0">
                                          <p:val>
                                            <p:strVal val="#ppt_x"/>
                                          </p:val>
                                        </p:tav>
                                        <p:tav tm="100000">
                                          <p:val>
                                            <p:strVal val="#ppt_x"/>
                                          </p:val>
                                        </p:tav>
                                      </p:tavLst>
                                    </p:anim>
                                    <p:anim calcmode="lin" valueType="num">
                                      <p:cBhvr additive="base">
                                        <p:cTn id="32" dur="500" fill="hold"/>
                                        <p:tgtEl>
                                          <p:spTgt spid="12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21"/>
                                        </p:tgtEl>
                                        <p:attrNameLst>
                                          <p:attrName>style.visibility</p:attrName>
                                        </p:attrNameLst>
                                      </p:cBhvr>
                                      <p:to>
                                        <p:strVal val="visible"/>
                                      </p:to>
                                    </p:set>
                                    <p:anim calcmode="lin" valueType="num">
                                      <p:cBhvr additive="base">
                                        <p:cTn id="35" dur="500" fill="hold"/>
                                        <p:tgtEl>
                                          <p:spTgt spid="121"/>
                                        </p:tgtEl>
                                        <p:attrNameLst>
                                          <p:attrName>ppt_x</p:attrName>
                                        </p:attrNameLst>
                                      </p:cBhvr>
                                      <p:tavLst>
                                        <p:tav tm="0">
                                          <p:val>
                                            <p:strVal val="#ppt_x"/>
                                          </p:val>
                                        </p:tav>
                                        <p:tav tm="100000">
                                          <p:val>
                                            <p:strVal val="#ppt_x"/>
                                          </p:val>
                                        </p:tav>
                                      </p:tavLst>
                                    </p:anim>
                                    <p:anim calcmode="lin" valueType="num">
                                      <p:cBhvr additive="base">
                                        <p:cTn id="36" dur="500" fill="hold"/>
                                        <p:tgtEl>
                                          <p:spTgt spid="121"/>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 presetClass="entr" presetSubtype="4" fill="hold" nodeType="afterEffect">
                                  <p:stCondLst>
                                    <p:cond delay="0"/>
                                  </p:stCondLst>
                                  <p:childTnLst>
                                    <p:set>
                                      <p:cBhvr>
                                        <p:cTn id="39" dur="1" fill="hold">
                                          <p:stCondLst>
                                            <p:cond delay="0"/>
                                          </p:stCondLst>
                                        </p:cTn>
                                        <p:tgtEl>
                                          <p:spTgt spid="155710"/>
                                        </p:tgtEl>
                                        <p:attrNameLst>
                                          <p:attrName>style.visibility</p:attrName>
                                        </p:attrNameLst>
                                      </p:cBhvr>
                                      <p:to>
                                        <p:strVal val="visible"/>
                                      </p:to>
                                    </p:set>
                                    <p:anim calcmode="lin" valueType="num">
                                      <p:cBhvr additive="base">
                                        <p:cTn id="40" dur="500" fill="hold"/>
                                        <p:tgtEl>
                                          <p:spTgt spid="155710"/>
                                        </p:tgtEl>
                                        <p:attrNameLst>
                                          <p:attrName>ppt_x</p:attrName>
                                        </p:attrNameLst>
                                      </p:cBhvr>
                                      <p:tavLst>
                                        <p:tav tm="0">
                                          <p:val>
                                            <p:strVal val="#ppt_x"/>
                                          </p:val>
                                        </p:tav>
                                        <p:tav tm="100000">
                                          <p:val>
                                            <p:strVal val="#ppt_x"/>
                                          </p:val>
                                        </p:tav>
                                      </p:tavLst>
                                    </p:anim>
                                    <p:anim calcmode="lin" valueType="num">
                                      <p:cBhvr additive="base">
                                        <p:cTn id="41" dur="500" fill="hold"/>
                                        <p:tgtEl>
                                          <p:spTgt spid="155710"/>
                                        </p:tgtEl>
                                        <p:attrNameLst>
                                          <p:attrName>ppt_y</p:attrName>
                                        </p:attrNameLst>
                                      </p:cBhvr>
                                      <p:tavLst>
                                        <p:tav tm="0">
                                          <p:val>
                                            <p:strVal val="1+#ppt_h/2"/>
                                          </p:val>
                                        </p:tav>
                                        <p:tav tm="100000">
                                          <p:val>
                                            <p:strVal val="#ppt_y"/>
                                          </p:val>
                                        </p:tav>
                                      </p:tavLst>
                                    </p:anim>
                                  </p:childTnLst>
                                </p:cTn>
                              </p:par>
                            </p:childTnLst>
                          </p:cTn>
                        </p:par>
                        <p:par>
                          <p:cTn id="42" fill="hold">
                            <p:stCondLst>
                              <p:cond delay="1000"/>
                            </p:stCondLst>
                            <p:childTnLst>
                              <p:par>
                                <p:cTn id="43" presetID="2" presetClass="entr" presetSubtype="4" fill="hold" nodeType="afterEffect">
                                  <p:stCondLst>
                                    <p:cond delay="0"/>
                                  </p:stCondLst>
                                  <p:childTnLst>
                                    <p:set>
                                      <p:cBhvr>
                                        <p:cTn id="44" dur="1" fill="hold">
                                          <p:stCondLst>
                                            <p:cond delay="0"/>
                                          </p:stCondLst>
                                        </p:cTn>
                                        <p:tgtEl>
                                          <p:spTgt spid="114"/>
                                        </p:tgtEl>
                                        <p:attrNameLst>
                                          <p:attrName>style.visibility</p:attrName>
                                        </p:attrNameLst>
                                      </p:cBhvr>
                                      <p:to>
                                        <p:strVal val="visible"/>
                                      </p:to>
                                    </p:set>
                                    <p:anim calcmode="lin" valueType="num">
                                      <p:cBhvr additive="base">
                                        <p:cTn id="45" dur="500" fill="hold"/>
                                        <p:tgtEl>
                                          <p:spTgt spid="114"/>
                                        </p:tgtEl>
                                        <p:attrNameLst>
                                          <p:attrName>ppt_x</p:attrName>
                                        </p:attrNameLst>
                                      </p:cBhvr>
                                      <p:tavLst>
                                        <p:tav tm="0">
                                          <p:val>
                                            <p:strVal val="#ppt_x"/>
                                          </p:val>
                                        </p:tav>
                                        <p:tav tm="100000">
                                          <p:val>
                                            <p:strVal val="#ppt_x"/>
                                          </p:val>
                                        </p:tav>
                                      </p:tavLst>
                                    </p:anim>
                                    <p:anim calcmode="lin" valueType="num">
                                      <p:cBhvr additive="base">
                                        <p:cTn id="46" dur="500" fill="hold"/>
                                        <p:tgtEl>
                                          <p:spTgt spid="114"/>
                                        </p:tgtEl>
                                        <p:attrNameLst>
                                          <p:attrName>ppt_y</p:attrName>
                                        </p:attrNameLst>
                                      </p:cBhvr>
                                      <p:tavLst>
                                        <p:tav tm="0">
                                          <p:val>
                                            <p:strVal val="1+#ppt_h/2"/>
                                          </p:val>
                                        </p:tav>
                                        <p:tav tm="100000">
                                          <p:val>
                                            <p:strVal val="#ppt_y"/>
                                          </p:val>
                                        </p:tav>
                                      </p:tavLst>
                                    </p:anim>
                                  </p:childTnLst>
                                </p:cTn>
                              </p:par>
                            </p:childTnLst>
                          </p:cTn>
                        </p:par>
                        <p:par>
                          <p:cTn id="47" fill="hold">
                            <p:stCondLst>
                              <p:cond delay="1500"/>
                            </p:stCondLst>
                            <p:childTnLst>
                              <p:par>
                                <p:cTn id="48" presetID="2" presetClass="entr" presetSubtype="4" fill="hold" nodeType="afterEffect">
                                  <p:stCondLst>
                                    <p:cond delay="0"/>
                                  </p:stCondLst>
                                  <p:childTnLst>
                                    <p:set>
                                      <p:cBhvr>
                                        <p:cTn id="49" dur="1" fill="hold">
                                          <p:stCondLst>
                                            <p:cond delay="0"/>
                                          </p:stCondLst>
                                        </p:cTn>
                                        <p:tgtEl>
                                          <p:spTgt spid="115"/>
                                        </p:tgtEl>
                                        <p:attrNameLst>
                                          <p:attrName>style.visibility</p:attrName>
                                        </p:attrNameLst>
                                      </p:cBhvr>
                                      <p:to>
                                        <p:strVal val="visible"/>
                                      </p:to>
                                    </p:set>
                                    <p:anim calcmode="lin" valueType="num">
                                      <p:cBhvr additive="base">
                                        <p:cTn id="50" dur="500" fill="hold"/>
                                        <p:tgtEl>
                                          <p:spTgt spid="115"/>
                                        </p:tgtEl>
                                        <p:attrNameLst>
                                          <p:attrName>ppt_x</p:attrName>
                                        </p:attrNameLst>
                                      </p:cBhvr>
                                      <p:tavLst>
                                        <p:tav tm="0">
                                          <p:val>
                                            <p:strVal val="#ppt_x"/>
                                          </p:val>
                                        </p:tav>
                                        <p:tav tm="100000">
                                          <p:val>
                                            <p:strVal val="#ppt_x"/>
                                          </p:val>
                                        </p:tav>
                                      </p:tavLst>
                                    </p:anim>
                                    <p:anim calcmode="lin" valueType="num">
                                      <p:cBhvr additive="base">
                                        <p:cTn id="51" dur="500" fill="hold"/>
                                        <p:tgtEl>
                                          <p:spTgt spid="115"/>
                                        </p:tgtEl>
                                        <p:attrNameLst>
                                          <p:attrName>ppt_y</p:attrName>
                                        </p:attrNameLst>
                                      </p:cBhvr>
                                      <p:tavLst>
                                        <p:tav tm="0">
                                          <p:val>
                                            <p:strVal val="1+#ppt_h/2"/>
                                          </p:val>
                                        </p:tav>
                                        <p:tav tm="100000">
                                          <p:val>
                                            <p:strVal val="#ppt_y"/>
                                          </p:val>
                                        </p:tav>
                                      </p:tavLst>
                                    </p:anim>
                                  </p:childTnLst>
                                </p:cTn>
                              </p:par>
                            </p:childTnLst>
                          </p:cTn>
                        </p:par>
                        <p:par>
                          <p:cTn id="52" fill="hold">
                            <p:stCondLst>
                              <p:cond delay="2000"/>
                            </p:stCondLst>
                            <p:childTnLst>
                              <p:par>
                                <p:cTn id="53" presetID="2" presetClass="entr" presetSubtype="4" fill="hold" nodeType="afterEffect">
                                  <p:stCondLst>
                                    <p:cond delay="0"/>
                                  </p:stCondLst>
                                  <p:childTnLst>
                                    <p:set>
                                      <p:cBhvr>
                                        <p:cTn id="54" dur="1" fill="hold">
                                          <p:stCondLst>
                                            <p:cond delay="0"/>
                                          </p:stCondLst>
                                        </p:cTn>
                                        <p:tgtEl>
                                          <p:spTgt spid="116"/>
                                        </p:tgtEl>
                                        <p:attrNameLst>
                                          <p:attrName>style.visibility</p:attrName>
                                        </p:attrNameLst>
                                      </p:cBhvr>
                                      <p:to>
                                        <p:strVal val="visible"/>
                                      </p:to>
                                    </p:set>
                                    <p:anim calcmode="lin" valueType="num">
                                      <p:cBhvr additive="base">
                                        <p:cTn id="55" dur="500" fill="hold"/>
                                        <p:tgtEl>
                                          <p:spTgt spid="116"/>
                                        </p:tgtEl>
                                        <p:attrNameLst>
                                          <p:attrName>ppt_x</p:attrName>
                                        </p:attrNameLst>
                                      </p:cBhvr>
                                      <p:tavLst>
                                        <p:tav tm="0">
                                          <p:val>
                                            <p:strVal val="#ppt_x"/>
                                          </p:val>
                                        </p:tav>
                                        <p:tav tm="100000">
                                          <p:val>
                                            <p:strVal val="#ppt_x"/>
                                          </p:val>
                                        </p:tav>
                                      </p:tavLst>
                                    </p:anim>
                                    <p:anim calcmode="lin" valueType="num">
                                      <p:cBhvr additive="base">
                                        <p:cTn id="56" dur="500" fill="hold"/>
                                        <p:tgtEl>
                                          <p:spTgt spid="116"/>
                                        </p:tgtEl>
                                        <p:attrNameLst>
                                          <p:attrName>ppt_y</p:attrName>
                                        </p:attrNameLst>
                                      </p:cBhvr>
                                      <p:tavLst>
                                        <p:tav tm="0">
                                          <p:val>
                                            <p:strVal val="1+#ppt_h/2"/>
                                          </p:val>
                                        </p:tav>
                                        <p:tav tm="100000">
                                          <p:val>
                                            <p:strVal val="#ppt_y"/>
                                          </p:val>
                                        </p:tav>
                                      </p:tavLst>
                                    </p:anim>
                                  </p:childTnLst>
                                </p:cTn>
                              </p:par>
                            </p:childTnLst>
                          </p:cTn>
                        </p:par>
                        <p:par>
                          <p:cTn id="57" fill="hold">
                            <p:stCondLst>
                              <p:cond delay="2500"/>
                            </p:stCondLst>
                            <p:childTnLst>
                              <p:par>
                                <p:cTn id="58" presetID="2" presetClass="entr" presetSubtype="4" fill="hold" nodeType="afterEffect">
                                  <p:stCondLst>
                                    <p:cond delay="0"/>
                                  </p:stCondLst>
                                  <p:childTnLst>
                                    <p:set>
                                      <p:cBhvr>
                                        <p:cTn id="59" dur="1" fill="hold">
                                          <p:stCondLst>
                                            <p:cond delay="0"/>
                                          </p:stCondLst>
                                        </p:cTn>
                                        <p:tgtEl>
                                          <p:spTgt spid="117"/>
                                        </p:tgtEl>
                                        <p:attrNameLst>
                                          <p:attrName>style.visibility</p:attrName>
                                        </p:attrNameLst>
                                      </p:cBhvr>
                                      <p:to>
                                        <p:strVal val="visible"/>
                                      </p:to>
                                    </p:set>
                                    <p:anim calcmode="lin" valueType="num">
                                      <p:cBhvr additive="base">
                                        <p:cTn id="60" dur="500" fill="hold"/>
                                        <p:tgtEl>
                                          <p:spTgt spid="117"/>
                                        </p:tgtEl>
                                        <p:attrNameLst>
                                          <p:attrName>ppt_x</p:attrName>
                                        </p:attrNameLst>
                                      </p:cBhvr>
                                      <p:tavLst>
                                        <p:tav tm="0">
                                          <p:val>
                                            <p:strVal val="#ppt_x"/>
                                          </p:val>
                                        </p:tav>
                                        <p:tav tm="100000">
                                          <p:val>
                                            <p:strVal val="#ppt_x"/>
                                          </p:val>
                                        </p:tav>
                                      </p:tavLst>
                                    </p:anim>
                                    <p:anim calcmode="lin" valueType="num">
                                      <p:cBhvr additive="base">
                                        <p:cTn id="61" dur="500" fill="hold"/>
                                        <p:tgtEl>
                                          <p:spTgt spid="117"/>
                                        </p:tgtEl>
                                        <p:attrNameLst>
                                          <p:attrName>ppt_y</p:attrName>
                                        </p:attrNameLst>
                                      </p:cBhvr>
                                      <p:tavLst>
                                        <p:tav tm="0">
                                          <p:val>
                                            <p:strVal val="1+#ppt_h/2"/>
                                          </p:val>
                                        </p:tav>
                                        <p:tav tm="100000">
                                          <p:val>
                                            <p:strVal val="#ppt_y"/>
                                          </p:val>
                                        </p:tav>
                                      </p:tavLst>
                                    </p:anim>
                                  </p:childTnLst>
                                </p:cTn>
                              </p:par>
                            </p:childTnLst>
                          </p:cTn>
                        </p:par>
                        <p:par>
                          <p:cTn id="62" fill="hold">
                            <p:stCondLst>
                              <p:cond delay="3000"/>
                            </p:stCondLst>
                            <p:childTnLst>
                              <p:par>
                                <p:cTn id="63" presetID="2" presetClass="entr" presetSubtype="4" fill="hold" nodeType="afterEffect">
                                  <p:stCondLst>
                                    <p:cond delay="0"/>
                                  </p:stCondLst>
                                  <p:childTnLst>
                                    <p:set>
                                      <p:cBhvr>
                                        <p:cTn id="64" dur="1" fill="hold">
                                          <p:stCondLst>
                                            <p:cond delay="0"/>
                                          </p:stCondLst>
                                        </p:cTn>
                                        <p:tgtEl>
                                          <p:spTgt spid="122"/>
                                        </p:tgtEl>
                                        <p:attrNameLst>
                                          <p:attrName>style.visibility</p:attrName>
                                        </p:attrNameLst>
                                      </p:cBhvr>
                                      <p:to>
                                        <p:strVal val="visible"/>
                                      </p:to>
                                    </p:set>
                                    <p:anim calcmode="lin" valueType="num">
                                      <p:cBhvr additive="base">
                                        <p:cTn id="65" dur="500" fill="hold"/>
                                        <p:tgtEl>
                                          <p:spTgt spid="122"/>
                                        </p:tgtEl>
                                        <p:attrNameLst>
                                          <p:attrName>ppt_x</p:attrName>
                                        </p:attrNameLst>
                                      </p:cBhvr>
                                      <p:tavLst>
                                        <p:tav tm="0">
                                          <p:val>
                                            <p:strVal val="#ppt_x"/>
                                          </p:val>
                                        </p:tav>
                                        <p:tav tm="100000">
                                          <p:val>
                                            <p:strVal val="#ppt_x"/>
                                          </p:val>
                                        </p:tav>
                                      </p:tavLst>
                                    </p:anim>
                                    <p:anim calcmode="lin" valueType="num">
                                      <p:cBhvr additive="base">
                                        <p:cTn id="66"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55721"/>
                                        </p:tgtEl>
                                        <p:attrNameLst>
                                          <p:attrName>style.visibility</p:attrName>
                                        </p:attrNameLst>
                                      </p:cBhvr>
                                      <p:to>
                                        <p:strVal val="visible"/>
                                      </p:to>
                                    </p:set>
                                    <p:anim calcmode="lin" valueType="num">
                                      <p:cBhvr additive="base">
                                        <p:cTn id="71" dur="500" fill="hold"/>
                                        <p:tgtEl>
                                          <p:spTgt spid="155721"/>
                                        </p:tgtEl>
                                        <p:attrNameLst>
                                          <p:attrName>ppt_x</p:attrName>
                                        </p:attrNameLst>
                                      </p:cBhvr>
                                      <p:tavLst>
                                        <p:tav tm="0">
                                          <p:val>
                                            <p:strVal val="#ppt_x"/>
                                          </p:val>
                                        </p:tav>
                                        <p:tav tm="100000">
                                          <p:val>
                                            <p:strVal val="#ppt_x"/>
                                          </p:val>
                                        </p:tav>
                                      </p:tavLst>
                                    </p:anim>
                                    <p:anim calcmode="lin" valueType="num">
                                      <p:cBhvr additive="base">
                                        <p:cTn id="72" dur="500" fill="hold"/>
                                        <p:tgtEl>
                                          <p:spTgt spid="155721"/>
                                        </p:tgtEl>
                                        <p:attrNameLst>
                                          <p:attrName>ppt_y</p:attrName>
                                        </p:attrNameLst>
                                      </p:cBhvr>
                                      <p:tavLst>
                                        <p:tav tm="0">
                                          <p:val>
                                            <p:strVal val="1+#ppt_h/2"/>
                                          </p:val>
                                        </p:tav>
                                        <p:tav tm="100000">
                                          <p:val>
                                            <p:strVal val="#ppt_y"/>
                                          </p:val>
                                        </p:tav>
                                      </p:tavLst>
                                    </p:anim>
                                  </p:childTnLst>
                                </p:cTn>
                              </p:par>
                            </p:childTnLst>
                          </p:cTn>
                        </p:par>
                        <p:par>
                          <p:cTn id="73" fill="hold">
                            <p:stCondLst>
                              <p:cond delay="500"/>
                            </p:stCondLst>
                            <p:childTnLst>
                              <p:par>
                                <p:cTn id="74" presetID="2" presetClass="entr" presetSubtype="4" fill="hold" nodeType="afterEffect">
                                  <p:stCondLst>
                                    <p:cond delay="0"/>
                                  </p:stCondLst>
                                  <p:childTnLst>
                                    <p:set>
                                      <p:cBhvr>
                                        <p:cTn id="75" dur="1" fill="hold">
                                          <p:stCondLst>
                                            <p:cond delay="0"/>
                                          </p:stCondLst>
                                        </p:cTn>
                                        <p:tgtEl>
                                          <p:spTgt spid="124"/>
                                        </p:tgtEl>
                                        <p:attrNameLst>
                                          <p:attrName>style.visibility</p:attrName>
                                        </p:attrNameLst>
                                      </p:cBhvr>
                                      <p:to>
                                        <p:strVal val="visible"/>
                                      </p:to>
                                    </p:set>
                                    <p:anim calcmode="lin" valueType="num">
                                      <p:cBhvr additive="base">
                                        <p:cTn id="76" dur="500" fill="hold"/>
                                        <p:tgtEl>
                                          <p:spTgt spid="124"/>
                                        </p:tgtEl>
                                        <p:attrNameLst>
                                          <p:attrName>ppt_x</p:attrName>
                                        </p:attrNameLst>
                                      </p:cBhvr>
                                      <p:tavLst>
                                        <p:tav tm="0">
                                          <p:val>
                                            <p:strVal val="#ppt_x"/>
                                          </p:val>
                                        </p:tav>
                                        <p:tav tm="100000">
                                          <p:val>
                                            <p:strVal val="#ppt_x"/>
                                          </p:val>
                                        </p:tav>
                                      </p:tavLst>
                                    </p:anim>
                                    <p:anim calcmode="lin" valueType="num">
                                      <p:cBhvr additive="base">
                                        <p:cTn id="77"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88" grpId="0" animBg="1"/>
      <p:bldP spid="155691" grpId="0"/>
      <p:bldP spid="155721"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latin typeface="+mj-ea"/>
              </a:rPr>
              <a:t>OQPSK</a:t>
            </a:r>
            <a:r>
              <a:rPr lang="zh-CN" altLang="en-US" dirty="0">
                <a:latin typeface="+mj-ea"/>
              </a:rPr>
              <a:t>和</a:t>
            </a:r>
            <a:r>
              <a:rPr lang="en-US" altLang="zh-CN" dirty="0">
                <a:latin typeface="+mj-ea"/>
              </a:rPr>
              <a:t>QPSK</a:t>
            </a:r>
            <a:r>
              <a:rPr lang="zh-CN" altLang="en-US" dirty="0">
                <a:latin typeface="+mj-ea"/>
              </a:rPr>
              <a:t>的唯一区别在于：</a:t>
            </a:r>
            <a:endParaRPr lang="en-US" altLang="zh-CN" dirty="0">
              <a:latin typeface="+mj-ea"/>
            </a:endParaRPr>
          </a:p>
          <a:p>
            <a:pPr lvl="1"/>
            <a:r>
              <a:rPr lang="zh-CN" altLang="en-US" dirty="0">
                <a:latin typeface="+mj-ea"/>
              </a:rPr>
              <a:t>对于</a:t>
            </a:r>
            <a:r>
              <a:rPr lang="en-US" altLang="zh-CN" dirty="0">
                <a:latin typeface="+mj-ea"/>
              </a:rPr>
              <a:t>QPSK</a:t>
            </a:r>
            <a:r>
              <a:rPr lang="zh-CN" altLang="en-US" dirty="0">
                <a:latin typeface="+mj-ea"/>
              </a:rPr>
              <a:t>，上表中的两个比特</a:t>
            </a:r>
            <a:r>
              <a:rPr lang="en-US" altLang="zh-CN" dirty="0">
                <a:latin typeface="+mj-ea"/>
              </a:rPr>
              <a:t>a</a:t>
            </a:r>
            <a:r>
              <a:rPr lang="zh-CN" altLang="en-US" dirty="0">
                <a:latin typeface="+mj-ea"/>
              </a:rPr>
              <a:t>和</a:t>
            </a:r>
            <a:r>
              <a:rPr lang="en-US" altLang="zh-CN" dirty="0">
                <a:latin typeface="+mj-ea"/>
              </a:rPr>
              <a:t>b</a:t>
            </a:r>
            <a:r>
              <a:rPr lang="zh-CN" altLang="en-US" dirty="0">
                <a:latin typeface="+mj-ea"/>
              </a:rPr>
              <a:t>的持续时间原则上可以不同；</a:t>
            </a:r>
            <a:endParaRPr lang="en-US" altLang="zh-CN" dirty="0">
              <a:latin typeface="+mj-ea"/>
            </a:endParaRPr>
          </a:p>
          <a:p>
            <a:pPr lvl="1"/>
            <a:r>
              <a:rPr lang="zh-CN" altLang="en-US" dirty="0">
                <a:latin typeface="+mj-ea"/>
              </a:rPr>
              <a:t>而对于</a:t>
            </a:r>
            <a:r>
              <a:rPr lang="en-US" altLang="zh-CN" dirty="0">
                <a:latin typeface="+mj-ea"/>
              </a:rPr>
              <a:t>OQPSK</a:t>
            </a:r>
            <a:r>
              <a:rPr lang="zh-CN" altLang="en-US" dirty="0">
                <a:latin typeface="+mj-ea"/>
              </a:rPr>
              <a:t>，</a:t>
            </a:r>
            <a:r>
              <a:rPr lang="en-US" altLang="zh-CN" dirty="0">
                <a:latin typeface="+mj-ea"/>
              </a:rPr>
              <a:t>a</a:t>
            </a:r>
            <a:r>
              <a:rPr lang="zh-CN" altLang="en-US" dirty="0">
                <a:latin typeface="+mj-ea"/>
              </a:rPr>
              <a:t>和</a:t>
            </a:r>
            <a:r>
              <a:rPr lang="en-US" altLang="zh-CN" dirty="0">
                <a:latin typeface="+mj-ea"/>
              </a:rPr>
              <a:t>b</a:t>
            </a:r>
            <a:r>
              <a:rPr lang="zh-CN" altLang="en-US" dirty="0">
                <a:latin typeface="+mj-ea"/>
              </a:rPr>
              <a:t>的持续时间必须相同。</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171</a:t>
            </a:fld>
            <a:endParaRPr lang="en-US"/>
          </a:p>
        </p:txBody>
      </p:sp>
    </p:spTree>
    <p:extLst>
      <p:ext uri="{BB962C8B-B14F-4D97-AF65-F5344CB8AC3E}">
        <p14:creationId xmlns:p14="http://schemas.microsoft.com/office/powerpoint/2010/main" val="601073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US" altLang="zh-CN" dirty="0">
                <a:sym typeface="Symbol" pitchFamily="18" charset="2"/>
              </a:rPr>
              <a:t></a:t>
            </a:r>
            <a:r>
              <a:rPr lang="en-US" altLang="zh-CN" dirty="0"/>
              <a:t>/4</a:t>
            </a:r>
            <a:r>
              <a:rPr lang="zh-CN" altLang="en-US" dirty="0"/>
              <a:t>相移</a:t>
            </a:r>
            <a:r>
              <a:rPr lang="en-US" altLang="zh-CN" dirty="0"/>
              <a:t>QPSK </a:t>
            </a:r>
          </a:p>
        </p:txBody>
      </p:sp>
      <p:sp>
        <p:nvSpPr>
          <p:cNvPr id="156675" name="Rectangle 3"/>
          <p:cNvSpPr>
            <a:spLocks noGrp="1" noChangeArrowheads="1"/>
          </p:cNvSpPr>
          <p:nvPr>
            <p:ph type="body" idx="1"/>
          </p:nvPr>
        </p:nvSpPr>
        <p:spPr>
          <a:xfrm>
            <a:off x="539552" y="1196752"/>
            <a:ext cx="8064896" cy="5328592"/>
          </a:xfrm>
        </p:spPr>
        <p:txBody>
          <a:bodyPr>
            <a:normAutofit fontScale="85000" lnSpcReduction="20000"/>
          </a:bodyPr>
          <a:lstStyle/>
          <a:p>
            <a:r>
              <a:rPr lang="en-US" altLang="zh-CN" dirty="0" smtClean="0">
                <a:sym typeface="Symbol" pitchFamily="18" charset="2"/>
              </a:rPr>
              <a:t></a:t>
            </a:r>
            <a:r>
              <a:rPr lang="en-US" altLang="zh-CN" dirty="0" smtClean="0"/>
              <a:t>4</a:t>
            </a:r>
            <a:r>
              <a:rPr lang="zh-CN" altLang="en-US" dirty="0" smtClean="0"/>
              <a:t>相移</a:t>
            </a:r>
            <a:r>
              <a:rPr lang="en-US" altLang="zh-CN" dirty="0" smtClean="0"/>
              <a:t>QPSK</a:t>
            </a:r>
            <a:r>
              <a:rPr lang="zh-CN" altLang="en-US" dirty="0" smtClean="0"/>
              <a:t>信号是由两个</a:t>
            </a:r>
            <a:r>
              <a:rPr lang="zh-CN" altLang="en-US" dirty="0" smtClean="0">
                <a:solidFill>
                  <a:srgbClr val="0000FF"/>
                </a:solidFill>
              </a:rPr>
              <a:t>相差</a:t>
            </a:r>
            <a:r>
              <a:rPr lang="zh-CN" altLang="en-US" dirty="0" smtClean="0">
                <a:solidFill>
                  <a:srgbClr val="0000FF"/>
                </a:solidFill>
                <a:sym typeface="Symbol" pitchFamily="18" charset="2"/>
              </a:rPr>
              <a:t></a:t>
            </a:r>
            <a:r>
              <a:rPr lang="en-US" altLang="zh-CN" dirty="0" smtClean="0">
                <a:solidFill>
                  <a:srgbClr val="0000FF"/>
                </a:solidFill>
              </a:rPr>
              <a:t>4</a:t>
            </a:r>
            <a:r>
              <a:rPr lang="zh-CN" altLang="en-US" dirty="0" smtClean="0">
                <a:solidFill>
                  <a:srgbClr val="0000FF"/>
                </a:solidFill>
              </a:rPr>
              <a:t>的</a:t>
            </a:r>
            <a:r>
              <a:rPr lang="en-US" altLang="zh-CN" dirty="0" smtClean="0">
                <a:solidFill>
                  <a:srgbClr val="0000FF"/>
                </a:solidFill>
              </a:rPr>
              <a:t>QPSK</a:t>
            </a:r>
            <a:r>
              <a:rPr lang="zh-CN" altLang="en-US" dirty="0" smtClean="0"/>
              <a:t>星座图</a:t>
            </a:r>
            <a:r>
              <a:rPr lang="zh-CN" altLang="en-US" dirty="0" smtClean="0">
                <a:solidFill>
                  <a:srgbClr val="0000FF"/>
                </a:solidFill>
              </a:rPr>
              <a:t>交替产生</a:t>
            </a:r>
            <a:r>
              <a:rPr lang="zh-CN" altLang="en-US" dirty="0" smtClean="0"/>
              <a:t>的，它也是一个</a:t>
            </a:r>
            <a:r>
              <a:rPr lang="en-US" altLang="zh-CN" dirty="0" smtClean="0"/>
              <a:t>4</a:t>
            </a:r>
            <a:r>
              <a:rPr lang="zh-CN" altLang="en-US" dirty="0" smtClean="0"/>
              <a:t>进制信号：</a:t>
            </a:r>
          </a:p>
          <a:p>
            <a:pPr lvl="1"/>
            <a:endParaRPr lang="zh-CN" altLang="en-US" dirty="0" smtClean="0"/>
          </a:p>
          <a:p>
            <a:pPr lvl="1"/>
            <a:endParaRPr lang="zh-CN" altLang="en-US" dirty="0" smtClean="0"/>
          </a:p>
          <a:p>
            <a:pPr lvl="1"/>
            <a:endParaRPr lang="zh-CN" altLang="en-US" dirty="0" smtClean="0"/>
          </a:p>
          <a:p>
            <a:pPr lvl="1"/>
            <a:endParaRPr lang="zh-CN" altLang="en-US" dirty="0" smtClean="0"/>
          </a:p>
          <a:p>
            <a:pPr lvl="1"/>
            <a:endParaRPr lang="zh-CN" altLang="en-US" dirty="0" smtClean="0"/>
          </a:p>
          <a:p>
            <a:pPr lvl="1"/>
            <a:endParaRPr lang="zh-CN" altLang="en-US" dirty="0" smtClean="0"/>
          </a:p>
          <a:p>
            <a:r>
              <a:rPr lang="zh-CN" altLang="en-US" dirty="0" smtClean="0"/>
              <a:t>当前码元的相位相对于前一码元的相位改变</a:t>
            </a:r>
            <a:r>
              <a:rPr lang="zh-CN" altLang="en-US" dirty="0" smtClean="0">
                <a:solidFill>
                  <a:srgbClr val="0000FF"/>
                </a:solidFill>
                <a:sym typeface="Symbol" pitchFamily="18" charset="2"/>
              </a:rPr>
              <a:t></a:t>
            </a:r>
            <a:r>
              <a:rPr lang="en-US" altLang="zh-CN" dirty="0" smtClean="0">
                <a:solidFill>
                  <a:srgbClr val="0000FF"/>
                </a:solidFill>
              </a:rPr>
              <a:t>45°</a:t>
            </a:r>
            <a:r>
              <a:rPr lang="zh-CN" altLang="en-US" dirty="0" smtClean="0">
                <a:solidFill>
                  <a:srgbClr val="0000FF"/>
                </a:solidFill>
              </a:rPr>
              <a:t>或</a:t>
            </a:r>
            <a:r>
              <a:rPr lang="zh-CN" altLang="en-US" dirty="0" smtClean="0">
                <a:solidFill>
                  <a:srgbClr val="0000FF"/>
                </a:solidFill>
                <a:sym typeface="Symbol" pitchFamily="18" charset="2"/>
              </a:rPr>
              <a:t></a:t>
            </a:r>
            <a:r>
              <a:rPr lang="en-US" altLang="zh-CN" dirty="0" smtClean="0">
                <a:solidFill>
                  <a:srgbClr val="0000FF"/>
                </a:solidFill>
              </a:rPr>
              <a:t>135°</a:t>
            </a:r>
            <a:r>
              <a:rPr lang="zh-CN" altLang="en-US" dirty="0" smtClean="0"/>
              <a:t>。</a:t>
            </a:r>
            <a:endParaRPr lang="en-US" altLang="zh-CN" dirty="0" smtClean="0"/>
          </a:p>
          <a:p>
            <a:pPr>
              <a:buNone/>
            </a:pPr>
            <a:r>
              <a:rPr lang="zh-CN" altLang="en-US" dirty="0" smtClean="0"/>
              <a:t>   例如</a:t>
            </a:r>
            <a:r>
              <a:rPr lang="en-US" altLang="zh-CN" dirty="0" smtClean="0"/>
              <a:t>: </a:t>
            </a:r>
            <a:r>
              <a:rPr lang="zh-CN" altLang="en-US" dirty="0" smtClean="0"/>
              <a:t>连续输入“</a:t>
            </a:r>
            <a:r>
              <a:rPr lang="en-US" altLang="zh-CN" dirty="0" smtClean="0"/>
              <a:t>11 11 11 11…”</a:t>
            </a:r>
            <a:r>
              <a:rPr lang="zh-CN" altLang="en-US" dirty="0" smtClean="0"/>
              <a:t>，则信号码元相位为“</a:t>
            </a:r>
            <a:r>
              <a:rPr lang="en-US" altLang="zh-CN" dirty="0" smtClean="0"/>
              <a:t>45</a:t>
            </a:r>
            <a:r>
              <a:rPr lang="en-US" altLang="zh-CN" dirty="0" smtClean="0">
                <a:sym typeface="Symbol" pitchFamily="18" charset="2"/>
              </a:rPr>
              <a:t></a:t>
            </a:r>
            <a:r>
              <a:rPr lang="en-US" altLang="zh-CN" dirty="0" smtClean="0"/>
              <a:t> 90</a:t>
            </a:r>
            <a:r>
              <a:rPr lang="en-US" altLang="zh-CN" dirty="0" smtClean="0">
                <a:sym typeface="Symbol" pitchFamily="18" charset="2"/>
              </a:rPr>
              <a:t></a:t>
            </a:r>
            <a:r>
              <a:rPr lang="en-US" altLang="zh-CN" dirty="0" smtClean="0"/>
              <a:t> 45</a:t>
            </a:r>
            <a:r>
              <a:rPr lang="en-US" altLang="zh-CN" dirty="0" smtClean="0">
                <a:sym typeface="Symbol" pitchFamily="18" charset="2"/>
              </a:rPr>
              <a:t></a:t>
            </a:r>
            <a:r>
              <a:rPr lang="en-US" altLang="zh-CN" dirty="0" smtClean="0"/>
              <a:t> 90</a:t>
            </a:r>
            <a:r>
              <a:rPr lang="en-US" altLang="zh-CN" dirty="0" smtClean="0">
                <a:sym typeface="Symbol" pitchFamily="18" charset="2"/>
              </a:rPr>
              <a:t></a:t>
            </a:r>
            <a:r>
              <a:rPr lang="en-US" altLang="zh-CN" dirty="0" smtClean="0"/>
              <a:t> …” </a:t>
            </a:r>
          </a:p>
          <a:p>
            <a:r>
              <a:rPr lang="zh-CN" altLang="en-US" dirty="0" smtClean="0">
                <a:solidFill>
                  <a:srgbClr val="0000FF"/>
                </a:solidFill>
              </a:rPr>
              <a:t>优点</a:t>
            </a:r>
            <a:r>
              <a:rPr lang="zh-CN" altLang="en-US" dirty="0" smtClean="0"/>
              <a:t>：这种体制中</a:t>
            </a:r>
            <a:r>
              <a:rPr lang="zh-CN" altLang="en-US" dirty="0" smtClean="0">
                <a:solidFill>
                  <a:srgbClr val="0000FF"/>
                </a:solidFill>
              </a:rPr>
              <a:t>相邻码元间总有相位改变</a:t>
            </a:r>
            <a:r>
              <a:rPr lang="zh-CN" altLang="en-US" dirty="0" smtClean="0"/>
              <a:t>、最大相移为</a:t>
            </a:r>
            <a:r>
              <a:rPr lang="zh-CN" altLang="en-US" dirty="0" smtClean="0">
                <a:solidFill>
                  <a:srgbClr val="0000FF"/>
                </a:solidFill>
                <a:sym typeface="Symbol" pitchFamily="18" charset="2"/>
              </a:rPr>
              <a:t></a:t>
            </a:r>
            <a:r>
              <a:rPr lang="en-US" altLang="zh-CN" dirty="0" smtClean="0">
                <a:solidFill>
                  <a:srgbClr val="0000FF"/>
                </a:solidFill>
              </a:rPr>
              <a:t>135°</a:t>
            </a:r>
            <a:r>
              <a:rPr lang="zh-CN" altLang="en-US" dirty="0" smtClean="0"/>
              <a:t>，比</a:t>
            </a:r>
            <a:r>
              <a:rPr lang="en-US" altLang="zh-CN" dirty="0" smtClean="0"/>
              <a:t>QPSK</a:t>
            </a:r>
            <a:r>
              <a:rPr lang="zh-CN" altLang="en-US" dirty="0" smtClean="0"/>
              <a:t>的最大相移小。 </a:t>
            </a:r>
            <a:endParaRPr lang="zh-CN" altLang="en-US" dirty="0"/>
          </a:p>
        </p:txBody>
      </p:sp>
      <p:sp>
        <p:nvSpPr>
          <p:cNvPr id="37" name="灯片编号占位符 5"/>
          <p:cNvSpPr>
            <a:spLocks noGrp="1"/>
          </p:cNvSpPr>
          <p:nvPr>
            <p:ph type="sldNum" sz="quarter" idx="12"/>
          </p:nvPr>
        </p:nvSpPr>
        <p:spPr/>
        <p:txBody>
          <a:bodyPr/>
          <a:lstStyle/>
          <a:p>
            <a:fld id="{FDB4DC1C-8ACA-4F6C-A83E-74AF979A4BCD}" type="slidenum">
              <a:rPr lang="en-US" altLang="zh-CN" smtClean="0"/>
              <a:pPr/>
              <a:t>172</a:t>
            </a:fld>
            <a:endParaRPr lang="en-US" altLang="zh-CN"/>
          </a:p>
        </p:txBody>
      </p:sp>
      <p:grpSp>
        <p:nvGrpSpPr>
          <p:cNvPr id="2" name="Group 51"/>
          <p:cNvGrpSpPr>
            <a:grpSpLocks/>
          </p:cNvGrpSpPr>
          <p:nvPr/>
        </p:nvGrpSpPr>
        <p:grpSpPr bwMode="auto">
          <a:xfrm>
            <a:off x="1763688" y="1916832"/>
            <a:ext cx="5249887" cy="2482648"/>
            <a:chOff x="1661" y="1614"/>
            <a:chExt cx="2920" cy="1448"/>
          </a:xfrm>
        </p:grpSpPr>
        <p:sp>
          <p:nvSpPr>
            <p:cNvPr id="156689" name="AutoShape 17"/>
            <p:cNvSpPr>
              <a:spLocks noChangeAspect="1" noChangeArrowheads="1"/>
            </p:cNvSpPr>
            <p:nvPr/>
          </p:nvSpPr>
          <p:spPr bwMode="auto">
            <a:xfrm>
              <a:off x="1661" y="1614"/>
              <a:ext cx="2920" cy="1448"/>
            </a:xfrm>
            <a:prstGeom prst="rect">
              <a:avLst/>
            </a:prstGeom>
            <a:noFill/>
            <a:ln w="9525">
              <a:noFill/>
              <a:miter lim="800000"/>
              <a:headEnd/>
              <a:tailEnd/>
            </a:ln>
          </p:spPr>
          <p:txBody>
            <a:bodyPr/>
            <a:lstStyle/>
            <a:p>
              <a:endParaRPr lang="zh-CN" altLang="en-US" b="1"/>
            </a:p>
          </p:txBody>
        </p:sp>
        <p:grpSp>
          <p:nvGrpSpPr>
            <p:cNvPr id="3" name="Group 18"/>
            <p:cNvGrpSpPr>
              <a:grpSpLocks/>
            </p:cNvGrpSpPr>
            <p:nvPr/>
          </p:nvGrpSpPr>
          <p:grpSpPr bwMode="auto">
            <a:xfrm>
              <a:off x="1786" y="1661"/>
              <a:ext cx="1054" cy="976"/>
              <a:chOff x="3796" y="4491"/>
              <a:chExt cx="2093" cy="1938"/>
            </a:xfrm>
          </p:grpSpPr>
          <p:grpSp>
            <p:nvGrpSpPr>
              <p:cNvPr id="4" name="Group 19"/>
              <p:cNvGrpSpPr>
                <a:grpSpLocks/>
              </p:cNvGrpSpPr>
              <p:nvPr/>
            </p:nvGrpSpPr>
            <p:grpSpPr bwMode="auto">
              <a:xfrm>
                <a:off x="3796" y="4491"/>
                <a:ext cx="2093" cy="1938"/>
                <a:chOff x="3796" y="4491"/>
                <a:chExt cx="2093" cy="1938"/>
              </a:xfrm>
            </p:grpSpPr>
            <p:sp>
              <p:nvSpPr>
                <p:cNvPr id="156692" name="Line 20"/>
                <p:cNvSpPr>
                  <a:spLocks noChangeShapeType="1"/>
                </p:cNvSpPr>
                <p:nvPr/>
              </p:nvSpPr>
              <p:spPr bwMode="auto">
                <a:xfrm>
                  <a:off x="3796" y="5458"/>
                  <a:ext cx="2093" cy="0"/>
                </a:xfrm>
                <a:prstGeom prst="line">
                  <a:avLst/>
                </a:prstGeom>
                <a:noFill/>
                <a:ln w="9525">
                  <a:solidFill>
                    <a:srgbClr val="000000"/>
                  </a:solidFill>
                  <a:round/>
                  <a:headEnd/>
                  <a:tailEnd/>
                </a:ln>
                <a:effectLst/>
              </p:spPr>
              <p:txBody>
                <a:bodyPr/>
                <a:lstStyle/>
                <a:p>
                  <a:endParaRPr lang="zh-CN" altLang="en-US" b="1"/>
                </a:p>
              </p:txBody>
            </p:sp>
            <p:sp>
              <p:nvSpPr>
                <p:cNvPr id="156693" name="Line 21"/>
                <p:cNvSpPr>
                  <a:spLocks noChangeShapeType="1"/>
                </p:cNvSpPr>
                <p:nvPr/>
              </p:nvSpPr>
              <p:spPr bwMode="auto">
                <a:xfrm rot="-5400000">
                  <a:off x="3875" y="5459"/>
                  <a:ext cx="1938" cy="1"/>
                </a:xfrm>
                <a:prstGeom prst="line">
                  <a:avLst/>
                </a:prstGeom>
                <a:noFill/>
                <a:ln w="9525">
                  <a:solidFill>
                    <a:srgbClr val="000000"/>
                  </a:solidFill>
                  <a:round/>
                  <a:headEnd/>
                  <a:tailEnd/>
                </a:ln>
                <a:effectLst/>
              </p:spPr>
              <p:txBody>
                <a:bodyPr/>
                <a:lstStyle/>
                <a:p>
                  <a:endParaRPr lang="zh-CN" altLang="en-US" b="1"/>
                </a:p>
              </p:txBody>
            </p:sp>
          </p:grpSp>
          <p:grpSp>
            <p:nvGrpSpPr>
              <p:cNvPr id="5" name="Group 22"/>
              <p:cNvGrpSpPr>
                <a:grpSpLocks/>
              </p:cNvGrpSpPr>
              <p:nvPr/>
            </p:nvGrpSpPr>
            <p:grpSpPr bwMode="auto">
              <a:xfrm>
                <a:off x="4134" y="4756"/>
                <a:ext cx="1411" cy="1411"/>
                <a:chOff x="4134" y="4756"/>
                <a:chExt cx="1411" cy="1411"/>
              </a:xfrm>
            </p:grpSpPr>
            <p:sp>
              <p:nvSpPr>
                <p:cNvPr id="156695" name="Oval 23"/>
                <p:cNvSpPr>
                  <a:spLocks noChangeArrowheads="1"/>
                </p:cNvSpPr>
                <p:nvPr/>
              </p:nvSpPr>
              <p:spPr bwMode="auto">
                <a:xfrm>
                  <a:off x="4134" y="5430"/>
                  <a:ext cx="90" cy="78"/>
                </a:xfrm>
                <a:prstGeom prst="ellipse">
                  <a:avLst/>
                </a:prstGeom>
                <a:solidFill>
                  <a:srgbClr val="000000"/>
                </a:solidFill>
                <a:ln w="9525" algn="ctr">
                  <a:solidFill>
                    <a:srgbClr val="000000"/>
                  </a:solidFill>
                  <a:round/>
                  <a:headEnd/>
                  <a:tailEnd/>
                </a:ln>
                <a:effectLst/>
              </p:spPr>
              <p:txBody>
                <a:bodyPr/>
                <a:lstStyle/>
                <a:p>
                  <a:endParaRPr lang="zh-CN" altLang="en-US" b="1"/>
                </a:p>
              </p:txBody>
            </p:sp>
            <p:sp>
              <p:nvSpPr>
                <p:cNvPr id="156696" name="Oval 24"/>
                <p:cNvSpPr>
                  <a:spLocks noChangeArrowheads="1"/>
                </p:cNvSpPr>
                <p:nvPr/>
              </p:nvSpPr>
              <p:spPr bwMode="auto">
                <a:xfrm flipH="1">
                  <a:off x="5455" y="5417"/>
                  <a:ext cx="90" cy="78"/>
                </a:xfrm>
                <a:prstGeom prst="ellipse">
                  <a:avLst/>
                </a:prstGeom>
                <a:solidFill>
                  <a:srgbClr val="000000"/>
                </a:solidFill>
                <a:ln w="9525" algn="ctr">
                  <a:solidFill>
                    <a:srgbClr val="000000"/>
                  </a:solidFill>
                  <a:round/>
                  <a:headEnd/>
                  <a:tailEnd/>
                </a:ln>
                <a:effectLst/>
              </p:spPr>
              <p:txBody>
                <a:bodyPr/>
                <a:lstStyle/>
                <a:p>
                  <a:endParaRPr lang="zh-CN" altLang="en-US" b="1"/>
                </a:p>
              </p:txBody>
            </p:sp>
            <p:sp>
              <p:nvSpPr>
                <p:cNvPr id="156697" name="Oval 25"/>
                <p:cNvSpPr>
                  <a:spLocks noChangeArrowheads="1"/>
                </p:cNvSpPr>
                <p:nvPr/>
              </p:nvSpPr>
              <p:spPr bwMode="auto">
                <a:xfrm rot="5400000">
                  <a:off x="4800" y="4762"/>
                  <a:ext cx="90" cy="78"/>
                </a:xfrm>
                <a:prstGeom prst="ellipse">
                  <a:avLst/>
                </a:prstGeom>
                <a:solidFill>
                  <a:srgbClr val="000000"/>
                </a:solidFill>
                <a:ln w="9525" algn="ctr">
                  <a:solidFill>
                    <a:srgbClr val="000000"/>
                  </a:solidFill>
                  <a:round/>
                  <a:headEnd/>
                  <a:tailEnd/>
                </a:ln>
                <a:effectLst/>
              </p:spPr>
              <p:txBody>
                <a:bodyPr/>
                <a:lstStyle/>
                <a:p>
                  <a:endParaRPr lang="zh-CN" altLang="en-US" b="1"/>
                </a:p>
              </p:txBody>
            </p:sp>
            <p:sp>
              <p:nvSpPr>
                <p:cNvPr id="156698" name="Oval 26"/>
                <p:cNvSpPr>
                  <a:spLocks noChangeArrowheads="1"/>
                </p:cNvSpPr>
                <p:nvPr/>
              </p:nvSpPr>
              <p:spPr bwMode="auto">
                <a:xfrm rot="5400000" flipH="1">
                  <a:off x="4813" y="6083"/>
                  <a:ext cx="90" cy="78"/>
                </a:xfrm>
                <a:prstGeom prst="ellipse">
                  <a:avLst/>
                </a:prstGeom>
                <a:solidFill>
                  <a:srgbClr val="000000"/>
                </a:solidFill>
                <a:ln w="9525" algn="ctr">
                  <a:solidFill>
                    <a:srgbClr val="000000"/>
                  </a:solidFill>
                  <a:round/>
                  <a:headEnd/>
                  <a:tailEnd/>
                </a:ln>
                <a:effectLst/>
              </p:spPr>
              <p:txBody>
                <a:bodyPr/>
                <a:lstStyle/>
                <a:p>
                  <a:endParaRPr lang="zh-CN" altLang="en-US" b="1"/>
                </a:p>
              </p:txBody>
            </p:sp>
          </p:grpSp>
        </p:grpSp>
        <p:grpSp>
          <p:nvGrpSpPr>
            <p:cNvPr id="6" name="Group 27"/>
            <p:cNvGrpSpPr>
              <a:grpSpLocks/>
            </p:cNvGrpSpPr>
            <p:nvPr/>
          </p:nvGrpSpPr>
          <p:grpSpPr bwMode="auto">
            <a:xfrm>
              <a:off x="3043" y="1639"/>
              <a:ext cx="1100" cy="922"/>
              <a:chOff x="6865" y="4473"/>
              <a:chExt cx="2184" cy="1833"/>
            </a:xfrm>
          </p:grpSpPr>
          <p:grpSp>
            <p:nvGrpSpPr>
              <p:cNvPr id="7" name="Group 28"/>
              <p:cNvGrpSpPr>
                <a:grpSpLocks/>
              </p:cNvGrpSpPr>
              <p:nvPr/>
            </p:nvGrpSpPr>
            <p:grpSpPr bwMode="auto">
              <a:xfrm>
                <a:off x="6865" y="4473"/>
                <a:ext cx="2184" cy="1833"/>
                <a:chOff x="6865" y="4473"/>
                <a:chExt cx="2184" cy="1833"/>
              </a:xfrm>
            </p:grpSpPr>
            <p:grpSp>
              <p:nvGrpSpPr>
                <p:cNvPr id="8" name="Group 29"/>
                <p:cNvGrpSpPr>
                  <a:grpSpLocks/>
                </p:cNvGrpSpPr>
                <p:nvPr/>
              </p:nvGrpSpPr>
              <p:grpSpPr bwMode="auto">
                <a:xfrm>
                  <a:off x="6865" y="4473"/>
                  <a:ext cx="2184" cy="1833"/>
                  <a:chOff x="6865" y="4473"/>
                  <a:chExt cx="2184" cy="1833"/>
                </a:xfrm>
              </p:grpSpPr>
              <p:sp>
                <p:nvSpPr>
                  <p:cNvPr id="156702" name="Oval 30"/>
                  <p:cNvSpPr>
                    <a:spLocks noChangeArrowheads="1"/>
                  </p:cNvSpPr>
                  <p:nvPr/>
                </p:nvSpPr>
                <p:spPr bwMode="auto">
                  <a:xfrm rot="2693955">
                    <a:off x="7380" y="4978"/>
                    <a:ext cx="91" cy="78"/>
                  </a:xfrm>
                  <a:prstGeom prst="ellipse">
                    <a:avLst/>
                  </a:prstGeom>
                  <a:solidFill>
                    <a:srgbClr val="000000"/>
                  </a:solidFill>
                  <a:ln w="9525" algn="ctr">
                    <a:solidFill>
                      <a:srgbClr val="000000"/>
                    </a:solidFill>
                    <a:round/>
                    <a:headEnd/>
                    <a:tailEnd/>
                  </a:ln>
                  <a:effectLst/>
                </p:spPr>
                <p:txBody>
                  <a:bodyPr/>
                  <a:lstStyle/>
                  <a:p>
                    <a:endParaRPr lang="zh-CN" altLang="en-US" b="1"/>
                  </a:p>
                </p:txBody>
              </p:sp>
              <p:sp>
                <p:nvSpPr>
                  <p:cNvPr id="156703" name="Oval 31"/>
                  <p:cNvSpPr>
                    <a:spLocks noChangeArrowheads="1"/>
                  </p:cNvSpPr>
                  <p:nvPr/>
                </p:nvSpPr>
                <p:spPr bwMode="auto">
                  <a:xfrm rot="2693955" flipH="1">
                    <a:off x="8325" y="5901"/>
                    <a:ext cx="90" cy="78"/>
                  </a:xfrm>
                  <a:prstGeom prst="ellipse">
                    <a:avLst/>
                  </a:prstGeom>
                  <a:solidFill>
                    <a:srgbClr val="000000"/>
                  </a:solidFill>
                  <a:ln w="9525" algn="ctr">
                    <a:solidFill>
                      <a:srgbClr val="000000"/>
                    </a:solidFill>
                    <a:round/>
                    <a:headEnd/>
                    <a:tailEnd/>
                  </a:ln>
                  <a:effectLst/>
                </p:spPr>
                <p:txBody>
                  <a:bodyPr/>
                  <a:lstStyle/>
                  <a:p>
                    <a:endParaRPr lang="zh-CN" altLang="en-US" b="1"/>
                  </a:p>
                </p:txBody>
              </p:sp>
              <p:grpSp>
                <p:nvGrpSpPr>
                  <p:cNvPr id="9" name="Group 32"/>
                  <p:cNvGrpSpPr>
                    <a:grpSpLocks/>
                  </p:cNvGrpSpPr>
                  <p:nvPr/>
                </p:nvGrpSpPr>
                <p:grpSpPr bwMode="auto">
                  <a:xfrm>
                    <a:off x="7407" y="4969"/>
                    <a:ext cx="1001" cy="1035"/>
                    <a:chOff x="7407" y="4969"/>
                    <a:chExt cx="1001" cy="1035"/>
                  </a:xfrm>
                </p:grpSpPr>
                <p:sp>
                  <p:nvSpPr>
                    <p:cNvPr id="156705" name="Oval 33"/>
                    <p:cNvSpPr>
                      <a:spLocks noChangeArrowheads="1"/>
                    </p:cNvSpPr>
                    <p:nvPr/>
                  </p:nvSpPr>
                  <p:spPr bwMode="auto">
                    <a:xfrm rot="8093955">
                      <a:off x="8324" y="4975"/>
                      <a:ext cx="90" cy="78"/>
                    </a:xfrm>
                    <a:prstGeom prst="ellipse">
                      <a:avLst/>
                    </a:prstGeom>
                    <a:solidFill>
                      <a:srgbClr val="000000"/>
                    </a:solidFill>
                    <a:ln w="9525" algn="ctr">
                      <a:solidFill>
                        <a:srgbClr val="000000"/>
                      </a:solidFill>
                      <a:round/>
                      <a:headEnd/>
                      <a:tailEnd/>
                    </a:ln>
                    <a:effectLst/>
                  </p:spPr>
                  <p:txBody>
                    <a:bodyPr/>
                    <a:lstStyle/>
                    <a:p>
                      <a:endParaRPr lang="zh-CN" altLang="en-US" b="1"/>
                    </a:p>
                  </p:txBody>
                </p:sp>
                <p:sp>
                  <p:nvSpPr>
                    <p:cNvPr id="156706" name="Oval 34"/>
                    <p:cNvSpPr>
                      <a:spLocks noChangeArrowheads="1"/>
                    </p:cNvSpPr>
                    <p:nvPr/>
                  </p:nvSpPr>
                  <p:spPr bwMode="auto">
                    <a:xfrm rot="8093955" flipH="1">
                      <a:off x="7400" y="5920"/>
                      <a:ext cx="91" cy="78"/>
                    </a:xfrm>
                    <a:prstGeom prst="ellipse">
                      <a:avLst/>
                    </a:prstGeom>
                    <a:solidFill>
                      <a:srgbClr val="000000"/>
                    </a:solidFill>
                    <a:ln w="9525" algn="ctr">
                      <a:solidFill>
                        <a:srgbClr val="000000"/>
                      </a:solidFill>
                      <a:round/>
                      <a:headEnd/>
                      <a:tailEnd/>
                    </a:ln>
                    <a:effectLst/>
                  </p:spPr>
                  <p:txBody>
                    <a:bodyPr/>
                    <a:lstStyle/>
                    <a:p>
                      <a:endParaRPr lang="zh-CN" altLang="en-US" b="1"/>
                    </a:p>
                  </p:txBody>
                </p:sp>
              </p:grpSp>
              <p:sp>
                <p:nvSpPr>
                  <p:cNvPr id="156707" name="Line 35"/>
                  <p:cNvSpPr>
                    <a:spLocks noChangeShapeType="1"/>
                  </p:cNvSpPr>
                  <p:nvPr/>
                </p:nvSpPr>
                <p:spPr bwMode="auto">
                  <a:xfrm>
                    <a:off x="6865" y="5482"/>
                    <a:ext cx="2184" cy="1"/>
                  </a:xfrm>
                  <a:prstGeom prst="line">
                    <a:avLst/>
                  </a:prstGeom>
                  <a:noFill/>
                  <a:ln w="9525">
                    <a:solidFill>
                      <a:srgbClr val="000000"/>
                    </a:solidFill>
                    <a:round/>
                    <a:headEnd/>
                    <a:tailEnd/>
                  </a:ln>
                  <a:effectLst/>
                </p:spPr>
                <p:txBody>
                  <a:bodyPr/>
                  <a:lstStyle/>
                  <a:p>
                    <a:endParaRPr lang="zh-CN" altLang="en-US" b="1"/>
                  </a:p>
                </p:txBody>
              </p:sp>
              <p:sp>
                <p:nvSpPr>
                  <p:cNvPr id="156708" name="Line 36"/>
                  <p:cNvSpPr>
                    <a:spLocks noChangeShapeType="1"/>
                  </p:cNvSpPr>
                  <p:nvPr/>
                </p:nvSpPr>
                <p:spPr bwMode="auto">
                  <a:xfrm>
                    <a:off x="7896" y="4473"/>
                    <a:ext cx="14" cy="1833"/>
                  </a:xfrm>
                  <a:prstGeom prst="line">
                    <a:avLst/>
                  </a:prstGeom>
                  <a:noFill/>
                  <a:ln w="9525">
                    <a:solidFill>
                      <a:srgbClr val="000000"/>
                    </a:solidFill>
                    <a:round/>
                    <a:headEnd/>
                    <a:tailEnd/>
                  </a:ln>
                  <a:effectLst/>
                </p:spPr>
                <p:txBody>
                  <a:bodyPr/>
                  <a:lstStyle/>
                  <a:p>
                    <a:endParaRPr lang="zh-CN" altLang="en-US" b="1"/>
                  </a:p>
                </p:txBody>
              </p:sp>
            </p:grpSp>
            <p:sp>
              <p:nvSpPr>
                <p:cNvPr id="156709" name="Line 37"/>
                <p:cNvSpPr>
                  <a:spLocks noChangeShapeType="1"/>
                </p:cNvSpPr>
                <p:nvPr/>
              </p:nvSpPr>
              <p:spPr bwMode="auto">
                <a:xfrm flipV="1">
                  <a:off x="7891" y="5014"/>
                  <a:ext cx="468" cy="468"/>
                </a:xfrm>
                <a:prstGeom prst="line">
                  <a:avLst/>
                </a:prstGeom>
                <a:noFill/>
                <a:ln w="9525">
                  <a:solidFill>
                    <a:srgbClr val="000000"/>
                  </a:solidFill>
                  <a:round/>
                  <a:headEnd/>
                  <a:tailEnd/>
                </a:ln>
                <a:effectLst/>
              </p:spPr>
              <p:txBody>
                <a:bodyPr/>
                <a:lstStyle/>
                <a:p>
                  <a:endParaRPr lang="zh-CN" altLang="en-US" b="1"/>
                </a:p>
              </p:txBody>
            </p:sp>
          </p:grpSp>
          <p:sp>
            <p:nvSpPr>
              <p:cNvPr id="156710" name="Text Box 38"/>
              <p:cNvSpPr txBox="1">
                <a:spLocks noChangeArrowheads="1"/>
              </p:cNvSpPr>
              <p:nvPr/>
            </p:nvSpPr>
            <p:spPr bwMode="auto">
              <a:xfrm>
                <a:off x="8006" y="5170"/>
                <a:ext cx="589" cy="337"/>
              </a:xfrm>
              <a:prstGeom prst="rect">
                <a:avLst/>
              </a:prstGeom>
              <a:noFill/>
              <a:ln w="9525" algn="ctr">
                <a:noFill/>
                <a:miter lim="800000"/>
                <a:headEnd/>
                <a:tailEnd/>
              </a:ln>
              <a:effectLst/>
            </p:spPr>
            <p:txBody>
              <a:bodyPr/>
              <a:lstStyle/>
              <a:p>
                <a:pPr algn="just"/>
                <a:r>
                  <a:rPr lang="en-US" altLang="zh-CN" b="1" dirty="0">
                    <a:latin typeface="Times New Roman" pitchFamily="18" charset="0"/>
                  </a:rPr>
                  <a:t>45</a:t>
                </a:r>
                <a:r>
                  <a:rPr lang="en-US" altLang="zh-CN" b="1" dirty="0">
                    <a:latin typeface="宋体" charset="-122"/>
                  </a:rPr>
                  <a:t>°</a:t>
                </a:r>
                <a:endParaRPr lang="en-US" altLang="zh-CN" sz="3600" b="1" dirty="0"/>
              </a:p>
            </p:txBody>
          </p:sp>
        </p:grpSp>
        <p:sp>
          <p:nvSpPr>
            <p:cNvPr id="156711" name="Text Box 39"/>
            <p:cNvSpPr txBox="1">
              <a:spLocks noChangeArrowheads="1"/>
            </p:cNvSpPr>
            <p:nvPr/>
          </p:nvSpPr>
          <p:spPr bwMode="auto">
            <a:xfrm>
              <a:off x="3750" y="1796"/>
              <a:ext cx="275" cy="145"/>
            </a:xfrm>
            <a:prstGeom prst="rect">
              <a:avLst/>
            </a:prstGeom>
            <a:noFill/>
            <a:ln w="9525">
              <a:noFill/>
              <a:miter lim="800000"/>
              <a:headEnd/>
              <a:tailEnd/>
            </a:ln>
          </p:spPr>
          <p:txBody>
            <a:bodyPr lIns="0" tIns="0" rIns="0" bIns="0"/>
            <a:lstStyle/>
            <a:p>
              <a:pPr algn="ctr"/>
              <a:r>
                <a:rPr lang="en-US" altLang="zh-CN" b="1">
                  <a:latin typeface="Times New Roman" pitchFamily="18" charset="0"/>
                </a:rPr>
                <a:t>11</a:t>
              </a:r>
              <a:endParaRPr lang="en-US" altLang="zh-CN" sz="3600" b="1"/>
            </a:p>
          </p:txBody>
        </p:sp>
        <p:sp>
          <p:nvSpPr>
            <p:cNvPr id="156712" name="Text Box 40"/>
            <p:cNvSpPr txBox="1">
              <a:spLocks noChangeArrowheads="1"/>
            </p:cNvSpPr>
            <p:nvPr/>
          </p:nvSpPr>
          <p:spPr bwMode="auto">
            <a:xfrm>
              <a:off x="3743" y="2372"/>
              <a:ext cx="276" cy="144"/>
            </a:xfrm>
            <a:prstGeom prst="rect">
              <a:avLst/>
            </a:prstGeom>
            <a:noFill/>
            <a:ln w="9525">
              <a:noFill/>
              <a:miter lim="800000"/>
              <a:headEnd/>
              <a:tailEnd/>
            </a:ln>
          </p:spPr>
          <p:txBody>
            <a:bodyPr lIns="0" tIns="0" rIns="0" bIns="0"/>
            <a:lstStyle/>
            <a:p>
              <a:pPr algn="ctr"/>
              <a:r>
                <a:rPr lang="en-US" altLang="zh-CN" b="1">
                  <a:latin typeface="Times New Roman" pitchFamily="18" charset="0"/>
                </a:rPr>
                <a:t>10</a:t>
              </a:r>
              <a:endParaRPr lang="en-US" altLang="zh-CN" sz="3600" b="1"/>
            </a:p>
          </p:txBody>
        </p:sp>
        <p:sp>
          <p:nvSpPr>
            <p:cNvPr id="156713" name="Text Box 41"/>
            <p:cNvSpPr txBox="1">
              <a:spLocks noChangeArrowheads="1"/>
            </p:cNvSpPr>
            <p:nvPr/>
          </p:nvSpPr>
          <p:spPr bwMode="auto">
            <a:xfrm>
              <a:off x="1930" y="2693"/>
              <a:ext cx="733" cy="137"/>
            </a:xfrm>
            <a:prstGeom prst="rect">
              <a:avLst/>
            </a:prstGeom>
            <a:noFill/>
            <a:ln w="9525">
              <a:noFill/>
              <a:miter lim="800000"/>
              <a:headEnd/>
              <a:tailEnd/>
            </a:ln>
          </p:spPr>
          <p:txBody>
            <a:bodyPr lIns="0" tIns="0" rIns="0" bIns="0"/>
            <a:lstStyle/>
            <a:p>
              <a:pPr algn="just"/>
              <a:r>
                <a:rPr lang="en-US" altLang="zh-CN" sz="1400" b="1">
                  <a:latin typeface="Times New Roman" pitchFamily="18" charset="0"/>
                </a:rPr>
                <a:t>(a)</a:t>
              </a:r>
              <a:r>
                <a:rPr lang="zh-CN" altLang="en-US" sz="1400" b="1">
                  <a:latin typeface="Times New Roman" pitchFamily="18" charset="0"/>
                </a:rPr>
                <a:t>星座图之一	</a:t>
              </a:r>
              <a:endParaRPr lang="zh-CN" altLang="en-US" sz="2400" b="1"/>
            </a:p>
          </p:txBody>
        </p:sp>
        <p:sp>
          <p:nvSpPr>
            <p:cNvPr id="156714" name="Text Box 42"/>
            <p:cNvSpPr txBox="1">
              <a:spLocks noChangeArrowheads="1"/>
            </p:cNvSpPr>
            <p:nvPr/>
          </p:nvSpPr>
          <p:spPr bwMode="auto">
            <a:xfrm>
              <a:off x="3246" y="2686"/>
              <a:ext cx="733" cy="138"/>
            </a:xfrm>
            <a:prstGeom prst="rect">
              <a:avLst/>
            </a:prstGeom>
            <a:noFill/>
            <a:ln w="9525">
              <a:noFill/>
              <a:miter lim="800000"/>
              <a:headEnd/>
              <a:tailEnd/>
            </a:ln>
          </p:spPr>
          <p:txBody>
            <a:bodyPr lIns="0" tIns="0" rIns="0" bIns="0"/>
            <a:lstStyle/>
            <a:p>
              <a:pPr algn="ctr"/>
              <a:r>
                <a:rPr lang="en-US" altLang="zh-CN" sz="1400" b="1">
                  <a:latin typeface="Times New Roman" pitchFamily="18" charset="0"/>
                </a:rPr>
                <a:t>(b)</a:t>
              </a:r>
              <a:r>
                <a:rPr lang="zh-CN" altLang="en-US" sz="1400" b="1">
                  <a:latin typeface="Times New Roman" pitchFamily="18" charset="0"/>
                </a:rPr>
                <a:t>星座图之二</a:t>
              </a:r>
              <a:endParaRPr lang="zh-CN" altLang="en-US" sz="2400" b="1"/>
            </a:p>
          </p:txBody>
        </p:sp>
        <p:sp>
          <p:nvSpPr>
            <p:cNvPr id="156716" name="Text Box 44"/>
            <p:cNvSpPr txBox="1">
              <a:spLocks noChangeArrowheads="1"/>
            </p:cNvSpPr>
            <p:nvPr/>
          </p:nvSpPr>
          <p:spPr bwMode="auto">
            <a:xfrm>
              <a:off x="3095" y="1803"/>
              <a:ext cx="275" cy="144"/>
            </a:xfrm>
            <a:prstGeom prst="rect">
              <a:avLst/>
            </a:prstGeom>
            <a:noFill/>
            <a:ln w="9525">
              <a:noFill/>
              <a:miter lim="800000"/>
              <a:headEnd/>
              <a:tailEnd/>
            </a:ln>
          </p:spPr>
          <p:txBody>
            <a:bodyPr lIns="0" tIns="0" rIns="0" bIns="0"/>
            <a:lstStyle/>
            <a:p>
              <a:pPr algn="ctr"/>
              <a:r>
                <a:rPr lang="en-US" altLang="zh-CN" b="1">
                  <a:latin typeface="Times New Roman" pitchFamily="18" charset="0"/>
                </a:rPr>
                <a:t>01</a:t>
              </a:r>
              <a:endParaRPr lang="en-US" altLang="zh-CN" sz="3600" b="1"/>
            </a:p>
          </p:txBody>
        </p:sp>
        <p:sp>
          <p:nvSpPr>
            <p:cNvPr id="156717" name="Text Box 45"/>
            <p:cNvSpPr txBox="1">
              <a:spLocks noChangeArrowheads="1"/>
            </p:cNvSpPr>
            <p:nvPr/>
          </p:nvSpPr>
          <p:spPr bwMode="auto">
            <a:xfrm>
              <a:off x="3115" y="2359"/>
              <a:ext cx="275" cy="144"/>
            </a:xfrm>
            <a:prstGeom prst="rect">
              <a:avLst/>
            </a:prstGeom>
            <a:noFill/>
            <a:ln w="9525">
              <a:noFill/>
              <a:miter lim="800000"/>
              <a:headEnd/>
              <a:tailEnd/>
            </a:ln>
          </p:spPr>
          <p:txBody>
            <a:bodyPr lIns="0" tIns="0" rIns="0" bIns="0"/>
            <a:lstStyle/>
            <a:p>
              <a:pPr algn="ctr"/>
              <a:r>
                <a:rPr lang="en-US" altLang="zh-CN" b="1">
                  <a:latin typeface="Times New Roman" pitchFamily="18" charset="0"/>
                </a:rPr>
                <a:t>00</a:t>
              </a:r>
              <a:endParaRPr lang="en-US" altLang="zh-CN" sz="3600" b="1"/>
            </a:p>
          </p:txBody>
        </p:sp>
        <p:sp>
          <p:nvSpPr>
            <p:cNvPr id="156718" name="Text Box 46"/>
            <p:cNvSpPr txBox="1">
              <a:spLocks noChangeArrowheads="1"/>
            </p:cNvSpPr>
            <p:nvPr/>
          </p:nvSpPr>
          <p:spPr bwMode="auto">
            <a:xfrm>
              <a:off x="2073" y="1724"/>
              <a:ext cx="275" cy="145"/>
            </a:xfrm>
            <a:prstGeom prst="rect">
              <a:avLst/>
            </a:prstGeom>
            <a:noFill/>
            <a:ln w="9525">
              <a:noFill/>
              <a:miter lim="800000"/>
              <a:headEnd/>
              <a:tailEnd/>
            </a:ln>
          </p:spPr>
          <p:txBody>
            <a:bodyPr lIns="0" tIns="0" rIns="0" bIns="0"/>
            <a:lstStyle/>
            <a:p>
              <a:pPr algn="ctr"/>
              <a:r>
                <a:rPr lang="en-US" altLang="zh-CN" b="1">
                  <a:latin typeface="Times New Roman" pitchFamily="18" charset="0"/>
                </a:rPr>
                <a:t>11</a:t>
              </a:r>
              <a:endParaRPr lang="en-US" altLang="zh-CN" sz="3600" b="1"/>
            </a:p>
          </p:txBody>
        </p:sp>
        <p:sp>
          <p:nvSpPr>
            <p:cNvPr id="156719" name="Text Box 47"/>
            <p:cNvSpPr txBox="1">
              <a:spLocks noChangeArrowheads="1"/>
            </p:cNvSpPr>
            <p:nvPr/>
          </p:nvSpPr>
          <p:spPr bwMode="auto">
            <a:xfrm>
              <a:off x="1844" y="2163"/>
              <a:ext cx="276" cy="144"/>
            </a:xfrm>
            <a:prstGeom prst="rect">
              <a:avLst/>
            </a:prstGeom>
            <a:noFill/>
            <a:ln w="9525">
              <a:noFill/>
              <a:miter lim="800000"/>
              <a:headEnd/>
              <a:tailEnd/>
            </a:ln>
          </p:spPr>
          <p:txBody>
            <a:bodyPr lIns="0" tIns="0" rIns="0" bIns="0"/>
            <a:lstStyle/>
            <a:p>
              <a:pPr algn="ctr"/>
              <a:r>
                <a:rPr lang="en-US" altLang="zh-CN" b="1">
                  <a:latin typeface="Times New Roman" pitchFamily="18" charset="0"/>
                </a:rPr>
                <a:t>01</a:t>
              </a:r>
              <a:endParaRPr lang="en-US" altLang="zh-CN" sz="3600" b="1"/>
            </a:p>
          </p:txBody>
        </p:sp>
        <p:sp>
          <p:nvSpPr>
            <p:cNvPr id="156720" name="Text Box 48"/>
            <p:cNvSpPr txBox="1">
              <a:spLocks noChangeArrowheads="1"/>
            </p:cNvSpPr>
            <p:nvPr/>
          </p:nvSpPr>
          <p:spPr bwMode="auto">
            <a:xfrm>
              <a:off x="2093" y="2411"/>
              <a:ext cx="276" cy="145"/>
            </a:xfrm>
            <a:prstGeom prst="rect">
              <a:avLst/>
            </a:prstGeom>
            <a:noFill/>
            <a:ln w="9525">
              <a:noFill/>
              <a:miter lim="800000"/>
              <a:headEnd/>
              <a:tailEnd/>
            </a:ln>
          </p:spPr>
          <p:txBody>
            <a:bodyPr lIns="0" tIns="0" rIns="0" bIns="0"/>
            <a:lstStyle/>
            <a:p>
              <a:pPr algn="ctr"/>
              <a:r>
                <a:rPr lang="en-US" altLang="zh-CN" b="1">
                  <a:latin typeface="Times New Roman" pitchFamily="18" charset="0"/>
                </a:rPr>
                <a:t>00</a:t>
              </a:r>
              <a:endParaRPr lang="en-US" altLang="zh-CN" sz="3600" b="1"/>
            </a:p>
          </p:txBody>
        </p:sp>
        <p:sp>
          <p:nvSpPr>
            <p:cNvPr id="156721" name="Text Box 49"/>
            <p:cNvSpPr txBox="1">
              <a:spLocks noChangeArrowheads="1"/>
            </p:cNvSpPr>
            <p:nvPr/>
          </p:nvSpPr>
          <p:spPr bwMode="auto">
            <a:xfrm>
              <a:off x="2506" y="2156"/>
              <a:ext cx="275" cy="145"/>
            </a:xfrm>
            <a:prstGeom prst="rect">
              <a:avLst/>
            </a:prstGeom>
            <a:noFill/>
            <a:ln w="9525">
              <a:noFill/>
              <a:miter lim="800000"/>
              <a:headEnd/>
              <a:tailEnd/>
            </a:ln>
          </p:spPr>
          <p:txBody>
            <a:bodyPr lIns="0" tIns="0" rIns="0" bIns="0"/>
            <a:lstStyle/>
            <a:p>
              <a:pPr algn="ctr"/>
              <a:r>
                <a:rPr lang="en-US" altLang="zh-CN" b="1">
                  <a:latin typeface="Times New Roman" pitchFamily="18" charset="0"/>
                </a:rPr>
                <a:t>10</a:t>
              </a:r>
              <a:endParaRPr lang="en-US" altLang="zh-CN" sz="3600" b="1"/>
            </a:p>
          </p:txBody>
        </p:sp>
      </p:grpSp>
    </p:spTree>
    <p:extLst>
      <p:ext uri="{BB962C8B-B14F-4D97-AF65-F5344CB8AC3E}">
        <p14:creationId xmlns:p14="http://schemas.microsoft.com/office/powerpoint/2010/main" val="122604732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6675">
                                            <p:txEl>
                                              <p:pRg st="7" end="7"/>
                                            </p:txEl>
                                          </p:spTgt>
                                        </p:tgtEl>
                                        <p:attrNameLst>
                                          <p:attrName>style.visibility</p:attrName>
                                        </p:attrNameLst>
                                      </p:cBhvr>
                                      <p:to>
                                        <p:strVal val="visible"/>
                                      </p:to>
                                    </p:set>
                                    <p:anim calcmode="lin" valueType="num">
                                      <p:cBhvr additive="base">
                                        <p:cTn id="7" dur="500" fill="hold"/>
                                        <p:tgtEl>
                                          <p:spTgt spid="156675">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667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6675">
                                            <p:txEl>
                                              <p:pRg st="8" end="8"/>
                                            </p:txEl>
                                          </p:spTgt>
                                        </p:tgtEl>
                                        <p:attrNameLst>
                                          <p:attrName>style.visibility</p:attrName>
                                        </p:attrNameLst>
                                      </p:cBhvr>
                                      <p:to>
                                        <p:strVal val="visible"/>
                                      </p:to>
                                    </p:set>
                                    <p:anim calcmode="lin" valueType="num">
                                      <p:cBhvr additive="base">
                                        <p:cTn id="13" dur="500" fill="hold"/>
                                        <p:tgtEl>
                                          <p:spTgt spid="156675">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667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6675">
                                            <p:txEl>
                                              <p:pRg st="9" end="9"/>
                                            </p:txEl>
                                          </p:spTgt>
                                        </p:tgtEl>
                                        <p:attrNameLst>
                                          <p:attrName>style.visibility</p:attrName>
                                        </p:attrNameLst>
                                      </p:cBhvr>
                                      <p:to>
                                        <p:strVal val="visible"/>
                                      </p:to>
                                    </p:set>
                                    <p:anim calcmode="lin" valueType="num">
                                      <p:cBhvr additive="base">
                                        <p:cTn id="19" dur="500" fill="hold"/>
                                        <p:tgtEl>
                                          <p:spTgt spid="156675">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667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zh-CN" dirty="0"/>
              <a:t>7.4.4 </a:t>
            </a:r>
            <a:r>
              <a:rPr lang="zh-CN" altLang="en-US" dirty="0"/>
              <a:t>多进制差分相移键控</a:t>
            </a:r>
            <a:r>
              <a:rPr lang="en-US" altLang="zh-CN" dirty="0"/>
              <a:t>(MDPSK)</a:t>
            </a:r>
          </a:p>
        </p:txBody>
      </p:sp>
      <p:sp>
        <p:nvSpPr>
          <p:cNvPr id="157699" name="Rectangle 3"/>
          <p:cNvSpPr>
            <a:spLocks noGrp="1" noChangeArrowheads="1"/>
          </p:cNvSpPr>
          <p:nvPr>
            <p:ph type="body" idx="1"/>
          </p:nvPr>
        </p:nvSpPr>
        <p:spPr/>
        <p:txBody>
          <a:bodyPr/>
          <a:lstStyle/>
          <a:p>
            <a:r>
              <a:rPr lang="zh-CN" altLang="en-US" dirty="0" smtClean="0">
                <a:solidFill>
                  <a:srgbClr val="0000FF"/>
                </a:solidFill>
              </a:rPr>
              <a:t>基本原理</a:t>
            </a:r>
          </a:p>
          <a:p>
            <a:pPr lvl="1"/>
            <a:r>
              <a:rPr lang="en-US" altLang="zh-CN" dirty="0" smtClean="0"/>
              <a:t>MDPSK</a:t>
            </a:r>
            <a:r>
              <a:rPr lang="zh-CN" altLang="en-US" dirty="0" smtClean="0"/>
              <a:t>信号和</a:t>
            </a:r>
            <a:r>
              <a:rPr lang="en-US" altLang="zh-CN" dirty="0" smtClean="0"/>
              <a:t>MPSK</a:t>
            </a:r>
            <a:r>
              <a:rPr lang="zh-CN" altLang="en-US" dirty="0" smtClean="0"/>
              <a:t>信号类似，只需把</a:t>
            </a:r>
            <a:r>
              <a:rPr lang="en-US" altLang="zh-CN" dirty="0" smtClean="0"/>
              <a:t>MPSK</a:t>
            </a:r>
            <a:r>
              <a:rPr lang="zh-CN" altLang="en-US" dirty="0" smtClean="0"/>
              <a:t>信号用的</a:t>
            </a:r>
            <a:r>
              <a:rPr lang="zh-CN" altLang="en-US" dirty="0" smtClean="0">
                <a:solidFill>
                  <a:srgbClr val="0000FF"/>
                </a:solidFill>
              </a:rPr>
              <a:t>参考相位当作是前一码元的相位</a:t>
            </a:r>
            <a:r>
              <a:rPr lang="zh-CN" altLang="en-US" dirty="0" smtClean="0"/>
              <a:t>，把</a:t>
            </a:r>
            <a:r>
              <a:rPr lang="zh-CN" altLang="en-US" dirty="0" smtClean="0">
                <a:solidFill>
                  <a:srgbClr val="0000FF"/>
                </a:solidFill>
              </a:rPr>
              <a:t>相移</a:t>
            </a:r>
            <a:r>
              <a:rPr lang="zh-CN" altLang="en-US" i="1" dirty="0">
                <a:solidFill>
                  <a:srgbClr val="0000FF"/>
                </a:solidFill>
                <a:sym typeface="Symbol" pitchFamily="18" charset="2"/>
              </a:rPr>
              <a:t></a:t>
            </a:r>
            <a:r>
              <a:rPr lang="en-US" altLang="zh-CN" i="1" baseline="-25000" dirty="0">
                <a:solidFill>
                  <a:srgbClr val="0000FF"/>
                </a:solidFill>
              </a:rPr>
              <a:t>k</a:t>
            </a:r>
            <a:r>
              <a:rPr lang="zh-CN" altLang="en-US" dirty="0" smtClean="0">
                <a:solidFill>
                  <a:srgbClr val="0000FF"/>
                </a:solidFill>
              </a:rPr>
              <a:t>当作是相对于前一码元相位的相移</a:t>
            </a:r>
            <a:r>
              <a:rPr lang="zh-CN" altLang="en-US" dirty="0" smtClean="0"/>
              <a:t>。</a:t>
            </a:r>
          </a:p>
          <a:p>
            <a:pPr lvl="1"/>
            <a:r>
              <a:rPr lang="zh-CN" altLang="en-US" dirty="0" smtClean="0"/>
              <a:t>这里仍以</a:t>
            </a:r>
            <a:r>
              <a:rPr lang="en-US" altLang="zh-CN" dirty="0" smtClean="0"/>
              <a:t>4</a:t>
            </a:r>
            <a:r>
              <a:rPr lang="zh-CN" altLang="en-US" dirty="0" smtClean="0"/>
              <a:t>进制</a:t>
            </a:r>
            <a:r>
              <a:rPr lang="en-US" altLang="zh-CN" dirty="0" smtClean="0"/>
              <a:t>DPSK</a:t>
            </a:r>
            <a:r>
              <a:rPr lang="zh-CN" altLang="en-US" dirty="0" smtClean="0"/>
              <a:t>信号为例作进一步的讨论。</a:t>
            </a:r>
            <a:r>
              <a:rPr lang="en-US" altLang="zh-CN" dirty="0" smtClean="0"/>
              <a:t>4</a:t>
            </a:r>
            <a:r>
              <a:rPr lang="zh-CN" altLang="en-US" dirty="0" smtClean="0">
                <a:solidFill>
                  <a:srgbClr val="0000FF"/>
                </a:solidFill>
              </a:rPr>
              <a:t>进制</a:t>
            </a:r>
            <a:r>
              <a:rPr lang="en-US" altLang="zh-CN" dirty="0" smtClean="0">
                <a:solidFill>
                  <a:srgbClr val="0000FF"/>
                </a:solidFill>
              </a:rPr>
              <a:t>DPSK</a:t>
            </a:r>
            <a:r>
              <a:rPr lang="zh-CN" altLang="en-US" dirty="0" smtClean="0"/>
              <a:t>通常记为</a:t>
            </a:r>
            <a:r>
              <a:rPr lang="en-US" altLang="zh-CN" dirty="0" smtClean="0">
                <a:solidFill>
                  <a:srgbClr val="FF0000"/>
                </a:solidFill>
              </a:rPr>
              <a:t>QDPSK</a:t>
            </a:r>
            <a:r>
              <a:rPr lang="zh-CN" altLang="en-US" dirty="0" smtClean="0"/>
              <a:t>。</a:t>
            </a:r>
          </a:p>
          <a:p>
            <a:r>
              <a:rPr lang="zh-CN" altLang="en-US" dirty="0" smtClean="0"/>
              <a:t> </a:t>
            </a:r>
            <a:r>
              <a:rPr lang="en-US" altLang="zh-CN" dirty="0" smtClean="0">
                <a:solidFill>
                  <a:srgbClr val="0000FF"/>
                </a:solidFill>
              </a:rPr>
              <a:t>QDPSK</a:t>
            </a:r>
            <a:r>
              <a:rPr lang="zh-CN" altLang="en-US" dirty="0" smtClean="0">
                <a:solidFill>
                  <a:srgbClr val="0000FF"/>
                </a:solidFill>
              </a:rPr>
              <a:t>信号编码方式：</a:t>
            </a:r>
            <a:endParaRPr lang="zh-CN" altLang="en-US" dirty="0">
              <a:solidFill>
                <a:srgbClr val="0000FF"/>
              </a:solidFill>
            </a:endParaRPr>
          </a:p>
        </p:txBody>
      </p:sp>
      <p:sp>
        <p:nvSpPr>
          <p:cNvPr id="38" name="灯片编号占位符 5"/>
          <p:cNvSpPr>
            <a:spLocks noGrp="1"/>
          </p:cNvSpPr>
          <p:nvPr>
            <p:ph type="sldNum" sz="quarter" idx="12"/>
          </p:nvPr>
        </p:nvSpPr>
        <p:spPr/>
        <p:txBody>
          <a:bodyPr/>
          <a:lstStyle/>
          <a:p>
            <a:fld id="{485F7C4A-B927-4989-8801-9D5A08C1D9CF}" type="slidenum">
              <a:rPr lang="en-US" altLang="zh-CN" smtClean="0"/>
              <a:pPr/>
              <a:t>173</a:t>
            </a:fld>
            <a:endParaRPr lang="en-US" altLang="zh-CN"/>
          </a:p>
        </p:txBody>
      </p:sp>
      <p:graphicFrame>
        <p:nvGraphicFramePr>
          <p:cNvPr id="157875" name="Group 179"/>
          <p:cNvGraphicFramePr>
            <a:graphicFrameLocks noGrp="1"/>
          </p:cNvGraphicFramePr>
          <p:nvPr>
            <p:extLst>
              <p:ext uri="{D42A27DB-BD31-4B8C-83A1-F6EECF244321}">
                <p14:modId xmlns:p14="http://schemas.microsoft.com/office/powerpoint/2010/main" val="4105429366"/>
              </p:ext>
            </p:extLst>
          </p:nvPr>
        </p:nvGraphicFramePr>
        <p:xfrm>
          <a:off x="5076056" y="3573020"/>
          <a:ext cx="3672407" cy="2952324"/>
        </p:xfrm>
        <a:graphic>
          <a:graphicData uri="http://schemas.openxmlformats.org/drawingml/2006/table">
            <a:tbl>
              <a:tblPr/>
              <a:tblGrid>
                <a:gridCol w="638100"/>
                <a:gridCol w="653337"/>
                <a:gridCol w="1205724"/>
                <a:gridCol w="1175246"/>
              </a:tblGrid>
              <a:tr h="491445">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chemeClr val="tx1"/>
                          </a:solidFill>
                          <a:effectLst/>
                          <a:latin typeface="Times New Roman" pitchFamily="18" charset="0"/>
                          <a:ea typeface="宋体" charset="-122"/>
                          <a:cs typeface="Times New Roman" pitchFamily="18" charset="0"/>
                        </a:rPr>
                        <a:t>b</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dirty="0" smtClean="0">
                          <a:ln>
                            <a:noFill/>
                          </a:ln>
                          <a:solidFill>
                            <a:schemeClr val="tx1"/>
                          </a:solidFill>
                          <a:effectLst/>
                          <a:latin typeface="Times New Roman" pitchFamily="18" charset="0"/>
                          <a:ea typeface="宋体" charset="-122"/>
                          <a:cs typeface="Times New Roman" pitchFamily="18" charset="0"/>
                          <a:sym typeface="Symbol" pitchFamily="18" charset="2"/>
                        </a:rPr>
                        <a:t></a:t>
                      </a:r>
                      <a:r>
                        <a:rPr kumimoji="0" lang="en-US" altLang="zh-CN" sz="2000" b="1" i="1"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k</a:t>
                      </a:r>
                      <a:endParaRPr kumimoji="0" lang="en-US" altLang="zh-CN" sz="2000" b="1" i="1" u="none" strike="noStrike" cap="none" normalizeH="0" baseline="0" dirty="0" smtClean="0">
                        <a:ln>
                          <a:noFill/>
                        </a:ln>
                        <a:solidFill>
                          <a:schemeClr val="tx1"/>
                        </a:solidFill>
                        <a:effectLst/>
                        <a:latin typeface="Times New Roman" pitchFamily="18" charset="0"/>
                        <a:ea typeface="宋体" charset="-122"/>
                        <a:cs typeface="Times New Roman" pitchFamily="18" charset="0"/>
                        <a:sym typeface="Symbol" pitchFamily="18"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493272">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A</a:t>
                      </a:r>
                      <a:r>
                        <a:rPr kumimoji="0" lang="zh-CN" altLang="en-US"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方式</a:t>
                      </a:r>
                      <a:endParaRPr kumimoji="0" lang="zh-CN" altLang="en-US"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B</a:t>
                      </a:r>
                      <a:r>
                        <a:rPr kumimoji="0" lang="zh-CN" altLang="en-US"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方式</a:t>
                      </a:r>
                      <a:endParaRPr kumimoji="0" lang="zh-CN" altLang="en-US"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144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90</a:t>
                      </a: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135</a:t>
                      </a: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144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45</a:t>
                      </a: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32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270</a:t>
                      </a: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315</a:t>
                      </a: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144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180</a:t>
                      </a: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225</a:t>
                      </a: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7699">
                                            <p:txEl>
                                              <p:pRg st="1" end="1"/>
                                            </p:txEl>
                                          </p:spTgt>
                                        </p:tgtEl>
                                        <p:attrNameLst>
                                          <p:attrName>style.visibility</p:attrName>
                                        </p:attrNameLst>
                                      </p:cBhvr>
                                      <p:to>
                                        <p:strVal val="visible"/>
                                      </p:to>
                                    </p:set>
                                    <p:anim calcmode="lin" valueType="num">
                                      <p:cBhvr additive="base">
                                        <p:cTn id="7" dur="500" fill="hold"/>
                                        <p:tgtEl>
                                          <p:spTgt spid="15769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76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7699">
                                            <p:txEl>
                                              <p:pRg st="2" end="2"/>
                                            </p:txEl>
                                          </p:spTgt>
                                        </p:tgtEl>
                                        <p:attrNameLst>
                                          <p:attrName>style.visibility</p:attrName>
                                        </p:attrNameLst>
                                      </p:cBhvr>
                                      <p:to>
                                        <p:strVal val="visible"/>
                                      </p:to>
                                    </p:set>
                                    <p:anim calcmode="lin" valueType="num">
                                      <p:cBhvr additive="base">
                                        <p:cTn id="13" dur="500" fill="hold"/>
                                        <p:tgtEl>
                                          <p:spTgt spid="15769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76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7699">
                                            <p:txEl>
                                              <p:pRg st="3" end="3"/>
                                            </p:txEl>
                                          </p:spTgt>
                                        </p:tgtEl>
                                        <p:attrNameLst>
                                          <p:attrName>style.visibility</p:attrName>
                                        </p:attrNameLst>
                                      </p:cBhvr>
                                      <p:to>
                                        <p:strVal val="visible"/>
                                      </p:to>
                                    </p:set>
                                    <p:anim calcmode="lin" valueType="num">
                                      <p:cBhvr additive="base">
                                        <p:cTn id="19" dur="500" fill="hold"/>
                                        <p:tgtEl>
                                          <p:spTgt spid="15769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769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7875"/>
                                        </p:tgtEl>
                                        <p:attrNameLst>
                                          <p:attrName>style.visibility</p:attrName>
                                        </p:attrNameLst>
                                      </p:cBhvr>
                                      <p:to>
                                        <p:strVal val="visible"/>
                                      </p:to>
                                    </p:set>
                                    <p:anim calcmode="lin" valueType="num">
                                      <p:cBhvr additive="base">
                                        <p:cTn id="23" dur="500" fill="hold"/>
                                        <p:tgtEl>
                                          <p:spTgt spid="157875"/>
                                        </p:tgtEl>
                                        <p:attrNameLst>
                                          <p:attrName>ppt_x</p:attrName>
                                        </p:attrNameLst>
                                      </p:cBhvr>
                                      <p:tavLst>
                                        <p:tav tm="0">
                                          <p:val>
                                            <p:strVal val="#ppt_x"/>
                                          </p:val>
                                        </p:tav>
                                        <p:tav tm="100000">
                                          <p:val>
                                            <p:strVal val="#ppt_x"/>
                                          </p:val>
                                        </p:tav>
                                      </p:tavLst>
                                    </p:anim>
                                    <p:anim calcmode="lin" valueType="num">
                                      <p:cBhvr additive="base">
                                        <p:cTn id="24" dur="500" fill="hold"/>
                                        <p:tgtEl>
                                          <p:spTgt spid="1578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zh-CN" altLang="en-US" dirty="0">
                <a:solidFill>
                  <a:srgbClr val="0000FF"/>
                </a:solidFill>
              </a:rPr>
              <a:t>产生方法</a:t>
            </a:r>
          </a:p>
        </p:txBody>
      </p:sp>
      <p:sp>
        <p:nvSpPr>
          <p:cNvPr id="158723" name="Rectangle 3"/>
          <p:cNvSpPr>
            <a:spLocks noGrp="1" noChangeArrowheads="1"/>
          </p:cNvSpPr>
          <p:nvPr>
            <p:ph type="body" idx="1"/>
          </p:nvPr>
        </p:nvSpPr>
        <p:spPr/>
        <p:txBody>
          <a:bodyPr>
            <a:normAutofit/>
          </a:bodyPr>
          <a:lstStyle/>
          <a:p>
            <a:r>
              <a:rPr lang="zh-CN" altLang="en-US" dirty="0" smtClean="0"/>
              <a:t>第一种方法</a:t>
            </a:r>
          </a:p>
          <a:p>
            <a:pPr lvl="1"/>
            <a:endParaRPr lang="zh-CN" altLang="en-US" dirty="0" smtClean="0"/>
          </a:p>
          <a:p>
            <a:pPr lvl="1"/>
            <a:endParaRPr lang="zh-CN" altLang="en-US" dirty="0" smtClean="0"/>
          </a:p>
        </p:txBody>
      </p:sp>
      <p:sp>
        <p:nvSpPr>
          <p:cNvPr id="41" name="灯片编号占位符 5"/>
          <p:cNvSpPr>
            <a:spLocks noGrp="1"/>
          </p:cNvSpPr>
          <p:nvPr>
            <p:ph type="sldNum" sz="quarter" idx="12"/>
          </p:nvPr>
        </p:nvSpPr>
        <p:spPr/>
        <p:txBody>
          <a:bodyPr/>
          <a:lstStyle/>
          <a:p>
            <a:fld id="{A36D5720-D82C-4A0B-8B6F-DAA400E80053}" type="slidenum">
              <a:rPr lang="en-US" altLang="zh-CN" smtClean="0"/>
              <a:pPr/>
              <a:t>174</a:t>
            </a:fld>
            <a:endParaRPr lang="en-US" altLang="zh-CN"/>
          </a:p>
        </p:txBody>
      </p:sp>
      <p:grpSp>
        <p:nvGrpSpPr>
          <p:cNvPr id="2" name="Group 41"/>
          <p:cNvGrpSpPr>
            <a:grpSpLocks/>
          </p:cNvGrpSpPr>
          <p:nvPr/>
        </p:nvGrpSpPr>
        <p:grpSpPr bwMode="auto">
          <a:xfrm>
            <a:off x="1907704" y="1936898"/>
            <a:ext cx="6121400" cy="4516438"/>
            <a:chOff x="981" y="1083"/>
            <a:chExt cx="3856" cy="2845"/>
          </a:xfrm>
        </p:grpSpPr>
        <p:grpSp>
          <p:nvGrpSpPr>
            <p:cNvPr id="3" name="Group 5"/>
            <p:cNvGrpSpPr>
              <a:grpSpLocks/>
            </p:cNvGrpSpPr>
            <p:nvPr/>
          </p:nvGrpSpPr>
          <p:grpSpPr bwMode="auto">
            <a:xfrm>
              <a:off x="1958" y="1349"/>
              <a:ext cx="785" cy="1338"/>
              <a:chOff x="4536" y="1613"/>
              <a:chExt cx="1484" cy="2055"/>
            </a:xfrm>
          </p:grpSpPr>
          <p:sp>
            <p:nvSpPr>
              <p:cNvPr id="158726" name="Text Box 6"/>
              <p:cNvSpPr txBox="1">
                <a:spLocks noChangeArrowheads="1"/>
              </p:cNvSpPr>
              <p:nvPr/>
            </p:nvSpPr>
            <p:spPr bwMode="auto">
              <a:xfrm>
                <a:off x="4536" y="2003"/>
                <a:ext cx="436" cy="375"/>
              </a:xfrm>
              <a:prstGeom prst="rect">
                <a:avLst/>
              </a:prstGeom>
              <a:noFill/>
              <a:ln w="9525">
                <a:noFill/>
                <a:miter lim="800000"/>
                <a:headEnd/>
                <a:tailEnd/>
              </a:ln>
            </p:spPr>
            <p:txBody>
              <a:bodyPr/>
              <a:lstStyle/>
              <a:p>
                <a:pPr algn="just"/>
                <a:r>
                  <a:rPr lang="en-US" altLang="zh-CN" sz="2000" b="1" i="1">
                    <a:latin typeface="Times New Roman" pitchFamily="18" charset="0"/>
                  </a:rPr>
                  <a:t>a</a:t>
                </a:r>
                <a:endParaRPr lang="en-US" altLang="zh-CN" sz="3600" b="1"/>
              </a:p>
            </p:txBody>
          </p:sp>
          <p:sp>
            <p:nvSpPr>
              <p:cNvPr id="158727" name="Text Box 7"/>
              <p:cNvSpPr txBox="1">
                <a:spLocks noChangeArrowheads="1"/>
              </p:cNvSpPr>
              <p:nvPr/>
            </p:nvSpPr>
            <p:spPr bwMode="auto">
              <a:xfrm>
                <a:off x="4550" y="2573"/>
                <a:ext cx="436" cy="375"/>
              </a:xfrm>
              <a:prstGeom prst="rect">
                <a:avLst/>
              </a:prstGeom>
              <a:noFill/>
              <a:ln w="9525">
                <a:noFill/>
                <a:miter lim="800000"/>
                <a:headEnd/>
                <a:tailEnd/>
              </a:ln>
            </p:spPr>
            <p:txBody>
              <a:bodyPr/>
              <a:lstStyle/>
              <a:p>
                <a:pPr algn="just"/>
                <a:r>
                  <a:rPr lang="en-US" altLang="zh-CN" sz="2000" b="1" i="1">
                    <a:latin typeface="Times New Roman" pitchFamily="18" charset="0"/>
                  </a:rPr>
                  <a:t>b</a:t>
                </a:r>
                <a:endParaRPr lang="en-US" altLang="zh-CN" sz="3600" b="1"/>
              </a:p>
            </p:txBody>
          </p:sp>
          <p:sp>
            <p:nvSpPr>
              <p:cNvPr id="158728" name="Text Box 8"/>
              <p:cNvSpPr txBox="1">
                <a:spLocks noChangeArrowheads="1"/>
              </p:cNvSpPr>
              <p:nvPr/>
            </p:nvSpPr>
            <p:spPr bwMode="auto">
              <a:xfrm>
                <a:off x="5584" y="1613"/>
                <a:ext cx="436" cy="375"/>
              </a:xfrm>
              <a:prstGeom prst="rect">
                <a:avLst/>
              </a:prstGeom>
              <a:noFill/>
              <a:ln w="9525">
                <a:noFill/>
                <a:miter lim="800000"/>
                <a:headEnd/>
                <a:tailEnd/>
              </a:ln>
            </p:spPr>
            <p:txBody>
              <a:bodyPr/>
              <a:lstStyle/>
              <a:p>
                <a:pPr algn="just"/>
                <a:r>
                  <a:rPr lang="en-US" altLang="zh-CN" sz="2000" b="1" i="1">
                    <a:latin typeface="Times New Roman" pitchFamily="18" charset="0"/>
                  </a:rPr>
                  <a:t>c</a:t>
                </a:r>
                <a:endParaRPr lang="en-US" altLang="zh-CN" sz="3600" b="1"/>
              </a:p>
            </p:txBody>
          </p:sp>
          <p:sp>
            <p:nvSpPr>
              <p:cNvPr id="158729" name="Text Box 9"/>
              <p:cNvSpPr txBox="1">
                <a:spLocks noChangeArrowheads="1"/>
              </p:cNvSpPr>
              <p:nvPr/>
            </p:nvSpPr>
            <p:spPr bwMode="auto">
              <a:xfrm>
                <a:off x="5570" y="3293"/>
                <a:ext cx="436" cy="375"/>
              </a:xfrm>
              <a:prstGeom prst="rect">
                <a:avLst/>
              </a:prstGeom>
              <a:noFill/>
              <a:ln w="9525">
                <a:noFill/>
                <a:miter lim="800000"/>
                <a:headEnd/>
                <a:tailEnd/>
              </a:ln>
            </p:spPr>
            <p:txBody>
              <a:bodyPr/>
              <a:lstStyle/>
              <a:p>
                <a:pPr algn="just"/>
                <a:r>
                  <a:rPr lang="en-US" altLang="zh-CN" sz="2000" b="1" i="1">
                    <a:latin typeface="Times New Roman" pitchFamily="18" charset="0"/>
                  </a:rPr>
                  <a:t>d</a:t>
                </a:r>
                <a:endParaRPr lang="en-US" altLang="zh-CN" sz="3600" b="1"/>
              </a:p>
            </p:txBody>
          </p:sp>
        </p:grpSp>
        <p:grpSp>
          <p:nvGrpSpPr>
            <p:cNvPr id="4" name="Group 10"/>
            <p:cNvGrpSpPr>
              <a:grpSpLocks/>
            </p:cNvGrpSpPr>
            <p:nvPr/>
          </p:nvGrpSpPr>
          <p:grpSpPr bwMode="auto">
            <a:xfrm>
              <a:off x="981" y="1083"/>
              <a:ext cx="3856" cy="2845"/>
              <a:chOff x="2722" y="10965"/>
              <a:chExt cx="7288" cy="4368"/>
            </a:xfrm>
          </p:grpSpPr>
          <p:sp>
            <p:nvSpPr>
              <p:cNvPr id="158731" name="Line 11"/>
              <p:cNvSpPr>
                <a:spLocks noChangeShapeType="1"/>
              </p:cNvSpPr>
              <p:nvPr/>
            </p:nvSpPr>
            <p:spPr bwMode="auto">
              <a:xfrm flipH="1" flipV="1">
                <a:off x="7194" y="13050"/>
                <a:ext cx="0" cy="315"/>
              </a:xfrm>
              <a:prstGeom prst="line">
                <a:avLst/>
              </a:prstGeom>
              <a:noFill/>
              <a:ln w="9525">
                <a:solidFill>
                  <a:srgbClr val="000000"/>
                </a:solidFill>
                <a:round/>
                <a:headEnd type="triangle" w="med" len="med"/>
                <a:tailEnd/>
              </a:ln>
            </p:spPr>
            <p:txBody>
              <a:bodyPr/>
              <a:lstStyle/>
              <a:p>
                <a:endParaRPr lang="zh-CN" altLang="en-US" b="1"/>
              </a:p>
            </p:txBody>
          </p:sp>
          <p:sp>
            <p:nvSpPr>
              <p:cNvPr id="158732" name="Line 12"/>
              <p:cNvSpPr>
                <a:spLocks noChangeShapeType="1"/>
              </p:cNvSpPr>
              <p:nvPr/>
            </p:nvSpPr>
            <p:spPr bwMode="auto">
              <a:xfrm flipV="1">
                <a:off x="7180" y="13650"/>
                <a:ext cx="14" cy="285"/>
              </a:xfrm>
              <a:prstGeom prst="line">
                <a:avLst/>
              </a:prstGeom>
              <a:noFill/>
              <a:ln w="9525">
                <a:solidFill>
                  <a:srgbClr val="000000"/>
                </a:solidFill>
                <a:round/>
                <a:headEnd type="triangle" w="med" len="med"/>
                <a:tailEnd/>
              </a:ln>
            </p:spPr>
            <p:txBody>
              <a:bodyPr/>
              <a:lstStyle/>
              <a:p>
                <a:endParaRPr lang="zh-CN" altLang="en-US" b="1"/>
              </a:p>
            </p:txBody>
          </p:sp>
          <p:sp>
            <p:nvSpPr>
              <p:cNvPr id="158733" name="Line 13"/>
              <p:cNvSpPr>
                <a:spLocks noChangeShapeType="1"/>
              </p:cNvSpPr>
              <p:nvPr/>
            </p:nvSpPr>
            <p:spPr bwMode="auto">
              <a:xfrm flipV="1">
                <a:off x="7180" y="11580"/>
                <a:ext cx="0" cy="300"/>
              </a:xfrm>
              <a:prstGeom prst="line">
                <a:avLst/>
              </a:prstGeom>
              <a:noFill/>
              <a:ln w="9525">
                <a:solidFill>
                  <a:srgbClr val="000000"/>
                </a:solidFill>
                <a:round/>
                <a:headEnd/>
                <a:tailEnd type="triangle" w="med" len="med"/>
              </a:ln>
            </p:spPr>
            <p:txBody>
              <a:bodyPr/>
              <a:lstStyle/>
              <a:p>
                <a:endParaRPr lang="zh-CN" altLang="en-US" b="1"/>
              </a:p>
            </p:txBody>
          </p:sp>
          <p:sp>
            <p:nvSpPr>
              <p:cNvPr id="158734" name="Line 14"/>
              <p:cNvSpPr>
                <a:spLocks noChangeShapeType="1"/>
              </p:cNvSpPr>
              <p:nvPr/>
            </p:nvSpPr>
            <p:spPr bwMode="auto">
              <a:xfrm>
                <a:off x="5597" y="14265"/>
                <a:ext cx="1066" cy="0"/>
              </a:xfrm>
              <a:prstGeom prst="line">
                <a:avLst/>
              </a:prstGeom>
              <a:noFill/>
              <a:ln w="9525">
                <a:solidFill>
                  <a:srgbClr val="000000"/>
                </a:solidFill>
                <a:round/>
                <a:headEnd/>
                <a:tailEnd type="triangle" w="med" len="med"/>
              </a:ln>
            </p:spPr>
            <p:txBody>
              <a:bodyPr/>
              <a:lstStyle/>
              <a:p>
                <a:endParaRPr lang="zh-CN" altLang="en-US" b="1"/>
              </a:p>
            </p:txBody>
          </p:sp>
          <p:sp>
            <p:nvSpPr>
              <p:cNvPr id="158735" name="Line 15"/>
              <p:cNvSpPr>
                <a:spLocks noChangeShapeType="1"/>
              </p:cNvSpPr>
              <p:nvPr/>
            </p:nvSpPr>
            <p:spPr bwMode="auto">
              <a:xfrm>
                <a:off x="5597" y="11280"/>
                <a:ext cx="1050" cy="0"/>
              </a:xfrm>
              <a:prstGeom prst="line">
                <a:avLst/>
              </a:prstGeom>
              <a:noFill/>
              <a:ln w="9525">
                <a:solidFill>
                  <a:srgbClr val="000000"/>
                </a:solidFill>
                <a:round/>
                <a:headEnd/>
                <a:tailEnd type="triangle" w="med" len="med"/>
              </a:ln>
            </p:spPr>
            <p:txBody>
              <a:bodyPr/>
              <a:lstStyle/>
              <a:p>
                <a:endParaRPr lang="zh-CN" altLang="en-US" b="1"/>
              </a:p>
            </p:txBody>
          </p:sp>
          <p:sp>
            <p:nvSpPr>
              <p:cNvPr id="158736" name="Line 16"/>
              <p:cNvSpPr>
                <a:spLocks noChangeShapeType="1"/>
              </p:cNvSpPr>
              <p:nvPr/>
            </p:nvSpPr>
            <p:spPr bwMode="auto">
              <a:xfrm>
                <a:off x="7637" y="11280"/>
                <a:ext cx="1006" cy="0"/>
              </a:xfrm>
              <a:prstGeom prst="line">
                <a:avLst/>
              </a:prstGeom>
              <a:noFill/>
              <a:ln w="9525">
                <a:solidFill>
                  <a:srgbClr val="000000"/>
                </a:solidFill>
                <a:round/>
                <a:headEnd/>
                <a:tailEnd/>
              </a:ln>
            </p:spPr>
            <p:txBody>
              <a:bodyPr/>
              <a:lstStyle/>
              <a:p>
                <a:endParaRPr lang="zh-CN" altLang="en-US" b="1"/>
              </a:p>
            </p:txBody>
          </p:sp>
          <p:sp>
            <p:nvSpPr>
              <p:cNvPr id="158737" name="Line 17"/>
              <p:cNvSpPr>
                <a:spLocks noChangeShapeType="1"/>
              </p:cNvSpPr>
              <p:nvPr/>
            </p:nvSpPr>
            <p:spPr bwMode="auto">
              <a:xfrm>
                <a:off x="7623" y="14265"/>
                <a:ext cx="1050" cy="0"/>
              </a:xfrm>
              <a:prstGeom prst="line">
                <a:avLst/>
              </a:prstGeom>
              <a:noFill/>
              <a:ln w="9525">
                <a:solidFill>
                  <a:srgbClr val="000000"/>
                </a:solidFill>
                <a:round/>
                <a:headEnd/>
                <a:tailEnd/>
              </a:ln>
            </p:spPr>
            <p:txBody>
              <a:bodyPr/>
              <a:lstStyle/>
              <a:p>
                <a:endParaRPr lang="zh-CN" altLang="en-US" b="1"/>
              </a:p>
            </p:txBody>
          </p:sp>
          <p:grpSp>
            <p:nvGrpSpPr>
              <p:cNvPr id="5" name="Group 18"/>
              <p:cNvGrpSpPr>
                <a:grpSpLocks/>
              </p:cNvGrpSpPr>
              <p:nvPr/>
            </p:nvGrpSpPr>
            <p:grpSpPr bwMode="auto">
              <a:xfrm>
                <a:off x="2722" y="11280"/>
                <a:ext cx="7288" cy="4053"/>
                <a:chOff x="2722" y="11280"/>
                <a:chExt cx="7288" cy="4053"/>
              </a:xfrm>
            </p:grpSpPr>
            <p:sp>
              <p:nvSpPr>
                <p:cNvPr id="158739" name="Text Box 19"/>
                <p:cNvSpPr txBox="1">
                  <a:spLocks noChangeArrowheads="1"/>
                </p:cNvSpPr>
                <p:nvPr/>
              </p:nvSpPr>
              <p:spPr bwMode="auto">
                <a:xfrm>
                  <a:off x="5119" y="11940"/>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2000" b="1">
                      <a:latin typeface="Times New Roman" pitchFamily="18" charset="0"/>
                    </a:rPr>
                    <a:t>码</a:t>
                  </a:r>
                </a:p>
                <a:p>
                  <a:pPr algn="ctr">
                    <a:lnSpc>
                      <a:spcPct val="96000"/>
                    </a:lnSpc>
                  </a:pPr>
                  <a:r>
                    <a:rPr lang="zh-CN" altLang="en-US" sz="2000" b="1">
                      <a:latin typeface="Times New Roman" pitchFamily="18" charset="0"/>
                    </a:rPr>
                    <a:t>变换</a:t>
                  </a:r>
                  <a:endParaRPr lang="zh-CN" altLang="en-US" sz="3600" b="1"/>
                </a:p>
              </p:txBody>
            </p:sp>
            <p:sp>
              <p:nvSpPr>
                <p:cNvPr id="158740" name="Line 20"/>
                <p:cNvSpPr>
                  <a:spLocks noChangeShapeType="1"/>
                </p:cNvSpPr>
                <p:nvPr/>
              </p:nvSpPr>
              <p:spPr bwMode="auto">
                <a:xfrm>
                  <a:off x="5597" y="12585"/>
                  <a:ext cx="0" cy="1680"/>
                </a:xfrm>
                <a:prstGeom prst="line">
                  <a:avLst/>
                </a:prstGeom>
                <a:noFill/>
                <a:ln w="9525">
                  <a:solidFill>
                    <a:srgbClr val="000000"/>
                  </a:solidFill>
                  <a:round/>
                  <a:headEnd/>
                  <a:tailEnd/>
                </a:ln>
              </p:spPr>
              <p:txBody>
                <a:bodyPr/>
                <a:lstStyle/>
                <a:p>
                  <a:endParaRPr lang="zh-CN" altLang="en-US" b="1"/>
                </a:p>
              </p:txBody>
            </p:sp>
            <p:sp>
              <p:nvSpPr>
                <p:cNvPr id="158741" name="Line 21"/>
                <p:cNvSpPr>
                  <a:spLocks noChangeShapeType="1"/>
                </p:cNvSpPr>
                <p:nvPr/>
              </p:nvSpPr>
              <p:spPr bwMode="auto">
                <a:xfrm flipV="1">
                  <a:off x="5597" y="11280"/>
                  <a:ext cx="0" cy="660"/>
                </a:xfrm>
                <a:prstGeom prst="line">
                  <a:avLst/>
                </a:prstGeom>
                <a:noFill/>
                <a:ln w="9525">
                  <a:solidFill>
                    <a:srgbClr val="000000"/>
                  </a:solidFill>
                  <a:round/>
                  <a:headEnd/>
                  <a:tailEnd/>
                </a:ln>
              </p:spPr>
              <p:txBody>
                <a:bodyPr/>
                <a:lstStyle/>
                <a:p>
                  <a:endParaRPr lang="zh-CN" altLang="en-US" b="1"/>
                </a:p>
              </p:txBody>
            </p:sp>
            <p:sp>
              <p:nvSpPr>
                <p:cNvPr id="158742" name="Text Box 22"/>
                <p:cNvSpPr txBox="1">
                  <a:spLocks noChangeArrowheads="1"/>
                </p:cNvSpPr>
                <p:nvPr/>
              </p:nvSpPr>
              <p:spPr bwMode="auto">
                <a:xfrm>
                  <a:off x="8149" y="11940"/>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2000" b="1">
                      <a:latin typeface="Times New Roman" pitchFamily="18" charset="0"/>
                    </a:rPr>
                    <a:t>相加</a:t>
                  </a:r>
                </a:p>
                <a:p>
                  <a:pPr algn="ctr">
                    <a:lnSpc>
                      <a:spcPct val="96000"/>
                    </a:lnSpc>
                  </a:pPr>
                  <a:r>
                    <a:rPr lang="zh-CN" altLang="en-US" sz="2000" b="1">
                      <a:latin typeface="Times New Roman" pitchFamily="18" charset="0"/>
                    </a:rPr>
                    <a:t>电路</a:t>
                  </a:r>
                  <a:endParaRPr lang="zh-CN" altLang="en-US" sz="3600" b="1"/>
                </a:p>
              </p:txBody>
            </p:sp>
            <p:sp>
              <p:nvSpPr>
                <p:cNvPr id="158743" name="Line 23"/>
                <p:cNvSpPr>
                  <a:spLocks noChangeShapeType="1"/>
                </p:cNvSpPr>
                <p:nvPr/>
              </p:nvSpPr>
              <p:spPr bwMode="auto">
                <a:xfrm>
                  <a:off x="8643" y="12585"/>
                  <a:ext cx="0" cy="1695"/>
                </a:xfrm>
                <a:prstGeom prst="line">
                  <a:avLst/>
                </a:prstGeom>
                <a:noFill/>
                <a:ln w="9525">
                  <a:solidFill>
                    <a:srgbClr val="000000"/>
                  </a:solidFill>
                  <a:round/>
                  <a:headEnd type="triangle" w="med" len="med"/>
                  <a:tailEnd/>
                </a:ln>
              </p:spPr>
              <p:txBody>
                <a:bodyPr/>
                <a:lstStyle/>
                <a:p>
                  <a:endParaRPr lang="zh-CN" altLang="en-US" b="1"/>
                </a:p>
              </p:txBody>
            </p:sp>
            <p:sp>
              <p:nvSpPr>
                <p:cNvPr id="158744" name="Line 24"/>
                <p:cNvSpPr>
                  <a:spLocks noChangeShapeType="1"/>
                </p:cNvSpPr>
                <p:nvPr/>
              </p:nvSpPr>
              <p:spPr bwMode="auto">
                <a:xfrm>
                  <a:off x="8643" y="11280"/>
                  <a:ext cx="0" cy="660"/>
                </a:xfrm>
                <a:prstGeom prst="line">
                  <a:avLst/>
                </a:prstGeom>
                <a:noFill/>
                <a:ln w="9525">
                  <a:solidFill>
                    <a:srgbClr val="000000"/>
                  </a:solidFill>
                  <a:round/>
                  <a:headEnd/>
                  <a:tailEnd type="triangle" w="med" len="med"/>
                </a:ln>
              </p:spPr>
              <p:txBody>
                <a:bodyPr/>
                <a:lstStyle/>
                <a:p>
                  <a:endParaRPr lang="zh-CN" altLang="en-US" b="1"/>
                </a:p>
              </p:txBody>
            </p:sp>
            <p:sp>
              <p:nvSpPr>
                <p:cNvPr id="158745" name="Line 25"/>
                <p:cNvSpPr>
                  <a:spLocks noChangeShapeType="1"/>
                </p:cNvSpPr>
                <p:nvPr/>
              </p:nvSpPr>
              <p:spPr bwMode="auto">
                <a:xfrm>
                  <a:off x="9093" y="12270"/>
                  <a:ext cx="570" cy="0"/>
                </a:xfrm>
                <a:prstGeom prst="line">
                  <a:avLst/>
                </a:prstGeom>
                <a:noFill/>
                <a:ln w="9525">
                  <a:solidFill>
                    <a:srgbClr val="000000"/>
                  </a:solidFill>
                  <a:round/>
                  <a:headEnd/>
                  <a:tailEnd type="triangle" w="med" len="med"/>
                </a:ln>
              </p:spPr>
              <p:txBody>
                <a:bodyPr/>
                <a:lstStyle/>
                <a:p>
                  <a:endParaRPr lang="zh-CN" altLang="en-US" b="1"/>
                </a:p>
              </p:txBody>
            </p:sp>
            <p:sp>
              <p:nvSpPr>
                <p:cNvPr id="158746" name="Text Box 26"/>
                <p:cNvSpPr txBox="1">
                  <a:spLocks noChangeArrowheads="1"/>
                </p:cNvSpPr>
                <p:nvPr/>
              </p:nvSpPr>
              <p:spPr bwMode="auto">
                <a:xfrm>
                  <a:off x="9350" y="11853"/>
                  <a:ext cx="660" cy="435"/>
                </a:xfrm>
                <a:prstGeom prst="rect">
                  <a:avLst/>
                </a:prstGeom>
                <a:noFill/>
                <a:ln w="9525">
                  <a:noFill/>
                  <a:miter lim="800000"/>
                  <a:headEnd/>
                  <a:tailEnd/>
                </a:ln>
              </p:spPr>
              <p:txBody>
                <a:bodyPr/>
                <a:lstStyle/>
                <a:p>
                  <a:pPr algn="just"/>
                  <a:r>
                    <a:rPr lang="en-US" altLang="zh-CN" sz="2000" b="1" i="1">
                      <a:latin typeface="Times New Roman" pitchFamily="18" charset="0"/>
                    </a:rPr>
                    <a:t>s</a:t>
                  </a:r>
                  <a:r>
                    <a:rPr lang="en-US" altLang="zh-CN" sz="2000" b="1">
                      <a:latin typeface="Times New Roman" pitchFamily="18" charset="0"/>
                    </a:rPr>
                    <a:t>(</a:t>
                  </a:r>
                  <a:r>
                    <a:rPr lang="en-US" altLang="zh-CN" sz="2000" b="1" i="1">
                      <a:latin typeface="Times New Roman" pitchFamily="18" charset="0"/>
                    </a:rPr>
                    <a:t>t</a:t>
                  </a:r>
                  <a:r>
                    <a:rPr lang="en-US" altLang="zh-CN" sz="2000" b="1">
                      <a:latin typeface="Times New Roman" pitchFamily="18" charset="0"/>
                    </a:rPr>
                    <a:t>)</a:t>
                  </a:r>
                  <a:endParaRPr lang="en-US" altLang="zh-CN" sz="3600" b="1"/>
                </a:p>
              </p:txBody>
            </p:sp>
            <p:sp>
              <p:nvSpPr>
                <p:cNvPr id="158747" name="Text Box 27"/>
                <p:cNvSpPr txBox="1">
                  <a:spLocks noChangeArrowheads="1"/>
                </p:cNvSpPr>
                <p:nvPr/>
              </p:nvSpPr>
              <p:spPr bwMode="auto">
                <a:xfrm>
                  <a:off x="5286" y="14748"/>
                  <a:ext cx="4320" cy="585"/>
                </a:xfrm>
                <a:prstGeom prst="rect">
                  <a:avLst/>
                </a:prstGeom>
                <a:noFill/>
                <a:ln w="9525">
                  <a:noFill/>
                  <a:miter lim="800000"/>
                  <a:headEnd/>
                  <a:tailEnd/>
                </a:ln>
              </p:spPr>
              <p:txBody>
                <a:bodyPr/>
                <a:lstStyle/>
                <a:p>
                  <a:pPr algn="just"/>
                  <a:r>
                    <a:rPr lang="zh-CN" altLang="en-US" sz="1600" b="1">
                      <a:latin typeface="Times New Roman" pitchFamily="18" charset="0"/>
                    </a:rPr>
                    <a:t>图</a:t>
                  </a:r>
                  <a:r>
                    <a:rPr lang="en-US" altLang="zh-CN" sz="1600" b="1">
                      <a:latin typeface="Times New Roman" pitchFamily="18" charset="0"/>
                    </a:rPr>
                    <a:t>7-43 </a:t>
                  </a:r>
                  <a:r>
                    <a:rPr lang="zh-CN" altLang="en-US" sz="1600" b="1">
                      <a:latin typeface="Times New Roman" pitchFamily="18" charset="0"/>
                    </a:rPr>
                    <a:t>第一种</a:t>
                  </a:r>
                  <a:r>
                    <a:rPr lang="en-US" altLang="zh-CN" sz="1600" b="1">
                      <a:latin typeface="Times New Roman" pitchFamily="18" charset="0"/>
                    </a:rPr>
                    <a:t>QDPSK</a:t>
                  </a:r>
                  <a:r>
                    <a:rPr lang="zh-CN" altLang="en-US" sz="1600" b="1">
                      <a:latin typeface="Times New Roman" pitchFamily="18" charset="0"/>
                    </a:rPr>
                    <a:t>信号产生方法</a:t>
                  </a:r>
                  <a:endParaRPr lang="zh-CN" altLang="en-US" sz="2800" b="1"/>
                </a:p>
              </p:txBody>
            </p:sp>
            <p:grpSp>
              <p:nvGrpSpPr>
                <p:cNvPr id="6" name="Group 28"/>
                <p:cNvGrpSpPr>
                  <a:grpSpLocks/>
                </p:cNvGrpSpPr>
                <p:nvPr/>
              </p:nvGrpSpPr>
              <p:grpSpPr bwMode="auto">
                <a:xfrm>
                  <a:off x="2722" y="11913"/>
                  <a:ext cx="1856" cy="687"/>
                  <a:chOff x="2186" y="9975"/>
                  <a:chExt cx="1856" cy="687"/>
                </a:xfrm>
              </p:grpSpPr>
              <p:grpSp>
                <p:nvGrpSpPr>
                  <p:cNvPr id="7" name="Group 29"/>
                  <p:cNvGrpSpPr>
                    <a:grpSpLocks/>
                  </p:cNvGrpSpPr>
                  <p:nvPr/>
                </p:nvGrpSpPr>
                <p:grpSpPr bwMode="auto">
                  <a:xfrm>
                    <a:off x="2186" y="9975"/>
                    <a:ext cx="883" cy="435"/>
                    <a:chOff x="4164" y="9915"/>
                    <a:chExt cx="883" cy="435"/>
                  </a:xfrm>
                </p:grpSpPr>
                <p:sp>
                  <p:nvSpPr>
                    <p:cNvPr id="158750" name="Line 30"/>
                    <p:cNvSpPr>
                      <a:spLocks noChangeShapeType="1"/>
                    </p:cNvSpPr>
                    <p:nvPr/>
                  </p:nvSpPr>
                  <p:spPr bwMode="auto">
                    <a:xfrm>
                      <a:off x="4417" y="10287"/>
                      <a:ext cx="630" cy="0"/>
                    </a:xfrm>
                    <a:prstGeom prst="line">
                      <a:avLst/>
                    </a:prstGeom>
                    <a:noFill/>
                    <a:ln w="9525">
                      <a:solidFill>
                        <a:srgbClr val="000000"/>
                      </a:solidFill>
                      <a:round/>
                      <a:headEnd/>
                      <a:tailEnd type="triangle" w="med" len="med"/>
                    </a:ln>
                  </p:spPr>
                  <p:txBody>
                    <a:bodyPr/>
                    <a:lstStyle/>
                    <a:p>
                      <a:endParaRPr lang="zh-CN" altLang="en-US" b="1"/>
                    </a:p>
                  </p:txBody>
                </p:sp>
                <p:sp>
                  <p:nvSpPr>
                    <p:cNvPr id="158751" name="Text Box 31"/>
                    <p:cNvSpPr txBox="1">
                      <a:spLocks noChangeArrowheads="1"/>
                    </p:cNvSpPr>
                    <p:nvPr/>
                  </p:nvSpPr>
                  <p:spPr bwMode="auto">
                    <a:xfrm>
                      <a:off x="4164" y="9915"/>
                      <a:ext cx="646" cy="435"/>
                    </a:xfrm>
                    <a:prstGeom prst="rect">
                      <a:avLst/>
                    </a:prstGeom>
                    <a:noFill/>
                    <a:ln w="9525">
                      <a:noFill/>
                      <a:miter lim="800000"/>
                      <a:headEnd/>
                      <a:tailEnd/>
                    </a:ln>
                  </p:spPr>
                  <p:txBody>
                    <a:bodyPr/>
                    <a:lstStyle/>
                    <a:p>
                      <a:pPr algn="just"/>
                      <a:r>
                        <a:rPr lang="en-US" altLang="zh-CN" sz="2000" b="1" i="1">
                          <a:latin typeface="Times New Roman" pitchFamily="18" charset="0"/>
                        </a:rPr>
                        <a:t>A</a:t>
                      </a:r>
                      <a:r>
                        <a:rPr lang="en-US" altLang="zh-CN" sz="2000" b="1">
                          <a:latin typeface="Times New Roman" pitchFamily="18" charset="0"/>
                        </a:rPr>
                        <a:t>(</a:t>
                      </a:r>
                      <a:r>
                        <a:rPr lang="en-US" altLang="zh-CN" sz="2000" b="1" i="1">
                          <a:latin typeface="Times New Roman" pitchFamily="18" charset="0"/>
                        </a:rPr>
                        <a:t>t</a:t>
                      </a:r>
                      <a:r>
                        <a:rPr lang="en-US" altLang="zh-CN" sz="2000" b="1">
                          <a:latin typeface="Times New Roman" pitchFamily="18" charset="0"/>
                        </a:rPr>
                        <a:t>)</a:t>
                      </a:r>
                      <a:endParaRPr lang="en-US" altLang="zh-CN" sz="3600" b="1"/>
                    </a:p>
                  </p:txBody>
                </p:sp>
              </p:grpSp>
              <p:sp>
                <p:nvSpPr>
                  <p:cNvPr id="158752" name="Text Box 32"/>
                  <p:cNvSpPr txBox="1">
                    <a:spLocks noChangeArrowheads="1"/>
                  </p:cNvSpPr>
                  <p:nvPr/>
                </p:nvSpPr>
                <p:spPr bwMode="auto">
                  <a:xfrm>
                    <a:off x="3098" y="10017"/>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2000" b="1" dirty="0">
                        <a:latin typeface="Times New Roman" pitchFamily="18" charset="0"/>
                      </a:rPr>
                      <a:t>串</a:t>
                    </a:r>
                    <a:r>
                      <a:rPr lang="en-US" altLang="zh-CN" sz="2000" b="1" dirty="0">
                        <a:latin typeface="Times New Roman" pitchFamily="18" charset="0"/>
                      </a:rPr>
                      <a:t>/</a:t>
                    </a:r>
                    <a:r>
                      <a:rPr lang="zh-CN" altLang="en-US" sz="2000" b="1" dirty="0">
                        <a:latin typeface="Times New Roman" pitchFamily="18" charset="0"/>
                      </a:rPr>
                      <a:t>并</a:t>
                    </a:r>
                  </a:p>
                  <a:p>
                    <a:pPr algn="ctr">
                      <a:lnSpc>
                        <a:spcPct val="96000"/>
                      </a:lnSpc>
                    </a:pPr>
                    <a:r>
                      <a:rPr lang="zh-CN" altLang="en-US" sz="2000" b="1" dirty="0">
                        <a:latin typeface="Times New Roman" pitchFamily="18" charset="0"/>
                      </a:rPr>
                      <a:t>变换</a:t>
                    </a:r>
                    <a:endParaRPr lang="zh-CN" altLang="en-US" sz="3600" b="1" dirty="0"/>
                  </a:p>
                </p:txBody>
              </p:sp>
            </p:grpSp>
            <p:sp>
              <p:nvSpPr>
                <p:cNvPr id="158753" name="Line 33"/>
                <p:cNvSpPr>
                  <a:spLocks noChangeShapeType="1"/>
                </p:cNvSpPr>
                <p:nvPr/>
              </p:nvSpPr>
              <p:spPr bwMode="auto">
                <a:xfrm>
                  <a:off x="4572" y="12123"/>
                  <a:ext cx="524" cy="0"/>
                </a:xfrm>
                <a:prstGeom prst="line">
                  <a:avLst/>
                </a:prstGeom>
                <a:noFill/>
                <a:ln w="9525">
                  <a:solidFill>
                    <a:srgbClr val="000000"/>
                  </a:solidFill>
                  <a:round/>
                  <a:headEnd/>
                  <a:tailEnd type="triangle" w="med" len="med"/>
                </a:ln>
              </p:spPr>
              <p:txBody>
                <a:bodyPr/>
                <a:lstStyle/>
                <a:p>
                  <a:endParaRPr lang="zh-CN" altLang="en-US" b="1"/>
                </a:p>
              </p:txBody>
            </p:sp>
            <p:sp>
              <p:nvSpPr>
                <p:cNvPr id="158754" name="Line 34"/>
                <p:cNvSpPr>
                  <a:spLocks noChangeShapeType="1"/>
                </p:cNvSpPr>
                <p:nvPr/>
              </p:nvSpPr>
              <p:spPr bwMode="auto">
                <a:xfrm>
                  <a:off x="4588" y="12423"/>
                  <a:ext cx="524" cy="0"/>
                </a:xfrm>
                <a:prstGeom prst="line">
                  <a:avLst/>
                </a:prstGeom>
                <a:noFill/>
                <a:ln w="9525">
                  <a:solidFill>
                    <a:srgbClr val="000000"/>
                  </a:solidFill>
                  <a:round/>
                  <a:headEnd/>
                  <a:tailEnd type="triangle" w="med" len="med"/>
                </a:ln>
              </p:spPr>
              <p:txBody>
                <a:bodyPr/>
                <a:lstStyle/>
                <a:p>
                  <a:endParaRPr lang="zh-CN" altLang="en-US" b="1"/>
                </a:p>
              </p:txBody>
            </p:sp>
          </p:grpSp>
          <p:sp>
            <p:nvSpPr>
              <p:cNvPr id="158755" name="Text Box 35"/>
              <p:cNvSpPr txBox="1">
                <a:spLocks noChangeArrowheads="1"/>
              </p:cNvSpPr>
              <p:nvPr/>
            </p:nvSpPr>
            <p:spPr bwMode="auto">
              <a:xfrm>
                <a:off x="6710" y="11880"/>
                <a:ext cx="944" cy="300"/>
              </a:xfrm>
              <a:prstGeom prst="rect">
                <a:avLst/>
              </a:prstGeom>
              <a:solidFill>
                <a:srgbClr val="FFFFFF"/>
              </a:solidFill>
              <a:ln w="9525">
                <a:solidFill>
                  <a:srgbClr val="000000"/>
                </a:solidFill>
                <a:miter lim="800000"/>
                <a:headEnd/>
                <a:tailEnd/>
              </a:ln>
            </p:spPr>
            <p:txBody>
              <a:bodyPr/>
              <a:lstStyle/>
              <a:p>
                <a:pPr algn="ctr">
                  <a:lnSpc>
                    <a:spcPct val="96000"/>
                  </a:lnSpc>
                </a:pPr>
                <a:r>
                  <a:rPr lang="en-US" altLang="zh-CN" b="1" baseline="30000">
                    <a:latin typeface="Times New Roman" pitchFamily="18" charset="0"/>
                  </a:rPr>
                  <a:t>-</a:t>
                </a:r>
                <a:r>
                  <a:rPr lang="en-US" altLang="zh-CN" b="1" i="1" baseline="30000">
                    <a:latin typeface="Times New Roman" pitchFamily="18" charset="0"/>
                    <a:sym typeface="Symbol" pitchFamily="18" charset="2"/>
                  </a:rPr>
                  <a:t></a:t>
                </a:r>
                <a:r>
                  <a:rPr lang="en-US" altLang="zh-CN" b="1" baseline="30000">
                    <a:latin typeface="Times New Roman" pitchFamily="18" charset="0"/>
                  </a:rPr>
                  <a:t>/4</a:t>
                </a:r>
                <a:endParaRPr lang="en-US" altLang="zh-CN" sz="3600" b="1"/>
              </a:p>
            </p:txBody>
          </p:sp>
          <p:sp>
            <p:nvSpPr>
              <p:cNvPr id="158756" name="Text Box 36"/>
              <p:cNvSpPr txBox="1">
                <a:spLocks noChangeArrowheads="1"/>
              </p:cNvSpPr>
              <p:nvPr/>
            </p:nvSpPr>
            <p:spPr bwMode="auto">
              <a:xfrm>
                <a:off x="6709" y="12420"/>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2000" b="1">
                    <a:latin typeface="Times New Roman" pitchFamily="18" charset="0"/>
                  </a:rPr>
                  <a:t>载波</a:t>
                </a:r>
              </a:p>
              <a:p>
                <a:pPr algn="ctr">
                  <a:lnSpc>
                    <a:spcPct val="96000"/>
                  </a:lnSpc>
                </a:pPr>
                <a:r>
                  <a:rPr lang="zh-CN" altLang="en-US" sz="2000" b="1">
                    <a:latin typeface="Times New Roman" pitchFamily="18" charset="0"/>
                  </a:rPr>
                  <a:t>产生</a:t>
                </a:r>
                <a:endParaRPr lang="zh-CN" altLang="en-US" sz="3600" b="1"/>
              </a:p>
            </p:txBody>
          </p:sp>
          <p:sp>
            <p:nvSpPr>
              <p:cNvPr id="158757" name="Text Box 37"/>
              <p:cNvSpPr txBox="1">
                <a:spLocks noChangeArrowheads="1"/>
              </p:cNvSpPr>
              <p:nvPr/>
            </p:nvSpPr>
            <p:spPr bwMode="auto">
              <a:xfrm>
                <a:off x="6708" y="13935"/>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2000" b="1">
                    <a:latin typeface="Times New Roman" pitchFamily="18" charset="0"/>
                  </a:rPr>
                  <a:t>相乘</a:t>
                </a:r>
              </a:p>
              <a:p>
                <a:pPr algn="ctr">
                  <a:lnSpc>
                    <a:spcPct val="96000"/>
                  </a:lnSpc>
                </a:pPr>
                <a:r>
                  <a:rPr lang="zh-CN" altLang="en-US" sz="2000" b="1">
                    <a:latin typeface="Times New Roman" pitchFamily="18" charset="0"/>
                  </a:rPr>
                  <a:t>电路</a:t>
                </a:r>
                <a:endParaRPr lang="zh-CN" altLang="en-US" sz="3600" b="1"/>
              </a:p>
            </p:txBody>
          </p:sp>
          <p:sp>
            <p:nvSpPr>
              <p:cNvPr id="158758" name="Text Box 38"/>
              <p:cNvSpPr txBox="1">
                <a:spLocks noChangeArrowheads="1"/>
              </p:cNvSpPr>
              <p:nvPr/>
            </p:nvSpPr>
            <p:spPr bwMode="auto">
              <a:xfrm>
                <a:off x="6708" y="10965"/>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2000" b="1">
                    <a:latin typeface="Times New Roman" pitchFamily="18" charset="0"/>
                  </a:rPr>
                  <a:t>相乘</a:t>
                </a:r>
              </a:p>
              <a:p>
                <a:pPr algn="ctr">
                  <a:lnSpc>
                    <a:spcPct val="96000"/>
                  </a:lnSpc>
                </a:pPr>
                <a:r>
                  <a:rPr lang="zh-CN" altLang="en-US" sz="2000" b="1">
                    <a:latin typeface="Times New Roman" pitchFamily="18" charset="0"/>
                  </a:rPr>
                  <a:t>电路</a:t>
                </a:r>
                <a:endParaRPr lang="zh-CN" altLang="en-US" sz="3600" b="1"/>
              </a:p>
            </p:txBody>
          </p:sp>
          <p:sp>
            <p:nvSpPr>
              <p:cNvPr id="158759" name="Line 39"/>
              <p:cNvSpPr>
                <a:spLocks noChangeShapeType="1"/>
              </p:cNvSpPr>
              <p:nvPr/>
            </p:nvSpPr>
            <p:spPr bwMode="auto">
              <a:xfrm flipV="1">
                <a:off x="7210" y="12180"/>
                <a:ext cx="0" cy="240"/>
              </a:xfrm>
              <a:prstGeom prst="line">
                <a:avLst/>
              </a:prstGeom>
              <a:noFill/>
              <a:ln w="9525">
                <a:solidFill>
                  <a:srgbClr val="000000"/>
                </a:solidFill>
                <a:round/>
                <a:headEnd/>
                <a:tailEnd type="triangle" w="med" len="med"/>
              </a:ln>
            </p:spPr>
            <p:txBody>
              <a:bodyPr/>
              <a:lstStyle/>
              <a:p>
                <a:endParaRPr lang="zh-CN" altLang="en-US" b="1"/>
              </a:p>
            </p:txBody>
          </p:sp>
          <p:sp>
            <p:nvSpPr>
              <p:cNvPr id="158760" name="Text Box 40"/>
              <p:cNvSpPr txBox="1">
                <a:spLocks noChangeArrowheads="1"/>
              </p:cNvSpPr>
              <p:nvPr/>
            </p:nvSpPr>
            <p:spPr bwMode="auto">
              <a:xfrm>
                <a:off x="6708" y="13365"/>
                <a:ext cx="944" cy="300"/>
              </a:xfrm>
              <a:prstGeom prst="rect">
                <a:avLst/>
              </a:prstGeom>
              <a:solidFill>
                <a:srgbClr val="FFFFFF"/>
              </a:solidFill>
              <a:ln w="9525">
                <a:solidFill>
                  <a:srgbClr val="000000"/>
                </a:solidFill>
                <a:miter lim="800000"/>
                <a:headEnd/>
                <a:tailEnd/>
              </a:ln>
            </p:spPr>
            <p:txBody>
              <a:bodyPr/>
              <a:lstStyle/>
              <a:p>
                <a:pPr algn="ctr">
                  <a:lnSpc>
                    <a:spcPct val="96000"/>
                  </a:lnSpc>
                </a:pPr>
                <a:r>
                  <a:rPr lang="en-US" altLang="zh-CN" b="1" i="1" baseline="30000">
                    <a:latin typeface="Times New Roman" pitchFamily="18" charset="0"/>
                    <a:sym typeface="Symbol" pitchFamily="18" charset="2"/>
                  </a:rPr>
                  <a:t></a:t>
                </a:r>
                <a:r>
                  <a:rPr lang="en-US" altLang="zh-CN" b="1" baseline="30000">
                    <a:latin typeface="Times New Roman" pitchFamily="18" charset="0"/>
                  </a:rPr>
                  <a:t>/4</a:t>
                </a:r>
                <a:endParaRPr lang="en-US" altLang="zh-CN" sz="3600" b="1"/>
              </a:p>
            </p:txBody>
          </p:sp>
        </p:grpSp>
      </p:grpSp>
      <p:sp>
        <p:nvSpPr>
          <p:cNvPr id="8" name="矩形 7"/>
          <p:cNvSpPr/>
          <p:nvPr/>
        </p:nvSpPr>
        <p:spPr>
          <a:xfrm>
            <a:off x="1184435" y="4176831"/>
            <a:ext cx="2310117" cy="830997"/>
          </a:xfrm>
          <a:prstGeom prst="rect">
            <a:avLst/>
          </a:prstGeom>
        </p:spPr>
        <p:txBody>
          <a:bodyPr wrap="square">
            <a:spAutoFit/>
          </a:bodyPr>
          <a:lstStyle/>
          <a:p>
            <a:r>
              <a:rPr lang="zh-CN" altLang="en-US" sz="2400" b="1" dirty="0" smtClean="0">
                <a:solidFill>
                  <a:srgbClr val="0000FF"/>
                </a:solidFill>
                <a:latin typeface="+mj-ea"/>
                <a:ea typeface="+mj-ea"/>
              </a:rPr>
              <a:t>经过</a:t>
            </a:r>
            <a:r>
              <a:rPr lang="zh-CN" altLang="en-US" sz="2400" b="1" dirty="0">
                <a:solidFill>
                  <a:srgbClr val="0000FF"/>
                </a:solidFill>
                <a:latin typeface="+mj-ea"/>
                <a:ea typeface="+mj-ea"/>
              </a:rPr>
              <a:t>串</a:t>
            </a:r>
            <a:r>
              <a:rPr lang="en-US" altLang="zh-CN" sz="2400" b="1" dirty="0">
                <a:solidFill>
                  <a:srgbClr val="0000FF"/>
                </a:solidFill>
                <a:latin typeface="+mj-ea"/>
                <a:ea typeface="+mj-ea"/>
              </a:rPr>
              <a:t>/</a:t>
            </a:r>
            <a:r>
              <a:rPr lang="zh-CN" altLang="en-US" sz="2400" b="1" dirty="0">
                <a:solidFill>
                  <a:srgbClr val="0000FF"/>
                </a:solidFill>
                <a:latin typeface="+mj-ea"/>
                <a:ea typeface="+mj-ea"/>
              </a:rPr>
              <a:t>并变换</a:t>
            </a:r>
            <a:r>
              <a:rPr lang="zh-CN" altLang="en-US" sz="2400" b="1" dirty="0" smtClean="0">
                <a:solidFill>
                  <a:srgbClr val="0000FF"/>
                </a:solidFill>
                <a:latin typeface="+mj-ea"/>
                <a:ea typeface="+mj-ea"/>
              </a:rPr>
              <a:t>后的</a:t>
            </a:r>
            <a:r>
              <a:rPr lang="zh-CN" altLang="en-US" sz="2400" b="1" dirty="0">
                <a:solidFill>
                  <a:srgbClr val="0000FF"/>
                </a:solidFill>
                <a:latin typeface="+mj-ea"/>
                <a:ea typeface="+mj-ea"/>
              </a:rPr>
              <a:t>一对码元</a:t>
            </a:r>
          </a:p>
        </p:txBody>
      </p:sp>
      <p:sp>
        <p:nvSpPr>
          <p:cNvPr id="9" name="矩形 8"/>
          <p:cNvSpPr/>
          <p:nvPr/>
        </p:nvSpPr>
        <p:spPr>
          <a:xfrm>
            <a:off x="3158566" y="1290477"/>
            <a:ext cx="2702984" cy="461665"/>
          </a:xfrm>
          <a:prstGeom prst="rect">
            <a:avLst/>
          </a:prstGeom>
        </p:spPr>
        <p:txBody>
          <a:bodyPr wrap="square">
            <a:spAutoFit/>
          </a:bodyPr>
          <a:lstStyle/>
          <a:p>
            <a:r>
              <a:rPr lang="zh-CN" altLang="en-US" sz="2400" b="1" dirty="0">
                <a:solidFill>
                  <a:srgbClr val="0000FF"/>
                </a:solidFill>
                <a:latin typeface="+mj-ea"/>
                <a:ea typeface="+mj-ea"/>
              </a:rPr>
              <a:t>变换成</a:t>
            </a:r>
            <a:r>
              <a:rPr lang="zh-CN" altLang="en-US" sz="2400" b="1" dirty="0">
                <a:solidFill>
                  <a:srgbClr val="FF0000"/>
                </a:solidFill>
                <a:latin typeface="+mj-ea"/>
                <a:ea typeface="+mj-ea"/>
              </a:rPr>
              <a:t>相对码</a:t>
            </a:r>
            <a:r>
              <a:rPr lang="en-US" altLang="zh-CN" sz="2400" b="1" dirty="0">
                <a:solidFill>
                  <a:srgbClr val="0000FF"/>
                </a:solidFill>
                <a:latin typeface="+mj-ea"/>
                <a:ea typeface="+mj-ea"/>
              </a:rPr>
              <a:t>c</a:t>
            </a:r>
            <a:r>
              <a:rPr lang="zh-CN" altLang="en-US" sz="2400" b="1" dirty="0">
                <a:solidFill>
                  <a:srgbClr val="0000FF"/>
                </a:solidFill>
                <a:latin typeface="+mj-ea"/>
                <a:ea typeface="+mj-ea"/>
              </a:rPr>
              <a:t>和</a:t>
            </a:r>
            <a:r>
              <a:rPr lang="en-US" altLang="zh-CN" sz="2400" b="1" dirty="0">
                <a:solidFill>
                  <a:srgbClr val="0000FF"/>
                </a:solidFill>
                <a:latin typeface="+mj-ea"/>
                <a:ea typeface="+mj-ea"/>
              </a:rPr>
              <a:t>d</a:t>
            </a:r>
          </a:p>
        </p:txBody>
      </p:sp>
      <p:sp>
        <p:nvSpPr>
          <p:cNvPr id="10" name="矩形 9"/>
          <p:cNvSpPr/>
          <p:nvPr/>
        </p:nvSpPr>
        <p:spPr>
          <a:xfrm>
            <a:off x="6374889" y="4072752"/>
            <a:ext cx="2157552" cy="1569660"/>
          </a:xfrm>
          <a:prstGeom prst="rect">
            <a:avLst/>
          </a:prstGeom>
        </p:spPr>
        <p:txBody>
          <a:bodyPr wrap="square">
            <a:spAutoFit/>
          </a:bodyPr>
          <a:lstStyle/>
          <a:p>
            <a:r>
              <a:rPr lang="en-US" altLang="zh-CN" sz="2400" b="1" dirty="0">
                <a:solidFill>
                  <a:srgbClr val="0000FF"/>
                </a:solidFill>
                <a:latin typeface="+mj-ea"/>
                <a:ea typeface="+mj-ea"/>
              </a:rPr>
              <a:t>c </a:t>
            </a:r>
            <a:r>
              <a:rPr lang="zh-CN" altLang="en-US" sz="2400" b="1" dirty="0">
                <a:solidFill>
                  <a:srgbClr val="0000FF"/>
                </a:solidFill>
                <a:latin typeface="+mj-ea"/>
                <a:ea typeface="+mj-ea"/>
              </a:rPr>
              <a:t>和</a:t>
            </a:r>
            <a:r>
              <a:rPr lang="en-US" altLang="zh-CN" sz="2400" b="1" dirty="0">
                <a:solidFill>
                  <a:srgbClr val="0000FF"/>
                </a:solidFill>
                <a:latin typeface="+mj-ea"/>
                <a:ea typeface="+mj-ea"/>
              </a:rPr>
              <a:t>d </a:t>
            </a:r>
            <a:r>
              <a:rPr lang="zh-CN" altLang="en-US" sz="2400" b="1" dirty="0">
                <a:solidFill>
                  <a:srgbClr val="0000FF"/>
                </a:solidFill>
                <a:latin typeface="+mj-ea"/>
                <a:ea typeface="+mj-ea"/>
              </a:rPr>
              <a:t>对载波的相乘实际是完成</a:t>
            </a:r>
            <a:r>
              <a:rPr lang="zh-CN" altLang="en-US" sz="2400" b="1" dirty="0">
                <a:solidFill>
                  <a:srgbClr val="FF0000"/>
                </a:solidFill>
                <a:latin typeface="+mj-ea"/>
                <a:ea typeface="+mj-ea"/>
              </a:rPr>
              <a:t>绝对相移键控</a:t>
            </a:r>
            <a:r>
              <a:rPr lang="zh-CN" altLang="en-US" sz="2400" b="1" dirty="0">
                <a:solidFill>
                  <a:srgbClr val="0000FF"/>
                </a:solidFill>
                <a:latin typeface="+mj-ea"/>
                <a:ea typeface="+mj-ea"/>
              </a:rPr>
              <a:t>。 </a:t>
            </a:r>
          </a:p>
        </p:txBody>
      </p:sp>
      <p:cxnSp>
        <p:nvCxnSpPr>
          <p:cNvPr id="12" name="直接箭头连接符 11"/>
          <p:cNvCxnSpPr/>
          <p:nvPr/>
        </p:nvCxnSpPr>
        <p:spPr>
          <a:xfrm flipV="1">
            <a:off x="3193569" y="3658923"/>
            <a:ext cx="200655" cy="449339"/>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47" name="直接箭头连接符 46"/>
          <p:cNvCxnSpPr>
            <a:stCxn id="158728" idx="0"/>
          </p:cNvCxnSpPr>
          <p:nvPr/>
        </p:nvCxnSpPr>
        <p:spPr>
          <a:xfrm flipV="1">
            <a:off x="4521815" y="1847719"/>
            <a:ext cx="100326" cy="511454"/>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500" fill="hold"/>
                                        <p:tgtEl>
                                          <p:spTgt spid="47"/>
                                        </p:tgtEl>
                                        <p:attrNameLst>
                                          <p:attrName>ppt_x</p:attrName>
                                        </p:attrNameLst>
                                      </p:cBhvr>
                                      <p:tavLst>
                                        <p:tav tm="0">
                                          <p:val>
                                            <p:strVal val="#ppt_x"/>
                                          </p:val>
                                        </p:tav>
                                        <p:tav tm="100000">
                                          <p:val>
                                            <p:strVal val="#ppt_x"/>
                                          </p:val>
                                        </p:tav>
                                      </p:tavLst>
                                    </p:anim>
                                    <p:anim calcmode="lin" valueType="num">
                                      <p:cBhvr additive="base">
                                        <p:cTn id="2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zh-CN" altLang="en-US" dirty="0"/>
              <a:t>码变换器</a:t>
            </a:r>
          </a:p>
        </p:txBody>
      </p:sp>
      <p:sp>
        <p:nvSpPr>
          <p:cNvPr id="159747" name="Rectangle 3"/>
          <p:cNvSpPr>
            <a:spLocks noGrp="1" noChangeArrowheads="1"/>
          </p:cNvSpPr>
          <p:nvPr>
            <p:ph type="body" idx="1"/>
          </p:nvPr>
        </p:nvSpPr>
        <p:spPr>
          <a:xfrm>
            <a:off x="539552" y="1052736"/>
            <a:ext cx="8064896" cy="5040560"/>
          </a:xfrm>
        </p:spPr>
        <p:txBody>
          <a:bodyPr/>
          <a:lstStyle/>
          <a:p>
            <a:r>
              <a:rPr lang="zh-CN" altLang="en-US" dirty="0" smtClean="0"/>
              <a:t>输入</a:t>
            </a:r>
            <a:r>
              <a:rPr lang="en-US" altLang="zh-CN" dirty="0" err="1" smtClean="0"/>
              <a:t>ab</a:t>
            </a:r>
            <a:r>
              <a:rPr lang="zh-CN" altLang="en-US" dirty="0" smtClean="0"/>
              <a:t>和输出</a:t>
            </a:r>
            <a:r>
              <a:rPr lang="en-US" altLang="zh-CN" dirty="0" smtClean="0"/>
              <a:t>cd</a:t>
            </a:r>
            <a:r>
              <a:rPr lang="zh-CN" altLang="en-US" dirty="0" smtClean="0"/>
              <a:t>间的</a:t>
            </a:r>
            <a:r>
              <a:rPr lang="en-US" altLang="zh-CN" dirty="0" smtClean="0"/>
              <a:t>16</a:t>
            </a:r>
            <a:r>
              <a:rPr lang="zh-CN" altLang="en-US" dirty="0" smtClean="0"/>
              <a:t>种可能关系</a:t>
            </a:r>
            <a:r>
              <a:rPr lang="en-US" altLang="zh-CN" dirty="0" smtClean="0">
                <a:solidFill>
                  <a:srgbClr val="FF0000"/>
                </a:solidFill>
              </a:rPr>
              <a:t>(A</a:t>
            </a:r>
            <a:r>
              <a:rPr lang="zh-CN" altLang="en-US" dirty="0" smtClean="0">
                <a:solidFill>
                  <a:srgbClr val="FF0000"/>
                </a:solidFill>
              </a:rPr>
              <a:t>方式</a:t>
            </a:r>
            <a:r>
              <a:rPr lang="en-US" altLang="zh-CN" dirty="0" smtClean="0"/>
              <a:t>)</a:t>
            </a:r>
            <a:r>
              <a:rPr lang="zh-CN" altLang="en-US" dirty="0" smtClean="0"/>
              <a:t>：</a:t>
            </a:r>
          </a:p>
          <a:p>
            <a:pPr lvl="4"/>
            <a:endParaRPr lang="en-US" altLang="zh-CN" dirty="0"/>
          </a:p>
        </p:txBody>
      </p:sp>
      <p:sp>
        <p:nvSpPr>
          <p:cNvPr id="52" name="灯片编号占位符 5"/>
          <p:cNvSpPr>
            <a:spLocks noGrp="1"/>
          </p:cNvSpPr>
          <p:nvPr>
            <p:ph type="sldNum" sz="quarter" idx="12"/>
          </p:nvPr>
        </p:nvSpPr>
        <p:spPr/>
        <p:txBody>
          <a:bodyPr/>
          <a:lstStyle/>
          <a:p>
            <a:fld id="{66A24412-B14A-4ECF-A858-7C3A3CF0A420}" type="slidenum">
              <a:rPr lang="en-US" altLang="zh-CN" smtClean="0"/>
              <a:pPr/>
              <a:t>175</a:t>
            </a:fld>
            <a:endParaRPr lang="en-US" altLang="zh-CN"/>
          </a:p>
        </p:txBody>
      </p:sp>
      <p:graphicFrame>
        <p:nvGraphicFramePr>
          <p:cNvPr id="159988" name="Group 244"/>
          <p:cNvGraphicFramePr>
            <a:graphicFrameLocks noGrp="1"/>
          </p:cNvGraphicFramePr>
          <p:nvPr>
            <p:extLst>
              <p:ext uri="{D42A27DB-BD31-4B8C-83A1-F6EECF244321}">
                <p14:modId xmlns:p14="http://schemas.microsoft.com/office/powerpoint/2010/main" val="3069962134"/>
              </p:ext>
            </p:extLst>
          </p:nvPr>
        </p:nvGraphicFramePr>
        <p:xfrm>
          <a:off x="323528" y="1556792"/>
          <a:ext cx="8362752" cy="5281032"/>
        </p:xfrm>
        <a:graphic>
          <a:graphicData uri="http://schemas.openxmlformats.org/drawingml/2006/table">
            <a:tbl>
              <a:tblPr/>
              <a:tblGrid>
                <a:gridCol w="1292348"/>
                <a:gridCol w="1317922"/>
                <a:gridCol w="1860094"/>
                <a:gridCol w="1305987"/>
                <a:gridCol w="1294053"/>
                <a:gridCol w="1292348"/>
              </a:tblGrid>
              <a:tr h="648072">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当前输入的一对码元及</a:t>
                      </a:r>
                      <a:endParaRPr kumimoji="0" lang="zh-CN" altLang="en-US"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要求的相对相移</a:t>
                      </a:r>
                      <a:endParaRPr kumimoji="0" lang="zh-CN" altLang="en-US" sz="28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前一时刻经过码变换后的</a:t>
                      </a:r>
                      <a:endParaRPr kumimoji="0" lang="zh-CN" altLang="en-US"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一对码元及所产生的相位</a:t>
                      </a:r>
                      <a:endParaRPr kumimoji="0" lang="zh-CN" altLang="en-US" sz="28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charset="-122"/>
                          <a:cs typeface="Times New Roman" pitchFamily="18" charset="0"/>
                        </a:rPr>
                        <a:t>当前时刻应当给出的</a:t>
                      </a:r>
                      <a:endParaRPr kumimoji="0" lang="zh-CN" altLang="en-US" sz="16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itchFamily="18" charset="0"/>
                          <a:ea typeface="宋体" charset="-122"/>
                          <a:cs typeface="Times New Roman" pitchFamily="18" charset="0"/>
                        </a:rPr>
                        <a:t>变换后一对码元和相位</a:t>
                      </a:r>
                      <a:endParaRPr kumimoji="0" lang="zh-CN" altLang="en-US" sz="28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3222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smtClean="0">
                          <a:ln>
                            <a:noFill/>
                          </a:ln>
                          <a:solidFill>
                            <a:schemeClr val="tx1"/>
                          </a:solidFill>
                          <a:effectLst/>
                          <a:latin typeface="Times New Roman" pitchFamily="18" charset="0"/>
                          <a:ea typeface="宋体" charset="-122"/>
                          <a:cs typeface="Times New Roman" pitchFamily="18" charset="0"/>
                        </a:rPr>
                        <a:t>a</a:t>
                      </a:r>
                      <a:r>
                        <a:rPr kumimoji="0" lang="en-US" altLang="zh-CN" sz="18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r>
                        <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rPr>
                        <a:t>   </a:t>
                      </a:r>
                      <a:r>
                        <a:rPr kumimoji="0" lang="en-US" altLang="zh-CN" sz="1800" b="1" i="1" u="none" strike="noStrike" cap="none" normalizeH="0" baseline="0" smtClean="0">
                          <a:ln>
                            <a:noFill/>
                          </a:ln>
                          <a:solidFill>
                            <a:schemeClr val="tx1"/>
                          </a:solidFill>
                          <a:effectLst/>
                          <a:latin typeface="Times New Roman" pitchFamily="18" charset="0"/>
                          <a:ea typeface="宋体" charset="-122"/>
                          <a:cs typeface="Times New Roman" pitchFamily="18" charset="0"/>
                        </a:rPr>
                        <a:t>b</a:t>
                      </a:r>
                      <a:r>
                        <a:rPr kumimoji="0" lang="en-US" altLang="zh-CN" sz="18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endParaRPr kumimoji="0" lang="en-US" altLang="zh-CN" sz="28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dirty="0" smtClean="0">
                          <a:ln>
                            <a:noFill/>
                          </a:ln>
                          <a:solidFill>
                            <a:schemeClr val="tx1"/>
                          </a:solidFill>
                          <a:effectLst/>
                          <a:latin typeface="Times New Roman" pitchFamily="18" charset="0"/>
                          <a:ea typeface="宋体" charset="-122"/>
                          <a:cs typeface="Times New Roman" pitchFamily="18" charset="0"/>
                          <a:sym typeface="Symbol" pitchFamily="18" charset="2"/>
                        </a:rPr>
                        <a:t></a:t>
                      </a:r>
                      <a:r>
                        <a:rPr kumimoji="0" lang="en-US" altLang="zh-CN" sz="1800" b="1" i="1"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k</a:t>
                      </a:r>
                      <a:endParaRPr kumimoji="0" lang="en-US" altLang="zh-CN" sz="1800" b="1" i="1" u="none" strike="noStrike" cap="none" normalizeH="0" baseline="0" dirty="0" smtClean="0">
                        <a:ln>
                          <a:noFill/>
                        </a:ln>
                        <a:solidFill>
                          <a:schemeClr val="tx1"/>
                        </a:solidFill>
                        <a:effectLst/>
                        <a:latin typeface="Times New Roman" pitchFamily="18" charset="0"/>
                        <a:ea typeface="宋体" charset="-122"/>
                        <a:cs typeface="Times New Roman" pitchFamily="18" charset="0"/>
                        <a:sym typeface="Symbol" pitchFamily="18"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smtClean="0">
                          <a:ln>
                            <a:noFill/>
                          </a:ln>
                          <a:solidFill>
                            <a:schemeClr val="tx1"/>
                          </a:solidFill>
                          <a:effectLst/>
                          <a:latin typeface="Times New Roman" pitchFamily="18" charset="0"/>
                          <a:ea typeface="宋体" charset="-122"/>
                          <a:cs typeface="Times New Roman" pitchFamily="18" charset="0"/>
                        </a:rPr>
                        <a:t>c</a:t>
                      </a:r>
                      <a:r>
                        <a:rPr kumimoji="0" lang="en-US" altLang="zh-CN" sz="18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r>
                        <a:rPr kumimoji="0" lang="en-US" altLang="zh-CN" sz="1800" b="1" i="0" u="none" strike="noStrike" cap="none" normalizeH="0" baseline="-30000" smtClean="0">
                          <a:ln>
                            <a:noFill/>
                          </a:ln>
                          <a:solidFill>
                            <a:schemeClr val="tx1"/>
                          </a:solidFill>
                          <a:effectLst/>
                          <a:latin typeface="Times New Roman" pitchFamily="18" charset="0"/>
                          <a:ea typeface="宋体" charset="-122"/>
                          <a:cs typeface="Times New Roman" pitchFamily="18" charset="0"/>
                        </a:rPr>
                        <a:t>-1</a:t>
                      </a:r>
                      <a:r>
                        <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rPr>
                        <a:t>  </a:t>
                      </a:r>
                      <a:r>
                        <a:rPr kumimoji="0" lang="en-US" altLang="zh-CN" sz="1800" b="1" i="1" u="none" strike="noStrike" cap="none" normalizeH="0" baseline="0" smtClean="0">
                          <a:ln>
                            <a:noFill/>
                          </a:ln>
                          <a:solidFill>
                            <a:schemeClr val="tx1"/>
                          </a:solidFill>
                          <a:effectLst/>
                          <a:latin typeface="Times New Roman" pitchFamily="18" charset="0"/>
                          <a:ea typeface="宋体" charset="-122"/>
                          <a:cs typeface="Times New Roman" pitchFamily="18" charset="0"/>
                        </a:rPr>
                        <a:t>d</a:t>
                      </a:r>
                      <a:r>
                        <a:rPr kumimoji="0" lang="en-US" altLang="zh-CN" sz="18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r>
                        <a:rPr kumimoji="0" lang="en-US" altLang="zh-CN" sz="1800" b="1" i="0" u="none" strike="noStrike" cap="none" normalizeH="0" baseline="-30000" smtClean="0">
                          <a:ln>
                            <a:noFill/>
                          </a:ln>
                          <a:solidFill>
                            <a:schemeClr val="tx1"/>
                          </a:solidFill>
                          <a:effectLst/>
                          <a:latin typeface="Times New Roman" pitchFamily="18" charset="0"/>
                          <a:ea typeface="宋体" charset="-122"/>
                          <a:cs typeface="Times New Roman" pitchFamily="18" charset="0"/>
                        </a:rPr>
                        <a:t>-1</a:t>
                      </a:r>
                      <a:endParaRPr kumimoji="0" lang="en-US" altLang="zh-CN" sz="28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r>
                        <a:rPr kumimoji="0" lang="en-US" altLang="zh-CN" sz="18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r>
                        <a:rPr kumimoji="0" lang="en-US" altLang="zh-CN" sz="1800" b="1" i="0" u="none" strike="noStrike" cap="none" normalizeH="0" baseline="-30000" smtClean="0">
                          <a:ln>
                            <a:noFill/>
                          </a:ln>
                          <a:solidFill>
                            <a:schemeClr val="tx1"/>
                          </a:solidFill>
                          <a:effectLst/>
                          <a:latin typeface="Times New Roman" pitchFamily="18" charset="0"/>
                          <a:ea typeface="宋体" charset="-122"/>
                          <a:cs typeface="Times New Roman" pitchFamily="18" charset="0"/>
                          <a:sym typeface="Symbol" pitchFamily="18" charset="2"/>
                        </a:rPr>
                        <a:t>-1</a:t>
                      </a:r>
                      <a:endParaRPr kumimoji="0" lang="en-US" altLang="zh-CN" sz="1800" b="1" i="1"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smtClean="0">
                          <a:ln>
                            <a:noFill/>
                          </a:ln>
                          <a:solidFill>
                            <a:schemeClr val="tx1"/>
                          </a:solidFill>
                          <a:effectLst/>
                          <a:latin typeface="Times New Roman" pitchFamily="18" charset="0"/>
                          <a:ea typeface="宋体" charset="-122"/>
                          <a:cs typeface="Times New Roman" pitchFamily="18" charset="0"/>
                        </a:rPr>
                        <a:t>c</a:t>
                      </a:r>
                      <a:r>
                        <a:rPr kumimoji="0" lang="en-US" altLang="zh-CN" sz="18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r>
                        <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rPr>
                        <a:t>  </a:t>
                      </a:r>
                      <a:r>
                        <a:rPr kumimoji="0" lang="en-US" altLang="zh-CN" sz="1800" b="1" i="1" u="none" strike="noStrike" cap="none" normalizeH="0" baseline="0" smtClean="0">
                          <a:ln>
                            <a:noFill/>
                          </a:ln>
                          <a:solidFill>
                            <a:schemeClr val="tx1"/>
                          </a:solidFill>
                          <a:effectLst/>
                          <a:latin typeface="Times New Roman" pitchFamily="18" charset="0"/>
                          <a:ea typeface="宋体" charset="-122"/>
                          <a:cs typeface="Times New Roman" pitchFamily="18" charset="0"/>
                        </a:rPr>
                        <a:t>d</a:t>
                      </a:r>
                      <a:r>
                        <a:rPr kumimoji="0" lang="en-US" altLang="zh-CN" sz="18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endParaRPr kumimoji="0" lang="en-US" altLang="zh-CN" sz="28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r>
                        <a:rPr kumimoji="0" lang="en-US" altLang="zh-CN" sz="18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endParaRPr kumimoji="0" lang="en-US" altLang="zh-CN" sz="1800" b="1" i="1"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810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0   0</a:t>
                      </a:r>
                      <a:endParaRPr kumimoji="0" lang="en-US" altLang="zh-CN" sz="24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90</a:t>
                      </a: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0   0</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0   1</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1   1</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1   0</a:t>
                      </a:r>
                      <a:endParaRPr kumimoji="0" lang="en-US" altLang="zh-CN" sz="24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90</a:t>
                      </a: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0</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270</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180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AutoNum type="arabicPeriod"/>
                        <a:tabLst>
                          <a:tab pos="304800" algn="l"/>
                        </a:tabLst>
                      </a:pP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  0</a:t>
                      </a:r>
                      <a:endParaRPr kumimoji="0" lang="en-US" altLang="zh-CN" sz="1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304800" algn="l"/>
                        </a:tabLst>
                      </a:pP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0   1</a:t>
                      </a:r>
                      <a:endParaRPr kumimoji="0" lang="en-US" altLang="zh-CN" sz="1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304800" algn="l"/>
                        </a:tabLst>
                      </a:pP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1   1</a:t>
                      </a:r>
                      <a:endParaRPr kumimoji="0" lang="en-US" altLang="zh-CN" sz="1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304800" algn="l"/>
                        </a:tabLst>
                      </a:pP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1   0</a:t>
                      </a:r>
                      <a:endParaRPr kumimoji="0" lang="en-US" altLang="zh-CN" sz="2400" b="1"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180</a:t>
                      </a: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90</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 0</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270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810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0   1</a:t>
                      </a:r>
                      <a:endParaRPr kumimoji="0" lang="en-US" altLang="zh-CN" sz="24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0   0</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0   1</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1   1</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1   0</a:t>
                      </a:r>
                      <a:endParaRPr kumimoji="0" lang="en-US" altLang="zh-CN" sz="24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90</a:t>
                      </a: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0</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270</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180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0   1</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1   1</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1   0</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0   0</a:t>
                      </a:r>
                      <a:endParaRPr kumimoji="0" lang="en-US" altLang="zh-CN" sz="24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90</a:t>
                      </a: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 0</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270</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180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810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1   1</a:t>
                      </a:r>
                      <a:endParaRPr kumimoji="0" lang="en-US" altLang="zh-CN" sz="24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270</a:t>
                      </a: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0   0</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0   1</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1   1</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1   0</a:t>
                      </a:r>
                      <a:endParaRPr kumimoji="0" lang="en-US" altLang="zh-CN" sz="24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90</a:t>
                      </a: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 0</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270</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180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1   1</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1   0</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0   0</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0   1</a:t>
                      </a:r>
                      <a:endParaRPr kumimoji="0" lang="en-US" altLang="zh-CN" sz="24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  0</a:t>
                      </a: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270</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180</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90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810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1   0</a:t>
                      </a:r>
                      <a:endParaRPr kumimoji="0" lang="en-US" altLang="zh-CN" sz="24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180</a:t>
                      </a: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0   0</a:t>
                      </a:r>
                      <a:endParaRPr kumimoji="0" lang="en-US" altLang="zh-CN" sz="1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0   1</a:t>
                      </a:r>
                      <a:endParaRPr kumimoji="0" lang="en-US" altLang="zh-CN" sz="1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1   1</a:t>
                      </a:r>
                      <a:endParaRPr kumimoji="0" lang="en-US" altLang="zh-CN" sz="1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1   0</a:t>
                      </a:r>
                      <a:endParaRPr kumimoji="0" lang="en-US" altLang="zh-CN" sz="24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rPr>
                        <a:t>90</a:t>
                      </a: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 0</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270</a:t>
                      </a:r>
                      <a:endParaRPr kumimoji="0" lang="en-US" altLang="zh-CN" sz="14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charset="-122"/>
                          <a:cs typeface="Times New Roman" pitchFamily="18" charset="0"/>
                          <a:sym typeface="Symbol" pitchFamily="18" charset="2"/>
                        </a:rPr>
                        <a:t>180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1   0</a:t>
                      </a:r>
                      <a:endParaRPr kumimoji="0" lang="en-US" altLang="zh-CN" sz="1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0   0</a:t>
                      </a:r>
                      <a:endParaRPr kumimoji="0" lang="en-US" altLang="zh-CN" sz="1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0   1</a:t>
                      </a:r>
                      <a:endParaRPr kumimoji="0" lang="en-US" altLang="zh-CN" sz="1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1   1</a:t>
                      </a:r>
                      <a:endParaRPr kumimoji="0" lang="en-US" altLang="zh-CN" sz="24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270</a:t>
                      </a: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sym typeface="Symbol" pitchFamily="18" charset="2"/>
                        </a:rPr>
                        <a:t></a:t>
                      </a:r>
                      <a:endParaRPr kumimoji="0" lang="en-US" altLang="zh-CN" sz="1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sym typeface="Symbol" pitchFamily="18" charset="2"/>
                        </a:rPr>
                        <a:t>180</a:t>
                      </a:r>
                      <a:endParaRPr kumimoji="0" lang="en-US" altLang="zh-CN" sz="1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sym typeface="Symbol" pitchFamily="18" charset="2"/>
                        </a:rPr>
                        <a:t> 90</a:t>
                      </a:r>
                      <a:endParaRPr kumimoji="0" lang="en-US" altLang="zh-CN" sz="1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sym typeface="Symbol" pitchFamily="18" charset="2"/>
                        </a:rPr>
                        <a:t>  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 name="右弧形箭头 1"/>
          <p:cNvSpPr/>
          <p:nvPr/>
        </p:nvSpPr>
        <p:spPr>
          <a:xfrm rot="16200000">
            <a:off x="3157841" y="-1467544"/>
            <a:ext cx="1368152" cy="6120680"/>
          </a:xfrm>
          <a:prstGeom prst="curvedLeftArrow">
            <a:avLst>
              <a:gd name="adj1" fmla="val 25737"/>
              <a:gd name="adj2" fmla="val 50000"/>
              <a:gd name="adj3" fmla="val 2500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solidFill>
            </a:endParaRPr>
          </a:p>
        </p:txBody>
      </p:sp>
      <p:sp>
        <p:nvSpPr>
          <p:cNvPr id="3" name="矩形 2"/>
          <p:cNvSpPr/>
          <p:nvPr/>
        </p:nvSpPr>
        <p:spPr>
          <a:xfrm>
            <a:off x="323528" y="1592797"/>
            <a:ext cx="5760640" cy="5265204"/>
          </a:xfrm>
          <a:prstGeom prst="rect">
            <a:avLst/>
          </a:prstGeom>
          <a:solidFill>
            <a:srgbClr val="66FFFF">
              <a:alpha val="7843"/>
            </a:srgbClr>
          </a:solidFill>
          <a:ln>
            <a:solidFill>
              <a:srgbClr val="00CC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27684" y="3994564"/>
            <a:ext cx="2952328" cy="1015663"/>
          </a:xfrm>
          <a:prstGeom prst="rect">
            <a:avLst/>
          </a:prstGeom>
        </p:spPr>
        <p:txBody>
          <a:bodyPr wrap="square">
            <a:spAutoFit/>
          </a:bodyPr>
          <a:lstStyle/>
          <a:p>
            <a:r>
              <a:rPr lang="zh-CN" altLang="en-US" sz="6000" b="1" dirty="0" smtClean="0">
                <a:solidFill>
                  <a:srgbClr val="00CC00"/>
                </a:solidFill>
                <a:latin typeface="+mj-ea"/>
                <a:ea typeface="+mj-ea"/>
              </a:rPr>
              <a:t>已    知</a:t>
            </a:r>
            <a:endParaRPr lang="zh-CN" altLang="en-US" sz="6000" b="1" dirty="0">
              <a:solidFill>
                <a:srgbClr val="00CC00"/>
              </a:solidFill>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endParaRPr lang="zh-CN" altLang="en-US" dirty="0"/>
          </a:p>
        </p:txBody>
      </p:sp>
      <p:sp>
        <p:nvSpPr>
          <p:cNvPr id="160771" name="Rectangle 3"/>
          <p:cNvSpPr>
            <a:spLocks noGrp="1" noChangeArrowheads="1"/>
          </p:cNvSpPr>
          <p:nvPr>
            <p:ph type="body" idx="1"/>
          </p:nvPr>
        </p:nvSpPr>
        <p:spPr/>
        <p:txBody>
          <a:bodyPr>
            <a:normAutofit/>
          </a:bodyPr>
          <a:lstStyle/>
          <a:p>
            <a:r>
              <a:rPr lang="zh-CN" altLang="en-US" dirty="0" smtClean="0"/>
              <a:t>码变换器的电路</a:t>
            </a:r>
          </a:p>
          <a:p>
            <a:pPr lvl="2"/>
            <a:endParaRPr lang="zh-CN" altLang="en-US" dirty="0" smtClean="0"/>
          </a:p>
          <a:p>
            <a:pPr lvl="2"/>
            <a:endParaRPr lang="zh-CN" altLang="en-US" dirty="0" smtClean="0"/>
          </a:p>
          <a:p>
            <a:pPr lvl="2"/>
            <a:endParaRPr lang="zh-CN" altLang="en-US" dirty="0" smtClean="0"/>
          </a:p>
          <a:p>
            <a:pPr lvl="2"/>
            <a:endParaRPr lang="zh-CN" altLang="en-US" dirty="0" smtClean="0"/>
          </a:p>
          <a:p>
            <a:pPr lvl="2"/>
            <a:endParaRPr lang="zh-CN" altLang="en-US" dirty="0" smtClean="0"/>
          </a:p>
          <a:p>
            <a:pPr lvl="2"/>
            <a:endParaRPr lang="zh-CN" altLang="en-US" dirty="0" smtClean="0"/>
          </a:p>
          <a:p>
            <a:r>
              <a:rPr lang="zh-CN" altLang="en-US" dirty="0" smtClean="0"/>
              <a:t>二进制码元“</a:t>
            </a:r>
            <a:r>
              <a:rPr lang="en-US" altLang="zh-CN" dirty="0" smtClean="0"/>
              <a:t>0” </a:t>
            </a:r>
            <a:r>
              <a:rPr lang="zh-CN" altLang="en-US" dirty="0" smtClean="0">
                <a:sym typeface="Symbol" pitchFamily="18" charset="2"/>
              </a:rPr>
              <a:t>和</a:t>
            </a:r>
            <a:r>
              <a:rPr lang="zh-CN" altLang="en-US" dirty="0" smtClean="0"/>
              <a:t>“</a:t>
            </a:r>
            <a:r>
              <a:rPr lang="en-US" altLang="zh-CN" dirty="0" smtClean="0"/>
              <a:t>1”</a:t>
            </a:r>
            <a:r>
              <a:rPr lang="zh-CN" altLang="en-US" dirty="0" smtClean="0"/>
              <a:t>与相乘电路输入电压关系：</a:t>
            </a:r>
          </a:p>
          <a:p>
            <a:pPr lvl="1"/>
            <a:r>
              <a:rPr lang="zh-CN" altLang="en-US" dirty="0" smtClean="0"/>
              <a:t>	二进制码元“</a:t>
            </a:r>
            <a:r>
              <a:rPr lang="en-US" altLang="zh-CN" dirty="0" smtClean="0"/>
              <a:t>0” </a:t>
            </a:r>
            <a:r>
              <a:rPr lang="en-US" altLang="zh-CN" dirty="0" smtClean="0">
                <a:sym typeface="Symbol" pitchFamily="18" charset="2"/>
              </a:rPr>
              <a:t></a:t>
            </a:r>
            <a:r>
              <a:rPr lang="en-US" altLang="zh-CN" dirty="0" smtClean="0"/>
              <a:t> “</a:t>
            </a:r>
            <a:r>
              <a:rPr lang="zh-CN" altLang="en-US" dirty="0" smtClean="0"/>
              <a:t>＋</a:t>
            </a:r>
            <a:r>
              <a:rPr lang="en-US" altLang="zh-CN" dirty="0" smtClean="0"/>
              <a:t>1”</a:t>
            </a:r>
          </a:p>
          <a:p>
            <a:pPr lvl="1"/>
            <a:r>
              <a:rPr lang="en-US" altLang="zh-CN" dirty="0" smtClean="0"/>
              <a:t>	</a:t>
            </a:r>
            <a:r>
              <a:rPr lang="zh-CN" altLang="en-US" dirty="0" smtClean="0"/>
              <a:t>二进制码元“</a:t>
            </a:r>
            <a:r>
              <a:rPr lang="en-US" altLang="zh-CN" dirty="0" smtClean="0"/>
              <a:t>1” </a:t>
            </a:r>
            <a:r>
              <a:rPr lang="en-US" altLang="zh-CN" dirty="0" smtClean="0">
                <a:sym typeface="Symbol" pitchFamily="18" charset="2"/>
              </a:rPr>
              <a:t></a:t>
            </a:r>
            <a:r>
              <a:rPr lang="en-US" altLang="zh-CN" dirty="0" smtClean="0"/>
              <a:t> “</a:t>
            </a:r>
            <a:r>
              <a:rPr lang="zh-CN" altLang="en-US" dirty="0" smtClean="0"/>
              <a:t>－</a:t>
            </a:r>
            <a:r>
              <a:rPr lang="en-US" altLang="zh-CN" dirty="0" smtClean="0"/>
              <a:t>1”</a:t>
            </a:r>
          </a:p>
        </p:txBody>
      </p:sp>
      <p:sp>
        <p:nvSpPr>
          <p:cNvPr id="32" name="灯片编号占位符 5"/>
          <p:cNvSpPr>
            <a:spLocks noGrp="1"/>
          </p:cNvSpPr>
          <p:nvPr>
            <p:ph type="sldNum" sz="quarter" idx="12"/>
          </p:nvPr>
        </p:nvSpPr>
        <p:spPr/>
        <p:txBody>
          <a:bodyPr/>
          <a:lstStyle/>
          <a:p>
            <a:fld id="{614A4AA9-0FF4-416A-88B3-059AF96EFC1E}" type="slidenum">
              <a:rPr lang="en-US" altLang="zh-CN" smtClean="0"/>
              <a:pPr/>
              <a:t>176</a:t>
            </a:fld>
            <a:endParaRPr lang="en-US" altLang="zh-CN"/>
          </a:p>
        </p:txBody>
      </p:sp>
      <p:grpSp>
        <p:nvGrpSpPr>
          <p:cNvPr id="2" name="Group 4"/>
          <p:cNvGrpSpPr>
            <a:grpSpLocks noChangeAspect="1"/>
          </p:cNvGrpSpPr>
          <p:nvPr/>
        </p:nvGrpSpPr>
        <p:grpSpPr bwMode="auto">
          <a:xfrm>
            <a:off x="1403648" y="1844501"/>
            <a:ext cx="6263365" cy="2304579"/>
            <a:chOff x="3057" y="10990"/>
            <a:chExt cx="4353" cy="2200"/>
          </a:xfrm>
        </p:grpSpPr>
        <p:sp>
          <p:nvSpPr>
            <p:cNvPr id="160773" name="AutoShape 5"/>
            <p:cNvSpPr>
              <a:spLocks noChangeAspect="1" noChangeArrowheads="1"/>
            </p:cNvSpPr>
            <p:nvPr/>
          </p:nvSpPr>
          <p:spPr bwMode="auto">
            <a:xfrm>
              <a:off x="3057" y="10990"/>
              <a:ext cx="4353" cy="2200"/>
            </a:xfrm>
            <a:prstGeom prst="rect">
              <a:avLst/>
            </a:prstGeom>
            <a:noFill/>
            <a:ln w="9525">
              <a:noFill/>
              <a:miter lim="800000"/>
              <a:headEnd/>
              <a:tailEnd/>
            </a:ln>
          </p:spPr>
          <p:txBody>
            <a:bodyPr/>
            <a:lstStyle/>
            <a:p>
              <a:endParaRPr lang="zh-CN" altLang="en-US" b="1"/>
            </a:p>
          </p:txBody>
        </p:sp>
        <p:sp>
          <p:nvSpPr>
            <p:cNvPr id="160774" name="Text Box 6"/>
            <p:cNvSpPr txBox="1">
              <a:spLocks noChangeArrowheads="1"/>
            </p:cNvSpPr>
            <p:nvPr/>
          </p:nvSpPr>
          <p:spPr bwMode="auto">
            <a:xfrm>
              <a:off x="4162" y="11037"/>
              <a:ext cx="1392" cy="663"/>
            </a:xfrm>
            <a:prstGeom prst="rect">
              <a:avLst/>
            </a:prstGeom>
            <a:solidFill>
              <a:srgbClr val="FFFFFF"/>
            </a:solidFill>
            <a:ln w="9525">
              <a:solidFill>
                <a:srgbClr val="000000"/>
              </a:solidFill>
              <a:miter lim="800000"/>
              <a:headEnd/>
              <a:tailEnd/>
            </a:ln>
          </p:spPr>
          <p:txBody>
            <a:bodyPr/>
            <a:lstStyle/>
            <a:p>
              <a:pPr algn="ctr"/>
              <a:r>
                <a:rPr lang="zh-CN" altLang="en-US" b="1">
                  <a:latin typeface="Times New Roman" pitchFamily="18" charset="0"/>
                </a:rPr>
                <a:t>只读</a:t>
              </a:r>
            </a:p>
            <a:p>
              <a:pPr algn="ctr"/>
              <a:r>
                <a:rPr lang="zh-CN" altLang="en-US" b="1">
                  <a:latin typeface="Times New Roman" pitchFamily="18" charset="0"/>
                </a:rPr>
                <a:t>存储器</a:t>
              </a:r>
              <a:endParaRPr lang="zh-CN" altLang="en-US" sz="3200" b="1"/>
            </a:p>
          </p:txBody>
        </p:sp>
        <p:grpSp>
          <p:nvGrpSpPr>
            <p:cNvPr id="3" name="Group 7"/>
            <p:cNvGrpSpPr>
              <a:grpSpLocks/>
            </p:cNvGrpSpPr>
            <p:nvPr/>
          </p:nvGrpSpPr>
          <p:grpSpPr bwMode="auto">
            <a:xfrm>
              <a:off x="3695" y="11219"/>
              <a:ext cx="481" cy="312"/>
              <a:chOff x="3695" y="11219"/>
              <a:chExt cx="481" cy="312"/>
            </a:xfrm>
          </p:grpSpPr>
          <p:sp>
            <p:nvSpPr>
              <p:cNvPr id="160776" name="Line 8"/>
              <p:cNvSpPr>
                <a:spLocks noChangeShapeType="1"/>
              </p:cNvSpPr>
              <p:nvPr/>
            </p:nvSpPr>
            <p:spPr bwMode="auto">
              <a:xfrm>
                <a:off x="3695" y="11219"/>
                <a:ext cx="481" cy="0"/>
              </a:xfrm>
              <a:prstGeom prst="line">
                <a:avLst/>
              </a:prstGeom>
              <a:noFill/>
              <a:ln w="9525">
                <a:solidFill>
                  <a:srgbClr val="000000"/>
                </a:solidFill>
                <a:round/>
                <a:headEnd/>
                <a:tailEnd type="triangle" w="med" len="med"/>
              </a:ln>
            </p:spPr>
            <p:txBody>
              <a:bodyPr/>
              <a:lstStyle/>
              <a:p>
                <a:endParaRPr lang="zh-CN" altLang="en-US" b="1"/>
              </a:p>
            </p:txBody>
          </p:sp>
          <p:sp>
            <p:nvSpPr>
              <p:cNvPr id="160777" name="Line 9"/>
              <p:cNvSpPr>
                <a:spLocks noChangeShapeType="1"/>
              </p:cNvSpPr>
              <p:nvPr/>
            </p:nvSpPr>
            <p:spPr bwMode="auto">
              <a:xfrm flipV="1">
                <a:off x="3695" y="11519"/>
                <a:ext cx="481" cy="12"/>
              </a:xfrm>
              <a:prstGeom prst="line">
                <a:avLst/>
              </a:prstGeom>
              <a:noFill/>
              <a:ln w="9525">
                <a:solidFill>
                  <a:srgbClr val="000000"/>
                </a:solidFill>
                <a:round/>
                <a:headEnd/>
                <a:tailEnd type="triangle" w="med" len="med"/>
              </a:ln>
            </p:spPr>
            <p:txBody>
              <a:bodyPr/>
              <a:lstStyle/>
              <a:p>
                <a:endParaRPr lang="zh-CN" altLang="en-US" b="1"/>
              </a:p>
            </p:txBody>
          </p:sp>
        </p:grpSp>
        <p:grpSp>
          <p:nvGrpSpPr>
            <p:cNvPr id="4" name="Group 10"/>
            <p:cNvGrpSpPr>
              <a:grpSpLocks/>
            </p:cNvGrpSpPr>
            <p:nvPr/>
          </p:nvGrpSpPr>
          <p:grpSpPr bwMode="auto">
            <a:xfrm>
              <a:off x="5568" y="11219"/>
              <a:ext cx="1222" cy="312"/>
              <a:chOff x="5568" y="11219"/>
              <a:chExt cx="728" cy="312"/>
            </a:xfrm>
          </p:grpSpPr>
          <p:sp>
            <p:nvSpPr>
              <p:cNvPr id="160779" name="Line 11"/>
              <p:cNvSpPr>
                <a:spLocks noChangeShapeType="1"/>
              </p:cNvSpPr>
              <p:nvPr/>
            </p:nvSpPr>
            <p:spPr bwMode="auto">
              <a:xfrm>
                <a:off x="5568" y="11219"/>
                <a:ext cx="728" cy="0"/>
              </a:xfrm>
              <a:prstGeom prst="line">
                <a:avLst/>
              </a:prstGeom>
              <a:noFill/>
              <a:ln w="9525">
                <a:solidFill>
                  <a:srgbClr val="000000"/>
                </a:solidFill>
                <a:round/>
                <a:headEnd/>
                <a:tailEnd type="triangle" w="med" len="med"/>
              </a:ln>
            </p:spPr>
            <p:txBody>
              <a:bodyPr/>
              <a:lstStyle/>
              <a:p>
                <a:endParaRPr lang="zh-CN" altLang="en-US" b="1"/>
              </a:p>
            </p:txBody>
          </p:sp>
          <p:sp>
            <p:nvSpPr>
              <p:cNvPr id="160780" name="Line 12"/>
              <p:cNvSpPr>
                <a:spLocks noChangeShapeType="1"/>
              </p:cNvSpPr>
              <p:nvPr/>
            </p:nvSpPr>
            <p:spPr bwMode="auto">
              <a:xfrm flipV="1">
                <a:off x="5568" y="11519"/>
                <a:ext cx="728" cy="12"/>
              </a:xfrm>
              <a:prstGeom prst="line">
                <a:avLst/>
              </a:prstGeom>
              <a:noFill/>
              <a:ln w="9525">
                <a:solidFill>
                  <a:srgbClr val="000000"/>
                </a:solidFill>
                <a:round/>
                <a:headEnd/>
                <a:tailEnd type="triangle" w="med" len="med"/>
              </a:ln>
            </p:spPr>
            <p:txBody>
              <a:bodyPr/>
              <a:lstStyle/>
              <a:p>
                <a:endParaRPr lang="zh-CN" altLang="en-US" b="1"/>
              </a:p>
            </p:txBody>
          </p:sp>
        </p:grpSp>
        <p:sp>
          <p:nvSpPr>
            <p:cNvPr id="160781" name="Line 13"/>
            <p:cNvSpPr>
              <a:spLocks noChangeShapeType="1"/>
            </p:cNvSpPr>
            <p:nvPr/>
          </p:nvSpPr>
          <p:spPr bwMode="auto">
            <a:xfrm>
              <a:off x="6100" y="11531"/>
              <a:ext cx="1" cy="468"/>
            </a:xfrm>
            <a:prstGeom prst="line">
              <a:avLst/>
            </a:prstGeom>
            <a:noFill/>
            <a:ln w="9525">
              <a:solidFill>
                <a:srgbClr val="000000"/>
              </a:solidFill>
              <a:round/>
              <a:headEnd/>
              <a:tailEnd/>
            </a:ln>
          </p:spPr>
          <p:txBody>
            <a:bodyPr/>
            <a:lstStyle/>
            <a:p>
              <a:endParaRPr lang="zh-CN" altLang="en-US" b="1"/>
            </a:p>
          </p:txBody>
        </p:sp>
        <p:sp>
          <p:nvSpPr>
            <p:cNvPr id="160782" name="Line 14"/>
            <p:cNvSpPr>
              <a:spLocks noChangeShapeType="1"/>
            </p:cNvSpPr>
            <p:nvPr/>
          </p:nvSpPr>
          <p:spPr bwMode="auto">
            <a:xfrm>
              <a:off x="6464" y="11219"/>
              <a:ext cx="12" cy="1248"/>
            </a:xfrm>
            <a:prstGeom prst="line">
              <a:avLst/>
            </a:prstGeom>
            <a:noFill/>
            <a:ln w="9525">
              <a:solidFill>
                <a:srgbClr val="000000"/>
              </a:solidFill>
              <a:round/>
              <a:headEnd/>
              <a:tailEnd/>
            </a:ln>
          </p:spPr>
          <p:txBody>
            <a:bodyPr/>
            <a:lstStyle/>
            <a:p>
              <a:endParaRPr lang="zh-CN" altLang="en-US" b="1"/>
            </a:p>
          </p:txBody>
        </p:sp>
        <p:sp>
          <p:nvSpPr>
            <p:cNvPr id="160783" name="Text Box 15"/>
            <p:cNvSpPr txBox="1">
              <a:spLocks noChangeArrowheads="1"/>
            </p:cNvSpPr>
            <p:nvPr/>
          </p:nvSpPr>
          <p:spPr bwMode="auto">
            <a:xfrm>
              <a:off x="5387" y="11856"/>
              <a:ext cx="479" cy="325"/>
            </a:xfrm>
            <a:prstGeom prst="rect">
              <a:avLst/>
            </a:prstGeom>
            <a:solidFill>
              <a:srgbClr val="FFFFFF"/>
            </a:solidFill>
            <a:ln w="9525">
              <a:solidFill>
                <a:srgbClr val="000000"/>
              </a:solidFill>
              <a:miter lim="800000"/>
              <a:headEnd/>
              <a:tailEnd/>
            </a:ln>
          </p:spPr>
          <p:txBody>
            <a:bodyPr lIns="0" tIns="18000" rIns="0" bIns="0"/>
            <a:lstStyle/>
            <a:p>
              <a:pPr algn="ctr"/>
              <a:r>
                <a:rPr lang="en-US" altLang="zh-CN" sz="1600" b="1">
                  <a:latin typeface="Times New Roman" pitchFamily="18" charset="0"/>
                </a:rPr>
                <a:t>T</a:t>
              </a:r>
              <a:endParaRPr lang="en-US" altLang="zh-CN" sz="3200" b="1"/>
            </a:p>
          </p:txBody>
        </p:sp>
        <p:sp>
          <p:nvSpPr>
            <p:cNvPr id="160784" name="Line 16"/>
            <p:cNvSpPr>
              <a:spLocks noChangeShapeType="1"/>
            </p:cNvSpPr>
            <p:nvPr/>
          </p:nvSpPr>
          <p:spPr bwMode="auto">
            <a:xfrm flipH="1">
              <a:off x="5070" y="11700"/>
              <a:ext cx="3" cy="312"/>
            </a:xfrm>
            <a:prstGeom prst="line">
              <a:avLst/>
            </a:prstGeom>
            <a:noFill/>
            <a:ln w="9525">
              <a:solidFill>
                <a:srgbClr val="000000"/>
              </a:solidFill>
              <a:round/>
              <a:headEnd type="triangle" w="med" len="med"/>
              <a:tailEnd/>
            </a:ln>
          </p:spPr>
          <p:txBody>
            <a:bodyPr/>
            <a:lstStyle/>
            <a:p>
              <a:endParaRPr lang="zh-CN" altLang="en-US" b="1"/>
            </a:p>
          </p:txBody>
        </p:sp>
        <p:sp>
          <p:nvSpPr>
            <p:cNvPr id="160785" name="Line 17"/>
            <p:cNvSpPr>
              <a:spLocks noChangeShapeType="1"/>
            </p:cNvSpPr>
            <p:nvPr/>
          </p:nvSpPr>
          <p:spPr bwMode="auto">
            <a:xfrm flipH="1">
              <a:off x="4588" y="11687"/>
              <a:ext cx="17" cy="793"/>
            </a:xfrm>
            <a:prstGeom prst="line">
              <a:avLst/>
            </a:prstGeom>
            <a:noFill/>
            <a:ln w="9525">
              <a:solidFill>
                <a:srgbClr val="000000"/>
              </a:solidFill>
              <a:round/>
              <a:headEnd type="triangle" w="med" len="med"/>
              <a:tailEnd/>
            </a:ln>
          </p:spPr>
          <p:txBody>
            <a:bodyPr/>
            <a:lstStyle/>
            <a:p>
              <a:endParaRPr lang="zh-CN" altLang="en-US" b="1"/>
            </a:p>
          </p:txBody>
        </p:sp>
        <p:sp>
          <p:nvSpPr>
            <p:cNvPr id="160786" name="Text Box 18"/>
            <p:cNvSpPr txBox="1">
              <a:spLocks noChangeArrowheads="1"/>
            </p:cNvSpPr>
            <p:nvPr/>
          </p:nvSpPr>
          <p:spPr bwMode="auto">
            <a:xfrm>
              <a:off x="5101" y="12298"/>
              <a:ext cx="479" cy="326"/>
            </a:xfrm>
            <a:prstGeom prst="rect">
              <a:avLst/>
            </a:prstGeom>
            <a:solidFill>
              <a:srgbClr val="FFFFFF"/>
            </a:solidFill>
            <a:ln w="9525">
              <a:solidFill>
                <a:srgbClr val="000000"/>
              </a:solidFill>
              <a:miter lim="800000"/>
              <a:headEnd/>
              <a:tailEnd/>
            </a:ln>
          </p:spPr>
          <p:txBody>
            <a:bodyPr lIns="0" tIns="18000" rIns="0" bIns="0"/>
            <a:lstStyle/>
            <a:p>
              <a:pPr algn="ctr"/>
              <a:r>
                <a:rPr lang="en-US" altLang="zh-CN" sz="1600" b="1">
                  <a:latin typeface="Times New Roman" pitchFamily="18" charset="0"/>
                </a:rPr>
                <a:t>T</a:t>
              </a:r>
              <a:endParaRPr lang="en-US" altLang="zh-CN" sz="3200" b="1"/>
            </a:p>
          </p:txBody>
        </p:sp>
        <p:sp>
          <p:nvSpPr>
            <p:cNvPr id="160787" name="Line 19"/>
            <p:cNvSpPr>
              <a:spLocks noChangeShapeType="1"/>
            </p:cNvSpPr>
            <p:nvPr/>
          </p:nvSpPr>
          <p:spPr bwMode="auto">
            <a:xfrm flipH="1">
              <a:off x="5072" y="12012"/>
              <a:ext cx="312" cy="0"/>
            </a:xfrm>
            <a:prstGeom prst="line">
              <a:avLst/>
            </a:prstGeom>
            <a:noFill/>
            <a:ln w="9525">
              <a:solidFill>
                <a:srgbClr val="000000"/>
              </a:solidFill>
              <a:round/>
              <a:headEnd/>
              <a:tailEnd/>
            </a:ln>
          </p:spPr>
          <p:txBody>
            <a:bodyPr/>
            <a:lstStyle/>
            <a:p>
              <a:endParaRPr lang="zh-CN" altLang="en-US" b="1"/>
            </a:p>
          </p:txBody>
        </p:sp>
        <p:sp>
          <p:nvSpPr>
            <p:cNvPr id="160788" name="Line 20"/>
            <p:cNvSpPr>
              <a:spLocks noChangeShapeType="1"/>
            </p:cNvSpPr>
            <p:nvPr/>
          </p:nvSpPr>
          <p:spPr bwMode="auto">
            <a:xfrm>
              <a:off x="5866" y="12012"/>
              <a:ext cx="246" cy="0"/>
            </a:xfrm>
            <a:prstGeom prst="line">
              <a:avLst/>
            </a:prstGeom>
            <a:noFill/>
            <a:ln w="9525">
              <a:solidFill>
                <a:srgbClr val="000000"/>
              </a:solidFill>
              <a:round/>
              <a:headEnd/>
              <a:tailEnd/>
            </a:ln>
          </p:spPr>
          <p:txBody>
            <a:bodyPr/>
            <a:lstStyle/>
            <a:p>
              <a:endParaRPr lang="zh-CN" altLang="en-US" b="1"/>
            </a:p>
          </p:txBody>
        </p:sp>
        <p:sp>
          <p:nvSpPr>
            <p:cNvPr id="160789" name="Line 21"/>
            <p:cNvSpPr>
              <a:spLocks noChangeShapeType="1"/>
            </p:cNvSpPr>
            <p:nvPr/>
          </p:nvSpPr>
          <p:spPr bwMode="auto">
            <a:xfrm flipH="1">
              <a:off x="4578" y="12480"/>
              <a:ext cx="520" cy="0"/>
            </a:xfrm>
            <a:prstGeom prst="line">
              <a:avLst/>
            </a:prstGeom>
            <a:noFill/>
            <a:ln w="9525">
              <a:solidFill>
                <a:srgbClr val="000000"/>
              </a:solidFill>
              <a:round/>
              <a:headEnd/>
              <a:tailEnd/>
            </a:ln>
          </p:spPr>
          <p:txBody>
            <a:bodyPr/>
            <a:lstStyle/>
            <a:p>
              <a:endParaRPr lang="zh-CN" altLang="en-US" b="1"/>
            </a:p>
          </p:txBody>
        </p:sp>
        <p:sp>
          <p:nvSpPr>
            <p:cNvPr id="160790" name="Line 22"/>
            <p:cNvSpPr>
              <a:spLocks noChangeShapeType="1"/>
            </p:cNvSpPr>
            <p:nvPr/>
          </p:nvSpPr>
          <p:spPr bwMode="auto">
            <a:xfrm>
              <a:off x="5580" y="12480"/>
              <a:ext cx="910" cy="1"/>
            </a:xfrm>
            <a:prstGeom prst="line">
              <a:avLst/>
            </a:prstGeom>
            <a:noFill/>
            <a:ln w="9525">
              <a:solidFill>
                <a:srgbClr val="000000"/>
              </a:solidFill>
              <a:round/>
              <a:headEnd/>
              <a:tailEnd/>
            </a:ln>
          </p:spPr>
          <p:txBody>
            <a:bodyPr/>
            <a:lstStyle/>
            <a:p>
              <a:endParaRPr lang="zh-CN" altLang="en-US" b="1"/>
            </a:p>
          </p:txBody>
        </p:sp>
        <p:sp>
          <p:nvSpPr>
            <p:cNvPr id="160791" name="Text Box 23"/>
            <p:cNvSpPr txBox="1">
              <a:spLocks noChangeArrowheads="1"/>
            </p:cNvSpPr>
            <p:nvPr/>
          </p:nvSpPr>
          <p:spPr bwMode="auto">
            <a:xfrm>
              <a:off x="6412" y="11076"/>
              <a:ext cx="194" cy="221"/>
            </a:xfrm>
            <a:prstGeom prst="rect">
              <a:avLst/>
            </a:prstGeom>
            <a:noFill/>
            <a:ln w="9525">
              <a:noFill/>
              <a:miter lim="800000"/>
              <a:headEnd/>
              <a:tailEnd/>
            </a:ln>
          </p:spPr>
          <p:txBody>
            <a:bodyPr lIns="0" tIns="0" rIns="0" bIns="0"/>
            <a:lstStyle/>
            <a:p>
              <a:pPr algn="just"/>
              <a:r>
                <a:rPr lang="en-US" altLang="zh-CN" b="1">
                  <a:latin typeface="Times New Roman" pitchFamily="18" charset="0"/>
                  <a:sym typeface="Symbol" pitchFamily="18" charset="2"/>
                </a:rPr>
                <a:t></a:t>
              </a:r>
              <a:endParaRPr lang="en-US" altLang="zh-CN" sz="3200" b="1"/>
            </a:p>
          </p:txBody>
        </p:sp>
        <p:sp>
          <p:nvSpPr>
            <p:cNvPr id="160792" name="Text Box 24"/>
            <p:cNvSpPr txBox="1">
              <a:spLocks noChangeArrowheads="1"/>
            </p:cNvSpPr>
            <p:nvPr/>
          </p:nvSpPr>
          <p:spPr bwMode="auto">
            <a:xfrm>
              <a:off x="6046" y="11388"/>
              <a:ext cx="194" cy="221"/>
            </a:xfrm>
            <a:prstGeom prst="rect">
              <a:avLst/>
            </a:prstGeom>
            <a:noFill/>
            <a:ln w="9525">
              <a:noFill/>
              <a:miter lim="800000"/>
              <a:headEnd/>
              <a:tailEnd/>
            </a:ln>
          </p:spPr>
          <p:txBody>
            <a:bodyPr lIns="0" tIns="0" rIns="0" bIns="0"/>
            <a:lstStyle/>
            <a:p>
              <a:pPr algn="just"/>
              <a:r>
                <a:rPr lang="en-US" altLang="zh-CN" b="1">
                  <a:latin typeface="Times New Roman" pitchFamily="18" charset="0"/>
                  <a:sym typeface="Symbol" pitchFamily="18" charset="2"/>
                </a:rPr>
                <a:t></a:t>
              </a:r>
              <a:endParaRPr lang="en-US" altLang="zh-CN" sz="3200" b="1"/>
            </a:p>
          </p:txBody>
        </p:sp>
        <p:sp>
          <p:nvSpPr>
            <p:cNvPr id="160793" name="Text Box 25"/>
            <p:cNvSpPr txBox="1">
              <a:spLocks noChangeArrowheads="1"/>
            </p:cNvSpPr>
            <p:nvPr/>
          </p:nvSpPr>
          <p:spPr bwMode="auto">
            <a:xfrm>
              <a:off x="3470" y="11050"/>
              <a:ext cx="325" cy="312"/>
            </a:xfrm>
            <a:prstGeom prst="rect">
              <a:avLst/>
            </a:prstGeom>
            <a:noFill/>
            <a:ln w="9525">
              <a:noFill/>
              <a:miter lim="800000"/>
              <a:headEnd/>
              <a:tailEnd/>
            </a:ln>
          </p:spPr>
          <p:txBody>
            <a:bodyPr lIns="0" tIns="0" rIns="0" bIns="0"/>
            <a:lstStyle/>
            <a:p>
              <a:pPr algn="just"/>
              <a:r>
                <a:rPr lang="en-US" altLang="zh-CN" b="1" i="1">
                  <a:latin typeface="Times New Roman" pitchFamily="18" charset="0"/>
                </a:rPr>
                <a:t>a</a:t>
              </a:r>
              <a:r>
                <a:rPr lang="en-US" altLang="zh-CN" b="1" i="1" baseline="-25000">
                  <a:latin typeface="Times New Roman" pitchFamily="18" charset="0"/>
                </a:rPr>
                <a:t>k</a:t>
              </a:r>
              <a:endParaRPr lang="en-US" altLang="zh-CN" sz="3200" b="1"/>
            </a:p>
          </p:txBody>
        </p:sp>
        <p:sp>
          <p:nvSpPr>
            <p:cNvPr id="160794" name="Text Box 26"/>
            <p:cNvSpPr txBox="1">
              <a:spLocks noChangeArrowheads="1"/>
            </p:cNvSpPr>
            <p:nvPr/>
          </p:nvSpPr>
          <p:spPr bwMode="auto">
            <a:xfrm>
              <a:off x="3454" y="11375"/>
              <a:ext cx="325" cy="312"/>
            </a:xfrm>
            <a:prstGeom prst="rect">
              <a:avLst/>
            </a:prstGeom>
            <a:noFill/>
            <a:ln w="9525">
              <a:noFill/>
              <a:miter lim="800000"/>
              <a:headEnd/>
              <a:tailEnd/>
            </a:ln>
          </p:spPr>
          <p:txBody>
            <a:bodyPr lIns="0" tIns="0" rIns="0" bIns="0"/>
            <a:lstStyle/>
            <a:p>
              <a:pPr algn="just"/>
              <a:r>
                <a:rPr lang="en-US" altLang="zh-CN" b="1" i="1">
                  <a:latin typeface="Times New Roman" pitchFamily="18" charset="0"/>
                </a:rPr>
                <a:t>b</a:t>
              </a:r>
              <a:r>
                <a:rPr lang="en-US" altLang="zh-CN" b="1" i="1" baseline="-25000">
                  <a:latin typeface="Times New Roman" pitchFamily="18" charset="0"/>
                </a:rPr>
                <a:t>k</a:t>
              </a:r>
              <a:endParaRPr lang="en-US" altLang="zh-CN" sz="3200" b="1"/>
            </a:p>
          </p:txBody>
        </p:sp>
        <p:sp>
          <p:nvSpPr>
            <p:cNvPr id="160795" name="Text Box 27"/>
            <p:cNvSpPr txBox="1">
              <a:spLocks noChangeArrowheads="1"/>
            </p:cNvSpPr>
            <p:nvPr/>
          </p:nvSpPr>
          <p:spPr bwMode="auto">
            <a:xfrm>
              <a:off x="6809" y="11024"/>
              <a:ext cx="325" cy="312"/>
            </a:xfrm>
            <a:prstGeom prst="rect">
              <a:avLst/>
            </a:prstGeom>
            <a:noFill/>
            <a:ln w="9525">
              <a:noFill/>
              <a:miter lim="800000"/>
              <a:headEnd/>
              <a:tailEnd/>
            </a:ln>
          </p:spPr>
          <p:txBody>
            <a:bodyPr lIns="0" tIns="0" rIns="0" bIns="0"/>
            <a:lstStyle/>
            <a:p>
              <a:pPr algn="just"/>
              <a:r>
                <a:rPr lang="en-US" altLang="zh-CN" b="1" i="1">
                  <a:latin typeface="Times New Roman" pitchFamily="18" charset="0"/>
                </a:rPr>
                <a:t>c</a:t>
              </a:r>
              <a:r>
                <a:rPr lang="en-US" altLang="zh-CN" b="1" i="1" baseline="-25000">
                  <a:latin typeface="Times New Roman" pitchFamily="18" charset="0"/>
                </a:rPr>
                <a:t>k</a:t>
              </a:r>
              <a:endParaRPr lang="en-US" altLang="zh-CN" sz="3200" b="1"/>
            </a:p>
          </p:txBody>
        </p:sp>
        <p:sp>
          <p:nvSpPr>
            <p:cNvPr id="160796" name="Text Box 28"/>
            <p:cNvSpPr txBox="1">
              <a:spLocks noChangeArrowheads="1"/>
            </p:cNvSpPr>
            <p:nvPr/>
          </p:nvSpPr>
          <p:spPr bwMode="auto">
            <a:xfrm>
              <a:off x="6783" y="11375"/>
              <a:ext cx="325" cy="312"/>
            </a:xfrm>
            <a:prstGeom prst="rect">
              <a:avLst/>
            </a:prstGeom>
            <a:noFill/>
            <a:ln w="9525">
              <a:noFill/>
              <a:miter lim="800000"/>
              <a:headEnd/>
              <a:tailEnd/>
            </a:ln>
          </p:spPr>
          <p:txBody>
            <a:bodyPr lIns="0" tIns="0" rIns="0" bIns="0"/>
            <a:lstStyle/>
            <a:p>
              <a:pPr algn="just"/>
              <a:r>
                <a:rPr lang="en-US" altLang="zh-CN" b="1" i="1">
                  <a:latin typeface="Times New Roman" pitchFamily="18" charset="0"/>
                </a:rPr>
                <a:t>d</a:t>
              </a:r>
              <a:r>
                <a:rPr lang="en-US" altLang="zh-CN" b="1" i="1" baseline="-25000">
                  <a:latin typeface="Times New Roman" pitchFamily="18" charset="0"/>
                </a:rPr>
                <a:t>k</a:t>
              </a:r>
              <a:endParaRPr lang="en-US" altLang="zh-CN" sz="3200" b="1"/>
            </a:p>
          </p:txBody>
        </p:sp>
        <p:sp>
          <p:nvSpPr>
            <p:cNvPr id="160797" name="Text Box 29"/>
            <p:cNvSpPr txBox="1">
              <a:spLocks noChangeArrowheads="1"/>
            </p:cNvSpPr>
            <p:nvPr/>
          </p:nvSpPr>
          <p:spPr bwMode="auto">
            <a:xfrm>
              <a:off x="4704" y="11687"/>
              <a:ext cx="323" cy="312"/>
            </a:xfrm>
            <a:prstGeom prst="rect">
              <a:avLst/>
            </a:prstGeom>
            <a:noFill/>
            <a:ln w="9525">
              <a:noFill/>
              <a:miter lim="800000"/>
              <a:headEnd/>
              <a:tailEnd/>
            </a:ln>
          </p:spPr>
          <p:txBody>
            <a:bodyPr lIns="0" tIns="0" rIns="0" bIns="0"/>
            <a:lstStyle/>
            <a:p>
              <a:pPr algn="just"/>
              <a:r>
                <a:rPr lang="en-US" altLang="zh-CN" b="1" i="1">
                  <a:latin typeface="Times New Roman" pitchFamily="18" charset="0"/>
                </a:rPr>
                <a:t>d</a:t>
              </a:r>
              <a:r>
                <a:rPr lang="en-US" altLang="zh-CN" b="1" i="1" baseline="-25000">
                  <a:latin typeface="Times New Roman" pitchFamily="18" charset="0"/>
                </a:rPr>
                <a:t>k-1</a:t>
              </a:r>
              <a:endParaRPr lang="en-US" altLang="zh-CN" sz="3200" b="1"/>
            </a:p>
          </p:txBody>
        </p:sp>
        <p:sp>
          <p:nvSpPr>
            <p:cNvPr id="160798" name="Text Box 30"/>
            <p:cNvSpPr txBox="1">
              <a:spLocks noChangeArrowheads="1"/>
            </p:cNvSpPr>
            <p:nvPr/>
          </p:nvSpPr>
          <p:spPr bwMode="auto">
            <a:xfrm>
              <a:off x="4182" y="11687"/>
              <a:ext cx="325" cy="312"/>
            </a:xfrm>
            <a:prstGeom prst="rect">
              <a:avLst/>
            </a:prstGeom>
            <a:noFill/>
            <a:ln w="9525">
              <a:noFill/>
              <a:miter lim="800000"/>
              <a:headEnd/>
              <a:tailEnd/>
            </a:ln>
          </p:spPr>
          <p:txBody>
            <a:bodyPr lIns="0" tIns="0" rIns="0" bIns="0"/>
            <a:lstStyle/>
            <a:p>
              <a:pPr algn="just"/>
              <a:r>
                <a:rPr lang="en-US" altLang="zh-CN" b="1" i="1">
                  <a:latin typeface="Times New Roman" pitchFamily="18" charset="0"/>
                </a:rPr>
                <a:t>c</a:t>
              </a:r>
              <a:r>
                <a:rPr lang="en-US" altLang="zh-CN" b="1" i="1" baseline="-25000">
                  <a:latin typeface="Times New Roman" pitchFamily="18" charset="0"/>
                </a:rPr>
                <a:t>k-1</a:t>
              </a:r>
              <a:endParaRPr lang="en-US" altLang="zh-CN" sz="3200" b="1"/>
            </a:p>
          </p:txBody>
        </p:sp>
        <p:sp>
          <p:nvSpPr>
            <p:cNvPr id="160799" name="Text Box 31"/>
            <p:cNvSpPr txBox="1">
              <a:spLocks noChangeArrowheads="1"/>
            </p:cNvSpPr>
            <p:nvPr/>
          </p:nvSpPr>
          <p:spPr bwMode="auto">
            <a:xfrm>
              <a:off x="3537" y="12714"/>
              <a:ext cx="3369" cy="403"/>
            </a:xfrm>
            <a:prstGeom prst="rect">
              <a:avLst/>
            </a:prstGeom>
            <a:noFill/>
            <a:ln w="9525">
              <a:noFill/>
              <a:miter lim="800000"/>
              <a:headEnd/>
              <a:tailEnd/>
            </a:ln>
          </p:spPr>
          <p:txBody>
            <a:bodyPr/>
            <a:lstStyle/>
            <a:p>
              <a:pPr algn="ctr"/>
              <a:r>
                <a:rPr lang="zh-CN" altLang="en-US" b="1">
                  <a:latin typeface="Times New Roman" pitchFamily="18" charset="0"/>
                </a:rPr>
                <a:t>图</a:t>
              </a:r>
              <a:r>
                <a:rPr lang="en-US" altLang="zh-CN" b="1">
                  <a:latin typeface="Times New Roman" pitchFamily="18" charset="0"/>
                </a:rPr>
                <a:t>7-44 </a:t>
              </a:r>
              <a:r>
                <a:rPr lang="zh-CN" altLang="en-US" b="1">
                  <a:latin typeface="Times New Roman" pitchFamily="18" charset="0"/>
                </a:rPr>
                <a:t>码变换器</a:t>
              </a:r>
              <a:endParaRPr lang="zh-CN" altLang="en-US" sz="3200" b="1"/>
            </a:p>
          </p:txBody>
        </p:sp>
      </p:grpSp>
    </p:spTree>
    <p:extLst>
      <p:ext uri="{BB962C8B-B14F-4D97-AF65-F5344CB8AC3E}">
        <p14:creationId xmlns:p14="http://schemas.microsoft.com/office/powerpoint/2010/main" val="32795508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0771">
                                            <p:txEl>
                                              <p:pRg st="7" end="7"/>
                                            </p:txEl>
                                          </p:spTgt>
                                        </p:tgtEl>
                                        <p:attrNameLst>
                                          <p:attrName>style.visibility</p:attrName>
                                        </p:attrNameLst>
                                      </p:cBhvr>
                                      <p:to>
                                        <p:strVal val="visible"/>
                                      </p:to>
                                    </p:set>
                                    <p:anim calcmode="lin" valueType="num">
                                      <p:cBhvr additive="base">
                                        <p:cTn id="7" dur="500" fill="hold"/>
                                        <p:tgtEl>
                                          <p:spTgt spid="160771">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0771">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0771">
                                            <p:txEl>
                                              <p:pRg st="8" end="8"/>
                                            </p:txEl>
                                          </p:spTgt>
                                        </p:tgtEl>
                                        <p:attrNameLst>
                                          <p:attrName>style.visibility</p:attrName>
                                        </p:attrNameLst>
                                      </p:cBhvr>
                                      <p:to>
                                        <p:strVal val="visible"/>
                                      </p:to>
                                    </p:set>
                                    <p:anim calcmode="lin" valueType="num">
                                      <p:cBhvr additive="base">
                                        <p:cTn id="11" dur="500" fill="hold"/>
                                        <p:tgtEl>
                                          <p:spTgt spid="160771">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0771">
                                            <p:txEl>
                                              <p:pRg st="8" end="8"/>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0771">
                                            <p:txEl>
                                              <p:pRg st="9" end="9"/>
                                            </p:txEl>
                                          </p:spTgt>
                                        </p:tgtEl>
                                        <p:attrNameLst>
                                          <p:attrName>style.visibility</p:attrName>
                                        </p:attrNameLst>
                                      </p:cBhvr>
                                      <p:to>
                                        <p:strVal val="visible"/>
                                      </p:to>
                                    </p:set>
                                    <p:anim calcmode="lin" valueType="num">
                                      <p:cBhvr additive="base">
                                        <p:cTn id="15" dur="500" fill="hold"/>
                                        <p:tgtEl>
                                          <p:spTgt spid="160771">
                                            <p:txEl>
                                              <p:pRg st="9" end="9"/>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077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endParaRPr lang="zh-CN" altLang="en-US" dirty="0"/>
          </a:p>
        </p:txBody>
      </p:sp>
      <p:sp>
        <p:nvSpPr>
          <p:cNvPr id="160771" name="Rectangle 3"/>
          <p:cNvSpPr>
            <a:spLocks noGrp="1" noChangeArrowheads="1"/>
          </p:cNvSpPr>
          <p:nvPr>
            <p:ph type="body" idx="1"/>
          </p:nvPr>
        </p:nvSpPr>
        <p:spPr/>
        <p:txBody>
          <a:bodyPr>
            <a:normAutofit/>
          </a:bodyPr>
          <a:lstStyle/>
          <a:p>
            <a:r>
              <a:rPr lang="zh-CN" altLang="en-US" dirty="0" smtClean="0">
                <a:solidFill>
                  <a:srgbClr val="0000FF"/>
                </a:solidFill>
              </a:rPr>
              <a:t>第二种方法</a:t>
            </a:r>
            <a:r>
              <a:rPr lang="zh-CN" altLang="en-US" dirty="0" smtClean="0"/>
              <a:t>：</a:t>
            </a:r>
          </a:p>
          <a:p>
            <a:r>
              <a:rPr lang="zh-CN" altLang="en-US" dirty="0" smtClean="0"/>
              <a:t>	第二种产生方法和</a:t>
            </a:r>
            <a:r>
              <a:rPr lang="en-US" altLang="zh-CN" dirty="0" smtClean="0"/>
              <a:t>QPSK</a:t>
            </a:r>
            <a:r>
              <a:rPr lang="zh-CN" altLang="en-US" dirty="0" smtClean="0"/>
              <a:t>信号的第二种产生方法（选择法）原理相同，只是在串</a:t>
            </a:r>
            <a:r>
              <a:rPr lang="en-US" altLang="zh-CN" dirty="0" smtClean="0"/>
              <a:t>/</a:t>
            </a:r>
            <a:r>
              <a:rPr lang="zh-CN" altLang="en-US" dirty="0" smtClean="0"/>
              <a:t>并变换后需要增加一个 “码变换器”。</a:t>
            </a:r>
            <a:endParaRPr lang="zh-CN" altLang="en-US" dirty="0"/>
          </a:p>
        </p:txBody>
      </p:sp>
      <p:sp>
        <p:nvSpPr>
          <p:cNvPr id="32" name="灯片编号占位符 5"/>
          <p:cNvSpPr>
            <a:spLocks noGrp="1"/>
          </p:cNvSpPr>
          <p:nvPr>
            <p:ph type="sldNum" sz="quarter" idx="12"/>
          </p:nvPr>
        </p:nvSpPr>
        <p:spPr/>
        <p:txBody>
          <a:bodyPr/>
          <a:lstStyle/>
          <a:p>
            <a:fld id="{614A4AA9-0FF4-416A-88B3-059AF96EFC1E}" type="slidenum">
              <a:rPr lang="en-US" altLang="zh-CN" smtClean="0"/>
              <a:pPr/>
              <a:t>177</a:t>
            </a:fld>
            <a:endParaRPr lang="en-US" altLang="zh-CN"/>
          </a:p>
        </p:txBody>
      </p:sp>
    </p:spTree>
  </p:cSld>
  <p:clrMapOvr>
    <a:masterClrMapping/>
  </p:clrMapOvr>
  <p:transition spd="slow"/>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zh-CN" altLang="en-US" dirty="0"/>
              <a:t>解调方法</a:t>
            </a:r>
          </a:p>
        </p:txBody>
      </p:sp>
      <p:sp>
        <p:nvSpPr>
          <p:cNvPr id="161795" name="Rectangle 3"/>
          <p:cNvSpPr>
            <a:spLocks noGrp="1" noChangeArrowheads="1"/>
          </p:cNvSpPr>
          <p:nvPr>
            <p:ph type="body" idx="1"/>
          </p:nvPr>
        </p:nvSpPr>
        <p:spPr/>
        <p:txBody>
          <a:bodyPr>
            <a:normAutofit/>
          </a:bodyPr>
          <a:lstStyle/>
          <a:p>
            <a:r>
              <a:rPr lang="zh-CN" altLang="en-US" dirty="0" smtClean="0"/>
              <a:t>有</a:t>
            </a:r>
            <a:r>
              <a:rPr lang="zh-CN" altLang="en-US" dirty="0" smtClean="0">
                <a:solidFill>
                  <a:srgbClr val="3333FF"/>
                </a:solidFill>
              </a:rPr>
              <a:t>极性比较法</a:t>
            </a:r>
            <a:r>
              <a:rPr lang="zh-CN" altLang="en-US" dirty="0" smtClean="0"/>
              <a:t>和</a:t>
            </a:r>
            <a:r>
              <a:rPr lang="zh-CN" altLang="en-US" dirty="0" smtClean="0">
                <a:solidFill>
                  <a:srgbClr val="3333FF"/>
                </a:solidFill>
              </a:rPr>
              <a:t>相位比较法</a:t>
            </a:r>
            <a:r>
              <a:rPr lang="zh-CN" altLang="en-US" dirty="0" smtClean="0"/>
              <a:t>两种。 </a:t>
            </a:r>
          </a:p>
          <a:p>
            <a:pPr lvl="1"/>
            <a:r>
              <a:rPr lang="zh-CN" altLang="en-US" dirty="0" smtClean="0">
                <a:solidFill>
                  <a:srgbClr val="3333FF"/>
                </a:solidFill>
              </a:rPr>
              <a:t>极性比较法</a:t>
            </a:r>
            <a:r>
              <a:rPr lang="zh-CN" altLang="en-US" dirty="0" smtClean="0"/>
              <a:t>：原理方框图（</a:t>
            </a:r>
            <a:r>
              <a:rPr lang="en-US" altLang="zh-CN" dirty="0" smtClean="0"/>
              <a:t>A</a:t>
            </a:r>
            <a:r>
              <a:rPr lang="zh-CN" altLang="en-US" dirty="0" smtClean="0"/>
              <a:t>方式）</a:t>
            </a:r>
          </a:p>
          <a:p>
            <a:pPr lvl="1"/>
            <a:endParaRPr lang="zh-CN" altLang="en-US" dirty="0" smtClean="0"/>
          </a:p>
          <a:p>
            <a:pPr lvl="1"/>
            <a:endParaRPr lang="zh-CN" altLang="en-US" dirty="0" smtClean="0"/>
          </a:p>
          <a:p>
            <a:pPr lvl="1"/>
            <a:endParaRPr lang="zh-CN" altLang="en-US" dirty="0" smtClean="0"/>
          </a:p>
          <a:p>
            <a:pPr lvl="1"/>
            <a:endParaRPr lang="zh-CN" altLang="en-US" dirty="0" smtClean="0"/>
          </a:p>
          <a:p>
            <a:pPr lvl="1"/>
            <a:endParaRPr lang="zh-CN" altLang="en-US" dirty="0" smtClean="0"/>
          </a:p>
          <a:p>
            <a:pPr lvl="1"/>
            <a:endParaRPr lang="zh-CN" altLang="en-US" dirty="0" smtClean="0"/>
          </a:p>
          <a:p>
            <a:pPr lvl="1"/>
            <a:endParaRPr lang="zh-CN" altLang="en-US" dirty="0" smtClean="0"/>
          </a:p>
          <a:p>
            <a:pPr lvl="1"/>
            <a:endParaRPr lang="zh-CN" altLang="en-US" dirty="0" smtClean="0"/>
          </a:p>
          <a:p>
            <a:pPr lvl="1"/>
            <a:endParaRPr lang="zh-CN" altLang="en-US" dirty="0" smtClean="0"/>
          </a:p>
          <a:p>
            <a:endParaRPr lang="zh-CN" altLang="en-US" dirty="0"/>
          </a:p>
        </p:txBody>
      </p:sp>
      <p:sp>
        <p:nvSpPr>
          <p:cNvPr id="53" name="灯片编号占位符 5"/>
          <p:cNvSpPr>
            <a:spLocks noGrp="1"/>
          </p:cNvSpPr>
          <p:nvPr>
            <p:ph type="sldNum" sz="quarter" idx="12"/>
          </p:nvPr>
        </p:nvSpPr>
        <p:spPr/>
        <p:txBody>
          <a:bodyPr/>
          <a:lstStyle/>
          <a:p>
            <a:fld id="{2A304A6E-E104-4F0A-AA93-A835889C1315}" type="slidenum">
              <a:rPr lang="en-US" altLang="zh-CN" smtClean="0"/>
              <a:pPr/>
              <a:t>178</a:t>
            </a:fld>
            <a:endParaRPr lang="en-US" altLang="zh-CN"/>
          </a:p>
        </p:txBody>
      </p:sp>
      <p:grpSp>
        <p:nvGrpSpPr>
          <p:cNvPr id="2" name="Group 4"/>
          <p:cNvGrpSpPr>
            <a:grpSpLocks/>
          </p:cNvGrpSpPr>
          <p:nvPr/>
        </p:nvGrpSpPr>
        <p:grpSpPr bwMode="auto">
          <a:xfrm>
            <a:off x="395536" y="2438400"/>
            <a:ext cx="8748464" cy="4419600"/>
            <a:chOff x="1508" y="9399"/>
            <a:chExt cx="7992" cy="4560"/>
          </a:xfrm>
        </p:grpSpPr>
        <p:grpSp>
          <p:nvGrpSpPr>
            <p:cNvPr id="3" name="Group 5"/>
            <p:cNvGrpSpPr>
              <a:grpSpLocks/>
            </p:cNvGrpSpPr>
            <p:nvPr/>
          </p:nvGrpSpPr>
          <p:grpSpPr bwMode="auto">
            <a:xfrm>
              <a:off x="1508" y="9399"/>
              <a:ext cx="7992" cy="4560"/>
              <a:chOff x="1944" y="6774"/>
              <a:chExt cx="7992" cy="4560"/>
            </a:xfrm>
          </p:grpSpPr>
          <p:grpSp>
            <p:nvGrpSpPr>
              <p:cNvPr id="4" name="Group 6"/>
              <p:cNvGrpSpPr>
                <a:grpSpLocks/>
              </p:cNvGrpSpPr>
              <p:nvPr/>
            </p:nvGrpSpPr>
            <p:grpSpPr bwMode="auto">
              <a:xfrm>
                <a:off x="1944" y="6774"/>
                <a:ext cx="7992" cy="4560"/>
                <a:chOff x="1944" y="6774"/>
                <a:chExt cx="7992" cy="4560"/>
              </a:xfrm>
            </p:grpSpPr>
            <p:sp>
              <p:nvSpPr>
                <p:cNvPr id="161799" name="Text Box 7"/>
                <p:cNvSpPr txBox="1">
                  <a:spLocks noChangeArrowheads="1"/>
                </p:cNvSpPr>
                <p:nvPr/>
              </p:nvSpPr>
              <p:spPr bwMode="auto">
                <a:xfrm>
                  <a:off x="3078" y="10749"/>
                  <a:ext cx="4576" cy="585"/>
                </a:xfrm>
                <a:prstGeom prst="rect">
                  <a:avLst/>
                </a:prstGeom>
                <a:noFill/>
                <a:ln w="9525">
                  <a:noFill/>
                  <a:miter lim="800000"/>
                  <a:headEnd/>
                  <a:tailEnd/>
                </a:ln>
              </p:spPr>
              <p:txBody>
                <a:bodyPr/>
                <a:lstStyle/>
                <a:p>
                  <a:pPr algn="just"/>
                  <a:r>
                    <a:rPr lang="zh-CN" altLang="en-US" sz="1600" b="1">
                      <a:latin typeface="Times New Roman" pitchFamily="18" charset="0"/>
                    </a:rPr>
                    <a:t>图</a:t>
                  </a:r>
                  <a:r>
                    <a:rPr lang="en-US" altLang="zh-CN" sz="1600" b="1">
                      <a:latin typeface="Times New Roman" pitchFamily="18" charset="0"/>
                    </a:rPr>
                    <a:t>7-45  </a:t>
                  </a:r>
                  <a:r>
                    <a:rPr lang="en-US" altLang="zh-CN" sz="1600" b="1" i="1">
                      <a:latin typeface="Times New Roman" pitchFamily="18" charset="0"/>
                    </a:rPr>
                    <a:t>A</a:t>
                  </a:r>
                  <a:r>
                    <a:rPr lang="zh-CN" altLang="en-US" sz="1600" b="1">
                      <a:latin typeface="Times New Roman" pitchFamily="18" charset="0"/>
                    </a:rPr>
                    <a:t>方式</a:t>
                  </a:r>
                  <a:r>
                    <a:rPr lang="en-US" altLang="zh-CN" sz="1600" b="1">
                      <a:latin typeface="Times New Roman" pitchFamily="18" charset="0"/>
                    </a:rPr>
                    <a:t>QDPSK</a:t>
                  </a:r>
                  <a:r>
                    <a:rPr lang="zh-CN" altLang="en-US" sz="1600" b="1">
                      <a:latin typeface="Times New Roman" pitchFamily="18" charset="0"/>
                    </a:rPr>
                    <a:t>信号解调方法</a:t>
                  </a:r>
                  <a:endParaRPr lang="zh-CN" altLang="en-US" sz="2800" b="1"/>
                </a:p>
              </p:txBody>
            </p:sp>
            <p:sp>
              <p:nvSpPr>
                <p:cNvPr id="161800" name="Text Box 8"/>
                <p:cNvSpPr txBox="1">
                  <a:spLocks noChangeArrowheads="1"/>
                </p:cNvSpPr>
                <p:nvPr/>
              </p:nvSpPr>
              <p:spPr bwMode="auto">
                <a:xfrm>
                  <a:off x="7728" y="8631"/>
                  <a:ext cx="436" cy="375"/>
                </a:xfrm>
                <a:prstGeom prst="rect">
                  <a:avLst/>
                </a:prstGeom>
                <a:noFill/>
                <a:ln w="9525">
                  <a:noFill/>
                  <a:miter lim="800000"/>
                  <a:headEnd/>
                  <a:tailEnd/>
                </a:ln>
              </p:spPr>
              <p:txBody>
                <a:bodyPr/>
                <a:lstStyle/>
                <a:p>
                  <a:pPr algn="just"/>
                  <a:r>
                    <a:rPr lang="en-US" altLang="zh-CN" sz="2000" b="1" i="1">
                      <a:latin typeface="Times New Roman" pitchFamily="18" charset="0"/>
                    </a:rPr>
                    <a:t>b</a:t>
                  </a:r>
                  <a:endParaRPr lang="en-US" altLang="zh-CN" sz="3600" b="1"/>
                </a:p>
              </p:txBody>
            </p:sp>
            <p:sp>
              <p:nvSpPr>
                <p:cNvPr id="161801" name="Text Box 9"/>
                <p:cNvSpPr txBox="1">
                  <a:spLocks noChangeArrowheads="1"/>
                </p:cNvSpPr>
                <p:nvPr/>
              </p:nvSpPr>
              <p:spPr bwMode="auto">
                <a:xfrm>
                  <a:off x="7748" y="8007"/>
                  <a:ext cx="436" cy="375"/>
                </a:xfrm>
                <a:prstGeom prst="rect">
                  <a:avLst/>
                </a:prstGeom>
                <a:noFill/>
                <a:ln w="9525">
                  <a:noFill/>
                  <a:miter lim="800000"/>
                  <a:headEnd/>
                  <a:tailEnd/>
                </a:ln>
              </p:spPr>
              <p:txBody>
                <a:bodyPr/>
                <a:lstStyle/>
                <a:p>
                  <a:pPr algn="just"/>
                  <a:r>
                    <a:rPr lang="en-US" altLang="zh-CN" sz="2000" b="1" i="1">
                      <a:latin typeface="Times New Roman" pitchFamily="18" charset="0"/>
                    </a:rPr>
                    <a:t>a</a:t>
                  </a:r>
                  <a:endParaRPr lang="en-US" altLang="zh-CN" sz="3600" b="1"/>
                </a:p>
              </p:txBody>
            </p:sp>
            <p:sp>
              <p:nvSpPr>
                <p:cNvPr id="161802" name="Text Box 10"/>
                <p:cNvSpPr txBox="1">
                  <a:spLocks noChangeArrowheads="1"/>
                </p:cNvSpPr>
                <p:nvPr/>
              </p:nvSpPr>
              <p:spPr bwMode="auto">
                <a:xfrm>
                  <a:off x="7250" y="7407"/>
                  <a:ext cx="436" cy="375"/>
                </a:xfrm>
                <a:prstGeom prst="rect">
                  <a:avLst/>
                </a:prstGeom>
                <a:noFill/>
                <a:ln w="9525">
                  <a:noFill/>
                  <a:miter lim="800000"/>
                  <a:headEnd/>
                  <a:tailEnd/>
                </a:ln>
              </p:spPr>
              <p:txBody>
                <a:bodyPr/>
                <a:lstStyle/>
                <a:p>
                  <a:pPr algn="just"/>
                  <a:r>
                    <a:rPr lang="en-US" altLang="zh-CN" sz="2000" b="1" i="1">
                      <a:latin typeface="Times New Roman" pitchFamily="18" charset="0"/>
                    </a:rPr>
                    <a:t>c</a:t>
                  </a:r>
                  <a:endParaRPr lang="en-US" altLang="zh-CN" sz="3600" b="1"/>
                </a:p>
              </p:txBody>
            </p:sp>
            <p:sp>
              <p:nvSpPr>
                <p:cNvPr id="161803" name="Text Box 11"/>
                <p:cNvSpPr txBox="1">
                  <a:spLocks noChangeArrowheads="1"/>
                </p:cNvSpPr>
                <p:nvPr/>
              </p:nvSpPr>
              <p:spPr bwMode="auto">
                <a:xfrm>
                  <a:off x="7234" y="9237"/>
                  <a:ext cx="436" cy="375"/>
                </a:xfrm>
                <a:prstGeom prst="rect">
                  <a:avLst/>
                </a:prstGeom>
                <a:noFill/>
                <a:ln w="9525">
                  <a:noFill/>
                  <a:miter lim="800000"/>
                  <a:headEnd/>
                  <a:tailEnd/>
                </a:ln>
              </p:spPr>
              <p:txBody>
                <a:bodyPr/>
                <a:lstStyle/>
                <a:p>
                  <a:pPr algn="just"/>
                  <a:r>
                    <a:rPr lang="en-US" altLang="zh-CN" sz="2000" b="1" i="1">
                      <a:latin typeface="Times New Roman" pitchFamily="18" charset="0"/>
                    </a:rPr>
                    <a:t>d</a:t>
                  </a:r>
                  <a:endParaRPr lang="en-US" altLang="zh-CN" sz="3600" b="1"/>
                </a:p>
              </p:txBody>
            </p:sp>
            <p:sp>
              <p:nvSpPr>
                <p:cNvPr id="161804" name="Text Box 12"/>
                <p:cNvSpPr txBox="1">
                  <a:spLocks noChangeArrowheads="1"/>
                </p:cNvSpPr>
                <p:nvPr/>
              </p:nvSpPr>
              <p:spPr bwMode="auto">
                <a:xfrm>
                  <a:off x="9276" y="7992"/>
                  <a:ext cx="660" cy="435"/>
                </a:xfrm>
                <a:prstGeom prst="rect">
                  <a:avLst/>
                </a:prstGeom>
                <a:noFill/>
                <a:ln w="9525">
                  <a:noFill/>
                  <a:miter lim="800000"/>
                  <a:headEnd/>
                  <a:tailEnd/>
                </a:ln>
              </p:spPr>
              <p:txBody>
                <a:bodyPr/>
                <a:lstStyle/>
                <a:p>
                  <a:pPr algn="just"/>
                  <a:r>
                    <a:rPr lang="en-US" altLang="zh-CN" sz="2000" b="1" i="1">
                      <a:latin typeface="Times New Roman" pitchFamily="18" charset="0"/>
                    </a:rPr>
                    <a:t>A</a:t>
                  </a:r>
                  <a:r>
                    <a:rPr lang="en-US" altLang="zh-CN" sz="2000" b="1">
                      <a:latin typeface="Times New Roman" pitchFamily="18" charset="0"/>
                    </a:rPr>
                    <a:t>(</a:t>
                  </a:r>
                  <a:r>
                    <a:rPr lang="en-US" altLang="zh-CN" sz="2000" b="1" i="1">
                      <a:latin typeface="Times New Roman" pitchFamily="18" charset="0"/>
                    </a:rPr>
                    <a:t>t</a:t>
                  </a:r>
                  <a:r>
                    <a:rPr lang="en-US" altLang="zh-CN" sz="2000" b="1">
                      <a:latin typeface="Times New Roman" pitchFamily="18" charset="0"/>
                    </a:rPr>
                    <a:t>)</a:t>
                  </a:r>
                  <a:endParaRPr lang="en-US" altLang="zh-CN" sz="3600" b="1"/>
                </a:p>
              </p:txBody>
            </p:sp>
            <p:sp>
              <p:nvSpPr>
                <p:cNvPr id="161805" name="Line 13"/>
                <p:cNvSpPr>
                  <a:spLocks noChangeShapeType="1"/>
                </p:cNvSpPr>
                <p:nvPr/>
              </p:nvSpPr>
              <p:spPr bwMode="auto">
                <a:xfrm flipH="1" flipV="1">
                  <a:off x="3669" y="8859"/>
                  <a:ext cx="0" cy="315"/>
                </a:xfrm>
                <a:prstGeom prst="line">
                  <a:avLst/>
                </a:prstGeom>
                <a:noFill/>
                <a:ln w="9525">
                  <a:solidFill>
                    <a:srgbClr val="000000"/>
                  </a:solidFill>
                  <a:round/>
                  <a:headEnd type="triangle" w="med" len="med"/>
                  <a:tailEnd/>
                </a:ln>
              </p:spPr>
              <p:txBody>
                <a:bodyPr/>
                <a:lstStyle/>
                <a:p>
                  <a:endParaRPr lang="zh-CN" altLang="en-US" b="1"/>
                </a:p>
              </p:txBody>
            </p:sp>
            <p:sp>
              <p:nvSpPr>
                <p:cNvPr id="161806" name="Line 14"/>
                <p:cNvSpPr>
                  <a:spLocks noChangeShapeType="1"/>
                </p:cNvSpPr>
                <p:nvPr/>
              </p:nvSpPr>
              <p:spPr bwMode="auto">
                <a:xfrm flipV="1">
                  <a:off x="3655" y="9459"/>
                  <a:ext cx="14" cy="285"/>
                </a:xfrm>
                <a:prstGeom prst="line">
                  <a:avLst/>
                </a:prstGeom>
                <a:noFill/>
                <a:ln w="9525">
                  <a:solidFill>
                    <a:srgbClr val="000000"/>
                  </a:solidFill>
                  <a:round/>
                  <a:headEnd type="triangle" w="med" len="med"/>
                  <a:tailEnd/>
                </a:ln>
              </p:spPr>
              <p:txBody>
                <a:bodyPr/>
                <a:lstStyle/>
                <a:p>
                  <a:endParaRPr lang="zh-CN" altLang="en-US" b="1"/>
                </a:p>
              </p:txBody>
            </p:sp>
            <p:sp>
              <p:nvSpPr>
                <p:cNvPr id="161807" name="Line 15"/>
                <p:cNvSpPr>
                  <a:spLocks noChangeShapeType="1"/>
                </p:cNvSpPr>
                <p:nvPr/>
              </p:nvSpPr>
              <p:spPr bwMode="auto">
                <a:xfrm flipV="1">
                  <a:off x="3655" y="7389"/>
                  <a:ext cx="0" cy="300"/>
                </a:xfrm>
                <a:prstGeom prst="line">
                  <a:avLst/>
                </a:prstGeom>
                <a:noFill/>
                <a:ln w="9525">
                  <a:solidFill>
                    <a:srgbClr val="000000"/>
                  </a:solidFill>
                  <a:round/>
                  <a:headEnd/>
                  <a:tailEnd type="triangle" w="med" len="med"/>
                </a:ln>
              </p:spPr>
              <p:txBody>
                <a:bodyPr/>
                <a:lstStyle/>
                <a:p>
                  <a:endParaRPr lang="zh-CN" altLang="en-US" b="1"/>
                </a:p>
              </p:txBody>
            </p:sp>
            <p:sp>
              <p:nvSpPr>
                <p:cNvPr id="161808" name="Text Box 16"/>
                <p:cNvSpPr txBox="1">
                  <a:spLocks noChangeArrowheads="1"/>
                </p:cNvSpPr>
                <p:nvPr/>
              </p:nvSpPr>
              <p:spPr bwMode="auto">
                <a:xfrm>
                  <a:off x="3185" y="7689"/>
                  <a:ext cx="944" cy="300"/>
                </a:xfrm>
                <a:prstGeom prst="rect">
                  <a:avLst/>
                </a:prstGeom>
                <a:solidFill>
                  <a:srgbClr val="FFFFFF"/>
                </a:solidFill>
                <a:ln w="9525">
                  <a:solidFill>
                    <a:srgbClr val="000000"/>
                  </a:solidFill>
                  <a:miter lim="800000"/>
                  <a:headEnd/>
                  <a:tailEnd/>
                </a:ln>
              </p:spPr>
              <p:txBody>
                <a:bodyPr/>
                <a:lstStyle/>
                <a:p>
                  <a:pPr algn="ctr">
                    <a:lnSpc>
                      <a:spcPct val="96000"/>
                    </a:lnSpc>
                  </a:pPr>
                  <a:r>
                    <a:rPr lang="en-US" altLang="zh-CN" sz="2000" b="1" baseline="30000">
                      <a:latin typeface="Times New Roman" pitchFamily="18" charset="0"/>
                    </a:rPr>
                    <a:t>-</a:t>
                  </a:r>
                  <a:r>
                    <a:rPr lang="en-US" altLang="zh-CN" sz="2000" b="1" baseline="30000">
                      <a:latin typeface="Times New Roman" pitchFamily="18" charset="0"/>
                      <a:sym typeface="Symbol" pitchFamily="18" charset="2"/>
                    </a:rPr>
                    <a:t></a:t>
                  </a:r>
                  <a:r>
                    <a:rPr lang="en-US" altLang="zh-CN" sz="2000" b="1" baseline="30000">
                      <a:latin typeface="Times New Roman" pitchFamily="18" charset="0"/>
                    </a:rPr>
                    <a:t>/4</a:t>
                  </a:r>
                  <a:endParaRPr lang="en-US" altLang="zh-CN" sz="4000" b="1"/>
                </a:p>
              </p:txBody>
            </p:sp>
            <p:sp>
              <p:nvSpPr>
                <p:cNvPr id="161809" name="Text Box 17"/>
                <p:cNvSpPr txBox="1">
                  <a:spLocks noChangeArrowheads="1"/>
                </p:cNvSpPr>
                <p:nvPr/>
              </p:nvSpPr>
              <p:spPr bwMode="auto">
                <a:xfrm>
                  <a:off x="3183" y="9744"/>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1600" b="1">
                      <a:latin typeface="Times New Roman" pitchFamily="18" charset="0"/>
                    </a:rPr>
                    <a:t>相乘</a:t>
                  </a:r>
                </a:p>
                <a:p>
                  <a:pPr algn="ctr">
                    <a:lnSpc>
                      <a:spcPct val="96000"/>
                    </a:lnSpc>
                  </a:pPr>
                  <a:r>
                    <a:rPr lang="zh-CN" altLang="en-US" sz="1600" b="1">
                      <a:latin typeface="Times New Roman" pitchFamily="18" charset="0"/>
                    </a:rPr>
                    <a:t>电路</a:t>
                  </a:r>
                  <a:endParaRPr lang="zh-CN" altLang="en-US" sz="2800" b="1"/>
                </a:p>
              </p:txBody>
            </p:sp>
            <p:sp>
              <p:nvSpPr>
                <p:cNvPr id="161810" name="Text Box 18"/>
                <p:cNvSpPr txBox="1">
                  <a:spLocks noChangeArrowheads="1"/>
                </p:cNvSpPr>
                <p:nvPr/>
              </p:nvSpPr>
              <p:spPr bwMode="auto">
                <a:xfrm>
                  <a:off x="3183" y="6774"/>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1600" b="1">
                      <a:latin typeface="Times New Roman" pitchFamily="18" charset="0"/>
                    </a:rPr>
                    <a:t>相乘</a:t>
                  </a:r>
                </a:p>
                <a:p>
                  <a:pPr algn="ctr">
                    <a:lnSpc>
                      <a:spcPct val="96000"/>
                    </a:lnSpc>
                  </a:pPr>
                  <a:r>
                    <a:rPr lang="zh-CN" altLang="en-US" sz="1600" b="1">
                      <a:latin typeface="Times New Roman" pitchFamily="18" charset="0"/>
                    </a:rPr>
                    <a:t>电路</a:t>
                  </a:r>
                  <a:endParaRPr lang="zh-CN" altLang="en-US" sz="2800" b="1"/>
                </a:p>
              </p:txBody>
            </p:sp>
            <p:sp>
              <p:nvSpPr>
                <p:cNvPr id="161811" name="Line 19"/>
                <p:cNvSpPr>
                  <a:spLocks noChangeShapeType="1"/>
                </p:cNvSpPr>
                <p:nvPr/>
              </p:nvSpPr>
              <p:spPr bwMode="auto">
                <a:xfrm flipV="1">
                  <a:off x="3685" y="7989"/>
                  <a:ext cx="0" cy="240"/>
                </a:xfrm>
                <a:prstGeom prst="line">
                  <a:avLst/>
                </a:prstGeom>
                <a:noFill/>
                <a:ln w="9525">
                  <a:solidFill>
                    <a:srgbClr val="000000"/>
                  </a:solidFill>
                  <a:round/>
                  <a:headEnd/>
                  <a:tailEnd type="triangle" w="med" len="med"/>
                </a:ln>
              </p:spPr>
              <p:txBody>
                <a:bodyPr/>
                <a:lstStyle/>
                <a:p>
                  <a:endParaRPr lang="zh-CN" altLang="en-US" b="1"/>
                </a:p>
              </p:txBody>
            </p:sp>
            <p:sp>
              <p:nvSpPr>
                <p:cNvPr id="161812" name="Text Box 20"/>
                <p:cNvSpPr txBox="1">
                  <a:spLocks noChangeArrowheads="1"/>
                </p:cNvSpPr>
                <p:nvPr/>
              </p:nvSpPr>
              <p:spPr bwMode="auto">
                <a:xfrm>
                  <a:off x="3183" y="9174"/>
                  <a:ext cx="944" cy="300"/>
                </a:xfrm>
                <a:prstGeom prst="rect">
                  <a:avLst/>
                </a:prstGeom>
                <a:solidFill>
                  <a:srgbClr val="FFFFFF"/>
                </a:solidFill>
                <a:ln w="9525">
                  <a:solidFill>
                    <a:srgbClr val="000000"/>
                  </a:solidFill>
                  <a:miter lim="800000"/>
                  <a:headEnd/>
                  <a:tailEnd/>
                </a:ln>
              </p:spPr>
              <p:txBody>
                <a:bodyPr/>
                <a:lstStyle/>
                <a:p>
                  <a:pPr algn="ctr">
                    <a:lnSpc>
                      <a:spcPct val="96000"/>
                    </a:lnSpc>
                  </a:pPr>
                  <a:r>
                    <a:rPr lang="en-US" altLang="zh-CN" sz="2000" b="1" baseline="30000">
                      <a:latin typeface="Times New Roman" pitchFamily="18" charset="0"/>
                      <a:sym typeface="Symbol" pitchFamily="18" charset="2"/>
                    </a:rPr>
                    <a:t></a:t>
                  </a:r>
                  <a:r>
                    <a:rPr lang="en-US" altLang="zh-CN" sz="2000" b="1" baseline="30000">
                      <a:latin typeface="Times New Roman" pitchFamily="18" charset="0"/>
                    </a:rPr>
                    <a:t>/4</a:t>
                  </a:r>
                  <a:endParaRPr lang="en-US" altLang="zh-CN" sz="4000" b="1"/>
                </a:p>
              </p:txBody>
            </p:sp>
            <p:sp>
              <p:nvSpPr>
                <p:cNvPr id="161813" name="Line 21"/>
                <p:cNvSpPr>
                  <a:spLocks noChangeShapeType="1"/>
                </p:cNvSpPr>
                <p:nvPr/>
              </p:nvSpPr>
              <p:spPr bwMode="auto">
                <a:xfrm>
                  <a:off x="2746" y="10074"/>
                  <a:ext cx="392" cy="0"/>
                </a:xfrm>
                <a:prstGeom prst="line">
                  <a:avLst/>
                </a:prstGeom>
                <a:noFill/>
                <a:ln w="9525">
                  <a:solidFill>
                    <a:srgbClr val="000000"/>
                  </a:solidFill>
                  <a:round/>
                  <a:headEnd/>
                  <a:tailEnd type="triangle" w="med" len="med"/>
                </a:ln>
              </p:spPr>
              <p:txBody>
                <a:bodyPr/>
                <a:lstStyle/>
                <a:p>
                  <a:endParaRPr lang="zh-CN" altLang="en-US" b="1"/>
                </a:p>
              </p:txBody>
            </p:sp>
            <p:sp>
              <p:nvSpPr>
                <p:cNvPr id="161814" name="Line 22"/>
                <p:cNvSpPr>
                  <a:spLocks noChangeShapeType="1"/>
                </p:cNvSpPr>
                <p:nvPr/>
              </p:nvSpPr>
              <p:spPr bwMode="auto">
                <a:xfrm>
                  <a:off x="2750" y="7089"/>
                  <a:ext cx="433" cy="0"/>
                </a:xfrm>
                <a:prstGeom prst="line">
                  <a:avLst/>
                </a:prstGeom>
                <a:noFill/>
                <a:ln w="9525">
                  <a:solidFill>
                    <a:srgbClr val="000000"/>
                  </a:solidFill>
                  <a:round/>
                  <a:headEnd/>
                  <a:tailEnd type="triangle" w="med" len="med"/>
                </a:ln>
              </p:spPr>
              <p:txBody>
                <a:bodyPr/>
                <a:lstStyle/>
                <a:p>
                  <a:endParaRPr lang="zh-CN" altLang="en-US" b="1"/>
                </a:p>
              </p:txBody>
            </p:sp>
            <p:sp>
              <p:nvSpPr>
                <p:cNvPr id="161815" name="Text Box 23"/>
                <p:cNvSpPr txBox="1">
                  <a:spLocks noChangeArrowheads="1"/>
                </p:cNvSpPr>
                <p:nvPr/>
              </p:nvSpPr>
              <p:spPr bwMode="auto">
                <a:xfrm>
                  <a:off x="1944" y="8082"/>
                  <a:ext cx="646" cy="435"/>
                </a:xfrm>
                <a:prstGeom prst="rect">
                  <a:avLst/>
                </a:prstGeom>
                <a:noFill/>
                <a:ln w="9525">
                  <a:noFill/>
                  <a:miter lim="800000"/>
                  <a:headEnd/>
                  <a:tailEnd/>
                </a:ln>
              </p:spPr>
              <p:txBody>
                <a:bodyPr/>
                <a:lstStyle/>
                <a:p>
                  <a:pPr algn="just"/>
                  <a:r>
                    <a:rPr lang="en-US" altLang="zh-CN" sz="2000" b="1" i="1">
                      <a:latin typeface="Times New Roman" pitchFamily="18" charset="0"/>
                    </a:rPr>
                    <a:t>s</a:t>
                  </a:r>
                  <a:r>
                    <a:rPr lang="en-US" altLang="zh-CN" sz="2000" b="1">
                      <a:latin typeface="Times New Roman" pitchFamily="18" charset="0"/>
                    </a:rPr>
                    <a:t>(</a:t>
                  </a:r>
                  <a:r>
                    <a:rPr lang="en-US" altLang="zh-CN" sz="2000" b="1" i="1">
                      <a:latin typeface="Times New Roman" pitchFamily="18" charset="0"/>
                    </a:rPr>
                    <a:t>t</a:t>
                  </a:r>
                  <a:r>
                    <a:rPr lang="en-US" altLang="zh-CN" sz="2000" b="1">
                      <a:latin typeface="Times New Roman" pitchFamily="18" charset="0"/>
                    </a:rPr>
                    <a:t>)</a:t>
                  </a:r>
                  <a:endParaRPr lang="en-US" altLang="zh-CN" sz="3600" b="1"/>
                </a:p>
              </p:txBody>
            </p:sp>
            <p:grpSp>
              <p:nvGrpSpPr>
                <p:cNvPr id="5" name="Group 24"/>
                <p:cNvGrpSpPr>
                  <a:grpSpLocks/>
                </p:cNvGrpSpPr>
                <p:nvPr/>
              </p:nvGrpSpPr>
              <p:grpSpPr bwMode="auto">
                <a:xfrm>
                  <a:off x="2300" y="7104"/>
                  <a:ext cx="885" cy="2985"/>
                  <a:chOff x="2778" y="7164"/>
                  <a:chExt cx="885" cy="2985"/>
                </a:xfrm>
              </p:grpSpPr>
              <p:sp>
                <p:nvSpPr>
                  <p:cNvPr id="161817" name="Line 25"/>
                  <p:cNvSpPr>
                    <a:spLocks noChangeShapeType="1"/>
                  </p:cNvSpPr>
                  <p:nvPr/>
                </p:nvSpPr>
                <p:spPr bwMode="auto">
                  <a:xfrm flipH="1">
                    <a:off x="3210" y="7164"/>
                    <a:ext cx="1" cy="2985"/>
                  </a:xfrm>
                  <a:prstGeom prst="line">
                    <a:avLst/>
                  </a:prstGeom>
                  <a:noFill/>
                  <a:ln w="9525">
                    <a:solidFill>
                      <a:srgbClr val="000000"/>
                    </a:solidFill>
                    <a:round/>
                    <a:headEnd/>
                    <a:tailEnd/>
                  </a:ln>
                </p:spPr>
                <p:txBody>
                  <a:bodyPr/>
                  <a:lstStyle/>
                  <a:p>
                    <a:endParaRPr lang="zh-CN" altLang="en-US" b="1"/>
                  </a:p>
                </p:txBody>
              </p:sp>
              <p:sp>
                <p:nvSpPr>
                  <p:cNvPr id="161818" name="Line 26"/>
                  <p:cNvSpPr>
                    <a:spLocks noChangeShapeType="1"/>
                  </p:cNvSpPr>
                  <p:nvPr/>
                </p:nvSpPr>
                <p:spPr bwMode="auto">
                  <a:xfrm>
                    <a:off x="2778" y="8589"/>
                    <a:ext cx="885" cy="0"/>
                  </a:xfrm>
                  <a:prstGeom prst="line">
                    <a:avLst/>
                  </a:prstGeom>
                  <a:noFill/>
                  <a:ln w="9525">
                    <a:solidFill>
                      <a:srgbClr val="000000"/>
                    </a:solidFill>
                    <a:round/>
                    <a:headEnd/>
                    <a:tailEnd type="triangle" w="med" len="med"/>
                  </a:ln>
                </p:spPr>
                <p:txBody>
                  <a:bodyPr/>
                  <a:lstStyle/>
                  <a:p>
                    <a:endParaRPr lang="zh-CN" altLang="en-US" b="1"/>
                  </a:p>
                </p:txBody>
              </p:sp>
              <p:sp>
                <p:nvSpPr>
                  <p:cNvPr id="161819" name="Oval 27"/>
                  <p:cNvSpPr>
                    <a:spLocks noChangeArrowheads="1"/>
                  </p:cNvSpPr>
                  <p:nvPr/>
                </p:nvSpPr>
                <p:spPr bwMode="auto">
                  <a:xfrm>
                    <a:off x="3180" y="8565"/>
                    <a:ext cx="44" cy="45"/>
                  </a:xfrm>
                  <a:prstGeom prst="ellipse">
                    <a:avLst/>
                  </a:prstGeom>
                  <a:solidFill>
                    <a:srgbClr val="000000"/>
                  </a:solidFill>
                  <a:ln w="9525">
                    <a:solidFill>
                      <a:srgbClr val="000000"/>
                    </a:solidFill>
                    <a:round/>
                    <a:headEnd/>
                    <a:tailEnd/>
                  </a:ln>
                </p:spPr>
                <p:txBody>
                  <a:bodyPr/>
                  <a:lstStyle/>
                  <a:p>
                    <a:endParaRPr lang="zh-CN" altLang="en-US" b="1"/>
                  </a:p>
                </p:txBody>
              </p:sp>
            </p:grpSp>
            <p:sp>
              <p:nvSpPr>
                <p:cNvPr id="161820" name="Text Box 28"/>
                <p:cNvSpPr txBox="1">
                  <a:spLocks noChangeArrowheads="1"/>
                </p:cNvSpPr>
                <p:nvPr/>
              </p:nvSpPr>
              <p:spPr bwMode="auto">
                <a:xfrm>
                  <a:off x="4504" y="6789"/>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1600" b="1">
                      <a:latin typeface="Times New Roman" pitchFamily="18" charset="0"/>
                    </a:rPr>
                    <a:t>低通</a:t>
                  </a:r>
                </a:p>
                <a:p>
                  <a:pPr algn="ctr">
                    <a:lnSpc>
                      <a:spcPct val="96000"/>
                    </a:lnSpc>
                  </a:pPr>
                  <a:r>
                    <a:rPr lang="zh-CN" altLang="en-US" sz="1600" b="1">
                      <a:latin typeface="Times New Roman" pitchFamily="18" charset="0"/>
                    </a:rPr>
                    <a:t>滤波</a:t>
                  </a:r>
                  <a:endParaRPr lang="zh-CN" altLang="en-US" sz="2800" b="1"/>
                </a:p>
              </p:txBody>
            </p:sp>
            <p:sp>
              <p:nvSpPr>
                <p:cNvPr id="161821" name="Text Box 29"/>
                <p:cNvSpPr txBox="1">
                  <a:spLocks noChangeArrowheads="1"/>
                </p:cNvSpPr>
                <p:nvPr/>
              </p:nvSpPr>
              <p:spPr bwMode="auto">
                <a:xfrm>
                  <a:off x="4532" y="9759"/>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1600" b="1">
                      <a:latin typeface="Times New Roman" pitchFamily="18" charset="0"/>
                    </a:rPr>
                    <a:t>低通</a:t>
                  </a:r>
                </a:p>
                <a:p>
                  <a:pPr algn="ctr">
                    <a:lnSpc>
                      <a:spcPct val="96000"/>
                    </a:lnSpc>
                  </a:pPr>
                  <a:r>
                    <a:rPr lang="zh-CN" altLang="en-US" sz="1600" b="1">
                      <a:latin typeface="Times New Roman" pitchFamily="18" charset="0"/>
                    </a:rPr>
                    <a:t>滤波</a:t>
                  </a:r>
                  <a:endParaRPr lang="zh-CN" altLang="en-US" sz="2800" b="1"/>
                </a:p>
              </p:txBody>
            </p:sp>
            <p:sp>
              <p:nvSpPr>
                <p:cNvPr id="161822" name="Text Box 30"/>
                <p:cNvSpPr txBox="1">
                  <a:spLocks noChangeArrowheads="1"/>
                </p:cNvSpPr>
                <p:nvPr/>
              </p:nvSpPr>
              <p:spPr bwMode="auto">
                <a:xfrm>
                  <a:off x="5886" y="6789"/>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1600" b="1">
                      <a:latin typeface="Times New Roman" pitchFamily="18" charset="0"/>
                    </a:rPr>
                    <a:t>抽样</a:t>
                  </a:r>
                </a:p>
                <a:p>
                  <a:pPr algn="ctr">
                    <a:lnSpc>
                      <a:spcPct val="96000"/>
                    </a:lnSpc>
                  </a:pPr>
                  <a:r>
                    <a:rPr lang="zh-CN" altLang="en-US" sz="1600" b="1">
                      <a:latin typeface="Times New Roman" pitchFamily="18" charset="0"/>
                    </a:rPr>
                    <a:t>判决</a:t>
                  </a:r>
                  <a:endParaRPr lang="zh-CN" altLang="en-US" sz="2800" b="1"/>
                </a:p>
              </p:txBody>
            </p:sp>
            <p:sp>
              <p:nvSpPr>
                <p:cNvPr id="161823" name="Text Box 31"/>
                <p:cNvSpPr txBox="1">
                  <a:spLocks noChangeArrowheads="1"/>
                </p:cNvSpPr>
                <p:nvPr/>
              </p:nvSpPr>
              <p:spPr bwMode="auto">
                <a:xfrm>
                  <a:off x="5914" y="9774"/>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1600" b="1">
                      <a:latin typeface="Times New Roman" pitchFamily="18" charset="0"/>
                    </a:rPr>
                    <a:t>抽样</a:t>
                  </a:r>
                </a:p>
                <a:p>
                  <a:pPr algn="ctr">
                    <a:lnSpc>
                      <a:spcPct val="96000"/>
                    </a:lnSpc>
                  </a:pPr>
                  <a:r>
                    <a:rPr lang="zh-CN" altLang="en-US" sz="1600" b="1">
                      <a:latin typeface="Times New Roman" pitchFamily="18" charset="0"/>
                    </a:rPr>
                    <a:t>判决</a:t>
                  </a:r>
                  <a:endParaRPr lang="zh-CN" altLang="en-US" sz="2800" b="1"/>
                </a:p>
              </p:txBody>
            </p:sp>
            <p:sp>
              <p:nvSpPr>
                <p:cNvPr id="161824" name="Line 32"/>
                <p:cNvSpPr>
                  <a:spLocks noChangeShapeType="1"/>
                </p:cNvSpPr>
                <p:nvPr/>
              </p:nvSpPr>
              <p:spPr bwMode="auto">
                <a:xfrm>
                  <a:off x="4112" y="7089"/>
                  <a:ext cx="406" cy="0"/>
                </a:xfrm>
                <a:prstGeom prst="line">
                  <a:avLst/>
                </a:prstGeom>
                <a:noFill/>
                <a:ln w="9525">
                  <a:solidFill>
                    <a:srgbClr val="000000"/>
                  </a:solidFill>
                  <a:round/>
                  <a:headEnd/>
                  <a:tailEnd type="triangle" w="med" len="med"/>
                </a:ln>
              </p:spPr>
              <p:txBody>
                <a:bodyPr/>
                <a:lstStyle/>
                <a:p>
                  <a:endParaRPr lang="zh-CN" altLang="en-US" b="1"/>
                </a:p>
              </p:txBody>
            </p:sp>
            <p:sp>
              <p:nvSpPr>
                <p:cNvPr id="161825" name="Line 33"/>
                <p:cNvSpPr>
                  <a:spLocks noChangeShapeType="1"/>
                </p:cNvSpPr>
                <p:nvPr/>
              </p:nvSpPr>
              <p:spPr bwMode="auto">
                <a:xfrm>
                  <a:off x="4142" y="10089"/>
                  <a:ext cx="406" cy="0"/>
                </a:xfrm>
                <a:prstGeom prst="line">
                  <a:avLst/>
                </a:prstGeom>
                <a:noFill/>
                <a:ln w="9525">
                  <a:solidFill>
                    <a:srgbClr val="000000"/>
                  </a:solidFill>
                  <a:round/>
                  <a:headEnd/>
                  <a:tailEnd type="triangle" w="med" len="med"/>
                </a:ln>
              </p:spPr>
              <p:txBody>
                <a:bodyPr/>
                <a:lstStyle/>
                <a:p>
                  <a:endParaRPr lang="zh-CN" altLang="en-US" b="1"/>
                </a:p>
              </p:txBody>
            </p:sp>
            <p:sp>
              <p:nvSpPr>
                <p:cNvPr id="161826" name="Line 34"/>
                <p:cNvSpPr>
                  <a:spLocks noChangeShapeType="1"/>
                </p:cNvSpPr>
                <p:nvPr/>
              </p:nvSpPr>
              <p:spPr bwMode="auto">
                <a:xfrm>
                  <a:off x="5462" y="7104"/>
                  <a:ext cx="406" cy="0"/>
                </a:xfrm>
                <a:prstGeom prst="line">
                  <a:avLst/>
                </a:prstGeom>
                <a:noFill/>
                <a:ln w="9525">
                  <a:solidFill>
                    <a:srgbClr val="000000"/>
                  </a:solidFill>
                  <a:round/>
                  <a:headEnd/>
                  <a:tailEnd type="triangle" w="med" len="med"/>
                </a:ln>
              </p:spPr>
              <p:txBody>
                <a:bodyPr/>
                <a:lstStyle/>
                <a:p>
                  <a:endParaRPr lang="zh-CN" altLang="en-US" b="1"/>
                </a:p>
              </p:txBody>
            </p:sp>
            <p:sp>
              <p:nvSpPr>
                <p:cNvPr id="161827" name="Line 35"/>
                <p:cNvSpPr>
                  <a:spLocks noChangeShapeType="1"/>
                </p:cNvSpPr>
                <p:nvPr/>
              </p:nvSpPr>
              <p:spPr bwMode="auto">
                <a:xfrm>
                  <a:off x="5492" y="10104"/>
                  <a:ext cx="406" cy="0"/>
                </a:xfrm>
                <a:prstGeom prst="line">
                  <a:avLst/>
                </a:prstGeom>
                <a:noFill/>
                <a:ln w="9525">
                  <a:solidFill>
                    <a:srgbClr val="000000"/>
                  </a:solidFill>
                  <a:round/>
                  <a:headEnd/>
                  <a:tailEnd type="triangle" w="med" len="med"/>
                </a:ln>
              </p:spPr>
              <p:txBody>
                <a:bodyPr/>
                <a:lstStyle/>
                <a:p>
                  <a:endParaRPr lang="zh-CN" altLang="en-US" b="1"/>
                </a:p>
              </p:txBody>
            </p:sp>
            <p:sp>
              <p:nvSpPr>
                <p:cNvPr id="161828" name="Line 36"/>
                <p:cNvSpPr>
                  <a:spLocks noChangeShapeType="1"/>
                </p:cNvSpPr>
                <p:nvPr/>
              </p:nvSpPr>
              <p:spPr bwMode="auto">
                <a:xfrm>
                  <a:off x="9212" y="8484"/>
                  <a:ext cx="570" cy="0"/>
                </a:xfrm>
                <a:prstGeom prst="line">
                  <a:avLst/>
                </a:prstGeom>
                <a:noFill/>
                <a:ln w="9525">
                  <a:solidFill>
                    <a:srgbClr val="000000"/>
                  </a:solidFill>
                  <a:round/>
                  <a:headEnd/>
                  <a:tailEnd type="triangle" w="med" len="med"/>
                </a:ln>
              </p:spPr>
              <p:txBody>
                <a:bodyPr/>
                <a:lstStyle/>
                <a:p>
                  <a:endParaRPr lang="zh-CN" altLang="en-US" b="1"/>
                </a:p>
              </p:txBody>
            </p:sp>
            <p:grpSp>
              <p:nvGrpSpPr>
                <p:cNvPr id="6" name="Group 37"/>
                <p:cNvGrpSpPr>
                  <a:grpSpLocks/>
                </p:cNvGrpSpPr>
                <p:nvPr/>
              </p:nvGrpSpPr>
              <p:grpSpPr bwMode="auto">
                <a:xfrm>
                  <a:off x="7694" y="8184"/>
                  <a:ext cx="1492" cy="645"/>
                  <a:chOff x="9162" y="8724"/>
                  <a:chExt cx="1492" cy="645"/>
                </a:xfrm>
              </p:grpSpPr>
              <p:sp>
                <p:nvSpPr>
                  <p:cNvPr id="161830" name="Text Box 38"/>
                  <p:cNvSpPr txBox="1">
                    <a:spLocks noChangeArrowheads="1"/>
                  </p:cNvSpPr>
                  <p:nvPr/>
                </p:nvSpPr>
                <p:spPr bwMode="auto">
                  <a:xfrm>
                    <a:off x="9710" y="8724"/>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1600" b="1">
                        <a:latin typeface="Times New Roman" pitchFamily="18" charset="0"/>
                      </a:rPr>
                      <a:t>并</a:t>
                    </a:r>
                    <a:r>
                      <a:rPr lang="en-US" altLang="zh-CN" sz="1600" b="1">
                        <a:latin typeface="Times New Roman" pitchFamily="18" charset="0"/>
                      </a:rPr>
                      <a:t>/</a:t>
                    </a:r>
                    <a:r>
                      <a:rPr lang="zh-CN" altLang="en-US" sz="1600" b="1">
                        <a:latin typeface="Times New Roman" pitchFamily="18" charset="0"/>
                      </a:rPr>
                      <a:t>串</a:t>
                    </a:r>
                  </a:p>
                  <a:p>
                    <a:pPr algn="ctr">
                      <a:lnSpc>
                        <a:spcPct val="96000"/>
                      </a:lnSpc>
                    </a:pPr>
                    <a:r>
                      <a:rPr lang="zh-CN" altLang="en-US" sz="1600" b="1">
                        <a:latin typeface="Times New Roman" pitchFamily="18" charset="0"/>
                      </a:rPr>
                      <a:t>变换</a:t>
                    </a:r>
                    <a:endParaRPr lang="zh-CN" altLang="en-US" sz="2800" b="1"/>
                  </a:p>
                </p:txBody>
              </p:sp>
              <p:sp>
                <p:nvSpPr>
                  <p:cNvPr id="161831" name="Line 39"/>
                  <p:cNvSpPr>
                    <a:spLocks noChangeShapeType="1"/>
                  </p:cNvSpPr>
                  <p:nvPr/>
                </p:nvSpPr>
                <p:spPr bwMode="auto">
                  <a:xfrm>
                    <a:off x="9162" y="8907"/>
                    <a:ext cx="524" cy="0"/>
                  </a:xfrm>
                  <a:prstGeom prst="line">
                    <a:avLst/>
                  </a:prstGeom>
                  <a:noFill/>
                  <a:ln w="9525">
                    <a:solidFill>
                      <a:srgbClr val="000000"/>
                    </a:solidFill>
                    <a:round/>
                    <a:headEnd/>
                    <a:tailEnd type="triangle" w="med" len="med"/>
                  </a:ln>
                </p:spPr>
                <p:txBody>
                  <a:bodyPr/>
                  <a:lstStyle/>
                  <a:p>
                    <a:endParaRPr lang="zh-CN" altLang="en-US" b="1"/>
                  </a:p>
                </p:txBody>
              </p:sp>
              <p:sp>
                <p:nvSpPr>
                  <p:cNvPr id="161832" name="Line 40"/>
                  <p:cNvSpPr>
                    <a:spLocks noChangeShapeType="1"/>
                  </p:cNvSpPr>
                  <p:nvPr/>
                </p:nvSpPr>
                <p:spPr bwMode="auto">
                  <a:xfrm>
                    <a:off x="9178" y="9207"/>
                    <a:ext cx="524" cy="0"/>
                  </a:xfrm>
                  <a:prstGeom prst="line">
                    <a:avLst/>
                  </a:prstGeom>
                  <a:noFill/>
                  <a:ln w="9525">
                    <a:solidFill>
                      <a:srgbClr val="000000"/>
                    </a:solidFill>
                    <a:round/>
                    <a:headEnd/>
                    <a:tailEnd type="triangle" w="med" len="med"/>
                  </a:ln>
                </p:spPr>
                <p:txBody>
                  <a:bodyPr/>
                  <a:lstStyle/>
                  <a:p>
                    <a:endParaRPr lang="zh-CN" altLang="en-US" b="1"/>
                  </a:p>
                </p:txBody>
              </p:sp>
            </p:grpSp>
            <p:grpSp>
              <p:nvGrpSpPr>
                <p:cNvPr id="7" name="Group 41"/>
                <p:cNvGrpSpPr>
                  <a:grpSpLocks/>
                </p:cNvGrpSpPr>
                <p:nvPr/>
              </p:nvGrpSpPr>
              <p:grpSpPr bwMode="auto">
                <a:xfrm>
                  <a:off x="6754" y="7104"/>
                  <a:ext cx="944" cy="3000"/>
                  <a:chOff x="6378" y="7074"/>
                  <a:chExt cx="944" cy="3000"/>
                </a:xfrm>
              </p:grpSpPr>
              <p:sp>
                <p:nvSpPr>
                  <p:cNvPr id="161834" name="Text Box 42"/>
                  <p:cNvSpPr txBox="1">
                    <a:spLocks noChangeArrowheads="1"/>
                  </p:cNvSpPr>
                  <p:nvPr/>
                </p:nvSpPr>
                <p:spPr bwMode="auto">
                  <a:xfrm>
                    <a:off x="6378" y="8169"/>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1600" b="1">
                        <a:latin typeface="Times New Roman" pitchFamily="18" charset="0"/>
                      </a:rPr>
                      <a:t>逆码</a:t>
                    </a:r>
                  </a:p>
                  <a:p>
                    <a:pPr algn="ctr">
                      <a:lnSpc>
                        <a:spcPct val="96000"/>
                      </a:lnSpc>
                    </a:pPr>
                    <a:r>
                      <a:rPr lang="zh-CN" altLang="en-US" sz="1600" b="1">
                        <a:latin typeface="Times New Roman" pitchFamily="18" charset="0"/>
                      </a:rPr>
                      <a:t>变换</a:t>
                    </a:r>
                    <a:endParaRPr lang="zh-CN" altLang="en-US" sz="2800" b="1"/>
                  </a:p>
                </p:txBody>
              </p:sp>
              <p:grpSp>
                <p:nvGrpSpPr>
                  <p:cNvPr id="8" name="Group 43"/>
                  <p:cNvGrpSpPr>
                    <a:grpSpLocks/>
                  </p:cNvGrpSpPr>
                  <p:nvPr/>
                </p:nvGrpSpPr>
                <p:grpSpPr bwMode="auto">
                  <a:xfrm>
                    <a:off x="6466" y="7074"/>
                    <a:ext cx="436" cy="3000"/>
                    <a:chOff x="6466" y="7074"/>
                    <a:chExt cx="436" cy="3000"/>
                  </a:xfrm>
                </p:grpSpPr>
                <p:sp>
                  <p:nvSpPr>
                    <p:cNvPr id="161836" name="Line 44"/>
                    <p:cNvSpPr>
                      <a:spLocks noChangeShapeType="1"/>
                    </p:cNvSpPr>
                    <p:nvPr/>
                  </p:nvSpPr>
                  <p:spPr bwMode="auto">
                    <a:xfrm flipH="1">
                      <a:off x="6872" y="8814"/>
                      <a:ext cx="0" cy="1245"/>
                    </a:xfrm>
                    <a:prstGeom prst="line">
                      <a:avLst/>
                    </a:prstGeom>
                    <a:noFill/>
                    <a:ln w="9525">
                      <a:solidFill>
                        <a:srgbClr val="000000"/>
                      </a:solidFill>
                      <a:round/>
                      <a:headEnd type="triangle" w="med" len="med"/>
                      <a:tailEnd/>
                    </a:ln>
                  </p:spPr>
                  <p:txBody>
                    <a:bodyPr/>
                    <a:lstStyle/>
                    <a:p>
                      <a:endParaRPr lang="zh-CN" altLang="en-US" b="1"/>
                    </a:p>
                  </p:txBody>
                </p:sp>
                <p:sp>
                  <p:nvSpPr>
                    <p:cNvPr id="161837" name="Line 45"/>
                    <p:cNvSpPr>
                      <a:spLocks noChangeShapeType="1"/>
                    </p:cNvSpPr>
                    <p:nvPr/>
                  </p:nvSpPr>
                  <p:spPr bwMode="auto">
                    <a:xfrm>
                      <a:off x="6872" y="7074"/>
                      <a:ext cx="0" cy="1095"/>
                    </a:xfrm>
                    <a:prstGeom prst="line">
                      <a:avLst/>
                    </a:prstGeom>
                    <a:noFill/>
                    <a:ln w="9525">
                      <a:solidFill>
                        <a:srgbClr val="000000"/>
                      </a:solidFill>
                      <a:round/>
                      <a:headEnd/>
                      <a:tailEnd type="triangle" w="med" len="med"/>
                    </a:ln>
                  </p:spPr>
                  <p:txBody>
                    <a:bodyPr/>
                    <a:lstStyle/>
                    <a:p>
                      <a:endParaRPr lang="zh-CN" altLang="en-US" b="1"/>
                    </a:p>
                  </p:txBody>
                </p:sp>
                <p:sp>
                  <p:nvSpPr>
                    <p:cNvPr id="161838" name="Line 46"/>
                    <p:cNvSpPr>
                      <a:spLocks noChangeShapeType="1"/>
                    </p:cNvSpPr>
                    <p:nvPr/>
                  </p:nvSpPr>
                  <p:spPr bwMode="auto">
                    <a:xfrm>
                      <a:off x="6466" y="7074"/>
                      <a:ext cx="406" cy="0"/>
                    </a:xfrm>
                    <a:prstGeom prst="line">
                      <a:avLst/>
                    </a:prstGeom>
                    <a:noFill/>
                    <a:ln w="9525">
                      <a:solidFill>
                        <a:srgbClr val="000000"/>
                      </a:solidFill>
                      <a:round/>
                      <a:headEnd/>
                      <a:tailEnd/>
                    </a:ln>
                  </p:spPr>
                  <p:txBody>
                    <a:bodyPr/>
                    <a:lstStyle/>
                    <a:p>
                      <a:endParaRPr lang="zh-CN" altLang="en-US" b="1"/>
                    </a:p>
                  </p:txBody>
                </p:sp>
                <p:sp>
                  <p:nvSpPr>
                    <p:cNvPr id="161839" name="Line 47"/>
                    <p:cNvSpPr>
                      <a:spLocks noChangeShapeType="1"/>
                    </p:cNvSpPr>
                    <p:nvPr/>
                  </p:nvSpPr>
                  <p:spPr bwMode="auto">
                    <a:xfrm>
                      <a:off x="6496" y="10074"/>
                      <a:ext cx="406" cy="0"/>
                    </a:xfrm>
                    <a:prstGeom prst="line">
                      <a:avLst/>
                    </a:prstGeom>
                    <a:noFill/>
                    <a:ln w="9525">
                      <a:solidFill>
                        <a:srgbClr val="000000"/>
                      </a:solidFill>
                      <a:round/>
                      <a:headEnd/>
                      <a:tailEnd/>
                    </a:ln>
                  </p:spPr>
                  <p:txBody>
                    <a:bodyPr/>
                    <a:lstStyle/>
                    <a:p>
                      <a:endParaRPr lang="zh-CN" altLang="en-US" b="1"/>
                    </a:p>
                  </p:txBody>
                </p:sp>
              </p:grpSp>
            </p:grpSp>
          </p:grpSp>
          <p:grpSp>
            <p:nvGrpSpPr>
              <p:cNvPr id="9" name="Group 48"/>
              <p:cNvGrpSpPr>
                <a:grpSpLocks/>
              </p:cNvGrpSpPr>
              <p:nvPr/>
            </p:nvGrpSpPr>
            <p:grpSpPr bwMode="auto">
              <a:xfrm>
                <a:off x="5162" y="7440"/>
                <a:ext cx="1212" cy="2340"/>
                <a:chOff x="5162" y="7440"/>
                <a:chExt cx="1212" cy="2340"/>
              </a:xfrm>
            </p:grpSpPr>
            <p:sp>
              <p:nvSpPr>
                <p:cNvPr id="161841" name="Text Box 49"/>
                <p:cNvSpPr txBox="1">
                  <a:spLocks noChangeArrowheads="1"/>
                </p:cNvSpPr>
                <p:nvPr/>
              </p:nvSpPr>
              <p:spPr bwMode="auto">
                <a:xfrm>
                  <a:off x="5162" y="8229"/>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1600" b="1">
                      <a:latin typeface="Times New Roman" pitchFamily="18" charset="0"/>
                    </a:rPr>
                    <a:t>定时</a:t>
                  </a:r>
                </a:p>
                <a:p>
                  <a:pPr algn="ctr">
                    <a:lnSpc>
                      <a:spcPct val="96000"/>
                    </a:lnSpc>
                  </a:pPr>
                  <a:r>
                    <a:rPr lang="zh-CN" altLang="en-US" sz="1600" b="1">
                      <a:latin typeface="Times New Roman" pitchFamily="18" charset="0"/>
                    </a:rPr>
                    <a:t>提取</a:t>
                  </a:r>
                  <a:endParaRPr lang="zh-CN" altLang="en-US" sz="2800" b="1"/>
                </a:p>
              </p:txBody>
            </p:sp>
            <p:sp>
              <p:nvSpPr>
                <p:cNvPr id="161842" name="Line 50"/>
                <p:cNvSpPr>
                  <a:spLocks noChangeShapeType="1"/>
                </p:cNvSpPr>
                <p:nvPr/>
              </p:nvSpPr>
              <p:spPr bwMode="auto">
                <a:xfrm>
                  <a:off x="6374" y="7440"/>
                  <a:ext cx="0" cy="2340"/>
                </a:xfrm>
                <a:prstGeom prst="line">
                  <a:avLst/>
                </a:prstGeom>
                <a:noFill/>
                <a:ln w="9525">
                  <a:solidFill>
                    <a:srgbClr val="000000"/>
                  </a:solidFill>
                  <a:round/>
                  <a:headEnd type="triangle" w="med" len="med"/>
                  <a:tailEnd type="triangle" w="med" len="med"/>
                </a:ln>
              </p:spPr>
              <p:txBody>
                <a:bodyPr/>
                <a:lstStyle/>
                <a:p>
                  <a:endParaRPr lang="zh-CN" altLang="en-US" b="1"/>
                </a:p>
              </p:txBody>
            </p:sp>
            <p:sp>
              <p:nvSpPr>
                <p:cNvPr id="161843" name="Line 51"/>
                <p:cNvSpPr>
                  <a:spLocks noChangeShapeType="1"/>
                </p:cNvSpPr>
                <p:nvPr/>
              </p:nvSpPr>
              <p:spPr bwMode="auto">
                <a:xfrm>
                  <a:off x="6104" y="8550"/>
                  <a:ext cx="270" cy="0"/>
                </a:xfrm>
                <a:prstGeom prst="line">
                  <a:avLst/>
                </a:prstGeom>
                <a:noFill/>
                <a:ln w="9525">
                  <a:solidFill>
                    <a:srgbClr val="000000"/>
                  </a:solidFill>
                  <a:round/>
                  <a:headEnd/>
                  <a:tailEnd type="triangle" w="med" len="med"/>
                </a:ln>
              </p:spPr>
              <p:txBody>
                <a:bodyPr/>
                <a:lstStyle/>
                <a:p>
                  <a:endParaRPr lang="zh-CN" altLang="en-US" b="1"/>
                </a:p>
              </p:txBody>
            </p:sp>
          </p:grpSp>
        </p:grpSp>
        <p:sp>
          <p:nvSpPr>
            <p:cNvPr id="161844" name="Text Box 52"/>
            <p:cNvSpPr txBox="1">
              <a:spLocks noChangeArrowheads="1"/>
            </p:cNvSpPr>
            <p:nvPr/>
          </p:nvSpPr>
          <p:spPr bwMode="auto">
            <a:xfrm>
              <a:off x="2764" y="10839"/>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1600" b="1">
                  <a:latin typeface="Times New Roman" pitchFamily="18" charset="0"/>
                </a:rPr>
                <a:t>载波</a:t>
              </a:r>
            </a:p>
            <a:p>
              <a:pPr algn="ctr">
                <a:lnSpc>
                  <a:spcPct val="96000"/>
                </a:lnSpc>
              </a:pPr>
              <a:r>
                <a:rPr lang="zh-CN" altLang="en-US" sz="1600" b="1">
                  <a:latin typeface="Times New Roman" pitchFamily="18" charset="0"/>
                </a:rPr>
                <a:t>提取</a:t>
              </a:r>
              <a:endParaRPr lang="zh-CN" altLang="en-US" sz="2800" b="1"/>
            </a:p>
          </p:txBody>
        </p:sp>
      </p:grpSp>
      <p:sp>
        <p:nvSpPr>
          <p:cNvPr id="10" name="矩形 9"/>
          <p:cNvSpPr/>
          <p:nvPr/>
        </p:nvSpPr>
        <p:spPr>
          <a:xfrm>
            <a:off x="6688497" y="4626269"/>
            <a:ext cx="2136761"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400" b="1" dirty="0">
                <a:solidFill>
                  <a:srgbClr val="3333FF"/>
                </a:solidFill>
                <a:latin typeface="+mj-ea"/>
                <a:ea typeface="+mj-ea"/>
              </a:rPr>
              <a:t>原理和</a:t>
            </a:r>
            <a:r>
              <a:rPr lang="en-US" altLang="zh-CN" sz="2400" b="1" dirty="0">
                <a:solidFill>
                  <a:srgbClr val="3333FF"/>
                </a:solidFill>
                <a:latin typeface="+mj-ea"/>
                <a:ea typeface="+mj-ea"/>
              </a:rPr>
              <a:t>QPSK</a:t>
            </a:r>
            <a:r>
              <a:rPr lang="zh-CN" altLang="en-US" sz="2400" b="1" dirty="0">
                <a:solidFill>
                  <a:srgbClr val="3333FF"/>
                </a:solidFill>
                <a:latin typeface="+mj-ea"/>
                <a:ea typeface="+mj-ea"/>
              </a:rPr>
              <a:t>信号的一样，只是多一步逆码变换。 </a:t>
            </a:r>
          </a:p>
        </p:txBody>
      </p:sp>
      <p:sp>
        <p:nvSpPr>
          <p:cNvPr id="55" name="矩形 54"/>
          <p:cNvSpPr/>
          <p:nvPr/>
        </p:nvSpPr>
        <p:spPr>
          <a:xfrm>
            <a:off x="5660815" y="3815164"/>
            <a:ext cx="1066192" cy="644040"/>
          </a:xfrm>
          <a:prstGeom prst="rect">
            <a:avLst/>
          </a:prstGeom>
          <a:solidFill>
            <a:srgbClr val="66FFFF">
              <a:alpha val="7843"/>
            </a:srgbClr>
          </a:solidFill>
          <a:ln>
            <a:solidFill>
              <a:srgbClr val="00CC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55"/>
                                        </p:tgtEl>
                                        <p:attrNameLst>
                                          <p:attrName>style.visibility</p:attrName>
                                        </p:attrNameLst>
                                      </p:cBhvr>
                                      <p:to>
                                        <p:strVal val="visible"/>
                                      </p:to>
                                    </p:set>
                                    <p:anim calcmode="lin" valueType="num">
                                      <p:cBhvr additive="base">
                                        <p:cTn id="18" dur="500" fill="hold"/>
                                        <p:tgtEl>
                                          <p:spTgt spid="55"/>
                                        </p:tgtEl>
                                        <p:attrNameLst>
                                          <p:attrName>ppt_x</p:attrName>
                                        </p:attrNameLst>
                                      </p:cBhvr>
                                      <p:tavLst>
                                        <p:tav tm="0">
                                          <p:val>
                                            <p:strVal val="#ppt_x"/>
                                          </p:val>
                                        </p:tav>
                                        <p:tav tm="100000">
                                          <p:val>
                                            <p:strVal val="#ppt_x"/>
                                          </p:val>
                                        </p:tav>
                                      </p:tavLst>
                                    </p:anim>
                                    <p:anim calcmode="lin" valueType="num">
                                      <p:cBhvr additive="base">
                                        <p:cTn id="19"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5"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zh-CN" altLang="en-US" dirty="0"/>
              <a:t>相干解调过程</a:t>
            </a:r>
          </a:p>
        </p:txBody>
      </p:sp>
      <p:sp>
        <p:nvSpPr>
          <p:cNvPr id="162819" name="Rectangle 3"/>
          <p:cNvSpPr>
            <a:spLocks noGrp="1" noChangeArrowheads="1"/>
          </p:cNvSpPr>
          <p:nvPr>
            <p:ph type="body" idx="1"/>
          </p:nvPr>
        </p:nvSpPr>
        <p:spPr/>
        <p:txBody>
          <a:bodyPr>
            <a:normAutofit/>
          </a:bodyPr>
          <a:lstStyle/>
          <a:p>
            <a:r>
              <a:rPr lang="zh-CN" altLang="en-US" dirty="0" smtClean="0"/>
              <a:t>设第</a:t>
            </a:r>
            <a:r>
              <a:rPr lang="en-US" altLang="zh-CN" dirty="0" smtClean="0"/>
              <a:t>k</a:t>
            </a:r>
            <a:r>
              <a:rPr lang="zh-CN" altLang="en-US" dirty="0" smtClean="0"/>
              <a:t>个接收信号码元可以表示为 </a:t>
            </a:r>
          </a:p>
          <a:p>
            <a:pPr lvl="1"/>
            <a:endParaRPr lang="zh-CN" altLang="en-US" dirty="0" smtClean="0"/>
          </a:p>
          <a:p>
            <a:r>
              <a:rPr lang="zh-CN" altLang="en-US" dirty="0" smtClean="0">
                <a:solidFill>
                  <a:srgbClr val="3333FF"/>
                </a:solidFill>
              </a:rPr>
              <a:t>相干载波</a:t>
            </a:r>
            <a:r>
              <a:rPr lang="zh-CN" altLang="en-US" dirty="0" smtClean="0"/>
              <a:t>： 上支路：</a:t>
            </a:r>
          </a:p>
          <a:p>
            <a:r>
              <a:rPr lang="zh-CN" altLang="en-US" dirty="0" smtClean="0"/>
              <a:t>		   下支路：</a:t>
            </a:r>
          </a:p>
          <a:p>
            <a:r>
              <a:rPr lang="zh-CN" altLang="en-US" dirty="0" smtClean="0">
                <a:solidFill>
                  <a:srgbClr val="3333FF"/>
                </a:solidFill>
              </a:rPr>
              <a:t>信号和载波相乘的结果</a:t>
            </a:r>
            <a:r>
              <a:rPr lang="zh-CN" altLang="en-US" dirty="0" smtClean="0"/>
              <a:t>：</a:t>
            </a:r>
          </a:p>
          <a:p>
            <a:pPr lvl="1"/>
            <a:r>
              <a:rPr lang="zh-CN" altLang="en-US" dirty="0" smtClean="0"/>
              <a:t>上支路：</a:t>
            </a:r>
          </a:p>
          <a:p>
            <a:pPr lvl="1"/>
            <a:endParaRPr lang="zh-CN" altLang="en-US" dirty="0" smtClean="0"/>
          </a:p>
          <a:p>
            <a:pPr lvl="1"/>
            <a:r>
              <a:rPr lang="zh-CN" altLang="en-US" dirty="0" smtClean="0"/>
              <a:t>下支路：</a:t>
            </a:r>
          </a:p>
          <a:p>
            <a:pPr lvl="1"/>
            <a:endParaRPr lang="zh-CN" altLang="en-US" dirty="0" smtClean="0"/>
          </a:p>
          <a:p>
            <a:pPr lvl="1"/>
            <a:endParaRPr lang="zh-CN" altLang="en-US" dirty="0" smtClean="0"/>
          </a:p>
          <a:p>
            <a:endParaRPr lang="zh-CN" altLang="en-US" dirty="0"/>
          </a:p>
        </p:txBody>
      </p:sp>
      <p:sp>
        <p:nvSpPr>
          <p:cNvPr id="16" name="灯片编号占位符 5"/>
          <p:cNvSpPr>
            <a:spLocks noGrp="1"/>
          </p:cNvSpPr>
          <p:nvPr>
            <p:ph type="sldNum" sz="quarter" idx="12"/>
          </p:nvPr>
        </p:nvSpPr>
        <p:spPr/>
        <p:txBody>
          <a:bodyPr/>
          <a:lstStyle/>
          <a:p>
            <a:fld id="{A730B832-5112-436E-8AE5-7DDDE5B509A3}" type="slidenum">
              <a:rPr lang="en-US" altLang="zh-CN" smtClean="0"/>
              <a:pPr/>
              <a:t>179</a:t>
            </a:fld>
            <a:endParaRPr lang="en-US" altLang="zh-CN"/>
          </a:p>
        </p:txBody>
      </p:sp>
      <p:graphicFrame>
        <p:nvGraphicFramePr>
          <p:cNvPr id="162869" name="Object 53"/>
          <p:cNvGraphicFramePr>
            <a:graphicFrameLocks noChangeAspect="1"/>
          </p:cNvGraphicFramePr>
          <p:nvPr>
            <p:extLst>
              <p:ext uri="{D42A27DB-BD31-4B8C-83A1-F6EECF244321}">
                <p14:modId xmlns:p14="http://schemas.microsoft.com/office/powerpoint/2010/main" val="769883648"/>
              </p:ext>
            </p:extLst>
          </p:nvPr>
        </p:nvGraphicFramePr>
        <p:xfrm>
          <a:off x="1475656" y="1772816"/>
          <a:ext cx="2871467" cy="504056"/>
        </p:xfrm>
        <a:graphic>
          <a:graphicData uri="http://schemas.openxmlformats.org/presentationml/2006/ole">
            <mc:AlternateContent xmlns:mc="http://schemas.openxmlformats.org/markup-compatibility/2006">
              <mc:Choice xmlns:v="urn:schemas-microsoft-com:vml" Requires="v">
                <p:oleObj spid="_x0000_s400760" name="公式" r:id="rId3" imgW="1308100" imgH="228600" progId="Equation.3">
                  <p:embed/>
                </p:oleObj>
              </mc:Choice>
              <mc:Fallback>
                <p:oleObj name="公式" r:id="rId3" imgW="1308100" imgH="228600" progId="Equation.3">
                  <p:embed/>
                  <p:pic>
                    <p:nvPicPr>
                      <p:cNvPr id="0" name="Picture 1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772816"/>
                        <a:ext cx="2871467"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71" name="Object 55"/>
          <p:cNvGraphicFramePr>
            <a:graphicFrameLocks noChangeAspect="1"/>
          </p:cNvGraphicFramePr>
          <p:nvPr>
            <p:extLst>
              <p:ext uri="{D42A27DB-BD31-4B8C-83A1-F6EECF244321}">
                <p14:modId xmlns:p14="http://schemas.microsoft.com/office/powerpoint/2010/main" val="2723753919"/>
              </p:ext>
            </p:extLst>
          </p:nvPr>
        </p:nvGraphicFramePr>
        <p:xfrm>
          <a:off x="4572000" y="1844824"/>
          <a:ext cx="2160241" cy="377368"/>
        </p:xfrm>
        <a:graphic>
          <a:graphicData uri="http://schemas.openxmlformats.org/presentationml/2006/ole">
            <mc:AlternateContent xmlns:mc="http://schemas.openxmlformats.org/markup-compatibility/2006">
              <mc:Choice xmlns:v="urn:schemas-microsoft-com:vml" Requires="v">
                <p:oleObj spid="_x0000_s400761" name="公式" r:id="rId5" imgW="1066337" imgH="203112" progId="Equation.3">
                  <p:embed/>
                </p:oleObj>
              </mc:Choice>
              <mc:Fallback>
                <p:oleObj name="公式" r:id="rId5" imgW="1066337" imgH="203112" progId="Equation.3">
                  <p:embed/>
                  <p:pic>
                    <p:nvPicPr>
                      <p:cNvPr id="0" name="Picture 1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844824"/>
                        <a:ext cx="2160241" cy="3773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2874" name="Rectangle 58"/>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62873" name="Object 57"/>
          <p:cNvGraphicFramePr>
            <a:graphicFrameLocks noChangeAspect="1"/>
          </p:cNvGraphicFramePr>
          <p:nvPr>
            <p:extLst>
              <p:ext uri="{D42A27DB-BD31-4B8C-83A1-F6EECF244321}">
                <p14:modId xmlns:p14="http://schemas.microsoft.com/office/powerpoint/2010/main" val="1143252384"/>
              </p:ext>
            </p:extLst>
          </p:nvPr>
        </p:nvGraphicFramePr>
        <p:xfrm>
          <a:off x="4283968" y="2276872"/>
          <a:ext cx="1439862" cy="677862"/>
        </p:xfrm>
        <a:graphic>
          <a:graphicData uri="http://schemas.openxmlformats.org/presentationml/2006/ole">
            <mc:AlternateContent xmlns:mc="http://schemas.openxmlformats.org/markup-compatibility/2006">
              <mc:Choice xmlns:v="urn:schemas-microsoft-com:vml" Requires="v">
                <p:oleObj spid="_x0000_s400762" name="公式" r:id="rId7" imgW="825500" imgH="393700" progId="Equation.3">
                  <p:embed/>
                </p:oleObj>
              </mc:Choice>
              <mc:Fallback>
                <p:oleObj name="公式" r:id="rId7" imgW="825500" imgH="393700" progId="Equation.3">
                  <p:embed/>
                  <p:pic>
                    <p:nvPicPr>
                      <p:cNvPr id="0" name="Picture 1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3968" y="2276872"/>
                        <a:ext cx="1439862" cy="677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75" name="Object 59"/>
          <p:cNvGraphicFramePr>
            <a:graphicFrameLocks noChangeAspect="1"/>
          </p:cNvGraphicFramePr>
          <p:nvPr>
            <p:extLst>
              <p:ext uri="{D42A27DB-BD31-4B8C-83A1-F6EECF244321}">
                <p14:modId xmlns:p14="http://schemas.microsoft.com/office/powerpoint/2010/main" val="2328501305"/>
              </p:ext>
            </p:extLst>
          </p:nvPr>
        </p:nvGraphicFramePr>
        <p:xfrm>
          <a:off x="4283968" y="2996952"/>
          <a:ext cx="1439862" cy="677863"/>
        </p:xfrm>
        <a:graphic>
          <a:graphicData uri="http://schemas.openxmlformats.org/presentationml/2006/ole">
            <mc:AlternateContent xmlns:mc="http://schemas.openxmlformats.org/markup-compatibility/2006">
              <mc:Choice xmlns:v="urn:schemas-microsoft-com:vml" Requires="v">
                <p:oleObj spid="_x0000_s400763" name="公式" r:id="rId9" imgW="825500" imgH="393700" progId="Equation.3">
                  <p:embed/>
                </p:oleObj>
              </mc:Choice>
              <mc:Fallback>
                <p:oleObj name="公式" r:id="rId9" imgW="825500" imgH="393700" progId="Equation.3">
                  <p:embed/>
                  <p:pic>
                    <p:nvPicPr>
                      <p:cNvPr id="0" name="Picture 1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3968" y="2996952"/>
                        <a:ext cx="1439862" cy="677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77" name="Object 61"/>
          <p:cNvGraphicFramePr>
            <a:graphicFrameLocks noChangeAspect="1"/>
          </p:cNvGraphicFramePr>
          <p:nvPr>
            <p:extLst>
              <p:ext uri="{D42A27DB-BD31-4B8C-83A1-F6EECF244321}">
                <p14:modId xmlns:p14="http://schemas.microsoft.com/office/powerpoint/2010/main" val="3002768936"/>
              </p:ext>
            </p:extLst>
          </p:nvPr>
        </p:nvGraphicFramePr>
        <p:xfrm>
          <a:off x="1259632" y="4509120"/>
          <a:ext cx="7638952" cy="775270"/>
        </p:xfrm>
        <a:graphic>
          <a:graphicData uri="http://schemas.openxmlformats.org/presentationml/2006/ole">
            <mc:AlternateContent xmlns:mc="http://schemas.openxmlformats.org/markup-compatibility/2006">
              <mc:Choice xmlns:v="urn:schemas-microsoft-com:vml" Requires="v">
                <p:oleObj spid="_x0000_s400764" name="公式" r:id="rId11" imgW="4216400" imgH="431800" progId="Equation.3">
                  <p:embed/>
                </p:oleObj>
              </mc:Choice>
              <mc:Fallback>
                <p:oleObj name="公式" r:id="rId11" imgW="4216400" imgH="431800" progId="Equation.3">
                  <p:embed/>
                  <p:pic>
                    <p:nvPicPr>
                      <p:cNvPr id="0" name="Picture 1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59632" y="4509120"/>
                        <a:ext cx="7638952" cy="7752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2880" name="Rectangle 64"/>
          <p:cNvSpPr>
            <a:spLocks noChangeArrowheads="1"/>
          </p:cNvSpPr>
          <p:nvPr/>
        </p:nvSpPr>
        <p:spPr bwMode="auto">
          <a:xfrm>
            <a:off x="0" y="32146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62879" name="Object 63"/>
          <p:cNvGraphicFramePr>
            <a:graphicFrameLocks noChangeAspect="1"/>
          </p:cNvGraphicFramePr>
          <p:nvPr>
            <p:extLst>
              <p:ext uri="{D42A27DB-BD31-4B8C-83A1-F6EECF244321}">
                <p14:modId xmlns:p14="http://schemas.microsoft.com/office/powerpoint/2010/main" val="3896451177"/>
              </p:ext>
            </p:extLst>
          </p:nvPr>
        </p:nvGraphicFramePr>
        <p:xfrm>
          <a:off x="1259632" y="5733256"/>
          <a:ext cx="7667250" cy="778446"/>
        </p:xfrm>
        <a:graphic>
          <a:graphicData uri="http://schemas.openxmlformats.org/presentationml/2006/ole">
            <mc:AlternateContent xmlns:mc="http://schemas.openxmlformats.org/markup-compatibility/2006">
              <mc:Choice xmlns:v="urn:schemas-microsoft-com:vml" Requires="v">
                <p:oleObj spid="_x0000_s400765" name="公式" r:id="rId13" imgW="4216400" imgH="431800" progId="Equation.3">
                  <p:embed/>
                </p:oleObj>
              </mc:Choice>
              <mc:Fallback>
                <p:oleObj name="公式" r:id="rId13" imgW="4216400" imgH="431800" progId="Equation.3">
                  <p:embed/>
                  <p:pic>
                    <p:nvPicPr>
                      <p:cNvPr id="0" name="Picture 1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59632" y="5733256"/>
                        <a:ext cx="7667250" cy="7784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2882" name="Rectangle 6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62884" name="Rectangle 68"/>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2" name="矩形 1"/>
          <p:cNvSpPr/>
          <p:nvPr/>
        </p:nvSpPr>
        <p:spPr>
          <a:xfrm>
            <a:off x="6876256" y="3268875"/>
            <a:ext cx="2101986" cy="954107"/>
          </a:xfrm>
          <a:prstGeom prst="rect">
            <a:avLst/>
          </a:prstGeom>
        </p:spPr>
        <p:txBody>
          <a:bodyPr wrap="square">
            <a:spAutoFit/>
          </a:bodyPr>
          <a:lstStyle/>
          <a:p>
            <a:r>
              <a:rPr lang="zh-CN" altLang="en-US" sz="2800" b="1" dirty="0">
                <a:solidFill>
                  <a:srgbClr val="3333FF"/>
                </a:solidFill>
                <a:latin typeface="+mj-ea"/>
                <a:ea typeface="+mj-ea"/>
              </a:rPr>
              <a:t>低通</a:t>
            </a:r>
            <a:r>
              <a:rPr lang="zh-CN" altLang="en-US" sz="2800" b="1" dirty="0" smtClean="0">
                <a:solidFill>
                  <a:srgbClr val="3333FF"/>
                </a:solidFill>
                <a:latin typeface="+mj-ea"/>
                <a:ea typeface="+mj-ea"/>
              </a:rPr>
              <a:t>滤波后，只留下</a:t>
            </a:r>
            <a:endParaRPr lang="zh-CN" altLang="en-US" sz="2800" b="1" dirty="0">
              <a:solidFill>
                <a:srgbClr val="3333FF"/>
              </a:solidFill>
              <a:latin typeface="+mj-ea"/>
              <a:ea typeface="+mj-ea"/>
            </a:endParaRPr>
          </a:p>
        </p:txBody>
      </p:sp>
      <p:sp>
        <p:nvSpPr>
          <p:cNvPr id="19" name="矩形 18"/>
          <p:cNvSpPr/>
          <p:nvPr/>
        </p:nvSpPr>
        <p:spPr>
          <a:xfrm>
            <a:off x="7167162" y="4476090"/>
            <a:ext cx="1869334" cy="2121261"/>
          </a:xfrm>
          <a:prstGeom prst="rect">
            <a:avLst/>
          </a:prstGeom>
          <a:solidFill>
            <a:srgbClr val="66FFFF">
              <a:alpha val="7843"/>
            </a:srgbClr>
          </a:solidFill>
          <a:ln>
            <a:solidFill>
              <a:srgbClr val="00CC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41847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2819">
                                            <p:txEl>
                                              <p:pRg st="2" end="2"/>
                                            </p:txEl>
                                          </p:spTgt>
                                        </p:tgtEl>
                                        <p:attrNameLst>
                                          <p:attrName>style.visibility</p:attrName>
                                        </p:attrNameLst>
                                      </p:cBhvr>
                                      <p:to>
                                        <p:strVal val="visible"/>
                                      </p:to>
                                    </p:set>
                                    <p:anim calcmode="lin" valueType="num">
                                      <p:cBhvr additive="base">
                                        <p:cTn id="7" dur="500" fill="hold"/>
                                        <p:tgtEl>
                                          <p:spTgt spid="16281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2819">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2873"/>
                                        </p:tgtEl>
                                        <p:attrNameLst>
                                          <p:attrName>style.visibility</p:attrName>
                                        </p:attrNameLst>
                                      </p:cBhvr>
                                      <p:to>
                                        <p:strVal val="visible"/>
                                      </p:to>
                                    </p:set>
                                    <p:anim calcmode="lin" valueType="num">
                                      <p:cBhvr additive="base">
                                        <p:cTn id="11" dur="500" fill="hold"/>
                                        <p:tgtEl>
                                          <p:spTgt spid="162873"/>
                                        </p:tgtEl>
                                        <p:attrNameLst>
                                          <p:attrName>ppt_x</p:attrName>
                                        </p:attrNameLst>
                                      </p:cBhvr>
                                      <p:tavLst>
                                        <p:tav tm="0">
                                          <p:val>
                                            <p:strVal val="#ppt_x"/>
                                          </p:val>
                                        </p:tav>
                                        <p:tav tm="100000">
                                          <p:val>
                                            <p:strVal val="#ppt_x"/>
                                          </p:val>
                                        </p:tav>
                                      </p:tavLst>
                                    </p:anim>
                                    <p:anim calcmode="lin" valueType="num">
                                      <p:cBhvr additive="base">
                                        <p:cTn id="12" dur="500" fill="hold"/>
                                        <p:tgtEl>
                                          <p:spTgt spid="16287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2819">
                                            <p:txEl>
                                              <p:pRg st="3" end="3"/>
                                            </p:txEl>
                                          </p:spTgt>
                                        </p:tgtEl>
                                        <p:attrNameLst>
                                          <p:attrName>style.visibility</p:attrName>
                                        </p:attrNameLst>
                                      </p:cBhvr>
                                      <p:to>
                                        <p:strVal val="visible"/>
                                      </p:to>
                                    </p:set>
                                    <p:anim calcmode="lin" valueType="num">
                                      <p:cBhvr additive="base">
                                        <p:cTn id="15" dur="500" fill="hold"/>
                                        <p:tgtEl>
                                          <p:spTgt spid="162819">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2819">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2875"/>
                                        </p:tgtEl>
                                        <p:attrNameLst>
                                          <p:attrName>style.visibility</p:attrName>
                                        </p:attrNameLst>
                                      </p:cBhvr>
                                      <p:to>
                                        <p:strVal val="visible"/>
                                      </p:to>
                                    </p:set>
                                    <p:anim calcmode="lin" valueType="num">
                                      <p:cBhvr additive="base">
                                        <p:cTn id="19" dur="500" fill="hold"/>
                                        <p:tgtEl>
                                          <p:spTgt spid="162875"/>
                                        </p:tgtEl>
                                        <p:attrNameLst>
                                          <p:attrName>ppt_x</p:attrName>
                                        </p:attrNameLst>
                                      </p:cBhvr>
                                      <p:tavLst>
                                        <p:tav tm="0">
                                          <p:val>
                                            <p:strVal val="#ppt_x"/>
                                          </p:val>
                                        </p:tav>
                                        <p:tav tm="100000">
                                          <p:val>
                                            <p:strVal val="#ppt_x"/>
                                          </p:val>
                                        </p:tav>
                                      </p:tavLst>
                                    </p:anim>
                                    <p:anim calcmode="lin" valueType="num">
                                      <p:cBhvr additive="base">
                                        <p:cTn id="20" dur="500" fill="hold"/>
                                        <p:tgtEl>
                                          <p:spTgt spid="16287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2819">
                                            <p:txEl>
                                              <p:pRg st="4" end="4"/>
                                            </p:txEl>
                                          </p:spTgt>
                                        </p:tgtEl>
                                        <p:attrNameLst>
                                          <p:attrName>style.visibility</p:attrName>
                                        </p:attrNameLst>
                                      </p:cBhvr>
                                      <p:to>
                                        <p:strVal val="visible"/>
                                      </p:to>
                                    </p:set>
                                    <p:anim calcmode="lin" valueType="num">
                                      <p:cBhvr additive="base">
                                        <p:cTn id="25" dur="500" fill="hold"/>
                                        <p:tgtEl>
                                          <p:spTgt spid="16281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2819">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62819">
                                            <p:txEl>
                                              <p:pRg st="5" end="5"/>
                                            </p:txEl>
                                          </p:spTgt>
                                        </p:tgtEl>
                                        <p:attrNameLst>
                                          <p:attrName>style.visibility</p:attrName>
                                        </p:attrNameLst>
                                      </p:cBhvr>
                                      <p:to>
                                        <p:strVal val="visible"/>
                                      </p:to>
                                    </p:set>
                                    <p:anim calcmode="lin" valueType="num">
                                      <p:cBhvr additive="base">
                                        <p:cTn id="29" dur="500" fill="hold"/>
                                        <p:tgtEl>
                                          <p:spTgt spid="16281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62819">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62877"/>
                                        </p:tgtEl>
                                        <p:attrNameLst>
                                          <p:attrName>style.visibility</p:attrName>
                                        </p:attrNameLst>
                                      </p:cBhvr>
                                      <p:to>
                                        <p:strVal val="visible"/>
                                      </p:to>
                                    </p:set>
                                    <p:anim calcmode="lin" valueType="num">
                                      <p:cBhvr additive="base">
                                        <p:cTn id="33" dur="500" fill="hold"/>
                                        <p:tgtEl>
                                          <p:spTgt spid="162877"/>
                                        </p:tgtEl>
                                        <p:attrNameLst>
                                          <p:attrName>ppt_x</p:attrName>
                                        </p:attrNameLst>
                                      </p:cBhvr>
                                      <p:tavLst>
                                        <p:tav tm="0">
                                          <p:val>
                                            <p:strVal val="#ppt_x"/>
                                          </p:val>
                                        </p:tav>
                                        <p:tav tm="100000">
                                          <p:val>
                                            <p:strVal val="#ppt_x"/>
                                          </p:val>
                                        </p:tav>
                                      </p:tavLst>
                                    </p:anim>
                                    <p:anim calcmode="lin" valueType="num">
                                      <p:cBhvr additive="base">
                                        <p:cTn id="34" dur="500" fill="hold"/>
                                        <p:tgtEl>
                                          <p:spTgt spid="16287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62819">
                                            <p:txEl>
                                              <p:pRg st="7" end="7"/>
                                            </p:txEl>
                                          </p:spTgt>
                                        </p:tgtEl>
                                        <p:attrNameLst>
                                          <p:attrName>style.visibility</p:attrName>
                                        </p:attrNameLst>
                                      </p:cBhvr>
                                      <p:to>
                                        <p:strVal val="visible"/>
                                      </p:to>
                                    </p:set>
                                    <p:anim calcmode="lin" valueType="num">
                                      <p:cBhvr additive="base">
                                        <p:cTn id="37" dur="500" fill="hold"/>
                                        <p:tgtEl>
                                          <p:spTgt spid="16281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2819">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2879"/>
                                        </p:tgtEl>
                                        <p:attrNameLst>
                                          <p:attrName>style.visibility</p:attrName>
                                        </p:attrNameLst>
                                      </p:cBhvr>
                                      <p:to>
                                        <p:strVal val="visible"/>
                                      </p:to>
                                    </p:set>
                                    <p:anim calcmode="lin" valueType="num">
                                      <p:cBhvr additive="base">
                                        <p:cTn id="41" dur="500" fill="hold"/>
                                        <p:tgtEl>
                                          <p:spTgt spid="162879"/>
                                        </p:tgtEl>
                                        <p:attrNameLst>
                                          <p:attrName>ppt_x</p:attrName>
                                        </p:attrNameLst>
                                      </p:cBhvr>
                                      <p:tavLst>
                                        <p:tav tm="0">
                                          <p:val>
                                            <p:strVal val="#ppt_x"/>
                                          </p:val>
                                        </p:tav>
                                        <p:tav tm="100000">
                                          <p:val>
                                            <p:strVal val="#ppt_x"/>
                                          </p:val>
                                        </p:tav>
                                      </p:tavLst>
                                    </p:anim>
                                    <p:anim calcmode="lin" valueType="num">
                                      <p:cBhvr additive="base">
                                        <p:cTn id="42" dur="500" fill="hold"/>
                                        <p:tgtEl>
                                          <p:spTgt spid="16287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ppt_x"/>
                                          </p:val>
                                        </p:tav>
                                        <p:tav tm="100000">
                                          <p:val>
                                            <p:strVal val="#ppt_x"/>
                                          </p:val>
                                        </p:tav>
                                      </p:tavLst>
                                    </p:anim>
                                    <p:anim calcmode="lin" valueType="num">
                                      <p:cBhvr additive="base">
                                        <p:cTn id="48" dur="500" fill="hold"/>
                                        <p:tgtEl>
                                          <p:spTgt spid="2"/>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zh-CN" smtClean="0"/>
              <a:t>2ASK</a:t>
            </a:r>
            <a:r>
              <a:rPr lang="zh-CN" altLang="en-US" smtClean="0"/>
              <a:t>信号的功率谱密度示意图 </a:t>
            </a:r>
            <a:endParaRPr lang="zh-CN" altLang="en-US" dirty="0"/>
          </a:p>
        </p:txBody>
      </p:sp>
      <p:sp>
        <p:nvSpPr>
          <p:cNvPr id="39939" name="Rectangle 3"/>
          <p:cNvSpPr>
            <a:spLocks noGrp="1" noChangeArrowheads="1"/>
          </p:cNvSpPr>
          <p:nvPr>
            <p:ph type="body" idx="1"/>
          </p:nvPr>
        </p:nvSpPr>
        <p:spPr>
          <a:xfrm>
            <a:off x="539552" y="4293096"/>
            <a:ext cx="7992888" cy="2160240"/>
          </a:xfrm>
        </p:spPr>
        <p:txBody>
          <a:bodyPr>
            <a:normAutofit/>
          </a:bodyPr>
          <a:lstStyle/>
          <a:p>
            <a:pPr>
              <a:lnSpc>
                <a:spcPct val="145000"/>
              </a:lnSpc>
            </a:pPr>
            <a:r>
              <a:rPr lang="en-US" altLang="zh-CN" dirty="0" smtClean="0"/>
              <a:t>2ASK</a:t>
            </a:r>
            <a:r>
              <a:rPr lang="zh-CN" altLang="en-US" dirty="0" smtClean="0"/>
              <a:t>信号功率谱由</a:t>
            </a:r>
            <a:r>
              <a:rPr lang="zh-CN" altLang="en-US" dirty="0" smtClean="0">
                <a:solidFill>
                  <a:srgbClr val="0000FF"/>
                </a:solidFill>
              </a:rPr>
              <a:t>连续谱</a:t>
            </a:r>
            <a:r>
              <a:rPr lang="zh-CN" altLang="en-US" dirty="0" smtClean="0"/>
              <a:t>和</a:t>
            </a:r>
            <a:r>
              <a:rPr lang="zh-CN" altLang="en-US" dirty="0" smtClean="0">
                <a:solidFill>
                  <a:srgbClr val="FF0000"/>
                </a:solidFill>
              </a:rPr>
              <a:t>离散谱</a:t>
            </a:r>
            <a:r>
              <a:rPr lang="zh-CN" altLang="en-US" dirty="0" smtClean="0"/>
              <a:t>两部分组成</a:t>
            </a:r>
            <a:r>
              <a:rPr lang="en-US" altLang="zh-CN" dirty="0" smtClean="0"/>
              <a:t>:</a:t>
            </a:r>
          </a:p>
          <a:p>
            <a:pPr lvl="1">
              <a:lnSpc>
                <a:spcPct val="145000"/>
              </a:lnSpc>
            </a:pPr>
            <a:r>
              <a:rPr lang="zh-CN" altLang="en-US" dirty="0" smtClean="0">
                <a:solidFill>
                  <a:srgbClr val="0000FF"/>
                </a:solidFill>
              </a:rPr>
              <a:t>连续谱</a:t>
            </a:r>
            <a:r>
              <a:rPr lang="en-US" altLang="zh-CN" dirty="0" smtClean="0"/>
              <a:t>: </a:t>
            </a:r>
            <a:r>
              <a:rPr lang="zh-CN" altLang="en-US" dirty="0" smtClean="0"/>
              <a:t>取决于</a:t>
            </a:r>
            <a:r>
              <a:rPr lang="en-US" altLang="zh-CN" dirty="0" smtClean="0"/>
              <a:t>g(t)</a:t>
            </a:r>
            <a:r>
              <a:rPr lang="zh-CN" altLang="en-US" dirty="0" smtClean="0"/>
              <a:t>经线性调制后的双边带谱</a:t>
            </a:r>
            <a:endParaRPr lang="en-US" altLang="zh-CN" dirty="0" smtClean="0"/>
          </a:p>
          <a:p>
            <a:pPr lvl="1">
              <a:lnSpc>
                <a:spcPct val="145000"/>
              </a:lnSpc>
            </a:pPr>
            <a:r>
              <a:rPr lang="zh-CN" altLang="en-US" dirty="0" smtClean="0">
                <a:solidFill>
                  <a:srgbClr val="FF0000"/>
                </a:solidFill>
              </a:rPr>
              <a:t>离散谱</a:t>
            </a:r>
            <a:r>
              <a:rPr lang="en-US" altLang="zh-CN" dirty="0" smtClean="0"/>
              <a:t>: </a:t>
            </a:r>
            <a:r>
              <a:rPr lang="zh-CN" altLang="en-US" dirty="0" smtClean="0"/>
              <a:t>由载波分量确定。</a:t>
            </a:r>
          </a:p>
        </p:txBody>
      </p:sp>
      <p:sp>
        <p:nvSpPr>
          <p:cNvPr id="6" name="灯片编号占位符 5"/>
          <p:cNvSpPr>
            <a:spLocks noGrp="1"/>
          </p:cNvSpPr>
          <p:nvPr>
            <p:ph type="sldNum" sz="quarter" idx="12"/>
          </p:nvPr>
        </p:nvSpPr>
        <p:spPr/>
        <p:txBody>
          <a:bodyPr/>
          <a:lstStyle/>
          <a:p>
            <a:fld id="{608942F5-D5C3-49E4-A2F5-63D70BE71595}" type="slidenum">
              <a:rPr lang="en-US" altLang="zh-CN" smtClean="0"/>
              <a:pPr/>
              <a:t>18</a:t>
            </a:fld>
            <a:endParaRPr lang="en-US" altLang="zh-CN"/>
          </a:p>
        </p:txBody>
      </p:sp>
      <p:sp>
        <p:nvSpPr>
          <p:cNvPr id="39941" name="Rectangle 5"/>
          <p:cNvSpPr>
            <a:spLocks noChangeArrowheads="1"/>
          </p:cNvSpPr>
          <p:nvPr/>
        </p:nvSpPr>
        <p:spPr bwMode="auto">
          <a:xfrm>
            <a:off x="0" y="24907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39940" name="Object 4"/>
          <p:cNvGraphicFramePr>
            <a:graphicFrameLocks noChangeAspect="1"/>
          </p:cNvGraphicFramePr>
          <p:nvPr/>
        </p:nvGraphicFramePr>
        <p:xfrm>
          <a:off x="899592" y="908720"/>
          <a:ext cx="6897016" cy="2520280"/>
        </p:xfrm>
        <a:graphic>
          <a:graphicData uri="http://schemas.openxmlformats.org/presentationml/2006/ole">
            <mc:AlternateContent xmlns:mc="http://schemas.openxmlformats.org/markup-compatibility/2006">
              <mc:Choice xmlns:v="urn:schemas-microsoft-com:vml" Requires="v">
                <p:oleObj spid="_x0000_s134373" name="Visio" r:id="rId3" imgW="5516910" imgH="1961162" progId="Visio.Drawing.11">
                  <p:embed/>
                </p:oleObj>
              </mc:Choice>
              <mc:Fallback>
                <p:oleObj name="Visio" r:id="rId3" imgW="5516910" imgH="1961162" progId="Visio.Drawing.11">
                  <p:embed/>
                  <p:pic>
                    <p:nvPicPr>
                      <p:cNvPr id="0" name="Picture 1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908720"/>
                        <a:ext cx="6897016" cy="2520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6444208" y="1791438"/>
            <a:ext cx="1107996" cy="461665"/>
          </a:xfrm>
          <a:prstGeom prst="rect">
            <a:avLst/>
          </a:prstGeom>
        </p:spPr>
        <p:txBody>
          <a:bodyPr wrap="none">
            <a:spAutoFit/>
          </a:bodyPr>
          <a:lstStyle/>
          <a:p>
            <a:r>
              <a:rPr lang="zh-CN" altLang="en-US" sz="2400" b="1" dirty="0" smtClean="0">
                <a:solidFill>
                  <a:srgbClr val="0000FF"/>
                </a:solidFill>
                <a:latin typeface="+mj-ea"/>
                <a:ea typeface="+mj-ea"/>
              </a:rPr>
              <a:t>连续谱</a:t>
            </a:r>
            <a:endParaRPr lang="zh-CN" altLang="en-US" sz="2400" b="1" dirty="0">
              <a:latin typeface="+mj-ea"/>
              <a:ea typeface="+mj-ea"/>
            </a:endParaRPr>
          </a:p>
        </p:txBody>
      </p:sp>
      <p:cxnSp>
        <p:nvCxnSpPr>
          <p:cNvPr id="4" name="直接箭头连接符 3"/>
          <p:cNvCxnSpPr/>
          <p:nvPr/>
        </p:nvCxnSpPr>
        <p:spPr>
          <a:xfrm flipH="1">
            <a:off x="6084168" y="2253103"/>
            <a:ext cx="360040" cy="237685"/>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1" name="矩形 10"/>
          <p:cNvSpPr/>
          <p:nvPr/>
        </p:nvSpPr>
        <p:spPr>
          <a:xfrm>
            <a:off x="3464004" y="1768368"/>
            <a:ext cx="1107996" cy="461665"/>
          </a:xfrm>
          <a:prstGeom prst="rect">
            <a:avLst/>
          </a:prstGeom>
        </p:spPr>
        <p:txBody>
          <a:bodyPr wrap="none">
            <a:spAutoFit/>
          </a:bodyPr>
          <a:lstStyle/>
          <a:p>
            <a:r>
              <a:rPr lang="zh-CN" altLang="en-US" sz="2400" b="1" dirty="0">
                <a:solidFill>
                  <a:srgbClr val="FF0000"/>
                </a:solidFill>
                <a:latin typeface="+mj-ea"/>
                <a:ea typeface="+mj-ea"/>
              </a:rPr>
              <a:t>离散</a:t>
            </a:r>
            <a:r>
              <a:rPr lang="zh-CN" altLang="en-US" sz="2400" b="1" dirty="0" smtClean="0">
                <a:solidFill>
                  <a:srgbClr val="FF0000"/>
                </a:solidFill>
                <a:latin typeface="+mj-ea"/>
                <a:ea typeface="+mj-ea"/>
              </a:rPr>
              <a:t>谱</a:t>
            </a:r>
            <a:endParaRPr lang="zh-CN" altLang="en-US" sz="2400" b="1" dirty="0">
              <a:solidFill>
                <a:srgbClr val="FF0000"/>
              </a:solidFill>
              <a:latin typeface="+mj-ea"/>
              <a:ea typeface="+mj-ea"/>
            </a:endParaRPr>
          </a:p>
        </p:txBody>
      </p:sp>
      <p:cxnSp>
        <p:nvCxnSpPr>
          <p:cNvPr id="12" name="直接箭头连接符 11"/>
          <p:cNvCxnSpPr/>
          <p:nvPr/>
        </p:nvCxnSpPr>
        <p:spPr>
          <a:xfrm>
            <a:off x="1516407" y="2028736"/>
            <a:ext cx="432048" cy="398107"/>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4" name="矩形 13"/>
          <p:cNvSpPr/>
          <p:nvPr/>
        </p:nvSpPr>
        <p:spPr>
          <a:xfrm>
            <a:off x="624435" y="1560605"/>
            <a:ext cx="1107996" cy="461665"/>
          </a:xfrm>
          <a:prstGeom prst="rect">
            <a:avLst/>
          </a:prstGeom>
        </p:spPr>
        <p:txBody>
          <a:bodyPr wrap="none">
            <a:spAutoFit/>
          </a:bodyPr>
          <a:lstStyle/>
          <a:p>
            <a:r>
              <a:rPr lang="zh-CN" altLang="en-US" sz="2400" b="1" dirty="0" smtClean="0">
                <a:solidFill>
                  <a:srgbClr val="0000FF"/>
                </a:solidFill>
                <a:latin typeface="+mj-ea"/>
                <a:ea typeface="+mj-ea"/>
              </a:rPr>
              <a:t>连续谱</a:t>
            </a:r>
            <a:endParaRPr lang="zh-CN" altLang="en-US" sz="2400" b="1" dirty="0">
              <a:latin typeface="+mj-ea"/>
              <a:ea typeface="+mj-ea"/>
            </a:endParaRPr>
          </a:p>
        </p:txBody>
      </p:sp>
      <p:sp>
        <p:nvSpPr>
          <p:cNvPr id="7" name="椭圆 6"/>
          <p:cNvSpPr/>
          <p:nvPr/>
        </p:nvSpPr>
        <p:spPr>
          <a:xfrm>
            <a:off x="1948455" y="1560605"/>
            <a:ext cx="607321" cy="4385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587813" y="1583675"/>
            <a:ext cx="607321" cy="4385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endCxn id="11" idx="1"/>
          </p:cNvCxnSpPr>
          <p:nvPr/>
        </p:nvCxnSpPr>
        <p:spPr>
          <a:xfrm>
            <a:off x="2699792" y="1802972"/>
            <a:ext cx="764212" cy="196229"/>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9" name="直接箭头连接符 18"/>
          <p:cNvCxnSpPr/>
          <p:nvPr/>
        </p:nvCxnSpPr>
        <p:spPr>
          <a:xfrm flipH="1">
            <a:off x="4544368" y="1846799"/>
            <a:ext cx="955596" cy="152401"/>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aphicFrame>
        <p:nvGraphicFramePr>
          <p:cNvPr id="3" name="对象 2"/>
          <p:cNvGraphicFramePr>
            <a:graphicFrameLocks noChangeAspect="1"/>
          </p:cNvGraphicFramePr>
          <p:nvPr>
            <p:extLst>
              <p:ext uri="{D42A27DB-BD31-4B8C-83A1-F6EECF244321}">
                <p14:modId xmlns:p14="http://schemas.microsoft.com/office/powerpoint/2010/main" val="4006854194"/>
              </p:ext>
            </p:extLst>
          </p:nvPr>
        </p:nvGraphicFramePr>
        <p:xfrm>
          <a:off x="291385" y="3429000"/>
          <a:ext cx="5567867" cy="936104"/>
        </p:xfrm>
        <a:graphic>
          <a:graphicData uri="http://schemas.openxmlformats.org/presentationml/2006/ole">
            <mc:AlternateContent xmlns:mc="http://schemas.openxmlformats.org/markup-compatibility/2006">
              <mc:Choice xmlns:v="urn:schemas-microsoft-com:vml" Requires="v">
                <p:oleObj spid="_x0000_s134374" name="公式" r:id="rId5" imgW="3340100" imgH="558800" progId="Equation.3">
                  <p:embed/>
                </p:oleObj>
              </mc:Choice>
              <mc:Fallback>
                <p:oleObj name="公式" r:id="rId5" imgW="3340100" imgH="5588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85" y="3429000"/>
                        <a:ext cx="5567867" cy="936104"/>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608464398"/>
              </p:ext>
            </p:extLst>
          </p:nvPr>
        </p:nvGraphicFramePr>
        <p:xfrm>
          <a:off x="5891472" y="3573016"/>
          <a:ext cx="3120041" cy="691148"/>
        </p:xfrm>
        <a:graphic>
          <a:graphicData uri="http://schemas.openxmlformats.org/presentationml/2006/ole">
            <mc:AlternateContent xmlns:mc="http://schemas.openxmlformats.org/markup-compatibility/2006">
              <mc:Choice xmlns:v="urn:schemas-microsoft-com:vml" Requires="v">
                <p:oleObj spid="_x0000_s134375" name="公式" r:id="rId7" imgW="1765300" imgH="393700" progId="Equation.3">
                  <p:embed/>
                </p:oleObj>
              </mc:Choice>
              <mc:Fallback>
                <p:oleObj name="公式" r:id="rId7" imgW="1765300" imgH="3937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1472" y="3573016"/>
                        <a:ext cx="3120041" cy="69114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9297605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 calcmode="lin" valueType="num">
                                      <p:cBhvr additive="base">
                                        <p:cTn id="7" dur="500" fill="hold"/>
                                        <p:tgtEl>
                                          <p:spTgt spid="399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9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939">
                                            <p:txEl>
                                              <p:pRg st="1" end="1"/>
                                            </p:txEl>
                                          </p:spTgt>
                                        </p:tgtEl>
                                        <p:attrNameLst>
                                          <p:attrName>style.visibility</p:attrName>
                                        </p:attrNameLst>
                                      </p:cBhvr>
                                      <p:to>
                                        <p:strVal val="visible"/>
                                      </p:to>
                                    </p:set>
                                    <p:anim calcmode="lin" valueType="num">
                                      <p:cBhvr additive="base">
                                        <p:cTn id="13" dur="500" fill="hold"/>
                                        <p:tgtEl>
                                          <p:spTgt spid="399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939">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p:cTn id="36" dur="1000" fill="hold"/>
                                        <p:tgtEl>
                                          <p:spTgt spid="3"/>
                                        </p:tgtEl>
                                        <p:attrNameLst>
                                          <p:attrName>ppt_w</p:attrName>
                                        </p:attrNameLst>
                                      </p:cBhvr>
                                      <p:tavLst>
                                        <p:tav tm="0">
                                          <p:val>
                                            <p:fltVal val="0"/>
                                          </p:val>
                                        </p:tav>
                                        <p:tav tm="100000">
                                          <p:val>
                                            <p:strVal val="#ppt_w"/>
                                          </p:val>
                                        </p:tav>
                                      </p:tavLst>
                                    </p:anim>
                                    <p:anim calcmode="lin" valueType="num">
                                      <p:cBhvr>
                                        <p:cTn id="37" dur="1000" fill="hold"/>
                                        <p:tgtEl>
                                          <p:spTgt spid="3"/>
                                        </p:tgtEl>
                                        <p:attrNameLst>
                                          <p:attrName>ppt_h</p:attrName>
                                        </p:attrNameLst>
                                      </p:cBhvr>
                                      <p:tavLst>
                                        <p:tav tm="0">
                                          <p:val>
                                            <p:fltVal val="0"/>
                                          </p:val>
                                        </p:tav>
                                        <p:tav tm="100000">
                                          <p:val>
                                            <p:strVal val="#ppt_h"/>
                                          </p:val>
                                        </p:tav>
                                      </p:tavLst>
                                    </p:anim>
                                    <p:anim calcmode="lin" valueType="num">
                                      <p:cBhvr>
                                        <p:cTn id="38" dur="1000" fill="hold"/>
                                        <p:tgtEl>
                                          <p:spTgt spid="3"/>
                                        </p:tgtEl>
                                        <p:attrNameLst>
                                          <p:attrName>style.rotation</p:attrName>
                                        </p:attrNameLst>
                                      </p:cBhvr>
                                      <p:tavLst>
                                        <p:tav tm="0">
                                          <p:val>
                                            <p:fltVal val="90"/>
                                          </p:val>
                                        </p:tav>
                                        <p:tav tm="100000">
                                          <p:val>
                                            <p:fltVal val="0"/>
                                          </p:val>
                                        </p:tav>
                                      </p:tavLst>
                                    </p:anim>
                                    <p:animEffect transition="in" filter="fade">
                                      <p:cBhvr>
                                        <p:cTn id="39" dur="10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9939">
                                            <p:txEl>
                                              <p:pRg st="2" end="2"/>
                                            </p:txEl>
                                          </p:spTgt>
                                        </p:tgtEl>
                                        <p:attrNameLst>
                                          <p:attrName>style.visibility</p:attrName>
                                        </p:attrNameLst>
                                      </p:cBhvr>
                                      <p:to>
                                        <p:strVal val="visible"/>
                                      </p:to>
                                    </p:set>
                                    <p:anim calcmode="lin" valueType="num">
                                      <p:cBhvr additive="base">
                                        <p:cTn id="44" dur="500" fill="hold"/>
                                        <p:tgtEl>
                                          <p:spTgt spid="39939">
                                            <p:txEl>
                                              <p:pRg st="2" end="2"/>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9939">
                                            <p:txEl>
                                              <p:pRg st="2" end="2"/>
                                            </p:txEl>
                                          </p:spTgt>
                                        </p:tgtEl>
                                        <p:attrNameLst>
                                          <p:attrName>ppt_y</p:attrName>
                                        </p:attrNameLst>
                                      </p:cBhvr>
                                      <p:tavLst>
                                        <p:tav tm="0">
                                          <p:val>
                                            <p:strVal val="1+#ppt_h/2"/>
                                          </p:val>
                                        </p:tav>
                                        <p:tav tm="100000">
                                          <p:val>
                                            <p:strVal val="#ppt_y"/>
                                          </p:val>
                                        </p:tav>
                                      </p:tavLst>
                                    </p:anim>
                                  </p:childTnLst>
                                </p:cTn>
                              </p:par>
                            </p:childTnLst>
                          </p:cTn>
                        </p:par>
                        <p:par>
                          <p:cTn id="46" fill="hold">
                            <p:stCondLst>
                              <p:cond delay="500"/>
                            </p:stCondLst>
                            <p:childTnLst>
                              <p:par>
                                <p:cTn id="47" presetID="2" presetClass="entr" presetSubtype="4"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500" fill="hold"/>
                                        <p:tgtEl>
                                          <p:spTgt spid="9"/>
                                        </p:tgtEl>
                                        <p:attrNameLst>
                                          <p:attrName>ppt_x</p:attrName>
                                        </p:attrNameLst>
                                      </p:cBhvr>
                                      <p:tavLst>
                                        <p:tav tm="0">
                                          <p:val>
                                            <p:strVal val="#ppt_x"/>
                                          </p:val>
                                        </p:tav>
                                        <p:tav tm="100000">
                                          <p:val>
                                            <p:strVal val="#ppt_x"/>
                                          </p:val>
                                        </p:tav>
                                      </p:tavLst>
                                    </p:anim>
                                    <p:anim calcmode="lin" valueType="num">
                                      <p:cBhvr additive="base">
                                        <p:cTn id="58" dur="500" fill="hold"/>
                                        <p:tgtEl>
                                          <p:spTgt spid="9"/>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nodeType="click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p:cTn id="71" dur="1000" fill="hold"/>
                                        <p:tgtEl>
                                          <p:spTgt spid="5"/>
                                        </p:tgtEl>
                                        <p:attrNameLst>
                                          <p:attrName>ppt_w</p:attrName>
                                        </p:attrNameLst>
                                      </p:cBhvr>
                                      <p:tavLst>
                                        <p:tav tm="0">
                                          <p:val>
                                            <p:fltVal val="0"/>
                                          </p:val>
                                        </p:tav>
                                        <p:tav tm="100000">
                                          <p:val>
                                            <p:strVal val="#ppt_w"/>
                                          </p:val>
                                        </p:tav>
                                      </p:tavLst>
                                    </p:anim>
                                    <p:anim calcmode="lin" valueType="num">
                                      <p:cBhvr>
                                        <p:cTn id="72" dur="1000" fill="hold"/>
                                        <p:tgtEl>
                                          <p:spTgt spid="5"/>
                                        </p:tgtEl>
                                        <p:attrNameLst>
                                          <p:attrName>ppt_h</p:attrName>
                                        </p:attrNameLst>
                                      </p:cBhvr>
                                      <p:tavLst>
                                        <p:tav tm="0">
                                          <p:val>
                                            <p:fltVal val="0"/>
                                          </p:val>
                                        </p:tav>
                                        <p:tav tm="100000">
                                          <p:val>
                                            <p:strVal val="#ppt_h"/>
                                          </p:val>
                                        </p:tav>
                                      </p:tavLst>
                                    </p:anim>
                                    <p:anim calcmode="lin" valueType="num">
                                      <p:cBhvr>
                                        <p:cTn id="73" dur="1000" fill="hold"/>
                                        <p:tgtEl>
                                          <p:spTgt spid="5"/>
                                        </p:tgtEl>
                                        <p:attrNameLst>
                                          <p:attrName>style.rotation</p:attrName>
                                        </p:attrNameLst>
                                      </p:cBhvr>
                                      <p:tavLst>
                                        <p:tav tm="0">
                                          <p:val>
                                            <p:fltVal val="90"/>
                                          </p:val>
                                        </p:tav>
                                        <p:tav tm="100000">
                                          <p:val>
                                            <p:fltVal val="0"/>
                                          </p:val>
                                        </p:tav>
                                      </p:tavLst>
                                    </p:anim>
                                    <p:animEffect transition="in" filter="fade">
                                      <p:cBhvr>
                                        <p:cTn id="7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uiExpand="1" build="p"/>
      <p:bldP spid="2" grpId="0" uiExpand="1"/>
      <p:bldP spid="11" grpId="0"/>
      <p:bldP spid="14" grpId="0"/>
      <p:bldP spid="7" grpId="0" animBg="1"/>
      <p:bldP spid="16"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zh-CN" altLang="en-US" dirty="0" smtClean="0"/>
              <a:t>判决</a:t>
            </a:r>
            <a:endParaRPr lang="zh-CN" altLang="en-US" dirty="0"/>
          </a:p>
        </p:txBody>
      </p:sp>
      <p:sp>
        <p:nvSpPr>
          <p:cNvPr id="163843" name="Rectangle 3"/>
          <p:cNvSpPr>
            <a:spLocks noGrp="1" noChangeArrowheads="1"/>
          </p:cNvSpPr>
          <p:nvPr>
            <p:ph type="body" idx="1"/>
          </p:nvPr>
        </p:nvSpPr>
        <p:spPr/>
        <p:txBody>
          <a:bodyPr>
            <a:normAutofit lnSpcReduction="10000"/>
          </a:bodyPr>
          <a:lstStyle/>
          <a:p>
            <a:r>
              <a:rPr lang="zh-CN" altLang="en-US" dirty="0" smtClean="0"/>
              <a:t>判决对象：上支路：		    下支路：</a:t>
            </a:r>
          </a:p>
          <a:p>
            <a:r>
              <a:rPr lang="zh-CN" altLang="en-US" dirty="0" smtClean="0">
                <a:solidFill>
                  <a:srgbClr val="3333FF"/>
                </a:solidFill>
              </a:rPr>
              <a:t>判决规则：</a:t>
            </a:r>
          </a:p>
          <a:p>
            <a:r>
              <a:rPr lang="zh-CN" altLang="en-US" dirty="0" smtClean="0"/>
              <a:t>按</a:t>
            </a:r>
            <a:r>
              <a:rPr lang="zh-CN" altLang="en-US" i="1" dirty="0" smtClean="0">
                <a:sym typeface="Symbol" pitchFamily="18" charset="2"/>
              </a:rPr>
              <a:t></a:t>
            </a:r>
            <a:r>
              <a:rPr lang="en-US" altLang="zh-CN" i="1" baseline="-25000" dirty="0" smtClean="0"/>
              <a:t>k</a:t>
            </a:r>
            <a:r>
              <a:rPr lang="zh-CN" altLang="en-US" dirty="0" smtClean="0"/>
              <a:t>的取值不同，此电压可为正，也可为负，是</a:t>
            </a:r>
            <a:r>
              <a:rPr lang="zh-CN" altLang="en-US" dirty="0" smtClean="0">
                <a:solidFill>
                  <a:srgbClr val="3333FF"/>
                </a:solidFill>
              </a:rPr>
              <a:t>双极性电压</a:t>
            </a:r>
            <a:r>
              <a:rPr lang="zh-CN" altLang="en-US" dirty="0" smtClean="0"/>
              <a:t>。在编码时曾经规定：</a:t>
            </a:r>
          </a:p>
          <a:p>
            <a:pPr lvl="1"/>
            <a:r>
              <a:rPr lang="zh-CN" altLang="en-US" dirty="0" smtClean="0"/>
              <a:t>	二进制码元“</a:t>
            </a:r>
            <a:r>
              <a:rPr lang="en-US" altLang="zh-CN" dirty="0" smtClean="0"/>
              <a:t>0” </a:t>
            </a:r>
            <a:r>
              <a:rPr lang="en-US" altLang="zh-CN" dirty="0" smtClean="0">
                <a:sym typeface="Symbol" pitchFamily="18" charset="2"/>
              </a:rPr>
              <a:t></a:t>
            </a:r>
            <a:r>
              <a:rPr lang="en-US" altLang="zh-CN" dirty="0" smtClean="0"/>
              <a:t> “</a:t>
            </a:r>
            <a:r>
              <a:rPr lang="zh-CN" altLang="en-US" dirty="0" smtClean="0"/>
              <a:t>＋</a:t>
            </a:r>
            <a:r>
              <a:rPr lang="en-US" altLang="zh-CN" dirty="0" smtClean="0"/>
              <a:t>1”</a:t>
            </a:r>
          </a:p>
          <a:p>
            <a:pPr lvl="1"/>
            <a:r>
              <a:rPr lang="en-US" altLang="zh-CN" dirty="0" smtClean="0"/>
              <a:t>	</a:t>
            </a:r>
            <a:r>
              <a:rPr lang="zh-CN" altLang="en-US" dirty="0" smtClean="0"/>
              <a:t>二进制码元“</a:t>
            </a:r>
            <a:r>
              <a:rPr lang="en-US" altLang="zh-CN" dirty="0" smtClean="0"/>
              <a:t>1” </a:t>
            </a:r>
            <a:r>
              <a:rPr lang="en-US" altLang="zh-CN" dirty="0" smtClean="0">
                <a:sym typeface="Symbol" pitchFamily="18" charset="2"/>
              </a:rPr>
              <a:t></a:t>
            </a:r>
            <a:r>
              <a:rPr lang="en-US" altLang="zh-CN" dirty="0" smtClean="0"/>
              <a:t> “</a:t>
            </a:r>
            <a:r>
              <a:rPr lang="zh-CN" altLang="en-US" dirty="0" smtClean="0"/>
              <a:t>－</a:t>
            </a:r>
            <a:r>
              <a:rPr lang="en-US" altLang="zh-CN" dirty="0" smtClean="0"/>
              <a:t>1”</a:t>
            </a:r>
          </a:p>
          <a:p>
            <a:pPr lvl="1"/>
            <a:r>
              <a:rPr lang="zh-CN" altLang="en-US" dirty="0" smtClean="0"/>
              <a:t>现在进行判决时，也把正电压判为二进制码元“</a:t>
            </a:r>
            <a:r>
              <a:rPr lang="en-US" altLang="zh-CN" dirty="0" smtClean="0"/>
              <a:t>0”</a:t>
            </a:r>
            <a:r>
              <a:rPr lang="zh-CN" altLang="en-US" dirty="0" smtClean="0"/>
              <a:t>，负电压判为“</a:t>
            </a:r>
            <a:r>
              <a:rPr lang="en-US" altLang="zh-CN" dirty="0" smtClean="0"/>
              <a:t>1”</a:t>
            </a:r>
            <a:r>
              <a:rPr lang="zh-CN" altLang="en-US" dirty="0" smtClean="0"/>
              <a:t>，即</a:t>
            </a:r>
          </a:p>
          <a:p>
            <a:pPr lvl="1"/>
            <a:r>
              <a:rPr lang="zh-CN" altLang="en-US" dirty="0" smtClean="0"/>
              <a:t>	“＋” </a:t>
            </a:r>
            <a:r>
              <a:rPr lang="zh-CN" altLang="en-US" dirty="0" smtClean="0">
                <a:sym typeface="Symbol" pitchFamily="18" charset="2"/>
              </a:rPr>
              <a:t></a:t>
            </a:r>
            <a:r>
              <a:rPr lang="zh-CN" altLang="en-US" dirty="0" smtClean="0"/>
              <a:t> 二进制码元“</a:t>
            </a:r>
            <a:r>
              <a:rPr lang="en-US" altLang="zh-CN" dirty="0" smtClean="0"/>
              <a:t>0” </a:t>
            </a:r>
          </a:p>
          <a:p>
            <a:pPr lvl="1"/>
            <a:r>
              <a:rPr lang="en-US" altLang="zh-CN" dirty="0" smtClean="0"/>
              <a:t>	“</a:t>
            </a:r>
            <a:r>
              <a:rPr lang="zh-CN" altLang="en-US" dirty="0" smtClean="0"/>
              <a:t>－” </a:t>
            </a:r>
            <a:r>
              <a:rPr lang="zh-CN" altLang="en-US" dirty="0" smtClean="0">
                <a:sym typeface="Symbol" pitchFamily="18" charset="2"/>
              </a:rPr>
              <a:t></a:t>
            </a:r>
            <a:r>
              <a:rPr lang="zh-CN" altLang="en-US" dirty="0" smtClean="0"/>
              <a:t> 二进制码元“</a:t>
            </a:r>
            <a:r>
              <a:rPr lang="en-US" altLang="zh-CN" dirty="0" smtClean="0"/>
              <a:t>1” </a:t>
            </a:r>
          </a:p>
        </p:txBody>
      </p:sp>
      <p:sp>
        <p:nvSpPr>
          <p:cNvPr id="6" name="灯片编号占位符 5"/>
          <p:cNvSpPr>
            <a:spLocks noGrp="1"/>
          </p:cNvSpPr>
          <p:nvPr>
            <p:ph type="sldNum" sz="quarter" idx="12"/>
          </p:nvPr>
        </p:nvSpPr>
        <p:spPr/>
        <p:txBody>
          <a:bodyPr/>
          <a:lstStyle/>
          <a:p>
            <a:fld id="{DB32835D-E490-4F07-B1D9-C765C0C096AA}" type="slidenum">
              <a:rPr lang="en-US" altLang="zh-CN" smtClean="0"/>
              <a:pPr/>
              <a:t>180</a:t>
            </a:fld>
            <a:endParaRPr lang="en-US" altLang="zh-CN"/>
          </a:p>
        </p:txBody>
      </p:sp>
      <p:graphicFrame>
        <p:nvGraphicFramePr>
          <p:cNvPr id="163844" name="Object 4"/>
          <p:cNvGraphicFramePr>
            <a:graphicFrameLocks noChangeAspect="1"/>
          </p:cNvGraphicFramePr>
          <p:nvPr>
            <p:extLst>
              <p:ext uri="{D42A27DB-BD31-4B8C-83A1-F6EECF244321}">
                <p14:modId xmlns:p14="http://schemas.microsoft.com/office/powerpoint/2010/main" val="504499740"/>
              </p:ext>
            </p:extLst>
          </p:nvPr>
        </p:nvGraphicFramePr>
        <p:xfrm>
          <a:off x="3995936" y="1052736"/>
          <a:ext cx="1484313" cy="654050"/>
        </p:xfrm>
        <a:graphic>
          <a:graphicData uri="http://schemas.openxmlformats.org/presentationml/2006/ole">
            <mc:AlternateContent xmlns:mc="http://schemas.openxmlformats.org/markup-compatibility/2006">
              <mc:Choice xmlns:v="urn:schemas-microsoft-com:vml" Requires="v">
                <p:oleObj spid="_x0000_s97658" name="公式" r:id="rId3" imgW="888614" imgH="393529" progId="Equation.3">
                  <p:embed/>
                </p:oleObj>
              </mc:Choice>
              <mc:Fallback>
                <p:oleObj name="公式" r:id="rId3" imgW="888614" imgH="393529" progId="Equation.3">
                  <p:embed/>
                  <p:pic>
                    <p:nvPicPr>
                      <p:cNvPr id="0" name="Picture 2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1052736"/>
                        <a:ext cx="1484313" cy="65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45" name="Object 5"/>
          <p:cNvGraphicFramePr>
            <a:graphicFrameLocks noChangeAspect="1"/>
          </p:cNvGraphicFramePr>
          <p:nvPr>
            <p:extLst>
              <p:ext uri="{D42A27DB-BD31-4B8C-83A1-F6EECF244321}">
                <p14:modId xmlns:p14="http://schemas.microsoft.com/office/powerpoint/2010/main" val="2092014293"/>
              </p:ext>
            </p:extLst>
          </p:nvPr>
        </p:nvGraphicFramePr>
        <p:xfrm>
          <a:off x="7020272" y="1052736"/>
          <a:ext cx="1440160" cy="635365"/>
        </p:xfrm>
        <a:graphic>
          <a:graphicData uri="http://schemas.openxmlformats.org/presentationml/2006/ole">
            <mc:AlternateContent xmlns:mc="http://schemas.openxmlformats.org/markup-compatibility/2006">
              <mc:Choice xmlns:v="urn:schemas-microsoft-com:vml" Requires="v">
                <p:oleObj spid="_x0000_s97659" name="公式" r:id="rId5" imgW="888614" imgH="393529" progId="Equation.3">
                  <p:embed/>
                </p:oleObj>
              </mc:Choice>
              <mc:Fallback>
                <p:oleObj name="公式" r:id="rId5" imgW="888614" imgH="393529" progId="Equation.3">
                  <p:embed/>
                  <p:pic>
                    <p:nvPicPr>
                      <p:cNvPr id="0" name="Picture 2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0272" y="1052736"/>
                        <a:ext cx="1440160" cy="6353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43">
                                            <p:txEl>
                                              <p:pRg st="1" end="1"/>
                                            </p:txEl>
                                          </p:spTgt>
                                        </p:tgtEl>
                                        <p:attrNameLst>
                                          <p:attrName>style.visibility</p:attrName>
                                        </p:attrNameLst>
                                      </p:cBhvr>
                                      <p:to>
                                        <p:strVal val="visible"/>
                                      </p:to>
                                    </p:set>
                                    <p:anim calcmode="lin" valueType="num">
                                      <p:cBhvr additive="base">
                                        <p:cTn id="7" dur="500" fill="hold"/>
                                        <p:tgtEl>
                                          <p:spTgt spid="16384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4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3843">
                                            <p:txEl>
                                              <p:pRg st="2" end="2"/>
                                            </p:txEl>
                                          </p:spTgt>
                                        </p:tgtEl>
                                        <p:attrNameLst>
                                          <p:attrName>style.visibility</p:attrName>
                                        </p:attrNameLst>
                                      </p:cBhvr>
                                      <p:to>
                                        <p:strVal val="visible"/>
                                      </p:to>
                                    </p:set>
                                    <p:anim calcmode="lin" valueType="num">
                                      <p:cBhvr additive="base">
                                        <p:cTn id="11" dur="500" fill="hold"/>
                                        <p:tgtEl>
                                          <p:spTgt spid="16384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384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3843">
                                            <p:txEl>
                                              <p:pRg st="3" end="3"/>
                                            </p:txEl>
                                          </p:spTgt>
                                        </p:tgtEl>
                                        <p:attrNameLst>
                                          <p:attrName>style.visibility</p:attrName>
                                        </p:attrNameLst>
                                      </p:cBhvr>
                                      <p:to>
                                        <p:strVal val="visible"/>
                                      </p:to>
                                    </p:set>
                                    <p:anim calcmode="lin" valueType="num">
                                      <p:cBhvr additive="base">
                                        <p:cTn id="15" dur="500" fill="hold"/>
                                        <p:tgtEl>
                                          <p:spTgt spid="16384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384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3843">
                                            <p:txEl>
                                              <p:pRg st="4" end="4"/>
                                            </p:txEl>
                                          </p:spTgt>
                                        </p:tgtEl>
                                        <p:attrNameLst>
                                          <p:attrName>style.visibility</p:attrName>
                                        </p:attrNameLst>
                                      </p:cBhvr>
                                      <p:to>
                                        <p:strVal val="visible"/>
                                      </p:to>
                                    </p:set>
                                    <p:anim calcmode="lin" valueType="num">
                                      <p:cBhvr additive="base">
                                        <p:cTn id="19" dur="500" fill="hold"/>
                                        <p:tgtEl>
                                          <p:spTgt spid="16384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38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3843">
                                            <p:txEl>
                                              <p:pRg st="5" end="5"/>
                                            </p:txEl>
                                          </p:spTgt>
                                        </p:tgtEl>
                                        <p:attrNameLst>
                                          <p:attrName>style.visibility</p:attrName>
                                        </p:attrNameLst>
                                      </p:cBhvr>
                                      <p:to>
                                        <p:strVal val="visible"/>
                                      </p:to>
                                    </p:set>
                                    <p:anim calcmode="lin" valueType="num">
                                      <p:cBhvr additive="base">
                                        <p:cTn id="25" dur="500" fill="hold"/>
                                        <p:tgtEl>
                                          <p:spTgt spid="16384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384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63843">
                                            <p:txEl>
                                              <p:pRg st="6" end="6"/>
                                            </p:txEl>
                                          </p:spTgt>
                                        </p:tgtEl>
                                        <p:attrNameLst>
                                          <p:attrName>style.visibility</p:attrName>
                                        </p:attrNameLst>
                                      </p:cBhvr>
                                      <p:to>
                                        <p:strVal val="visible"/>
                                      </p:to>
                                    </p:set>
                                    <p:anim calcmode="lin" valueType="num">
                                      <p:cBhvr additive="base">
                                        <p:cTn id="29" dur="500" fill="hold"/>
                                        <p:tgtEl>
                                          <p:spTgt spid="16384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6384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63843">
                                            <p:txEl>
                                              <p:pRg st="7" end="7"/>
                                            </p:txEl>
                                          </p:spTgt>
                                        </p:tgtEl>
                                        <p:attrNameLst>
                                          <p:attrName>style.visibility</p:attrName>
                                        </p:attrNameLst>
                                      </p:cBhvr>
                                      <p:to>
                                        <p:strVal val="visible"/>
                                      </p:to>
                                    </p:set>
                                    <p:anim calcmode="lin" valueType="num">
                                      <p:cBhvr additive="base">
                                        <p:cTn id="33" dur="500" fill="hold"/>
                                        <p:tgtEl>
                                          <p:spTgt spid="16384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384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endParaRPr lang="zh-CN" altLang="en-US" dirty="0"/>
          </a:p>
        </p:txBody>
      </p:sp>
      <p:sp>
        <p:nvSpPr>
          <p:cNvPr id="164867" name="Rectangle 3"/>
          <p:cNvSpPr>
            <a:spLocks noGrp="1" noChangeArrowheads="1"/>
          </p:cNvSpPr>
          <p:nvPr>
            <p:ph type="body" idx="1"/>
          </p:nvPr>
        </p:nvSpPr>
        <p:spPr/>
        <p:txBody>
          <a:bodyPr/>
          <a:lstStyle/>
          <a:p>
            <a:r>
              <a:rPr lang="zh-CN" altLang="en-US" dirty="0" smtClean="0"/>
              <a:t>得到判决规则：</a:t>
            </a:r>
            <a:endParaRPr lang="zh-CN" altLang="en-US" dirty="0"/>
          </a:p>
        </p:txBody>
      </p:sp>
      <p:sp>
        <p:nvSpPr>
          <p:cNvPr id="26" name="灯片编号占位符 5"/>
          <p:cNvSpPr>
            <a:spLocks noGrp="1"/>
          </p:cNvSpPr>
          <p:nvPr>
            <p:ph type="sldNum" sz="quarter" idx="12"/>
          </p:nvPr>
        </p:nvSpPr>
        <p:spPr/>
        <p:txBody>
          <a:bodyPr/>
          <a:lstStyle/>
          <a:p>
            <a:fld id="{1169FD4D-D03D-49A8-AEB2-3A6AA373FEC7}" type="slidenum">
              <a:rPr lang="en-US" altLang="zh-CN" smtClean="0"/>
              <a:pPr/>
              <a:t>181</a:t>
            </a:fld>
            <a:endParaRPr lang="en-US" altLang="zh-CN"/>
          </a:p>
        </p:txBody>
      </p:sp>
      <p:graphicFrame>
        <p:nvGraphicFramePr>
          <p:cNvPr id="164950" name="Group 86"/>
          <p:cNvGraphicFramePr>
            <a:graphicFrameLocks noGrp="1"/>
          </p:cNvGraphicFramePr>
          <p:nvPr>
            <p:extLst>
              <p:ext uri="{D42A27DB-BD31-4B8C-83A1-F6EECF244321}">
                <p14:modId xmlns:p14="http://schemas.microsoft.com/office/powerpoint/2010/main" val="4162142907"/>
              </p:ext>
            </p:extLst>
          </p:nvPr>
        </p:nvGraphicFramePr>
        <p:xfrm>
          <a:off x="755576" y="1989138"/>
          <a:ext cx="7848872" cy="2880022"/>
        </p:xfrm>
        <a:graphic>
          <a:graphicData uri="http://schemas.openxmlformats.org/drawingml/2006/table">
            <a:tbl>
              <a:tblPr/>
              <a:tblGrid>
                <a:gridCol w="2242797"/>
                <a:gridCol w="1923707"/>
                <a:gridCol w="1742156"/>
                <a:gridCol w="1021454"/>
                <a:gridCol w="918758"/>
              </a:tblGrid>
              <a:tr h="795050">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3333FF"/>
                          </a:solidFill>
                          <a:effectLst/>
                          <a:latin typeface="+mj-ea"/>
                          <a:ea typeface="+mj-ea"/>
                          <a:cs typeface="Times New Roman" pitchFamily="18" charset="0"/>
                        </a:rPr>
                        <a:t>信号码元相位</a:t>
                      </a:r>
                      <a:r>
                        <a:rPr kumimoji="0" lang="zh-CN" altLang="en-US" sz="2400" b="1" i="1" u="none" strike="noStrike" cap="none" normalizeH="0" baseline="0" dirty="0" smtClean="0">
                          <a:ln>
                            <a:noFill/>
                          </a:ln>
                          <a:solidFill>
                            <a:srgbClr val="3333FF"/>
                          </a:solidFill>
                          <a:effectLst/>
                          <a:latin typeface="+mj-ea"/>
                          <a:ea typeface="+mj-ea"/>
                          <a:cs typeface="Times New Roman" pitchFamily="18" charset="0"/>
                          <a:sym typeface="Symbol" pitchFamily="18" charset="2"/>
                        </a:rPr>
                        <a:t></a:t>
                      </a:r>
                      <a:r>
                        <a:rPr kumimoji="0" lang="en-US" altLang="zh-CN" sz="2400" b="1" i="1" u="none" strike="noStrike" cap="none" normalizeH="0" baseline="-30000" dirty="0" smtClean="0">
                          <a:ln>
                            <a:noFill/>
                          </a:ln>
                          <a:solidFill>
                            <a:srgbClr val="3333FF"/>
                          </a:solidFill>
                          <a:effectLst/>
                          <a:latin typeface="+mj-ea"/>
                          <a:ea typeface="+mj-ea"/>
                          <a:cs typeface="Times New Roman" pitchFamily="18" charset="0"/>
                        </a:rPr>
                        <a:t>k</a:t>
                      </a:r>
                      <a:endParaRPr kumimoji="0" lang="en-US" altLang="zh-CN" sz="2400" b="1" i="1" u="none" strike="noStrike" cap="none" normalizeH="0" baseline="0" dirty="0" smtClean="0">
                        <a:ln>
                          <a:noFill/>
                        </a:ln>
                        <a:solidFill>
                          <a:srgbClr val="3333FF"/>
                        </a:solidFill>
                        <a:effectLst/>
                        <a:latin typeface="+mj-ea"/>
                        <a:ea typeface="+mj-ea"/>
                        <a:cs typeface="Times New Roman" pitchFamily="18" charset="0"/>
                        <a:sym typeface="Symbol" pitchFamily="18" charset="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3333FF"/>
                          </a:solidFill>
                          <a:effectLst/>
                          <a:latin typeface="+mj-ea"/>
                          <a:ea typeface="+mj-ea"/>
                          <a:cs typeface="Times New Roman" pitchFamily="18" charset="0"/>
                        </a:rPr>
                        <a:t>上支路输出</a:t>
                      </a:r>
                      <a:endParaRPr kumimoji="0" lang="zh-CN" altLang="en-US" sz="3600" b="1" i="0" u="none" strike="noStrike" cap="none" normalizeH="0" baseline="0" dirty="0" smtClean="0">
                        <a:ln>
                          <a:noFill/>
                        </a:ln>
                        <a:solidFill>
                          <a:srgbClr val="3333FF"/>
                        </a:solidFill>
                        <a:effectLst/>
                        <a:latin typeface="+mj-ea"/>
                        <a:ea typeface="+mj-ea"/>
                        <a:cs typeface="Times New Roman"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3333FF"/>
                          </a:solidFill>
                          <a:effectLst/>
                          <a:latin typeface="+mj-ea"/>
                          <a:ea typeface="+mj-ea"/>
                          <a:cs typeface="Times New Roman" pitchFamily="18" charset="0"/>
                        </a:rPr>
                        <a:t>下支路输出</a:t>
                      </a:r>
                      <a:endParaRPr kumimoji="0" lang="zh-CN" altLang="en-US" sz="3600" b="1" i="0" u="none" strike="noStrike" cap="none" normalizeH="0" baseline="0" dirty="0" smtClean="0">
                        <a:ln>
                          <a:noFill/>
                        </a:ln>
                        <a:solidFill>
                          <a:srgbClr val="3333FF"/>
                        </a:solidFill>
                        <a:effectLst/>
                        <a:latin typeface="+mj-ea"/>
                        <a:ea typeface="+mj-ea"/>
                        <a:cs typeface="Times New Roman"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3333FF"/>
                          </a:solidFill>
                          <a:effectLst/>
                          <a:latin typeface="+mj-ea"/>
                          <a:ea typeface="+mj-ea"/>
                          <a:cs typeface="Times New Roman" pitchFamily="18" charset="0"/>
                        </a:rPr>
                        <a:t>判决器输出</a:t>
                      </a:r>
                      <a:endParaRPr kumimoji="0" lang="zh-CN" altLang="en-US" sz="3600" b="1" i="0" u="none" strike="noStrike" cap="none" normalizeH="0" baseline="0" dirty="0" smtClean="0">
                        <a:ln>
                          <a:noFill/>
                        </a:ln>
                        <a:solidFill>
                          <a:srgbClr val="3333FF"/>
                        </a:solidFill>
                        <a:effectLst/>
                        <a:latin typeface="+mj-ea"/>
                        <a:ea typeface="+mj-ea"/>
                        <a:cs typeface="Times New Roman" pitchFamily="18" charset="0"/>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hMerge="1">
                  <a:txBody>
                    <a:bodyPr/>
                    <a:lstStyle/>
                    <a:p>
                      <a:endParaRPr lang="zh-CN" altLang="en-US"/>
                    </a:p>
                  </a:txBody>
                  <a:tcPr/>
                </a:tc>
              </a:tr>
              <a:tr h="48401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3333FF"/>
                          </a:solidFill>
                          <a:effectLst/>
                          <a:latin typeface="Times New Roman" pitchFamily="18" charset="0"/>
                          <a:ea typeface="宋体" charset="-122"/>
                          <a:cs typeface="Times New Roman" pitchFamily="18" charset="0"/>
                        </a:rPr>
                        <a:t>c</a:t>
                      </a:r>
                      <a:endParaRPr kumimoji="0" lang="en-US" altLang="zh-CN" sz="3600" b="1" i="0" u="none" strike="noStrike" cap="none" normalizeH="0" baseline="0" dirty="0" smtClean="0">
                        <a:ln>
                          <a:noFill/>
                        </a:ln>
                        <a:solidFill>
                          <a:srgbClr val="3333FF"/>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3333FF"/>
                          </a:solidFill>
                          <a:effectLst/>
                          <a:latin typeface="Times New Roman" pitchFamily="18" charset="0"/>
                          <a:ea typeface="宋体" charset="-122"/>
                          <a:cs typeface="Times New Roman" pitchFamily="18" charset="0"/>
                        </a:rPr>
                        <a:t>d</a:t>
                      </a:r>
                      <a:endParaRPr kumimoji="0" lang="en-US" altLang="zh-CN" sz="3600" b="1" i="0" u="none" strike="noStrike" cap="none" normalizeH="0" baseline="0" dirty="0" smtClean="0">
                        <a:ln>
                          <a:noFill/>
                        </a:ln>
                        <a:solidFill>
                          <a:srgbClr val="3333FF"/>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r>
              <a:tr h="160096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r>
                        <a:rPr kumimoji="0" lang="en-US" altLang="zh-CN" sz="2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sym typeface="Symbol" pitchFamily="18" charset="2"/>
                        </a:rPr>
                        <a:t></a:t>
                      </a:r>
                      <a:endPar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sym typeface="Symbol" pitchFamily="18" charset="2"/>
                        </a:rPr>
                        <a:t>90</a:t>
                      </a:r>
                      <a:endPar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sym typeface="Symbol" pitchFamily="18" charset="2"/>
                        </a:rPr>
                        <a:t>180</a:t>
                      </a:r>
                      <a:endPar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sym typeface="Symbol" pitchFamily="18" charset="2"/>
                        </a:rPr>
                        <a:t>270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a:t>
                      </a:r>
                      <a:endParaRPr kumimoji="0" lang="zh-CN" altLang="en-US"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a:t>
                      </a:r>
                      <a:endParaRPr kumimoji="0" lang="zh-CN" altLang="en-US"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a:t>
                      </a:r>
                      <a:endParaRPr kumimoji="0" lang="zh-CN" altLang="en-US"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a:t>
                      </a:r>
                      <a:endParaRPr kumimoji="0" lang="zh-CN" altLang="en-US" sz="36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a:t>
                      </a:r>
                      <a:endParaRPr kumimoji="0" lang="zh-CN" altLang="en-US"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a:t>
                      </a:r>
                      <a:endParaRPr kumimoji="0" lang="zh-CN" altLang="en-US"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a:t>
                      </a:r>
                      <a:endParaRPr kumimoji="0" lang="zh-CN" altLang="en-US"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a:t>
                      </a:r>
                      <a:endParaRPr kumimoji="0" lang="zh-CN" altLang="en-US" sz="36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36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6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r>
            </a:tbl>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4950"/>
                                        </p:tgtEl>
                                        <p:attrNameLst>
                                          <p:attrName>style.visibility</p:attrName>
                                        </p:attrNameLst>
                                      </p:cBhvr>
                                      <p:to>
                                        <p:strVal val="visible"/>
                                      </p:to>
                                    </p:set>
                                    <p:anim calcmode="lin" valueType="num">
                                      <p:cBhvr additive="base">
                                        <p:cTn id="7" dur="500" fill="hold"/>
                                        <p:tgtEl>
                                          <p:spTgt spid="164950"/>
                                        </p:tgtEl>
                                        <p:attrNameLst>
                                          <p:attrName>ppt_x</p:attrName>
                                        </p:attrNameLst>
                                      </p:cBhvr>
                                      <p:tavLst>
                                        <p:tav tm="0">
                                          <p:val>
                                            <p:strVal val="#ppt_x"/>
                                          </p:val>
                                        </p:tav>
                                        <p:tav tm="100000">
                                          <p:val>
                                            <p:strVal val="#ppt_x"/>
                                          </p:val>
                                        </p:tav>
                                      </p:tavLst>
                                    </p:anim>
                                    <p:anim calcmode="lin" valueType="num">
                                      <p:cBhvr additive="base">
                                        <p:cTn id="8" dur="500" fill="hold"/>
                                        <p:tgtEl>
                                          <p:spTgt spid="1649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zh-CN" altLang="en-US" dirty="0"/>
              <a:t>逆码变换器</a:t>
            </a:r>
          </a:p>
        </p:txBody>
      </p:sp>
      <p:sp>
        <p:nvSpPr>
          <p:cNvPr id="165891" name="Rectangle 3"/>
          <p:cNvSpPr>
            <a:spLocks noGrp="1" noChangeArrowheads="1"/>
          </p:cNvSpPr>
          <p:nvPr>
            <p:ph type="body" idx="1"/>
          </p:nvPr>
        </p:nvSpPr>
        <p:spPr/>
        <p:txBody>
          <a:bodyPr/>
          <a:lstStyle/>
          <a:p>
            <a:r>
              <a:rPr lang="zh-CN" altLang="en-US" dirty="0" smtClean="0"/>
              <a:t> 设：</a:t>
            </a:r>
            <a:endParaRPr lang="en-US" altLang="zh-CN" dirty="0" smtClean="0"/>
          </a:p>
          <a:p>
            <a:pPr lvl="1"/>
            <a:r>
              <a:rPr lang="zh-CN" altLang="en-US" dirty="0" smtClean="0"/>
              <a:t>逆码变换器的</a:t>
            </a:r>
            <a:r>
              <a:rPr lang="zh-CN" altLang="en-US" dirty="0" smtClean="0">
                <a:solidFill>
                  <a:srgbClr val="3333FF"/>
                </a:solidFill>
              </a:rPr>
              <a:t>当前输入</a:t>
            </a:r>
            <a:r>
              <a:rPr lang="zh-CN" altLang="en-US" dirty="0" smtClean="0"/>
              <a:t>码元为</a:t>
            </a:r>
            <a:r>
              <a:rPr lang="en-US" altLang="zh-CN" i="1" dirty="0" err="1"/>
              <a:t>c</a:t>
            </a:r>
            <a:r>
              <a:rPr lang="en-US" altLang="zh-CN" i="1" baseline="-25000" dirty="0" err="1"/>
              <a:t>k</a:t>
            </a:r>
            <a:r>
              <a:rPr lang="zh-CN" altLang="en-US" dirty="0"/>
              <a:t>和</a:t>
            </a:r>
            <a:r>
              <a:rPr lang="en-US" altLang="zh-CN" i="1" dirty="0" err="1"/>
              <a:t>d</a:t>
            </a:r>
            <a:r>
              <a:rPr lang="en-US" altLang="zh-CN" i="1" baseline="-25000" dirty="0" err="1"/>
              <a:t>k</a:t>
            </a:r>
            <a:r>
              <a:rPr lang="zh-CN" altLang="en-US" dirty="0" smtClean="0"/>
              <a:t>，</a:t>
            </a:r>
            <a:endParaRPr lang="en-US" altLang="zh-CN" dirty="0" smtClean="0"/>
          </a:p>
          <a:p>
            <a:pPr lvl="1"/>
            <a:r>
              <a:rPr lang="zh-CN" altLang="en-US" dirty="0" smtClean="0">
                <a:solidFill>
                  <a:srgbClr val="3333FF"/>
                </a:solidFill>
              </a:rPr>
              <a:t>当前</a:t>
            </a:r>
            <a:r>
              <a:rPr lang="zh-CN" altLang="en-US" dirty="0">
                <a:solidFill>
                  <a:srgbClr val="3333FF"/>
                </a:solidFill>
              </a:rPr>
              <a:t>输出</a:t>
            </a:r>
            <a:r>
              <a:rPr lang="zh-CN" altLang="en-US" dirty="0"/>
              <a:t>码元为</a:t>
            </a:r>
            <a:r>
              <a:rPr lang="en-US" altLang="zh-CN" i="1" dirty="0" err="1"/>
              <a:t>a</a:t>
            </a:r>
            <a:r>
              <a:rPr lang="en-US" altLang="zh-CN" i="1" baseline="-25000" dirty="0" err="1"/>
              <a:t>k</a:t>
            </a:r>
            <a:r>
              <a:rPr lang="zh-CN" altLang="en-US" dirty="0"/>
              <a:t>和</a:t>
            </a:r>
            <a:r>
              <a:rPr lang="en-US" altLang="zh-CN" i="1" dirty="0" err="1"/>
              <a:t>b</a:t>
            </a:r>
            <a:r>
              <a:rPr lang="en-US" altLang="zh-CN" i="1" baseline="-25000" dirty="0" err="1"/>
              <a:t>k</a:t>
            </a:r>
            <a:r>
              <a:rPr lang="zh-CN" altLang="en-US" dirty="0" smtClean="0"/>
              <a:t>，</a:t>
            </a:r>
            <a:endParaRPr lang="en-US" altLang="zh-CN" dirty="0" smtClean="0"/>
          </a:p>
          <a:p>
            <a:pPr lvl="1"/>
            <a:r>
              <a:rPr lang="zh-CN" altLang="en-US" dirty="0" smtClean="0">
                <a:solidFill>
                  <a:srgbClr val="3333FF"/>
                </a:solidFill>
              </a:rPr>
              <a:t>前</a:t>
            </a:r>
            <a:r>
              <a:rPr lang="zh-CN" altLang="en-US" dirty="0">
                <a:solidFill>
                  <a:srgbClr val="3333FF"/>
                </a:solidFill>
              </a:rPr>
              <a:t>一输入</a:t>
            </a:r>
            <a:r>
              <a:rPr lang="zh-CN" altLang="en-US" dirty="0"/>
              <a:t>码元为</a:t>
            </a:r>
            <a:r>
              <a:rPr lang="en-US" altLang="zh-CN" i="1" dirty="0"/>
              <a:t>c</a:t>
            </a:r>
            <a:r>
              <a:rPr lang="en-US" altLang="zh-CN" i="1" baseline="-25000" dirty="0"/>
              <a:t>k</a:t>
            </a:r>
            <a:r>
              <a:rPr lang="en-US" altLang="zh-CN" baseline="-25000" dirty="0"/>
              <a:t>-1</a:t>
            </a:r>
            <a:r>
              <a:rPr lang="zh-CN" altLang="en-US" dirty="0"/>
              <a:t>和</a:t>
            </a:r>
            <a:r>
              <a:rPr lang="en-US" altLang="zh-CN" i="1" dirty="0"/>
              <a:t>d</a:t>
            </a:r>
            <a:r>
              <a:rPr lang="en-US" altLang="zh-CN" i="1" baseline="-25000" dirty="0"/>
              <a:t>k</a:t>
            </a:r>
            <a:r>
              <a:rPr lang="en-US" altLang="zh-CN" baseline="-25000" dirty="0"/>
              <a:t>-1 </a:t>
            </a:r>
            <a:r>
              <a:rPr lang="zh-CN" altLang="en-US" dirty="0" smtClean="0"/>
              <a:t>。 </a:t>
            </a:r>
          </a:p>
          <a:p>
            <a:r>
              <a:rPr lang="zh-CN" altLang="en-US" dirty="0" smtClean="0"/>
              <a:t>为了正确地进行逆码变换，这些码元之间的关系应该符合码变换时的规则。为此，现在把码变换表中的各行按</a:t>
            </a:r>
            <a:r>
              <a:rPr lang="en-US" altLang="zh-CN" i="1" dirty="0"/>
              <a:t>c</a:t>
            </a:r>
            <a:r>
              <a:rPr lang="en-US" altLang="zh-CN" i="1" baseline="-25000" dirty="0"/>
              <a:t>k</a:t>
            </a:r>
            <a:r>
              <a:rPr lang="en-US" altLang="zh-CN" baseline="-25000" dirty="0"/>
              <a:t>-1</a:t>
            </a:r>
            <a:r>
              <a:rPr lang="zh-CN" altLang="en-US" dirty="0"/>
              <a:t>和</a:t>
            </a:r>
            <a:r>
              <a:rPr lang="en-US" altLang="zh-CN" i="1" dirty="0"/>
              <a:t>d</a:t>
            </a:r>
            <a:r>
              <a:rPr lang="en-US" altLang="zh-CN" i="1" baseline="-25000" dirty="0"/>
              <a:t>k</a:t>
            </a:r>
            <a:r>
              <a:rPr lang="en-US" altLang="zh-CN" baseline="-25000" dirty="0"/>
              <a:t>-1</a:t>
            </a:r>
            <a:r>
              <a:rPr lang="zh-CN" altLang="en-US" dirty="0" smtClean="0"/>
              <a:t>的组合为序重新排列，构成下表。 </a:t>
            </a:r>
            <a:endParaRPr lang="zh-CN" altLang="en-US" dirty="0"/>
          </a:p>
        </p:txBody>
      </p:sp>
      <p:sp>
        <p:nvSpPr>
          <p:cNvPr id="4" name="灯片编号占位符 5"/>
          <p:cNvSpPr>
            <a:spLocks noGrp="1"/>
          </p:cNvSpPr>
          <p:nvPr>
            <p:ph type="sldNum" sz="quarter" idx="12"/>
          </p:nvPr>
        </p:nvSpPr>
        <p:spPr/>
        <p:txBody>
          <a:bodyPr/>
          <a:lstStyle/>
          <a:p>
            <a:fld id="{71759272-CA2B-4CEF-8F36-BA2C42A89EE5}" type="slidenum">
              <a:rPr lang="en-US" altLang="zh-CN" smtClean="0"/>
              <a:pPr/>
              <a:t>182</a:t>
            </a:fld>
            <a:endParaRPr lang="en-US" altLang="zh-CN"/>
          </a:p>
        </p:txBody>
      </p:sp>
    </p:spTree>
    <p:extLst>
      <p:ext uri="{BB962C8B-B14F-4D97-AF65-F5344CB8AC3E}">
        <p14:creationId xmlns:p14="http://schemas.microsoft.com/office/powerpoint/2010/main" val="393474509"/>
      </p:ext>
    </p:extLst>
  </p:cSld>
  <p:clrMapOvr>
    <a:masterClrMapping/>
  </p:clrMapOvr>
  <p:transition spd="slow"/>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endParaRPr lang="zh-CN" altLang="en-US" dirty="0"/>
          </a:p>
        </p:txBody>
      </p:sp>
      <p:sp>
        <p:nvSpPr>
          <p:cNvPr id="51" name="灯片编号占位符 5"/>
          <p:cNvSpPr>
            <a:spLocks noGrp="1"/>
          </p:cNvSpPr>
          <p:nvPr>
            <p:ph type="sldNum" sz="quarter" idx="12"/>
          </p:nvPr>
        </p:nvSpPr>
        <p:spPr/>
        <p:txBody>
          <a:bodyPr/>
          <a:lstStyle/>
          <a:p>
            <a:fld id="{ED4556BB-36F2-488E-ACB3-7ADDA6350744}" type="slidenum">
              <a:rPr lang="en-US" altLang="zh-CN" smtClean="0"/>
              <a:pPr/>
              <a:t>183</a:t>
            </a:fld>
            <a:endParaRPr lang="en-US" altLang="zh-CN"/>
          </a:p>
        </p:txBody>
      </p:sp>
      <p:graphicFrame>
        <p:nvGraphicFramePr>
          <p:cNvPr id="167141" name="Group 229"/>
          <p:cNvGraphicFramePr>
            <a:graphicFrameLocks noGrp="1"/>
          </p:cNvGraphicFramePr>
          <p:nvPr>
            <p:extLst>
              <p:ext uri="{D42A27DB-BD31-4B8C-83A1-F6EECF244321}">
                <p14:modId xmlns:p14="http://schemas.microsoft.com/office/powerpoint/2010/main" val="2406347615"/>
              </p:ext>
            </p:extLst>
          </p:nvPr>
        </p:nvGraphicFramePr>
        <p:xfrm>
          <a:off x="107504" y="332655"/>
          <a:ext cx="9036496" cy="6459269"/>
        </p:xfrm>
        <a:graphic>
          <a:graphicData uri="http://schemas.openxmlformats.org/drawingml/2006/table">
            <a:tbl>
              <a:tblPr/>
              <a:tblGrid>
                <a:gridCol w="1397833"/>
                <a:gridCol w="1422542"/>
                <a:gridCol w="2010268"/>
                <a:gridCol w="1411953"/>
                <a:gridCol w="1396067"/>
                <a:gridCol w="1397833"/>
              </a:tblGrid>
              <a:tr h="759509">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3333FF"/>
                          </a:solidFill>
                          <a:effectLst/>
                          <a:latin typeface="+mj-ea"/>
                          <a:ea typeface="+mj-ea"/>
                          <a:cs typeface="Times New Roman" pitchFamily="18" charset="0"/>
                        </a:rPr>
                        <a:t>前一时刻输入的一对码元</a:t>
                      </a:r>
                      <a:endParaRPr kumimoji="0" lang="zh-CN" altLang="en-US" sz="3200" b="1" i="0" u="none" strike="noStrike" cap="none" normalizeH="0" baseline="0" dirty="0" smtClean="0">
                        <a:ln>
                          <a:noFill/>
                        </a:ln>
                        <a:solidFill>
                          <a:srgbClr val="3333FF"/>
                        </a:solidFill>
                        <a:effectLst/>
                        <a:latin typeface="+mj-ea"/>
                        <a:ea typeface="+mj-ea"/>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3333FF"/>
                          </a:solidFill>
                          <a:effectLst/>
                          <a:latin typeface="+mj-ea"/>
                          <a:ea typeface="+mj-ea"/>
                          <a:cs typeface="Times New Roman" pitchFamily="18" charset="0"/>
                        </a:rPr>
                        <a:t>当前时刻输入的一对码元</a:t>
                      </a:r>
                      <a:endParaRPr kumimoji="0" lang="zh-CN" altLang="en-US" sz="3200" b="1" i="0" u="none" strike="noStrike" cap="none" normalizeH="0" baseline="0" dirty="0" smtClean="0">
                        <a:ln>
                          <a:noFill/>
                        </a:ln>
                        <a:solidFill>
                          <a:srgbClr val="3333FF"/>
                        </a:solidFill>
                        <a:effectLst/>
                        <a:latin typeface="+mj-ea"/>
                        <a:ea typeface="+mj-ea"/>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3333FF"/>
                          </a:solidFill>
                          <a:effectLst/>
                          <a:latin typeface="+mj-ea"/>
                          <a:ea typeface="+mj-ea"/>
                          <a:cs typeface="Times New Roman" pitchFamily="18" charset="0"/>
                        </a:rPr>
                        <a:t>当前时刻应当给出的逆</a:t>
                      </a:r>
                      <a:endParaRPr kumimoji="0" lang="zh-CN" altLang="en-US" sz="1800" b="1" i="0" u="none" strike="noStrike" cap="none" normalizeH="0" baseline="0" dirty="0" smtClean="0">
                        <a:ln>
                          <a:noFill/>
                        </a:ln>
                        <a:solidFill>
                          <a:srgbClr val="3333FF"/>
                        </a:solidFill>
                        <a:effectLst/>
                        <a:latin typeface="+mj-ea"/>
                        <a:ea typeface="+mj-ea"/>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3333FF"/>
                          </a:solidFill>
                          <a:effectLst/>
                          <a:latin typeface="+mj-ea"/>
                          <a:ea typeface="+mj-ea"/>
                          <a:cs typeface="Times New Roman" pitchFamily="18" charset="0"/>
                        </a:rPr>
                        <a:t>变换后的一对码元</a:t>
                      </a:r>
                      <a:endParaRPr kumimoji="0" lang="zh-CN" altLang="en-US" sz="3200" b="1" i="0" u="none" strike="noStrike" cap="none" normalizeH="0" baseline="0" dirty="0" smtClean="0">
                        <a:ln>
                          <a:noFill/>
                        </a:ln>
                        <a:solidFill>
                          <a:srgbClr val="3333FF"/>
                        </a:solidFill>
                        <a:effectLst/>
                        <a:latin typeface="+mj-ea"/>
                        <a:ea typeface="+mj-e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41793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charset="-122"/>
                          <a:cs typeface="Times New Roman" pitchFamily="18" charset="0"/>
                        </a:rPr>
                        <a:t>c</a:t>
                      </a:r>
                      <a:r>
                        <a:rPr kumimoji="0" lang="en-US" altLang="zh-CN" sz="24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r>
                        <a:rPr kumimoji="0" lang="en-US" altLang="zh-CN" sz="2400" b="1" i="0" u="none" strike="noStrike" cap="none" normalizeH="0" baseline="-30000" smtClean="0">
                          <a:ln>
                            <a:noFill/>
                          </a:ln>
                          <a:solidFill>
                            <a:schemeClr val="tx1"/>
                          </a:solidFill>
                          <a:effectLst/>
                          <a:latin typeface="Times New Roman" pitchFamily="18" charset="0"/>
                          <a:ea typeface="宋体" charset="-122"/>
                          <a:cs typeface="Times New Roman" pitchFamily="18" charset="0"/>
                        </a:rPr>
                        <a:t>-1</a:t>
                      </a:r>
                      <a:endParaRPr kumimoji="0" lang="en-US" altLang="zh-CN" sz="36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charset="-122"/>
                          <a:cs typeface="Times New Roman" pitchFamily="18" charset="0"/>
                        </a:rPr>
                        <a:t>d</a:t>
                      </a:r>
                      <a:r>
                        <a:rPr kumimoji="0" lang="en-US" altLang="zh-CN" sz="24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r>
                        <a:rPr kumimoji="0" lang="en-US" altLang="zh-CN" sz="2400" b="1" i="0" u="none" strike="noStrike" cap="none" normalizeH="0" baseline="-30000" smtClean="0">
                          <a:ln>
                            <a:noFill/>
                          </a:ln>
                          <a:solidFill>
                            <a:schemeClr val="tx1"/>
                          </a:solidFill>
                          <a:effectLst/>
                          <a:latin typeface="Times New Roman" pitchFamily="18" charset="0"/>
                          <a:ea typeface="宋体" charset="-122"/>
                          <a:cs typeface="Times New Roman" pitchFamily="18" charset="0"/>
                        </a:rPr>
                        <a:t>-1</a:t>
                      </a:r>
                      <a:endParaRPr kumimoji="0" lang="en-US" altLang="zh-CN" sz="36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charset="-122"/>
                          <a:cs typeface="Times New Roman" pitchFamily="18" charset="0"/>
                        </a:rPr>
                        <a:t>c</a:t>
                      </a:r>
                      <a:r>
                        <a:rPr kumimoji="0" lang="en-US" altLang="zh-CN" sz="24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r>
                        <a:rPr kumimoji="0" lang="en-US" altLang="zh-CN" sz="2400" b="1" i="1" u="none" strike="noStrike" cap="none" normalizeH="0" baseline="0" smtClean="0">
                          <a:ln>
                            <a:noFill/>
                          </a:ln>
                          <a:solidFill>
                            <a:schemeClr val="tx1"/>
                          </a:solidFill>
                          <a:effectLst/>
                          <a:latin typeface="Times New Roman" pitchFamily="18" charset="0"/>
                          <a:ea typeface="宋体" charset="-122"/>
                          <a:cs typeface="Times New Roman" pitchFamily="18" charset="0"/>
                        </a:rPr>
                        <a:t>  </a:t>
                      </a:r>
                      <a:endParaRPr kumimoji="0" lang="en-US" altLang="zh-CN" sz="36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charset="-122"/>
                          <a:cs typeface="Times New Roman" pitchFamily="18" charset="0"/>
                        </a:rPr>
                        <a:t>d</a:t>
                      </a:r>
                      <a:r>
                        <a:rPr kumimoji="0" lang="en-US" altLang="zh-CN" sz="24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endParaRPr kumimoji="0" lang="en-US" altLang="zh-CN" sz="36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dirty="0" err="1" smtClean="0">
                          <a:ln>
                            <a:noFill/>
                          </a:ln>
                          <a:solidFill>
                            <a:schemeClr val="tx1"/>
                          </a:solidFill>
                          <a:effectLst/>
                          <a:latin typeface="Times New Roman" pitchFamily="18" charset="0"/>
                          <a:ea typeface="宋体" charset="-122"/>
                          <a:cs typeface="Times New Roman" pitchFamily="18" charset="0"/>
                        </a:rPr>
                        <a:t>a</a:t>
                      </a:r>
                      <a:r>
                        <a:rPr kumimoji="0" lang="en-US" altLang="zh-CN" sz="2400" b="1" i="1" u="none" strike="noStrike" cap="none" normalizeH="0" baseline="-30000" dirty="0" err="1" smtClean="0">
                          <a:ln>
                            <a:noFill/>
                          </a:ln>
                          <a:solidFill>
                            <a:schemeClr val="tx1"/>
                          </a:solidFill>
                          <a:effectLst/>
                          <a:latin typeface="Times New Roman" pitchFamily="18" charset="0"/>
                          <a:ea typeface="宋体" charset="-122"/>
                          <a:cs typeface="Times New Roman" pitchFamily="18" charset="0"/>
                        </a:rPr>
                        <a:t>k</a:t>
                      </a:r>
                      <a:endParaRPr kumimoji="0" lang="en-US" altLang="zh-CN" sz="36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charset="-122"/>
                          <a:cs typeface="Times New Roman" pitchFamily="18" charset="0"/>
                        </a:rPr>
                        <a:t>b</a:t>
                      </a:r>
                      <a:r>
                        <a:rPr kumimoji="0" lang="en-US" altLang="zh-CN" sz="24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endParaRPr kumimoji="0" lang="en-US" altLang="zh-CN" sz="36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538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538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538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538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r>
              <a:rPr lang="zh-CN" altLang="en-US" dirty="0" smtClean="0"/>
              <a:t>分析</a:t>
            </a:r>
            <a:endParaRPr lang="zh-CN" altLang="en-US" dirty="0"/>
          </a:p>
        </p:txBody>
      </p:sp>
      <p:sp>
        <p:nvSpPr>
          <p:cNvPr id="167939" name="Rectangle 3"/>
          <p:cNvSpPr>
            <a:spLocks noGrp="1" noChangeArrowheads="1"/>
          </p:cNvSpPr>
          <p:nvPr>
            <p:ph type="body" idx="1"/>
          </p:nvPr>
        </p:nvSpPr>
        <p:spPr/>
        <p:txBody>
          <a:bodyPr>
            <a:normAutofit/>
          </a:bodyPr>
          <a:lstStyle/>
          <a:p>
            <a:r>
              <a:rPr lang="zh-CN" altLang="en-US" dirty="0" smtClean="0"/>
              <a:t>表中的码元关系可以分为</a:t>
            </a:r>
            <a:r>
              <a:rPr lang="zh-CN" altLang="en-US" dirty="0" smtClean="0">
                <a:solidFill>
                  <a:srgbClr val="3333FF"/>
                </a:solidFill>
              </a:rPr>
              <a:t>两类</a:t>
            </a:r>
            <a:r>
              <a:rPr lang="zh-CN" altLang="en-US" dirty="0" smtClean="0"/>
              <a:t>：</a:t>
            </a:r>
          </a:p>
          <a:p>
            <a:r>
              <a:rPr lang="en-US" altLang="zh-CN" dirty="0" smtClean="0"/>
              <a:t>(1) </a:t>
            </a:r>
            <a:r>
              <a:rPr lang="zh-CN" altLang="en-US" dirty="0" smtClean="0"/>
              <a:t>当                    时，有</a:t>
            </a:r>
          </a:p>
          <a:p>
            <a:pPr lvl="2"/>
            <a:endParaRPr lang="zh-CN" altLang="en-US" dirty="0" smtClean="0"/>
          </a:p>
          <a:p>
            <a:r>
              <a:rPr lang="en-US" altLang="zh-CN" dirty="0" smtClean="0"/>
              <a:t>(2)</a:t>
            </a:r>
            <a:r>
              <a:rPr lang="zh-CN" altLang="en-US" dirty="0" smtClean="0"/>
              <a:t>当                     时，有</a:t>
            </a:r>
          </a:p>
          <a:p>
            <a:pPr lvl="3"/>
            <a:endParaRPr lang="zh-CN" altLang="en-US" dirty="0" smtClean="0"/>
          </a:p>
          <a:p>
            <a:r>
              <a:rPr lang="zh-CN" altLang="en-US" dirty="0" smtClean="0"/>
              <a:t>上两式表明：</a:t>
            </a:r>
            <a:endParaRPr lang="en-US" altLang="zh-CN" dirty="0" smtClean="0"/>
          </a:p>
          <a:p>
            <a:r>
              <a:rPr lang="zh-CN" altLang="en-US" dirty="0" smtClean="0"/>
              <a:t>按照</a:t>
            </a:r>
            <a:r>
              <a:rPr lang="zh-CN" altLang="en-US" dirty="0" smtClean="0">
                <a:solidFill>
                  <a:srgbClr val="3333FF"/>
                </a:solidFill>
              </a:rPr>
              <a:t>前一时刻码元</a:t>
            </a:r>
            <a:r>
              <a:rPr lang="en-US" altLang="zh-CN" i="1" dirty="0">
                <a:solidFill>
                  <a:srgbClr val="3333FF"/>
                </a:solidFill>
              </a:rPr>
              <a:t>c</a:t>
            </a:r>
            <a:r>
              <a:rPr lang="en-US" altLang="zh-CN" i="1" baseline="-25000" dirty="0">
                <a:solidFill>
                  <a:srgbClr val="3333FF"/>
                </a:solidFill>
              </a:rPr>
              <a:t>k</a:t>
            </a:r>
            <a:r>
              <a:rPr lang="en-US" altLang="zh-CN" baseline="-25000" dirty="0">
                <a:solidFill>
                  <a:srgbClr val="3333FF"/>
                </a:solidFill>
              </a:rPr>
              <a:t>-1</a:t>
            </a:r>
            <a:r>
              <a:rPr lang="zh-CN" altLang="en-US" dirty="0">
                <a:solidFill>
                  <a:srgbClr val="3333FF"/>
                </a:solidFill>
              </a:rPr>
              <a:t>和</a:t>
            </a:r>
            <a:r>
              <a:rPr lang="en-US" altLang="zh-CN" i="1" dirty="0">
                <a:solidFill>
                  <a:srgbClr val="3333FF"/>
                </a:solidFill>
              </a:rPr>
              <a:t>d</a:t>
            </a:r>
            <a:r>
              <a:rPr lang="en-US" altLang="zh-CN" i="1" baseline="-25000" dirty="0">
                <a:solidFill>
                  <a:srgbClr val="3333FF"/>
                </a:solidFill>
              </a:rPr>
              <a:t>k</a:t>
            </a:r>
            <a:r>
              <a:rPr lang="en-US" altLang="zh-CN" baseline="-25000" dirty="0">
                <a:solidFill>
                  <a:srgbClr val="3333FF"/>
                </a:solidFill>
              </a:rPr>
              <a:t>-1</a:t>
            </a:r>
            <a:r>
              <a:rPr lang="zh-CN" altLang="en-US" dirty="0" smtClean="0">
                <a:solidFill>
                  <a:srgbClr val="3333FF"/>
                </a:solidFill>
              </a:rPr>
              <a:t>之间的关系不同，逆码变换的规则也不同</a:t>
            </a:r>
            <a:r>
              <a:rPr lang="zh-CN" altLang="en-US" dirty="0" smtClean="0"/>
              <a:t>，并且可以从中画出逆码变换器的原理方框图</a:t>
            </a:r>
            <a:endParaRPr lang="zh-CN" altLang="en-US" dirty="0"/>
          </a:p>
        </p:txBody>
      </p:sp>
      <p:sp>
        <p:nvSpPr>
          <p:cNvPr id="11" name="灯片编号占位符 5"/>
          <p:cNvSpPr>
            <a:spLocks noGrp="1"/>
          </p:cNvSpPr>
          <p:nvPr>
            <p:ph type="sldNum" sz="quarter" idx="12"/>
          </p:nvPr>
        </p:nvSpPr>
        <p:spPr/>
        <p:txBody>
          <a:bodyPr/>
          <a:lstStyle/>
          <a:p>
            <a:fld id="{E36687B0-5FED-4E23-A464-62E39A3E8E54}" type="slidenum">
              <a:rPr lang="en-US" altLang="zh-CN" smtClean="0"/>
              <a:pPr/>
              <a:t>184</a:t>
            </a:fld>
            <a:endParaRPr lang="en-US" altLang="zh-CN"/>
          </a:p>
        </p:txBody>
      </p:sp>
      <p:sp>
        <p:nvSpPr>
          <p:cNvPr id="167941"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67940" name="Object 4"/>
          <p:cNvGraphicFramePr>
            <a:graphicFrameLocks noChangeAspect="1"/>
          </p:cNvGraphicFramePr>
          <p:nvPr>
            <p:extLst>
              <p:ext uri="{D42A27DB-BD31-4B8C-83A1-F6EECF244321}">
                <p14:modId xmlns:p14="http://schemas.microsoft.com/office/powerpoint/2010/main" val="3692094137"/>
              </p:ext>
            </p:extLst>
          </p:nvPr>
        </p:nvGraphicFramePr>
        <p:xfrm>
          <a:off x="1835696" y="1916832"/>
          <a:ext cx="1711325" cy="423863"/>
        </p:xfrm>
        <a:graphic>
          <a:graphicData uri="http://schemas.openxmlformats.org/presentationml/2006/ole">
            <mc:AlternateContent xmlns:mc="http://schemas.openxmlformats.org/markup-compatibility/2006">
              <mc:Choice xmlns:v="urn:schemas-microsoft-com:vml" Requires="v">
                <p:oleObj spid="_x0000_s469032" name="公式" r:id="rId3" imgW="927100" imgH="228600" progId="Equation.3">
                  <p:embed/>
                </p:oleObj>
              </mc:Choice>
              <mc:Fallback>
                <p:oleObj name="公式" r:id="rId3" imgW="9271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1916832"/>
                        <a:ext cx="1711325" cy="423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7943" name="Rectangle 7"/>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67942" name="Object 6"/>
          <p:cNvGraphicFramePr>
            <a:graphicFrameLocks noChangeAspect="1"/>
          </p:cNvGraphicFramePr>
          <p:nvPr>
            <p:extLst>
              <p:ext uri="{D42A27DB-BD31-4B8C-83A1-F6EECF244321}">
                <p14:modId xmlns:p14="http://schemas.microsoft.com/office/powerpoint/2010/main" val="2157070695"/>
              </p:ext>
            </p:extLst>
          </p:nvPr>
        </p:nvGraphicFramePr>
        <p:xfrm>
          <a:off x="4932040" y="1700808"/>
          <a:ext cx="2077620" cy="1008112"/>
        </p:xfrm>
        <a:graphic>
          <a:graphicData uri="http://schemas.openxmlformats.org/presentationml/2006/ole">
            <mc:AlternateContent xmlns:mc="http://schemas.openxmlformats.org/markup-compatibility/2006">
              <mc:Choice xmlns:v="urn:schemas-microsoft-com:vml" Requires="v">
                <p:oleObj spid="_x0000_s469033" name="公式" r:id="rId5" imgW="1002865" imgH="482391" progId="Equation.3">
                  <p:embed/>
                </p:oleObj>
              </mc:Choice>
              <mc:Fallback>
                <p:oleObj name="公式" r:id="rId5" imgW="1002865" imgH="48239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1700808"/>
                        <a:ext cx="2077620" cy="1008112"/>
                      </a:xfrm>
                      <a:prstGeom prst="rect">
                        <a:avLst/>
                      </a:prstGeom>
                      <a:noFill/>
                      <a:extLst/>
                    </p:spPr>
                  </p:pic>
                </p:oleObj>
              </mc:Fallback>
            </mc:AlternateContent>
          </a:graphicData>
        </a:graphic>
      </p:graphicFrame>
      <p:sp>
        <p:nvSpPr>
          <p:cNvPr id="167945" name="Rectangle 9"/>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67944" name="Object 8"/>
          <p:cNvGraphicFramePr>
            <a:graphicFrameLocks noChangeAspect="1"/>
          </p:cNvGraphicFramePr>
          <p:nvPr>
            <p:extLst>
              <p:ext uri="{D42A27DB-BD31-4B8C-83A1-F6EECF244321}">
                <p14:modId xmlns:p14="http://schemas.microsoft.com/office/powerpoint/2010/main" val="2288134772"/>
              </p:ext>
            </p:extLst>
          </p:nvPr>
        </p:nvGraphicFramePr>
        <p:xfrm>
          <a:off x="1835696" y="2899555"/>
          <a:ext cx="1670050" cy="420687"/>
        </p:xfrm>
        <a:graphic>
          <a:graphicData uri="http://schemas.openxmlformats.org/presentationml/2006/ole">
            <mc:AlternateContent xmlns:mc="http://schemas.openxmlformats.org/markup-compatibility/2006">
              <mc:Choice xmlns:v="urn:schemas-microsoft-com:vml" Requires="v">
                <p:oleObj spid="_x0000_s469034" name="公式" r:id="rId7" imgW="901309" imgH="228501" progId="Equation.3">
                  <p:embed/>
                </p:oleObj>
              </mc:Choice>
              <mc:Fallback>
                <p:oleObj name="公式" r:id="rId7" imgW="901309"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696" y="2899555"/>
                        <a:ext cx="1670050" cy="420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7946" name="Object 10"/>
          <p:cNvGraphicFramePr>
            <a:graphicFrameLocks noChangeAspect="1"/>
          </p:cNvGraphicFramePr>
          <p:nvPr>
            <p:extLst>
              <p:ext uri="{D42A27DB-BD31-4B8C-83A1-F6EECF244321}">
                <p14:modId xmlns:p14="http://schemas.microsoft.com/office/powerpoint/2010/main" val="1419845880"/>
              </p:ext>
            </p:extLst>
          </p:nvPr>
        </p:nvGraphicFramePr>
        <p:xfrm>
          <a:off x="4932040" y="2924944"/>
          <a:ext cx="1965268" cy="936104"/>
        </p:xfrm>
        <a:graphic>
          <a:graphicData uri="http://schemas.openxmlformats.org/presentationml/2006/ole">
            <mc:AlternateContent xmlns:mc="http://schemas.openxmlformats.org/markup-compatibility/2006">
              <mc:Choice xmlns:v="urn:schemas-microsoft-com:vml" Requires="v">
                <p:oleObj spid="_x0000_s469035" name="公式" r:id="rId9" imgW="1016000" imgH="482600" progId="Equation.3">
                  <p:embed/>
                </p:oleObj>
              </mc:Choice>
              <mc:Fallback>
                <p:oleObj name="公式" r:id="rId9" imgW="1016000" imgH="482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2040" y="2924944"/>
                        <a:ext cx="1965268" cy="936104"/>
                      </a:xfrm>
                      <a:prstGeom prst="rect">
                        <a:avLst/>
                      </a:prstGeom>
                      <a:noFill/>
                      <a:extLst/>
                    </p:spPr>
                  </p:pic>
                </p:oleObj>
              </mc:Fallback>
            </mc:AlternateContent>
          </a:graphicData>
        </a:graphic>
      </p:graphicFrame>
    </p:spTree>
    <p:extLst>
      <p:ext uri="{BB962C8B-B14F-4D97-AF65-F5344CB8AC3E}">
        <p14:creationId xmlns:p14="http://schemas.microsoft.com/office/powerpoint/2010/main" val="134134052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7939">
                                            <p:txEl>
                                              <p:pRg st="5" end="5"/>
                                            </p:txEl>
                                          </p:spTgt>
                                        </p:tgtEl>
                                        <p:attrNameLst>
                                          <p:attrName>style.visibility</p:attrName>
                                        </p:attrNameLst>
                                      </p:cBhvr>
                                      <p:to>
                                        <p:strVal val="visible"/>
                                      </p:to>
                                    </p:set>
                                    <p:anim calcmode="lin" valueType="num">
                                      <p:cBhvr additive="base">
                                        <p:cTn id="7" dur="500" fill="hold"/>
                                        <p:tgtEl>
                                          <p:spTgt spid="167939">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7939">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7939">
                                            <p:txEl>
                                              <p:pRg st="6" end="6"/>
                                            </p:txEl>
                                          </p:spTgt>
                                        </p:tgtEl>
                                        <p:attrNameLst>
                                          <p:attrName>style.visibility</p:attrName>
                                        </p:attrNameLst>
                                      </p:cBhvr>
                                      <p:to>
                                        <p:strVal val="visible"/>
                                      </p:to>
                                    </p:set>
                                    <p:anim calcmode="lin" valueType="num">
                                      <p:cBhvr additive="base">
                                        <p:cTn id="11" dur="500" fill="hold"/>
                                        <p:tgtEl>
                                          <p:spTgt spid="167939">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793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endParaRPr lang="zh-CN" altLang="en-US" dirty="0"/>
          </a:p>
        </p:txBody>
      </p:sp>
      <p:sp>
        <p:nvSpPr>
          <p:cNvPr id="51" name="灯片编号占位符 5"/>
          <p:cNvSpPr>
            <a:spLocks noGrp="1"/>
          </p:cNvSpPr>
          <p:nvPr>
            <p:ph type="sldNum" sz="quarter" idx="12"/>
          </p:nvPr>
        </p:nvSpPr>
        <p:spPr/>
        <p:txBody>
          <a:bodyPr/>
          <a:lstStyle/>
          <a:p>
            <a:fld id="{ED4556BB-36F2-488E-ACB3-7ADDA6350744}" type="slidenum">
              <a:rPr lang="en-US" altLang="zh-CN" smtClean="0"/>
              <a:pPr/>
              <a:t>185</a:t>
            </a:fld>
            <a:endParaRPr lang="en-US" altLang="zh-CN"/>
          </a:p>
        </p:txBody>
      </p:sp>
      <p:graphicFrame>
        <p:nvGraphicFramePr>
          <p:cNvPr id="167141" name="Group 229"/>
          <p:cNvGraphicFramePr>
            <a:graphicFrameLocks noGrp="1"/>
          </p:cNvGraphicFramePr>
          <p:nvPr>
            <p:extLst>
              <p:ext uri="{D42A27DB-BD31-4B8C-83A1-F6EECF244321}">
                <p14:modId xmlns:p14="http://schemas.microsoft.com/office/powerpoint/2010/main" val="1509917057"/>
              </p:ext>
            </p:extLst>
          </p:nvPr>
        </p:nvGraphicFramePr>
        <p:xfrm>
          <a:off x="107504" y="332655"/>
          <a:ext cx="9036496" cy="6459269"/>
        </p:xfrm>
        <a:graphic>
          <a:graphicData uri="http://schemas.openxmlformats.org/drawingml/2006/table">
            <a:tbl>
              <a:tblPr/>
              <a:tblGrid>
                <a:gridCol w="1397833"/>
                <a:gridCol w="1422542"/>
                <a:gridCol w="2010268"/>
                <a:gridCol w="1411953"/>
                <a:gridCol w="1396067"/>
                <a:gridCol w="1397833"/>
              </a:tblGrid>
              <a:tr h="759509">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3333FF"/>
                          </a:solidFill>
                          <a:effectLst/>
                          <a:latin typeface="+mj-ea"/>
                          <a:ea typeface="+mj-ea"/>
                          <a:cs typeface="Times New Roman" pitchFamily="18" charset="0"/>
                        </a:rPr>
                        <a:t>前一时刻输入的一对码元</a:t>
                      </a:r>
                      <a:endParaRPr kumimoji="0" lang="zh-CN" altLang="en-US" sz="3200" b="1" i="0" u="none" strike="noStrike" cap="none" normalizeH="0" baseline="0" dirty="0" smtClean="0">
                        <a:ln>
                          <a:noFill/>
                        </a:ln>
                        <a:solidFill>
                          <a:srgbClr val="3333FF"/>
                        </a:solidFill>
                        <a:effectLst/>
                        <a:latin typeface="+mj-ea"/>
                        <a:ea typeface="+mj-ea"/>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3333FF"/>
                          </a:solidFill>
                          <a:effectLst/>
                          <a:latin typeface="+mj-ea"/>
                          <a:ea typeface="+mj-ea"/>
                          <a:cs typeface="Times New Roman" pitchFamily="18" charset="0"/>
                        </a:rPr>
                        <a:t>当前时刻输入的一对码元</a:t>
                      </a:r>
                      <a:endParaRPr kumimoji="0" lang="zh-CN" altLang="en-US" sz="3200" b="1" i="0" u="none" strike="noStrike" cap="none" normalizeH="0" baseline="0" dirty="0" smtClean="0">
                        <a:ln>
                          <a:noFill/>
                        </a:ln>
                        <a:solidFill>
                          <a:srgbClr val="3333FF"/>
                        </a:solidFill>
                        <a:effectLst/>
                        <a:latin typeface="+mj-ea"/>
                        <a:ea typeface="+mj-ea"/>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3333FF"/>
                          </a:solidFill>
                          <a:effectLst/>
                          <a:latin typeface="+mj-ea"/>
                          <a:ea typeface="+mj-ea"/>
                          <a:cs typeface="Times New Roman" pitchFamily="18" charset="0"/>
                        </a:rPr>
                        <a:t>当前时刻应当给出的逆</a:t>
                      </a:r>
                      <a:endParaRPr kumimoji="0" lang="zh-CN" altLang="en-US" sz="1800" b="1" i="0" u="none" strike="noStrike" cap="none" normalizeH="0" baseline="0" dirty="0" smtClean="0">
                        <a:ln>
                          <a:noFill/>
                        </a:ln>
                        <a:solidFill>
                          <a:srgbClr val="3333FF"/>
                        </a:solidFill>
                        <a:effectLst/>
                        <a:latin typeface="+mj-ea"/>
                        <a:ea typeface="+mj-ea"/>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3333FF"/>
                          </a:solidFill>
                          <a:effectLst/>
                          <a:latin typeface="+mj-ea"/>
                          <a:ea typeface="+mj-ea"/>
                          <a:cs typeface="Times New Roman" pitchFamily="18" charset="0"/>
                        </a:rPr>
                        <a:t>变换后的一对码元</a:t>
                      </a:r>
                      <a:endParaRPr kumimoji="0" lang="zh-CN" altLang="en-US" sz="3200" b="1" i="0" u="none" strike="noStrike" cap="none" normalizeH="0" baseline="0" dirty="0" smtClean="0">
                        <a:ln>
                          <a:noFill/>
                        </a:ln>
                        <a:solidFill>
                          <a:srgbClr val="3333FF"/>
                        </a:solidFill>
                        <a:effectLst/>
                        <a:latin typeface="+mj-ea"/>
                        <a:ea typeface="+mj-e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41793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charset="-122"/>
                          <a:cs typeface="Times New Roman" pitchFamily="18" charset="0"/>
                        </a:rPr>
                        <a:t>c</a:t>
                      </a:r>
                      <a:r>
                        <a:rPr kumimoji="0" lang="en-US" altLang="zh-CN" sz="24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r>
                        <a:rPr kumimoji="0" lang="en-US" altLang="zh-CN" sz="2400" b="1" i="0" u="none" strike="noStrike" cap="none" normalizeH="0" baseline="-30000" smtClean="0">
                          <a:ln>
                            <a:noFill/>
                          </a:ln>
                          <a:solidFill>
                            <a:schemeClr val="tx1"/>
                          </a:solidFill>
                          <a:effectLst/>
                          <a:latin typeface="Times New Roman" pitchFamily="18" charset="0"/>
                          <a:ea typeface="宋体" charset="-122"/>
                          <a:cs typeface="Times New Roman" pitchFamily="18" charset="0"/>
                        </a:rPr>
                        <a:t>-1</a:t>
                      </a:r>
                      <a:endParaRPr kumimoji="0" lang="en-US" altLang="zh-CN" sz="36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charset="-122"/>
                          <a:cs typeface="Times New Roman" pitchFamily="18" charset="0"/>
                        </a:rPr>
                        <a:t>d</a:t>
                      </a:r>
                      <a:r>
                        <a:rPr kumimoji="0" lang="en-US" altLang="zh-CN" sz="24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r>
                        <a:rPr kumimoji="0" lang="en-US" altLang="zh-CN" sz="2400" b="1" i="0" u="none" strike="noStrike" cap="none" normalizeH="0" baseline="-30000" smtClean="0">
                          <a:ln>
                            <a:noFill/>
                          </a:ln>
                          <a:solidFill>
                            <a:schemeClr val="tx1"/>
                          </a:solidFill>
                          <a:effectLst/>
                          <a:latin typeface="Times New Roman" pitchFamily="18" charset="0"/>
                          <a:ea typeface="宋体" charset="-122"/>
                          <a:cs typeface="Times New Roman" pitchFamily="18" charset="0"/>
                        </a:rPr>
                        <a:t>-1</a:t>
                      </a:r>
                      <a:endParaRPr kumimoji="0" lang="en-US" altLang="zh-CN" sz="36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charset="-122"/>
                          <a:cs typeface="Times New Roman" pitchFamily="18" charset="0"/>
                        </a:rPr>
                        <a:t>c</a:t>
                      </a:r>
                      <a:r>
                        <a:rPr kumimoji="0" lang="en-US" altLang="zh-CN" sz="24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r>
                        <a:rPr kumimoji="0" lang="en-US" altLang="zh-CN" sz="2400" b="1" i="1" u="none" strike="noStrike" cap="none" normalizeH="0" baseline="0" smtClean="0">
                          <a:ln>
                            <a:noFill/>
                          </a:ln>
                          <a:solidFill>
                            <a:schemeClr val="tx1"/>
                          </a:solidFill>
                          <a:effectLst/>
                          <a:latin typeface="Times New Roman" pitchFamily="18" charset="0"/>
                          <a:ea typeface="宋体" charset="-122"/>
                          <a:cs typeface="Times New Roman" pitchFamily="18" charset="0"/>
                        </a:rPr>
                        <a:t>  </a:t>
                      </a:r>
                      <a:endParaRPr kumimoji="0" lang="en-US" altLang="zh-CN" sz="36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charset="-122"/>
                          <a:cs typeface="Times New Roman" pitchFamily="18" charset="0"/>
                        </a:rPr>
                        <a:t>d</a:t>
                      </a:r>
                      <a:r>
                        <a:rPr kumimoji="0" lang="en-US" altLang="zh-CN" sz="24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endParaRPr kumimoji="0" lang="en-US" altLang="zh-CN" sz="36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dirty="0" err="1" smtClean="0">
                          <a:ln>
                            <a:noFill/>
                          </a:ln>
                          <a:solidFill>
                            <a:schemeClr val="tx1"/>
                          </a:solidFill>
                          <a:effectLst/>
                          <a:latin typeface="Times New Roman" pitchFamily="18" charset="0"/>
                          <a:ea typeface="宋体" charset="-122"/>
                          <a:cs typeface="Times New Roman" pitchFamily="18" charset="0"/>
                        </a:rPr>
                        <a:t>a</a:t>
                      </a:r>
                      <a:r>
                        <a:rPr kumimoji="0" lang="en-US" altLang="zh-CN" sz="2400" b="1" i="1" u="none" strike="noStrike" cap="none" normalizeH="0" baseline="-30000" dirty="0" err="1" smtClean="0">
                          <a:ln>
                            <a:noFill/>
                          </a:ln>
                          <a:solidFill>
                            <a:schemeClr val="tx1"/>
                          </a:solidFill>
                          <a:effectLst/>
                          <a:latin typeface="Times New Roman" pitchFamily="18" charset="0"/>
                          <a:ea typeface="宋体" charset="-122"/>
                          <a:cs typeface="Times New Roman" pitchFamily="18" charset="0"/>
                        </a:rPr>
                        <a:t>k</a:t>
                      </a:r>
                      <a:endParaRPr kumimoji="0" lang="en-US" altLang="zh-CN" sz="36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charset="-122"/>
                          <a:cs typeface="Times New Roman" pitchFamily="18" charset="0"/>
                        </a:rPr>
                        <a:t>b</a:t>
                      </a:r>
                      <a:r>
                        <a:rPr kumimoji="0" lang="en-US" altLang="zh-CN" sz="24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endParaRPr kumimoji="0" lang="en-US" altLang="zh-CN" sz="36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538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r>
              <a:tr h="12538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538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r>
              <a:tr h="12538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4286624206"/>
              </p:ext>
            </p:extLst>
          </p:nvPr>
        </p:nvGraphicFramePr>
        <p:xfrm>
          <a:off x="395536" y="3212976"/>
          <a:ext cx="2325834" cy="576064"/>
        </p:xfrm>
        <a:graphic>
          <a:graphicData uri="http://schemas.openxmlformats.org/presentationml/2006/ole">
            <mc:AlternateContent xmlns:mc="http://schemas.openxmlformats.org/markup-compatibility/2006">
              <mc:Choice xmlns:v="urn:schemas-microsoft-com:vml" Requires="v">
                <p:oleObj spid="_x0000_s470038" name="公式" r:id="rId3" imgW="927100" imgH="228600" progId="Equation.3">
                  <p:embed/>
                </p:oleObj>
              </mc:Choice>
              <mc:Fallback>
                <p:oleObj name="公式" r:id="rId3" imgW="92710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3212976"/>
                        <a:ext cx="2325834" cy="576064"/>
                      </a:xfrm>
                      <a:prstGeom prst="rect">
                        <a:avLst/>
                      </a:prstGeom>
                      <a:solidFill>
                        <a:srgbClr val="FFFF66"/>
                      </a:solidFill>
                      <a:ln w="38100">
                        <a:solidFill>
                          <a:srgbClr val="3333FF"/>
                        </a:solidFill>
                      </a:ln>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420391448"/>
              </p:ext>
            </p:extLst>
          </p:nvPr>
        </p:nvGraphicFramePr>
        <p:xfrm>
          <a:off x="5220072" y="2924944"/>
          <a:ext cx="2375941" cy="1152576"/>
        </p:xfrm>
        <a:graphic>
          <a:graphicData uri="http://schemas.openxmlformats.org/presentationml/2006/ole">
            <mc:AlternateContent xmlns:mc="http://schemas.openxmlformats.org/markup-compatibility/2006">
              <mc:Choice xmlns:v="urn:schemas-microsoft-com:vml" Requires="v">
                <p:oleObj spid="_x0000_s470039" name="公式" r:id="rId5" imgW="1002865" imgH="482391" progId="Equation.3">
                  <p:embed/>
                </p:oleObj>
              </mc:Choice>
              <mc:Fallback>
                <p:oleObj name="公式" r:id="rId5" imgW="1002865" imgH="482391"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0072" y="2924944"/>
                        <a:ext cx="2375941" cy="1152576"/>
                      </a:xfrm>
                      <a:prstGeom prst="rect">
                        <a:avLst/>
                      </a:prstGeom>
                      <a:solidFill>
                        <a:srgbClr val="FFFF66"/>
                      </a:solidFill>
                      <a:ln w="38100">
                        <a:solidFill>
                          <a:srgbClr val="3333FF"/>
                        </a:solidFill>
                      </a:ln>
                    </p:spPr>
                  </p:pic>
                </p:oleObj>
              </mc:Fallback>
            </mc:AlternateContent>
          </a:graphicData>
        </a:graphic>
      </p:graphicFrame>
    </p:spTree>
    <p:extLst>
      <p:ext uri="{BB962C8B-B14F-4D97-AF65-F5344CB8AC3E}">
        <p14:creationId xmlns:p14="http://schemas.microsoft.com/office/powerpoint/2010/main" val="803340926"/>
      </p:ext>
    </p:extLst>
  </p:cSld>
  <p:clrMapOvr>
    <a:masterClrMapping/>
  </p:clrMapOvr>
  <p:transition spd="slow"/>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endParaRPr lang="zh-CN" altLang="en-US" dirty="0"/>
          </a:p>
        </p:txBody>
      </p:sp>
      <p:sp>
        <p:nvSpPr>
          <p:cNvPr id="51" name="灯片编号占位符 5"/>
          <p:cNvSpPr>
            <a:spLocks noGrp="1"/>
          </p:cNvSpPr>
          <p:nvPr>
            <p:ph type="sldNum" sz="quarter" idx="12"/>
          </p:nvPr>
        </p:nvSpPr>
        <p:spPr/>
        <p:txBody>
          <a:bodyPr/>
          <a:lstStyle/>
          <a:p>
            <a:fld id="{ED4556BB-36F2-488E-ACB3-7ADDA6350744}" type="slidenum">
              <a:rPr lang="en-US" altLang="zh-CN" smtClean="0"/>
              <a:pPr/>
              <a:t>186</a:t>
            </a:fld>
            <a:endParaRPr lang="en-US" altLang="zh-CN"/>
          </a:p>
        </p:txBody>
      </p:sp>
      <p:graphicFrame>
        <p:nvGraphicFramePr>
          <p:cNvPr id="167141" name="Group 229"/>
          <p:cNvGraphicFramePr>
            <a:graphicFrameLocks noGrp="1"/>
          </p:cNvGraphicFramePr>
          <p:nvPr>
            <p:extLst>
              <p:ext uri="{D42A27DB-BD31-4B8C-83A1-F6EECF244321}">
                <p14:modId xmlns:p14="http://schemas.microsoft.com/office/powerpoint/2010/main" val="1675864611"/>
              </p:ext>
            </p:extLst>
          </p:nvPr>
        </p:nvGraphicFramePr>
        <p:xfrm>
          <a:off x="107504" y="332655"/>
          <a:ext cx="9036496" cy="6459269"/>
        </p:xfrm>
        <a:graphic>
          <a:graphicData uri="http://schemas.openxmlformats.org/drawingml/2006/table">
            <a:tbl>
              <a:tblPr/>
              <a:tblGrid>
                <a:gridCol w="1397833"/>
                <a:gridCol w="1422542"/>
                <a:gridCol w="2010268"/>
                <a:gridCol w="1411953"/>
                <a:gridCol w="1396067"/>
                <a:gridCol w="1397833"/>
              </a:tblGrid>
              <a:tr h="759509">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3333FF"/>
                          </a:solidFill>
                          <a:effectLst/>
                          <a:latin typeface="+mj-ea"/>
                          <a:ea typeface="+mj-ea"/>
                          <a:cs typeface="Times New Roman" pitchFamily="18" charset="0"/>
                        </a:rPr>
                        <a:t>前一时刻输入的一对码元</a:t>
                      </a:r>
                      <a:endParaRPr kumimoji="0" lang="zh-CN" altLang="en-US" sz="3200" b="1" i="0" u="none" strike="noStrike" cap="none" normalizeH="0" baseline="0" dirty="0" smtClean="0">
                        <a:ln>
                          <a:noFill/>
                        </a:ln>
                        <a:solidFill>
                          <a:srgbClr val="3333FF"/>
                        </a:solidFill>
                        <a:effectLst/>
                        <a:latin typeface="+mj-ea"/>
                        <a:ea typeface="+mj-ea"/>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3333FF"/>
                          </a:solidFill>
                          <a:effectLst/>
                          <a:latin typeface="+mj-ea"/>
                          <a:ea typeface="+mj-ea"/>
                          <a:cs typeface="Times New Roman" pitchFamily="18" charset="0"/>
                        </a:rPr>
                        <a:t>当前时刻输入的一对码元</a:t>
                      </a:r>
                      <a:endParaRPr kumimoji="0" lang="zh-CN" altLang="en-US" sz="3200" b="1" i="0" u="none" strike="noStrike" cap="none" normalizeH="0" baseline="0" dirty="0" smtClean="0">
                        <a:ln>
                          <a:noFill/>
                        </a:ln>
                        <a:solidFill>
                          <a:srgbClr val="3333FF"/>
                        </a:solidFill>
                        <a:effectLst/>
                        <a:latin typeface="+mj-ea"/>
                        <a:ea typeface="+mj-ea"/>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3333FF"/>
                          </a:solidFill>
                          <a:effectLst/>
                          <a:latin typeface="+mj-ea"/>
                          <a:ea typeface="+mj-ea"/>
                          <a:cs typeface="Times New Roman" pitchFamily="18" charset="0"/>
                        </a:rPr>
                        <a:t>当前时刻应当给出的逆</a:t>
                      </a:r>
                      <a:endParaRPr kumimoji="0" lang="zh-CN" altLang="en-US" sz="1800" b="1" i="0" u="none" strike="noStrike" cap="none" normalizeH="0" baseline="0" dirty="0" smtClean="0">
                        <a:ln>
                          <a:noFill/>
                        </a:ln>
                        <a:solidFill>
                          <a:srgbClr val="3333FF"/>
                        </a:solidFill>
                        <a:effectLst/>
                        <a:latin typeface="+mj-ea"/>
                        <a:ea typeface="+mj-ea"/>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3333FF"/>
                          </a:solidFill>
                          <a:effectLst/>
                          <a:latin typeface="+mj-ea"/>
                          <a:ea typeface="+mj-ea"/>
                          <a:cs typeface="Times New Roman" pitchFamily="18" charset="0"/>
                        </a:rPr>
                        <a:t>变换后的一对码元</a:t>
                      </a:r>
                      <a:endParaRPr kumimoji="0" lang="zh-CN" altLang="en-US" sz="3200" b="1" i="0" u="none" strike="noStrike" cap="none" normalizeH="0" baseline="0" dirty="0" smtClean="0">
                        <a:ln>
                          <a:noFill/>
                        </a:ln>
                        <a:solidFill>
                          <a:srgbClr val="3333FF"/>
                        </a:solidFill>
                        <a:effectLst/>
                        <a:latin typeface="+mj-ea"/>
                        <a:ea typeface="+mj-e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41793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charset="-122"/>
                          <a:cs typeface="Times New Roman" pitchFamily="18" charset="0"/>
                        </a:rPr>
                        <a:t>c</a:t>
                      </a:r>
                      <a:r>
                        <a:rPr kumimoji="0" lang="en-US" altLang="zh-CN" sz="24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r>
                        <a:rPr kumimoji="0" lang="en-US" altLang="zh-CN" sz="2400" b="1" i="0" u="none" strike="noStrike" cap="none" normalizeH="0" baseline="-30000" smtClean="0">
                          <a:ln>
                            <a:noFill/>
                          </a:ln>
                          <a:solidFill>
                            <a:schemeClr val="tx1"/>
                          </a:solidFill>
                          <a:effectLst/>
                          <a:latin typeface="Times New Roman" pitchFamily="18" charset="0"/>
                          <a:ea typeface="宋体" charset="-122"/>
                          <a:cs typeface="Times New Roman" pitchFamily="18" charset="0"/>
                        </a:rPr>
                        <a:t>-1</a:t>
                      </a:r>
                      <a:endParaRPr kumimoji="0" lang="en-US" altLang="zh-CN" sz="36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charset="-122"/>
                          <a:cs typeface="Times New Roman" pitchFamily="18" charset="0"/>
                        </a:rPr>
                        <a:t>d</a:t>
                      </a:r>
                      <a:r>
                        <a:rPr kumimoji="0" lang="en-US" altLang="zh-CN" sz="24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r>
                        <a:rPr kumimoji="0" lang="en-US" altLang="zh-CN" sz="2400" b="1" i="0" u="none" strike="noStrike" cap="none" normalizeH="0" baseline="-30000" smtClean="0">
                          <a:ln>
                            <a:noFill/>
                          </a:ln>
                          <a:solidFill>
                            <a:schemeClr val="tx1"/>
                          </a:solidFill>
                          <a:effectLst/>
                          <a:latin typeface="Times New Roman" pitchFamily="18" charset="0"/>
                          <a:ea typeface="宋体" charset="-122"/>
                          <a:cs typeface="Times New Roman" pitchFamily="18" charset="0"/>
                        </a:rPr>
                        <a:t>-1</a:t>
                      </a:r>
                      <a:endParaRPr kumimoji="0" lang="en-US" altLang="zh-CN" sz="36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charset="-122"/>
                          <a:cs typeface="Times New Roman" pitchFamily="18" charset="0"/>
                        </a:rPr>
                        <a:t>c</a:t>
                      </a:r>
                      <a:r>
                        <a:rPr kumimoji="0" lang="en-US" altLang="zh-CN" sz="24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r>
                        <a:rPr kumimoji="0" lang="en-US" altLang="zh-CN" sz="2400" b="1" i="1" u="none" strike="noStrike" cap="none" normalizeH="0" baseline="0" smtClean="0">
                          <a:ln>
                            <a:noFill/>
                          </a:ln>
                          <a:solidFill>
                            <a:schemeClr val="tx1"/>
                          </a:solidFill>
                          <a:effectLst/>
                          <a:latin typeface="Times New Roman" pitchFamily="18" charset="0"/>
                          <a:ea typeface="宋体" charset="-122"/>
                          <a:cs typeface="Times New Roman" pitchFamily="18" charset="0"/>
                        </a:rPr>
                        <a:t>  </a:t>
                      </a:r>
                      <a:endParaRPr kumimoji="0" lang="en-US" altLang="zh-CN" sz="36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charset="-122"/>
                          <a:cs typeface="Times New Roman" pitchFamily="18" charset="0"/>
                        </a:rPr>
                        <a:t>d</a:t>
                      </a:r>
                      <a:r>
                        <a:rPr kumimoji="0" lang="en-US" altLang="zh-CN" sz="24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endParaRPr kumimoji="0" lang="en-US" altLang="zh-CN" sz="36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dirty="0" err="1" smtClean="0">
                          <a:ln>
                            <a:noFill/>
                          </a:ln>
                          <a:solidFill>
                            <a:schemeClr val="tx1"/>
                          </a:solidFill>
                          <a:effectLst/>
                          <a:latin typeface="Times New Roman" pitchFamily="18" charset="0"/>
                          <a:ea typeface="宋体" charset="-122"/>
                          <a:cs typeface="Times New Roman" pitchFamily="18" charset="0"/>
                        </a:rPr>
                        <a:t>a</a:t>
                      </a:r>
                      <a:r>
                        <a:rPr kumimoji="0" lang="en-US" altLang="zh-CN" sz="2400" b="1" i="1" u="none" strike="noStrike" cap="none" normalizeH="0" baseline="-30000" dirty="0" err="1" smtClean="0">
                          <a:ln>
                            <a:noFill/>
                          </a:ln>
                          <a:solidFill>
                            <a:schemeClr val="tx1"/>
                          </a:solidFill>
                          <a:effectLst/>
                          <a:latin typeface="Times New Roman" pitchFamily="18" charset="0"/>
                          <a:ea typeface="宋体" charset="-122"/>
                          <a:cs typeface="Times New Roman" pitchFamily="18" charset="0"/>
                        </a:rPr>
                        <a:t>k</a:t>
                      </a:r>
                      <a:endParaRPr kumimoji="0" lang="en-US" altLang="zh-CN" sz="36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charset="-122"/>
                          <a:cs typeface="Times New Roman" pitchFamily="18" charset="0"/>
                        </a:rPr>
                        <a:t>b</a:t>
                      </a:r>
                      <a:r>
                        <a:rPr kumimoji="0" lang="en-US" altLang="zh-CN" sz="2400" b="1" i="1" u="none" strike="noStrike" cap="none" normalizeH="0" baseline="-30000" smtClean="0">
                          <a:ln>
                            <a:noFill/>
                          </a:ln>
                          <a:solidFill>
                            <a:schemeClr val="tx1"/>
                          </a:solidFill>
                          <a:effectLst/>
                          <a:latin typeface="Times New Roman" pitchFamily="18" charset="0"/>
                          <a:ea typeface="宋体" charset="-122"/>
                          <a:cs typeface="Times New Roman" pitchFamily="18" charset="0"/>
                        </a:rPr>
                        <a:t>k</a:t>
                      </a:r>
                      <a:endParaRPr kumimoji="0" lang="en-US" altLang="zh-CN" sz="36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538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538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FF"/>
                    </a:solidFill>
                  </a:tcPr>
                </a:tc>
              </a:tr>
              <a:tr h="12538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538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1</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0</a:t>
                      </a:r>
                      <a:endParaRPr kumimoji="0" lang="en-US" altLang="zh-CN" sz="3200" b="1" i="0" u="none" strike="noStrike" cap="none" normalizeH="0" baseline="0" dirty="0" smtClean="0">
                        <a:ln>
                          <a:noFill/>
                        </a:ln>
                        <a:solidFill>
                          <a:schemeClr val="tx1"/>
                        </a:solidFill>
                        <a:effectLst/>
                        <a:latin typeface="Arial"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FFFF"/>
                    </a:solidFill>
                  </a:tcPr>
                </a:tc>
              </a:tr>
            </a:tbl>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492754252"/>
              </p:ext>
            </p:extLst>
          </p:nvPr>
        </p:nvGraphicFramePr>
        <p:xfrm>
          <a:off x="1403647" y="4509120"/>
          <a:ext cx="2286863" cy="576064"/>
        </p:xfrm>
        <a:graphic>
          <a:graphicData uri="http://schemas.openxmlformats.org/presentationml/2006/ole">
            <mc:AlternateContent xmlns:mc="http://schemas.openxmlformats.org/markup-compatibility/2006">
              <mc:Choice xmlns:v="urn:schemas-microsoft-com:vml" Requires="v">
                <p:oleObj spid="_x0000_s471062" name="公式" r:id="rId3" imgW="901309" imgH="228501" progId="Equation.3">
                  <p:embed/>
                </p:oleObj>
              </mc:Choice>
              <mc:Fallback>
                <p:oleObj name="公式" r:id="rId3" imgW="901309" imgH="228501"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7" y="4509120"/>
                        <a:ext cx="2286863" cy="576064"/>
                      </a:xfrm>
                      <a:prstGeom prst="rect">
                        <a:avLst/>
                      </a:prstGeom>
                      <a:solidFill>
                        <a:srgbClr val="66FFFF"/>
                      </a:solidFill>
                      <a:ln w="38100">
                        <a:solidFill>
                          <a:srgbClr val="3333FF"/>
                        </a:solidFill>
                      </a:ln>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400903232"/>
              </p:ext>
            </p:extLst>
          </p:nvPr>
        </p:nvGraphicFramePr>
        <p:xfrm>
          <a:off x="5436096" y="4221088"/>
          <a:ext cx="2403162" cy="1143347"/>
        </p:xfrm>
        <a:graphic>
          <a:graphicData uri="http://schemas.openxmlformats.org/presentationml/2006/ole">
            <mc:AlternateContent xmlns:mc="http://schemas.openxmlformats.org/markup-compatibility/2006">
              <mc:Choice xmlns:v="urn:schemas-microsoft-com:vml" Requires="v">
                <p:oleObj spid="_x0000_s471063" name="公式" r:id="rId5" imgW="1016000" imgH="482600" progId="Equation.3">
                  <p:embed/>
                </p:oleObj>
              </mc:Choice>
              <mc:Fallback>
                <p:oleObj name="公式" r:id="rId5" imgW="1016000" imgH="4826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6096" y="4221088"/>
                        <a:ext cx="2403162" cy="1143347"/>
                      </a:xfrm>
                      <a:prstGeom prst="rect">
                        <a:avLst/>
                      </a:prstGeom>
                      <a:solidFill>
                        <a:srgbClr val="66FFFF"/>
                      </a:solidFill>
                      <a:ln w="38100">
                        <a:solidFill>
                          <a:srgbClr val="3333FF"/>
                        </a:solidFill>
                      </a:ln>
                    </p:spPr>
                  </p:pic>
                </p:oleObj>
              </mc:Fallback>
            </mc:AlternateContent>
          </a:graphicData>
        </a:graphic>
      </p:graphicFrame>
    </p:spTree>
    <p:extLst>
      <p:ext uri="{BB962C8B-B14F-4D97-AF65-F5344CB8AC3E}">
        <p14:creationId xmlns:p14="http://schemas.microsoft.com/office/powerpoint/2010/main" val="803340926"/>
      </p:ext>
    </p:extLst>
  </p:cSld>
  <p:clrMapOvr>
    <a:masterClrMapping/>
  </p:clrMapOvr>
  <p:transition spd="slow"/>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normAutofit/>
          </a:bodyPr>
          <a:lstStyle/>
          <a:p>
            <a:r>
              <a:rPr lang="zh-CN" altLang="en-US" dirty="0"/>
              <a:t>逆码变换器原理</a:t>
            </a:r>
            <a:r>
              <a:rPr lang="zh-CN" altLang="en-US" dirty="0" smtClean="0"/>
              <a:t>方框图</a:t>
            </a:r>
            <a:endParaRPr lang="zh-CN" altLang="en-US" dirty="0"/>
          </a:p>
        </p:txBody>
      </p:sp>
      <p:sp>
        <p:nvSpPr>
          <p:cNvPr id="50" name="灯片编号占位符 5"/>
          <p:cNvSpPr>
            <a:spLocks noGrp="1"/>
          </p:cNvSpPr>
          <p:nvPr>
            <p:ph type="sldNum" sz="quarter" idx="12"/>
          </p:nvPr>
        </p:nvSpPr>
        <p:spPr/>
        <p:txBody>
          <a:bodyPr/>
          <a:lstStyle/>
          <a:p>
            <a:fld id="{8EEE90A7-081F-4F42-98F6-AE76080264E5}" type="slidenum">
              <a:rPr lang="en-US" altLang="zh-CN" smtClean="0"/>
              <a:pPr/>
              <a:t>187</a:t>
            </a:fld>
            <a:endParaRPr lang="en-US" altLang="zh-CN"/>
          </a:p>
        </p:txBody>
      </p:sp>
      <p:grpSp>
        <p:nvGrpSpPr>
          <p:cNvPr id="2" name="Group 4"/>
          <p:cNvGrpSpPr>
            <a:grpSpLocks/>
          </p:cNvGrpSpPr>
          <p:nvPr/>
        </p:nvGrpSpPr>
        <p:grpSpPr bwMode="auto">
          <a:xfrm>
            <a:off x="1693990" y="1638093"/>
            <a:ext cx="4667086" cy="3583190"/>
            <a:chOff x="5850" y="8268"/>
            <a:chExt cx="4318" cy="3270"/>
          </a:xfrm>
        </p:grpSpPr>
        <p:sp>
          <p:nvSpPr>
            <p:cNvPr id="168965" name="Text Box 5"/>
            <p:cNvSpPr txBox="1">
              <a:spLocks noChangeArrowheads="1"/>
            </p:cNvSpPr>
            <p:nvPr/>
          </p:nvSpPr>
          <p:spPr bwMode="auto">
            <a:xfrm>
              <a:off x="7546" y="10443"/>
              <a:ext cx="600" cy="450"/>
            </a:xfrm>
            <a:prstGeom prst="rect">
              <a:avLst/>
            </a:prstGeom>
            <a:noFill/>
            <a:ln w="9525">
              <a:noFill/>
              <a:miter lim="800000"/>
              <a:headEnd/>
              <a:tailEnd/>
            </a:ln>
          </p:spPr>
          <p:txBody>
            <a:bodyPr/>
            <a:lstStyle/>
            <a:p>
              <a:pPr algn="just"/>
              <a:r>
                <a:rPr lang="en-US" altLang="zh-CN" sz="2000" b="1" i="1">
                  <a:latin typeface="Times New Roman" pitchFamily="18" charset="0"/>
                </a:rPr>
                <a:t>d</a:t>
              </a:r>
              <a:r>
                <a:rPr lang="en-US" altLang="zh-CN" sz="2000" b="1" i="1" baseline="-25000">
                  <a:latin typeface="Times New Roman" pitchFamily="18" charset="0"/>
                </a:rPr>
                <a:t>k</a:t>
              </a:r>
              <a:r>
                <a:rPr lang="en-US" altLang="zh-CN" sz="2000" b="1" baseline="-25000">
                  <a:latin typeface="Times New Roman" pitchFamily="18" charset="0"/>
                </a:rPr>
                <a:t>-1</a:t>
              </a:r>
              <a:endParaRPr lang="en-US" altLang="zh-CN" sz="3600" b="1"/>
            </a:p>
          </p:txBody>
        </p:sp>
        <p:grpSp>
          <p:nvGrpSpPr>
            <p:cNvPr id="3" name="Group 6"/>
            <p:cNvGrpSpPr>
              <a:grpSpLocks/>
            </p:cNvGrpSpPr>
            <p:nvPr/>
          </p:nvGrpSpPr>
          <p:grpSpPr bwMode="auto">
            <a:xfrm>
              <a:off x="5850" y="8268"/>
              <a:ext cx="4318" cy="3270"/>
              <a:chOff x="5850" y="8268"/>
              <a:chExt cx="4318" cy="3270"/>
            </a:xfrm>
          </p:grpSpPr>
          <p:sp>
            <p:nvSpPr>
              <p:cNvPr id="168967" name="Text Box 7"/>
              <p:cNvSpPr txBox="1">
                <a:spLocks noChangeArrowheads="1"/>
              </p:cNvSpPr>
              <p:nvPr/>
            </p:nvSpPr>
            <p:spPr bwMode="auto">
              <a:xfrm>
                <a:off x="7576" y="9123"/>
                <a:ext cx="600" cy="450"/>
              </a:xfrm>
              <a:prstGeom prst="rect">
                <a:avLst/>
              </a:prstGeom>
              <a:noFill/>
              <a:ln w="9525">
                <a:noFill/>
                <a:miter lim="800000"/>
                <a:headEnd/>
                <a:tailEnd/>
              </a:ln>
            </p:spPr>
            <p:txBody>
              <a:bodyPr/>
              <a:lstStyle/>
              <a:p>
                <a:pPr algn="just"/>
                <a:r>
                  <a:rPr lang="en-US" altLang="zh-CN" sz="2000" b="1">
                    <a:latin typeface="Times New Roman" pitchFamily="18" charset="0"/>
                  </a:rPr>
                  <a:t>c</a:t>
                </a:r>
                <a:r>
                  <a:rPr lang="en-US" altLang="zh-CN" sz="2000" b="1" baseline="-25000">
                    <a:latin typeface="Times New Roman" pitchFamily="18" charset="0"/>
                  </a:rPr>
                  <a:t>k-1</a:t>
                </a:r>
                <a:endParaRPr lang="en-US" altLang="zh-CN" sz="3600" b="1"/>
              </a:p>
            </p:txBody>
          </p:sp>
          <p:grpSp>
            <p:nvGrpSpPr>
              <p:cNvPr id="5" name="Group 9"/>
              <p:cNvGrpSpPr>
                <a:grpSpLocks/>
              </p:cNvGrpSpPr>
              <p:nvPr/>
            </p:nvGrpSpPr>
            <p:grpSpPr bwMode="auto">
              <a:xfrm>
                <a:off x="5901" y="8373"/>
                <a:ext cx="3526" cy="3165"/>
                <a:chOff x="3704" y="9150"/>
                <a:chExt cx="3526" cy="3165"/>
              </a:xfrm>
            </p:grpSpPr>
            <p:grpSp>
              <p:nvGrpSpPr>
                <p:cNvPr id="6" name="Group 10"/>
                <p:cNvGrpSpPr>
                  <a:grpSpLocks/>
                </p:cNvGrpSpPr>
                <p:nvPr/>
              </p:nvGrpSpPr>
              <p:grpSpPr bwMode="auto">
                <a:xfrm>
                  <a:off x="3810" y="9150"/>
                  <a:ext cx="2012" cy="1380"/>
                  <a:chOff x="3748" y="9255"/>
                  <a:chExt cx="2012" cy="1380"/>
                </a:xfrm>
              </p:grpSpPr>
              <p:sp>
                <p:nvSpPr>
                  <p:cNvPr id="168971" name="Line 11"/>
                  <p:cNvSpPr>
                    <a:spLocks noChangeShapeType="1"/>
                  </p:cNvSpPr>
                  <p:nvPr/>
                </p:nvSpPr>
                <p:spPr bwMode="auto">
                  <a:xfrm flipV="1">
                    <a:off x="3748" y="9615"/>
                    <a:ext cx="902" cy="0"/>
                  </a:xfrm>
                  <a:prstGeom prst="line">
                    <a:avLst/>
                  </a:prstGeom>
                  <a:noFill/>
                  <a:ln w="9525">
                    <a:solidFill>
                      <a:srgbClr val="000000"/>
                    </a:solidFill>
                    <a:round/>
                    <a:headEnd/>
                    <a:tailEnd type="triangle" w="med" len="med"/>
                  </a:ln>
                </p:spPr>
                <p:txBody>
                  <a:bodyPr/>
                  <a:lstStyle/>
                  <a:p>
                    <a:endParaRPr lang="zh-CN" altLang="en-US" sz="1400" b="1"/>
                  </a:p>
                </p:txBody>
              </p:sp>
              <p:grpSp>
                <p:nvGrpSpPr>
                  <p:cNvPr id="7" name="Group 12"/>
                  <p:cNvGrpSpPr>
                    <a:grpSpLocks/>
                  </p:cNvGrpSpPr>
                  <p:nvPr/>
                </p:nvGrpSpPr>
                <p:grpSpPr bwMode="auto">
                  <a:xfrm>
                    <a:off x="4184" y="9255"/>
                    <a:ext cx="1576" cy="1380"/>
                    <a:chOff x="4184" y="9255"/>
                    <a:chExt cx="1576" cy="1380"/>
                  </a:xfrm>
                </p:grpSpPr>
                <p:sp>
                  <p:nvSpPr>
                    <p:cNvPr id="168973" name="Line 13"/>
                    <p:cNvSpPr>
                      <a:spLocks noChangeShapeType="1"/>
                    </p:cNvSpPr>
                    <p:nvPr/>
                  </p:nvSpPr>
                  <p:spPr bwMode="auto">
                    <a:xfrm>
                      <a:off x="4184" y="9615"/>
                      <a:ext cx="0" cy="780"/>
                    </a:xfrm>
                    <a:prstGeom prst="line">
                      <a:avLst/>
                    </a:prstGeom>
                    <a:noFill/>
                    <a:ln w="9525">
                      <a:solidFill>
                        <a:srgbClr val="000000"/>
                      </a:solidFill>
                      <a:round/>
                      <a:headEnd/>
                      <a:tailEnd type="triangle" w="med" len="med"/>
                    </a:ln>
                  </p:spPr>
                  <p:txBody>
                    <a:bodyPr/>
                    <a:lstStyle/>
                    <a:p>
                      <a:endParaRPr lang="zh-CN" altLang="en-US" sz="1400" b="1"/>
                    </a:p>
                  </p:txBody>
                </p:sp>
                <p:sp>
                  <p:nvSpPr>
                    <p:cNvPr id="168974" name="Line 14"/>
                    <p:cNvSpPr>
                      <a:spLocks noChangeShapeType="1"/>
                    </p:cNvSpPr>
                    <p:nvPr/>
                  </p:nvSpPr>
                  <p:spPr bwMode="auto">
                    <a:xfrm>
                      <a:off x="4184" y="10395"/>
                      <a:ext cx="300" cy="0"/>
                    </a:xfrm>
                    <a:prstGeom prst="line">
                      <a:avLst/>
                    </a:prstGeom>
                    <a:noFill/>
                    <a:ln w="9525">
                      <a:solidFill>
                        <a:srgbClr val="000000"/>
                      </a:solidFill>
                      <a:round/>
                      <a:headEnd/>
                      <a:tailEnd/>
                    </a:ln>
                  </p:spPr>
                  <p:txBody>
                    <a:bodyPr/>
                    <a:lstStyle/>
                    <a:p>
                      <a:endParaRPr lang="zh-CN" altLang="en-US" sz="1400" b="1"/>
                    </a:p>
                  </p:txBody>
                </p:sp>
                <p:grpSp>
                  <p:nvGrpSpPr>
                    <p:cNvPr id="8" name="Group 15"/>
                    <p:cNvGrpSpPr>
                      <a:grpSpLocks/>
                    </p:cNvGrpSpPr>
                    <p:nvPr/>
                  </p:nvGrpSpPr>
                  <p:grpSpPr bwMode="auto">
                    <a:xfrm>
                      <a:off x="4620" y="9255"/>
                      <a:ext cx="570" cy="630"/>
                      <a:chOff x="4620" y="9345"/>
                      <a:chExt cx="570" cy="630"/>
                    </a:xfrm>
                  </p:grpSpPr>
                  <p:sp>
                    <p:nvSpPr>
                      <p:cNvPr id="168976" name="Oval 16"/>
                      <p:cNvSpPr>
                        <a:spLocks noChangeArrowheads="1"/>
                      </p:cNvSpPr>
                      <p:nvPr/>
                    </p:nvSpPr>
                    <p:spPr bwMode="auto">
                      <a:xfrm>
                        <a:off x="4664" y="9495"/>
                        <a:ext cx="496" cy="450"/>
                      </a:xfrm>
                      <a:prstGeom prst="ellipse">
                        <a:avLst/>
                      </a:prstGeom>
                      <a:solidFill>
                        <a:srgbClr val="FFFFFF"/>
                      </a:solidFill>
                      <a:ln w="9525">
                        <a:solidFill>
                          <a:srgbClr val="000000"/>
                        </a:solidFill>
                        <a:round/>
                        <a:headEnd/>
                        <a:tailEnd/>
                      </a:ln>
                    </p:spPr>
                    <p:txBody>
                      <a:bodyPr/>
                      <a:lstStyle/>
                      <a:p>
                        <a:endParaRPr lang="zh-CN" altLang="en-US" sz="1400" b="1"/>
                      </a:p>
                    </p:txBody>
                  </p:sp>
                  <p:sp>
                    <p:nvSpPr>
                      <p:cNvPr id="168977" name="Text Box 17"/>
                      <p:cNvSpPr txBox="1">
                        <a:spLocks noChangeArrowheads="1"/>
                      </p:cNvSpPr>
                      <p:nvPr/>
                    </p:nvSpPr>
                    <p:spPr bwMode="auto">
                      <a:xfrm>
                        <a:off x="4620" y="9345"/>
                        <a:ext cx="570" cy="630"/>
                      </a:xfrm>
                      <a:prstGeom prst="rect">
                        <a:avLst/>
                      </a:prstGeom>
                      <a:noFill/>
                      <a:ln w="9525">
                        <a:noFill/>
                        <a:miter lim="800000"/>
                        <a:headEnd/>
                        <a:tailEnd/>
                      </a:ln>
                    </p:spPr>
                    <p:txBody>
                      <a:bodyPr/>
                      <a:lstStyle/>
                      <a:p>
                        <a:pPr algn="just"/>
                        <a:r>
                          <a:rPr lang="zh-CN" altLang="en-US" sz="3600" b="1">
                            <a:latin typeface="Times New Roman" pitchFamily="18" charset="0"/>
                          </a:rPr>
                          <a:t>＋</a:t>
                        </a:r>
                        <a:endParaRPr lang="zh-CN" altLang="en-US" sz="4400" b="1"/>
                      </a:p>
                    </p:txBody>
                  </p:sp>
                </p:grpSp>
                <p:sp>
                  <p:nvSpPr>
                    <p:cNvPr id="168978" name="Text Box 18"/>
                    <p:cNvSpPr txBox="1">
                      <a:spLocks noChangeArrowheads="1"/>
                    </p:cNvSpPr>
                    <p:nvPr/>
                  </p:nvSpPr>
                  <p:spPr bwMode="auto">
                    <a:xfrm>
                      <a:off x="4498" y="10200"/>
                      <a:ext cx="824" cy="435"/>
                    </a:xfrm>
                    <a:prstGeom prst="rect">
                      <a:avLst/>
                    </a:prstGeom>
                    <a:solidFill>
                      <a:srgbClr val="FFFFFF"/>
                    </a:solidFill>
                    <a:ln w="9525">
                      <a:solidFill>
                        <a:srgbClr val="000000"/>
                      </a:solidFill>
                      <a:miter lim="800000"/>
                      <a:headEnd/>
                      <a:tailEnd/>
                    </a:ln>
                  </p:spPr>
                  <p:txBody>
                    <a:bodyPr/>
                    <a:lstStyle/>
                    <a:p>
                      <a:pPr algn="just"/>
                      <a:r>
                        <a:rPr lang="zh-CN" altLang="en-US" b="1">
                          <a:latin typeface="Times New Roman" pitchFamily="18" charset="0"/>
                        </a:rPr>
                        <a:t>延迟</a:t>
                      </a:r>
                      <a:r>
                        <a:rPr lang="en-US" altLang="zh-CN" b="1">
                          <a:latin typeface="Times New Roman" pitchFamily="18" charset="0"/>
                        </a:rPr>
                        <a:t>T</a:t>
                      </a:r>
                      <a:endParaRPr lang="en-US" altLang="zh-CN" sz="3600" b="1"/>
                    </a:p>
                  </p:txBody>
                </p:sp>
                <p:sp>
                  <p:nvSpPr>
                    <p:cNvPr id="168979" name="Line 19"/>
                    <p:cNvSpPr>
                      <a:spLocks noChangeShapeType="1"/>
                    </p:cNvSpPr>
                    <p:nvPr/>
                  </p:nvSpPr>
                  <p:spPr bwMode="auto">
                    <a:xfrm flipV="1">
                      <a:off x="4920" y="9840"/>
                      <a:ext cx="0" cy="375"/>
                    </a:xfrm>
                    <a:prstGeom prst="line">
                      <a:avLst/>
                    </a:prstGeom>
                    <a:noFill/>
                    <a:ln w="9525">
                      <a:solidFill>
                        <a:srgbClr val="000000"/>
                      </a:solidFill>
                      <a:round/>
                      <a:headEnd/>
                      <a:tailEnd type="triangle" w="med" len="med"/>
                    </a:ln>
                  </p:spPr>
                  <p:txBody>
                    <a:bodyPr/>
                    <a:lstStyle/>
                    <a:p>
                      <a:endParaRPr lang="zh-CN" altLang="en-US" sz="1400" b="1"/>
                    </a:p>
                  </p:txBody>
                </p:sp>
                <p:sp>
                  <p:nvSpPr>
                    <p:cNvPr id="168980" name="Line 20"/>
                    <p:cNvSpPr>
                      <a:spLocks noChangeShapeType="1"/>
                    </p:cNvSpPr>
                    <p:nvPr/>
                  </p:nvSpPr>
                  <p:spPr bwMode="auto">
                    <a:xfrm>
                      <a:off x="5324" y="10425"/>
                      <a:ext cx="436" cy="0"/>
                    </a:xfrm>
                    <a:prstGeom prst="line">
                      <a:avLst/>
                    </a:prstGeom>
                    <a:noFill/>
                    <a:ln w="9525">
                      <a:solidFill>
                        <a:srgbClr val="000000"/>
                      </a:solidFill>
                      <a:round/>
                      <a:headEnd/>
                      <a:tailEnd type="triangle" w="med" len="med"/>
                    </a:ln>
                  </p:spPr>
                  <p:txBody>
                    <a:bodyPr/>
                    <a:lstStyle/>
                    <a:p>
                      <a:endParaRPr lang="zh-CN" altLang="en-US" sz="1400" b="1"/>
                    </a:p>
                  </p:txBody>
                </p:sp>
              </p:grpSp>
            </p:grpSp>
            <p:grpSp>
              <p:nvGrpSpPr>
                <p:cNvPr id="9" name="Group 21"/>
                <p:cNvGrpSpPr>
                  <a:grpSpLocks/>
                </p:cNvGrpSpPr>
                <p:nvPr/>
              </p:nvGrpSpPr>
              <p:grpSpPr bwMode="auto">
                <a:xfrm>
                  <a:off x="3704" y="11040"/>
                  <a:ext cx="2088" cy="1275"/>
                  <a:chOff x="3718" y="10830"/>
                  <a:chExt cx="2088" cy="1275"/>
                </a:xfrm>
              </p:grpSpPr>
              <p:sp>
                <p:nvSpPr>
                  <p:cNvPr id="168982" name="Line 22"/>
                  <p:cNvSpPr>
                    <a:spLocks noChangeShapeType="1"/>
                  </p:cNvSpPr>
                  <p:nvPr/>
                </p:nvSpPr>
                <p:spPr bwMode="auto">
                  <a:xfrm>
                    <a:off x="4214" y="11040"/>
                    <a:ext cx="0" cy="795"/>
                  </a:xfrm>
                  <a:prstGeom prst="line">
                    <a:avLst/>
                  </a:prstGeom>
                  <a:noFill/>
                  <a:ln w="9525">
                    <a:solidFill>
                      <a:srgbClr val="000000"/>
                    </a:solidFill>
                    <a:round/>
                    <a:headEnd type="triangle" w="med" len="med"/>
                    <a:tailEnd/>
                  </a:ln>
                </p:spPr>
                <p:txBody>
                  <a:bodyPr/>
                  <a:lstStyle/>
                  <a:p>
                    <a:endParaRPr lang="zh-CN" altLang="en-US" sz="1400" b="1"/>
                  </a:p>
                </p:txBody>
              </p:sp>
              <p:sp>
                <p:nvSpPr>
                  <p:cNvPr id="168983" name="Line 23"/>
                  <p:cNvSpPr>
                    <a:spLocks noChangeShapeType="1"/>
                  </p:cNvSpPr>
                  <p:nvPr/>
                </p:nvSpPr>
                <p:spPr bwMode="auto">
                  <a:xfrm>
                    <a:off x="4212" y="11040"/>
                    <a:ext cx="300" cy="0"/>
                  </a:xfrm>
                  <a:prstGeom prst="line">
                    <a:avLst/>
                  </a:prstGeom>
                  <a:noFill/>
                  <a:ln w="9525">
                    <a:solidFill>
                      <a:srgbClr val="000000"/>
                    </a:solidFill>
                    <a:round/>
                    <a:headEnd/>
                    <a:tailEnd/>
                  </a:ln>
                </p:spPr>
                <p:txBody>
                  <a:bodyPr/>
                  <a:lstStyle/>
                  <a:p>
                    <a:endParaRPr lang="zh-CN" altLang="en-US" sz="1400" b="1"/>
                  </a:p>
                </p:txBody>
              </p:sp>
              <p:grpSp>
                <p:nvGrpSpPr>
                  <p:cNvPr id="10" name="Group 24"/>
                  <p:cNvGrpSpPr>
                    <a:grpSpLocks/>
                  </p:cNvGrpSpPr>
                  <p:nvPr/>
                </p:nvGrpSpPr>
                <p:grpSpPr bwMode="auto">
                  <a:xfrm>
                    <a:off x="4650" y="11475"/>
                    <a:ext cx="570" cy="630"/>
                    <a:chOff x="4620" y="9345"/>
                    <a:chExt cx="570" cy="630"/>
                  </a:xfrm>
                </p:grpSpPr>
                <p:sp>
                  <p:nvSpPr>
                    <p:cNvPr id="168985" name="Oval 25"/>
                    <p:cNvSpPr>
                      <a:spLocks noChangeArrowheads="1"/>
                    </p:cNvSpPr>
                    <p:nvPr/>
                  </p:nvSpPr>
                  <p:spPr bwMode="auto">
                    <a:xfrm>
                      <a:off x="4664" y="9495"/>
                      <a:ext cx="496" cy="450"/>
                    </a:xfrm>
                    <a:prstGeom prst="ellipse">
                      <a:avLst/>
                    </a:prstGeom>
                    <a:solidFill>
                      <a:srgbClr val="FFFFFF"/>
                    </a:solidFill>
                    <a:ln w="9525">
                      <a:solidFill>
                        <a:srgbClr val="000000"/>
                      </a:solidFill>
                      <a:round/>
                      <a:headEnd/>
                      <a:tailEnd/>
                    </a:ln>
                  </p:spPr>
                  <p:txBody>
                    <a:bodyPr/>
                    <a:lstStyle/>
                    <a:p>
                      <a:endParaRPr lang="zh-CN" altLang="en-US" sz="1400" b="1"/>
                    </a:p>
                  </p:txBody>
                </p:sp>
                <p:sp>
                  <p:nvSpPr>
                    <p:cNvPr id="168986" name="Text Box 26"/>
                    <p:cNvSpPr txBox="1">
                      <a:spLocks noChangeArrowheads="1"/>
                    </p:cNvSpPr>
                    <p:nvPr/>
                  </p:nvSpPr>
                  <p:spPr bwMode="auto">
                    <a:xfrm>
                      <a:off x="4620" y="9345"/>
                      <a:ext cx="570" cy="630"/>
                    </a:xfrm>
                    <a:prstGeom prst="rect">
                      <a:avLst/>
                    </a:prstGeom>
                    <a:noFill/>
                    <a:ln w="9525">
                      <a:noFill/>
                      <a:miter lim="800000"/>
                      <a:headEnd/>
                      <a:tailEnd/>
                    </a:ln>
                  </p:spPr>
                  <p:txBody>
                    <a:bodyPr/>
                    <a:lstStyle/>
                    <a:p>
                      <a:pPr algn="just"/>
                      <a:r>
                        <a:rPr lang="zh-CN" altLang="en-US" sz="3600" b="1">
                          <a:latin typeface="Times New Roman" pitchFamily="18" charset="0"/>
                        </a:rPr>
                        <a:t>＋</a:t>
                      </a:r>
                      <a:endParaRPr lang="zh-CN" altLang="en-US" sz="4400" b="1"/>
                    </a:p>
                  </p:txBody>
                </p:sp>
              </p:grpSp>
              <p:sp>
                <p:nvSpPr>
                  <p:cNvPr id="168987" name="Line 27"/>
                  <p:cNvSpPr>
                    <a:spLocks noChangeShapeType="1"/>
                  </p:cNvSpPr>
                  <p:nvPr/>
                </p:nvSpPr>
                <p:spPr bwMode="auto">
                  <a:xfrm>
                    <a:off x="3718" y="11835"/>
                    <a:ext cx="962" cy="0"/>
                  </a:xfrm>
                  <a:prstGeom prst="line">
                    <a:avLst/>
                  </a:prstGeom>
                  <a:noFill/>
                  <a:ln w="9525">
                    <a:solidFill>
                      <a:srgbClr val="000000"/>
                    </a:solidFill>
                    <a:round/>
                    <a:headEnd/>
                    <a:tailEnd type="triangle" w="med" len="med"/>
                  </a:ln>
                </p:spPr>
                <p:txBody>
                  <a:bodyPr/>
                  <a:lstStyle/>
                  <a:p>
                    <a:endParaRPr lang="zh-CN" altLang="en-US" sz="1400" b="1"/>
                  </a:p>
                </p:txBody>
              </p:sp>
              <p:sp>
                <p:nvSpPr>
                  <p:cNvPr id="168988" name="Text Box 28"/>
                  <p:cNvSpPr txBox="1">
                    <a:spLocks noChangeArrowheads="1"/>
                  </p:cNvSpPr>
                  <p:nvPr/>
                </p:nvSpPr>
                <p:spPr bwMode="auto">
                  <a:xfrm>
                    <a:off x="4512" y="10830"/>
                    <a:ext cx="824" cy="435"/>
                  </a:xfrm>
                  <a:prstGeom prst="rect">
                    <a:avLst/>
                  </a:prstGeom>
                  <a:solidFill>
                    <a:srgbClr val="FFFFFF"/>
                  </a:solidFill>
                  <a:ln w="9525">
                    <a:solidFill>
                      <a:srgbClr val="000000"/>
                    </a:solidFill>
                    <a:miter lim="800000"/>
                    <a:headEnd/>
                    <a:tailEnd/>
                  </a:ln>
                </p:spPr>
                <p:txBody>
                  <a:bodyPr/>
                  <a:lstStyle/>
                  <a:p>
                    <a:pPr algn="just"/>
                    <a:r>
                      <a:rPr lang="zh-CN" altLang="en-US" b="1">
                        <a:latin typeface="Times New Roman" pitchFamily="18" charset="0"/>
                      </a:rPr>
                      <a:t>延迟</a:t>
                    </a:r>
                    <a:r>
                      <a:rPr lang="en-US" altLang="zh-CN" b="1">
                        <a:latin typeface="Times New Roman" pitchFamily="18" charset="0"/>
                      </a:rPr>
                      <a:t>T</a:t>
                    </a:r>
                    <a:endParaRPr lang="en-US" altLang="zh-CN" sz="3600" b="1"/>
                  </a:p>
                </p:txBody>
              </p:sp>
              <p:sp>
                <p:nvSpPr>
                  <p:cNvPr id="168989" name="Line 29"/>
                  <p:cNvSpPr>
                    <a:spLocks noChangeShapeType="1"/>
                  </p:cNvSpPr>
                  <p:nvPr/>
                </p:nvSpPr>
                <p:spPr bwMode="auto">
                  <a:xfrm flipV="1">
                    <a:off x="4934" y="11265"/>
                    <a:ext cx="0" cy="375"/>
                  </a:xfrm>
                  <a:prstGeom prst="line">
                    <a:avLst/>
                  </a:prstGeom>
                  <a:noFill/>
                  <a:ln w="9525">
                    <a:solidFill>
                      <a:srgbClr val="000000"/>
                    </a:solidFill>
                    <a:round/>
                    <a:headEnd type="triangle" w="med" len="med"/>
                    <a:tailEnd/>
                  </a:ln>
                </p:spPr>
                <p:txBody>
                  <a:bodyPr/>
                  <a:lstStyle/>
                  <a:p>
                    <a:endParaRPr lang="zh-CN" altLang="en-US" sz="1400" b="1"/>
                  </a:p>
                </p:txBody>
              </p:sp>
              <p:sp>
                <p:nvSpPr>
                  <p:cNvPr id="168990" name="Line 30"/>
                  <p:cNvSpPr>
                    <a:spLocks noChangeShapeType="1"/>
                  </p:cNvSpPr>
                  <p:nvPr/>
                </p:nvSpPr>
                <p:spPr bwMode="auto">
                  <a:xfrm>
                    <a:off x="5370" y="11055"/>
                    <a:ext cx="436" cy="0"/>
                  </a:xfrm>
                  <a:prstGeom prst="line">
                    <a:avLst/>
                  </a:prstGeom>
                  <a:noFill/>
                  <a:ln w="9525">
                    <a:solidFill>
                      <a:srgbClr val="000000"/>
                    </a:solidFill>
                    <a:round/>
                    <a:headEnd/>
                    <a:tailEnd type="triangle" w="med" len="med"/>
                  </a:ln>
                </p:spPr>
                <p:txBody>
                  <a:bodyPr/>
                  <a:lstStyle/>
                  <a:p>
                    <a:endParaRPr lang="zh-CN" altLang="en-US" sz="1400" b="1"/>
                  </a:p>
                </p:txBody>
              </p:sp>
            </p:grpSp>
            <p:grpSp>
              <p:nvGrpSpPr>
                <p:cNvPr id="11" name="Group 31"/>
                <p:cNvGrpSpPr>
                  <a:grpSpLocks/>
                </p:cNvGrpSpPr>
                <p:nvPr/>
              </p:nvGrpSpPr>
              <p:grpSpPr bwMode="auto">
                <a:xfrm>
                  <a:off x="5520" y="10305"/>
                  <a:ext cx="570" cy="975"/>
                  <a:chOff x="5640" y="10305"/>
                  <a:chExt cx="570" cy="975"/>
                </a:xfrm>
              </p:grpSpPr>
              <p:grpSp>
                <p:nvGrpSpPr>
                  <p:cNvPr id="12" name="Group 32"/>
                  <p:cNvGrpSpPr>
                    <a:grpSpLocks/>
                  </p:cNvGrpSpPr>
                  <p:nvPr/>
                </p:nvGrpSpPr>
                <p:grpSpPr bwMode="auto">
                  <a:xfrm>
                    <a:off x="5640" y="10425"/>
                    <a:ext cx="570" cy="630"/>
                    <a:chOff x="4620" y="9345"/>
                    <a:chExt cx="570" cy="630"/>
                  </a:xfrm>
                </p:grpSpPr>
                <p:sp>
                  <p:nvSpPr>
                    <p:cNvPr id="168993" name="Oval 33"/>
                    <p:cNvSpPr>
                      <a:spLocks noChangeArrowheads="1"/>
                    </p:cNvSpPr>
                    <p:nvPr/>
                  </p:nvSpPr>
                  <p:spPr bwMode="auto">
                    <a:xfrm>
                      <a:off x="4664" y="9495"/>
                      <a:ext cx="496" cy="450"/>
                    </a:xfrm>
                    <a:prstGeom prst="ellipse">
                      <a:avLst/>
                    </a:prstGeom>
                    <a:solidFill>
                      <a:srgbClr val="FFFFFF"/>
                    </a:solidFill>
                    <a:ln w="9525">
                      <a:solidFill>
                        <a:srgbClr val="000000"/>
                      </a:solidFill>
                      <a:round/>
                      <a:headEnd/>
                      <a:tailEnd/>
                    </a:ln>
                  </p:spPr>
                  <p:txBody>
                    <a:bodyPr/>
                    <a:lstStyle/>
                    <a:p>
                      <a:endParaRPr lang="zh-CN" altLang="en-US" sz="1400" b="1"/>
                    </a:p>
                  </p:txBody>
                </p:sp>
                <p:sp>
                  <p:nvSpPr>
                    <p:cNvPr id="168994" name="Text Box 34"/>
                    <p:cNvSpPr txBox="1">
                      <a:spLocks noChangeArrowheads="1"/>
                    </p:cNvSpPr>
                    <p:nvPr/>
                  </p:nvSpPr>
                  <p:spPr bwMode="auto">
                    <a:xfrm>
                      <a:off x="4620" y="9345"/>
                      <a:ext cx="570" cy="630"/>
                    </a:xfrm>
                    <a:prstGeom prst="rect">
                      <a:avLst/>
                    </a:prstGeom>
                    <a:noFill/>
                    <a:ln w="9525">
                      <a:noFill/>
                      <a:miter lim="800000"/>
                      <a:headEnd/>
                      <a:tailEnd/>
                    </a:ln>
                  </p:spPr>
                  <p:txBody>
                    <a:bodyPr/>
                    <a:lstStyle/>
                    <a:p>
                      <a:pPr algn="just"/>
                      <a:r>
                        <a:rPr lang="zh-CN" altLang="en-US" sz="3600" b="1">
                          <a:latin typeface="Times New Roman" pitchFamily="18" charset="0"/>
                        </a:rPr>
                        <a:t>＋</a:t>
                      </a:r>
                      <a:endParaRPr lang="zh-CN" altLang="en-US" sz="4400" b="1"/>
                    </a:p>
                  </p:txBody>
                </p:sp>
              </p:grpSp>
              <p:sp>
                <p:nvSpPr>
                  <p:cNvPr id="168995" name="Line 35"/>
                  <p:cNvSpPr>
                    <a:spLocks noChangeShapeType="1"/>
                  </p:cNvSpPr>
                  <p:nvPr/>
                </p:nvSpPr>
                <p:spPr bwMode="auto">
                  <a:xfrm flipV="1">
                    <a:off x="5924" y="10305"/>
                    <a:ext cx="0" cy="270"/>
                  </a:xfrm>
                  <a:prstGeom prst="line">
                    <a:avLst/>
                  </a:prstGeom>
                  <a:noFill/>
                  <a:ln w="9525">
                    <a:solidFill>
                      <a:srgbClr val="000000"/>
                    </a:solidFill>
                    <a:round/>
                    <a:headEnd/>
                    <a:tailEnd/>
                  </a:ln>
                </p:spPr>
                <p:txBody>
                  <a:bodyPr/>
                  <a:lstStyle/>
                  <a:p>
                    <a:endParaRPr lang="zh-CN" altLang="en-US" sz="1400" b="1"/>
                  </a:p>
                </p:txBody>
              </p:sp>
              <p:sp>
                <p:nvSpPr>
                  <p:cNvPr id="168996" name="Line 36"/>
                  <p:cNvSpPr>
                    <a:spLocks noChangeShapeType="1"/>
                  </p:cNvSpPr>
                  <p:nvPr/>
                </p:nvSpPr>
                <p:spPr bwMode="auto">
                  <a:xfrm flipV="1">
                    <a:off x="5924" y="11010"/>
                    <a:ext cx="0" cy="270"/>
                  </a:xfrm>
                  <a:prstGeom prst="line">
                    <a:avLst/>
                  </a:prstGeom>
                  <a:noFill/>
                  <a:ln w="9525">
                    <a:solidFill>
                      <a:srgbClr val="000000"/>
                    </a:solidFill>
                    <a:round/>
                    <a:headEnd/>
                    <a:tailEnd/>
                  </a:ln>
                </p:spPr>
                <p:txBody>
                  <a:bodyPr/>
                  <a:lstStyle/>
                  <a:p>
                    <a:endParaRPr lang="zh-CN" altLang="en-US" sz="1400" b="1"/>
                  </a:p>
                </p:txBody>
              </p:sp>
            </p:grpSp>
            <p:sp>
              <p:nvSpPr>
                <p:cNvPr id="168997" name="Line 37"/>
                <p:cNvSpPr>
                  <a:spLocks noChangeShapeType="1"/>
                </p:cNvSpPr>
                <p:nvPr/>
              </p:nvSpPr>
              <p:spPr bwMode="auto">
                <a:xfrm>
                  <a:off x="6074" y="10800"/>
                  <a:ext cx="540" cy="0"/>
                </a:xfrm>
                <a:prstGeom prst="line">
                  <a:avLst/>
                </a:prstGeom>
                <a:noFill/>
                <a:ln w="9525">
                  <a:solidFill>
                    <a:srgbClr val="000000"/>
                  </a:solidFill>
                  <a:round/>
                  <a:headEnd/>
                  <a:tailEnd type="triangle" w="med" len="med"/>
                </a:ln>
              </p:spPr>
              <p:txBody>
                <a:bodyPr/>
                <a:lstStyle/>
                <a:p>
                  <a:endParaRPr lang="zh-CN" altLang="en-US" sz="1400" b="1"/>
                </a:p>
              </p:txBody>
            </p:sp>
            <p:sp>
              <p:nvSpPr>
                <p:cNvPr id="168998" name="Text Box 38"/>
                <p:cNvSpPr txBox="1">
                  <a:spLocks noChangeArrowheads="1"/>
                </p:cNvSpPr>
                <p:nvPr/>
              </p:nvSpPr>
              <p:spPr bwMode="auto">
                <a:xfrm>
                  <a:off x="6616" y="9315"/>
                  <a:ext cx="614" cy="2940"/>
                </a:xfrm>
                <a:prstGeom prst="rect">
                  <a:avLst/>
                </a:prstGeom>
                <a:solidFill>
                  <a:srgbClr val="FFFFFF"/>
                </a:solidFill>
                <a:ln w="9525">
                  <a:solidFill>
                    <a:srgbClr val="000000"/>
                  </a:solidFill>
                  <a:miter lim="800000"/>
                  <a:headEnd/>
                  <a:tailEnd/>
                </a:ln>
              </p:spPr>
              <p:txBody>
                <a:bodyPr/>
                <a:lstStyle/>
                <a:p>
                  <a:pPr algn="just"/>
                  <a:endParaRPr lang="en-US" altLang="zh-CN" sz="2000" b="1">
                    <a:latin typeface="Times New Roman" pitchFamily="18" charset="0"/>
                  </a:endParaRPr>
                </a:p>
                <a:p>
                  <a:pPr algn="just"/>
                  <a:r>
                    <a:rPr lang="zh-CN" altLang="en-US" sz="2000" b="1">
                      <a:latin typeface="Times New Roman" pitchFamily="18" charset="0"/>
                    </a:rPr>
                    <a:t>交</a:t>
                  </a:r>
                </a:p>
                <a:p>
                  <a:pPr algn="just"/>
                  <a:r>
                    <a:rPr lang="zh-CN" altLang="en-US" sz="2000" b="1">
                      <a:latin typeface="Times New Roman" pitchFamily="18" charset="0"/>
                    </a:rPr>
                    <a:t>叉</a:t>
                  </a:r>
                </a:p>
                <a:p>
                  <a:pPr algn="just"/>
                  <a:r>
                    <a:rPr lang="zh-CN" altLang="en-US" sz="2000" b="1">
                      <a:latin typeface="Times New Roman" pitchFamily="18" charset="0"/>
                    </a:rPr>
                    <a:t>直</a:t>
                  </a:r>
                </a:p>
                <a:p>
                  <a:pPr algn="just"/>
                  <a:r>
                    <a:rPr lang="zh-CN" altLang="en-US" sz="2000" b="1">
                      <a:latin typeface="Times New Roman" pitchFamily="18" charset="0"/>
                    </a:rPr>
                    <a:t>通</a:t>
                  </a:r>
                </a:p>
                <a:p>
                  <a:pPr algn="just"/>
                  <a:r>
                    <a:rPr lang="zh-CN" altLang="en-US" sz="2000" b="1">
                      <a:latin typeface="Times New Roman" pitchFamily="18" charset="0"/>
                    </a:rPr>
                    <a:t>电</a:t>
                  </a:r>
                </a:p>
                <a:p>
                  <a:pPr algn="just"/>
                  <a:r>
                    <a:rPr lang="zh-CN" altLang="en-US" sz="2000" b="1">
                      <a:latin typeface="Times New Roman" pitchFamily="18" charset="0"/>
                    </a:rPr>
                    <a:t>路</a:t>
                  </a:r>
                </a:p>
                <a:p>
                  <a:endParaRPr lang="en-US" altLang="zh-CN" sz="3600" b="1"/>
                </a:p>
              </p:txBody>
            </p:sp>
            <p:sp>
              <p:nvSpPr>
                <p:cNvPr id="168999" name="Line 39"/>
                <p:cNvSpPr>
                  <a:spLocks noChangeShapeType="1"/>
                </p:cNvSpPr>
                <p:nvPr/>
              </p:nvSpPr>
              <p:spPr bwMode="auto">
                <a:xfrm>
                  <a:off x="5190" y="12060"/>
                  <a:ext cx="1424" cy="0"/>
                </a:xfrm>
                <a:prstGeom prst="line">
                  <a:avLst/>
                </a:prstGeom>
                <a:noFill/>
                <a:ln w="9525">
                  <a:solidFill>
                    <a:srgbClr val="000000"/>
                  </a:solidFill>
                  <a:round/>
                  <a:headEnd/>
                  <a:tailEnd type="triangle" w="med" len="med"/>
                </a:ln>
              </p:spPr>
              <p:txBody>
                <a:bodyPr/>
                <a:lstStyle/>
                <a:p>
                  <a:endParaRPr lang="zh-CN" altLang="en-US" sz="1400" b="1"/>
                </a:p>
              </p:txBody>
            </p:sp>
            <p:sp>
              <p:nvSpPr>
                <p:cNvPr id="169000" name="Line 40"/>
                <p:cNvSpPr>
                  <a:spLocks noChangeShapeType="1"/>
                </p:cNvSpPr>
                <p:nvPr/>
              </p:nvSpPr>
              <p:spPr bwMode="auto">
                <a:xfrm>
                  <a:off x="5234" y="9510"/>
                  <a:ext cx="1394" cy="0"/>
                </a:xfrm>
                <a:prstGeom prst="line">
                  <a:avLst/>
                </a:prstGeom>
                <a:noFill/>
                <a:ln w="9525">
                  <a:solidFill>
                    <a:srgbClr val="000000"/>
                  </a:solidFill>
                  <a:round/>
                  <a:headEnd/>
                  <a:tailEnd type="triangle" w="med" len="med"/>
                </a:ln>
              </p:spPr>
              <p:txBody>
                <a:bodyPr/>
                <a:lstStyle/>
                <a:p>
                  <a:endParaRPr lang="zh-CN" altLang="en-US" sz="1400" b="1"/>
                </a:p>
              </p:txBody>
            </p:sp>
          </p:grpSp>
          <p:sp>
            <p:nvSpPr>
              <p:cNvPr id="169002" name="Text Box 42"/>
              <p:cNvSpPr txBox="1">
                <a:spLocks noChangeArrowheads="1"/>
              </p:cNvSpPr>
              <p:nvPr/>
            </p:nvSpPr>
            <p:spPr bwMode="auto">
              <a:xfrm>
                <a:off x="5850" y="10878"/>
                <a:ext cx="600" cy="450"/>
              </a:xfrm>
              <a:prstGeom prst="rect">
                <a:avLst/>
              </a:prstGeom>
              <a:noFill/>
              <a:ln w="9525">
                <a:noFill/>
                <a:miter lim="800000"/>
                <a:headEnd/>
                <a:tailEnd/>
              </a:ln>
            </p:spPr>
            <p:txBody>
              <a:bodyPr/>
              <a:lstStyle/>
              <a:p>
                <a:pPr algn="just"/>
                <a:r>
                  <a:rPr lang="en-US" altLang="zh-CN" sz="2000" b="1" i="1">
                    <a:latin typeface="Times New Roman" pitchFamily="18" charset="0"/>
                  </a:rPr>
                  <a:t>d</a:t>
                </a:r>
                <a:r>
                  <a:rPr lang="en-US" altLang="zh-CN" sz="2000" b="1" i="1" baseline="-25000">
                    <a:latin typeface="Times New Roman" pitchFamily="18" charset="0"/>
                  </a:rPr>
                  <a:t>k</a:t>
                </a:r>
                <a:endParaRPr lang="en-US" altLang="zh-CN" sz="3600" b="1"/>
              </a:p>
            </p:txBody>
          </p:sp>
          <p:sp>
            <p:nvSpPr>
              <p:cNvPr id="169003" name="Text Box 43"/>
              <p:cNvSpPr txBox="1">
                <a:spLocks noChangeArrowheads="1"/>
              </p:cNvSpPr>
              <p:nvPr/>
            </p:nvSpPr>
            <p:spPr bwMode="auto">
              <a:xfrm>
                <a:off x="5970" y="8373"/>
                <a:ext cx="600" cy="450"/>
              </a:xfrm>
              <a:prstGeom prst="rect">
                <a:avLst/>
              </a:prstGeom>
              <a:noFill/>
              <a:ln w="9525">
                <a:noFill/>
                <a:miter lim="800000"/>
                <a:headEnd/>
                <a:tailEnd/>
              </a:ln>
            </p:spPr>
            <p:txBody>
              <a:bodyPr/>
              <a:lstStyle/>
              <a:p>
                <a:pPr algn="just"/>
                <a:r>
                  <a:rPr lang="en-US" altLang="zh-CN" sz="2000" b="1" i="1">
                    <a:latin typeface="Times New Roman" pitchFamily="18" charset="0"/>
                  </a:rPr>
                  <a:t>c</a:t>
                </a:r>
                <a:r>
                  <a:rPr lang="en-US" altLang="zh-CN" sz="2000" b="1" i="1" baseline="-25000">
                    <a:latin typeface="Times New Roman" pitchFamily="18" charset="0"/>
                  </a:rPr>
                  <a:t>k</a:t>
                </a:r>
                <a:endParaRPr lang="en-US" altLang="zh-CN" sz="3600" b="1"/>
              </a:p>
            </p:txBody>
          </p:sp>
          <p:sp>
            <p:nvSpPr>
              <p:cNvPr id="169004" name="Line 44"/>
              <p:cNvSpPr>
                <a:spLocks noChangeShapeType="1"/>
              </p:cNvSpPr>
              <p:nvPr/>
            </p:nvSpPr>
            <p:spPr bwMode="auto">
              <a:xfrm>
                <a:off x="9420" y="11283"/>
                <a:ext cx="448" cy="0"/>
              </a:xfrm>
              <a:prstGeom prst="line">
                <a:avLst/>
              </a:prstGeom>
              <a:noFill/>
              <a:ln w="9525">
                <a:solidFill>
                  <a:srgbClr val="000000"/>
                </a:solidFill>
                <a:round/>
                <a:headEnd/>
                <a:tailEnd type="triangle" w="med" len="med"/>
              </a:ln>
            </p:spPr>
            <p:txBody>
              <a:bodyPr/>
              <a:lstStyle/>
              <a:p>
                <a:endParaRPr lang="zh-CN" altLang="en-US" sz="1400" b="1"/>
              </a:p>
            </p:txBody>
          </p:sp>
          <p:sp>
            <p:nvSpPr>
              <p:cNvPr id="169005" name="Line 45"/>
              <p:cNvSpPr>
                <a:spLocks noChangeShapeType="1"/>
              </p:cNvSpPr>
              <p:nvPr/>
            </p:nvSpPr>
            <p:spPr bwMode="auto">
              <a:xfrm>
                <a:off x="9436" y="8703"/>
                <a:ext cx="448" cy="0"/>
              </a:xfrm>
              <a:prstGeom prst="line">
                <a:avLst/>
              </a:prstGeom>
              <a:noFill/>
              <a:ln w="9525">
                <a:solidFill>
                  <a:srgbClr val="000000"/>
                </a:solidFill>
                <a:round/>
                <a:headEnd/>
                <a:tailEnd type="triangle" w="med" len="med"/>
              </a:ln>
            </p:spPr>
            <p:txBody>
              <a:bodyPr/>
              <a:lstStyle/>
              <a:p>
                <a:endParaRPr lang="zh-CN" altLang="en-US" sz="1400" b="1"/>
              </a:p>
            </p:txBody>
          </p:sp>
          <p:sp>
            <p:nvSpPr>
              <p:cNvPr id="169006" name="Text Box 46"/>
              <p:cNvSpPr txBox="1">
                <a:spLocks noChangeArrowheads="1"/>
              </p:cNvSpPr>
              <p:nvPr/>
            </p:nvSpPr>
            <p:spPr bwMode="auto">
              <a:xfrm>
                <a:off x="9494" y="10803"/>
                <a:ext cx="600" cy="450"/>
              </a:xfrm>
              <a:prstGeom prst="rect">
                <a:avLst/>
              </a:prstGeom>
              <a:noFill/>
              <a:ln w="9525">
                <a:noFill/>
                <a:miter lim="800000"/>
                <a:headEnd/>
                <a:tailEnd/>
              </a:ln>
            </p:spPr>
            <p:txBody>
              <a:bodyPr/>
              <a:lstStyle/>
              <a:p>
                <a:pPr algn="just"/>
                <a:r>
                  <a:rPr lang="en-US" altLang="zh-CN" sz="2000" b="1" i="1">
                    <a:latin typeface="Times New Roman" pitchFamily="18" charset="0"/>
                  </a:rPr>
                  <a:t>b</a:t>
                </a:r>
                <a:r>
                  <a:rPr lang="en-US" altLang="zh-CN" sz="2000" b="1" i="1" baseline="-25000">
                    <a:latin typeface="Times New Roman" pitchFamily="18" charset="0"/>
                  </a:rPr>
                  <a:t>k</a:t>
                </a:r>
                <a:endParaRPr lang="en-US" altLang="zh-CN" sz="3600" b="1"/>
              </a:p>
            </p:txBody>
          </p:sp>
          <p:sp>
            <p:nvSpPr>
              <p:cNvPr id="169007" name="Text Box 47"/>
              <p:cNvSpPr txBox="1">
                <a:spLocks noChangeArrowheads="1"/>
              </p:cNvSpPr>
              <p:nvPr/>
            </p:nvSpPr>
            <p:spPr bwMode="auto">
              <a:xfrm>
                <a:off x="9568" y="8268"/>
                <a:ext cx="600" cy="450"/>
              </a:xfrm>
              <a:prstGeom prst="rect">
                <a:avLst/>
              </a:prstGeom>
              <a:noFill/>
              <a:ln w="9525">
                <a:noFill/>
                <a:miter lim="800000"/>
                <a:headEnd/>
                <a:tailEnd/>
              </a:ln>
            </p:spPr>
            <p:txBody>
              <a:bodyPr/>
              <a:lstStyle/>
              <a:p>
                <a:pPr algn="just"/>
                <a:r>
                  <a:rPr lang="en-US" altLang="zh-CN" sz="2000" b="1" i="1">
                    <a:latin typeface="Times New Roman" pitchFamily="18" charset="0"/>
                  </a:rPr>
                  <a:t>a</a:t>
                </a:r>
                <a:r>
                  <a:rPr lang="en-US" altLang="zh-CN" sz="2000" b="1" i="1" baseline="-25000">
                    <a:latin typeface="Times New Roman" pitchFamily="18" charset="0"/>
                  </a:rPr>
                  <a:t>k</a:t>
                </a:r>
                <a:endParaRPr lang="en-US" altLang="zh-CN" sz="3600" b="1"/>
              </a:p>
            </p:txBody>
          </p:sp>
          <p:sp>
            <p:nvSpPr>
              <p:cNvPr id="169008" name="Text Box 48"/>
              <p:cNvSpPr txBox="1">
                <a:spLocks noChangeArrowheads="1"/>
              </p:cNvSpPr>
              <p:nvPr/>
            </p:nvSpPr>
            <p:spPr bwMode="auto">
              <a:xfrm>
                <a:off x="7082" y="10593"/>
                <a:ext cx="600" cy="450"/>
              </a:xfrm>
              <a:prstGeom prst="rect">
                <a:avLst/>
              </a:prstGeom>
              <a:noFill/>
              <a:ln w="9525">
                <a:noFill/>
                <a:miter lim="800000"/>
                <a:headEnd/>
                <a:tailEnd/>
              </a:ln>
            </p:spPr>
            <p:txBody>
              <a:bodyPr/>
              <a:lstStyle/>
              <a:p>
                <a:pPr algn="just"/>
                <a:r>
                  <a:rPr lang="en-US" altLang="zh-CN" sz="2000" b="1" i="1">
                    <a:latin typeface="Times New Roman" pitchFamily="18" charset="0"/>
                  </a:rPr>
                  <a:t>d</a:t>
                </a:r>
                <a:r>
                  <a:rPr lang="en-US" altLang="zh-CN" sz="2000" b="1" i="1" baseline="-25000">
                    <a:latin typeface="Times New Roman" pitchFamily="18" charset="0"/>
                  </a:rPr>
                  <a:t>k</a:t>
                </a:r>
                <a:r>
                  <a:rPr lang="en-US" altLang="zh-CN" sz="2000" b="1" baseline="-25000">
                    <a:latin typeface="Times New Roman" pitchFamily="18" charset="0"/>
                  </a:rPr>
                  <a:t>-1</a:t>
                </a:r>
                <a:endParaRPr lang="en-US" altLang="zh-CN" sz="3600" b="1"/>
              </a:p>
            </p:txBody>
          </p:sp>
          <p:sp>
            <p:nvSpPr>
              <p:cNvPr id="169009" name="Text Box 49"/>
              <p:cNvSpPr txBox="1">
                <a:spLocks noChangeArrowheads="1"/>
              </p:cNvSpPr>
              <p:nvPr/>
            </p:nvSpPr>
            <p:spPr bwMode="auto">
              <a:xfrm>
                <a:off x="7140" y="8898"/>
                <a:ext cx="600" cy="450"/>
              </a:xfrm>
              <a:prstGeom prst="rect">
                <a:avLst/>
              </a:prstGeom>
              <a:noFill/>
              <a:ln w="9525">
                <a:noFill/>
                <a:miter lim="800000"/>
                <a:headEnd/>
                <a:tailEnd/>
              </a:ln>
            </p:spPr>
            <p:txBody>
              <a:bodyPr/>
              <a:lstStyle/>
              <a:p>
                <a:pPr algn="just"/>
                <a:r>
                  <a:rPr lang="en-US" altLang="zh-CN" sz="2000" b="1" i="1">
                    <a:latin typeface="Times New Roman" pitchFamily="18" charset="0"/>
                  </a:rPr>
                  <a:t>c</a:t>
                </a:r>
                <a:r>
                  <a:rPr lang="en-US" altLang="zh-CN" sz="2000" b="1" i="1" baseline="-25000">
                    <a:latin typeface="Times New Roman" pitchFamily="18" charset="0"/>
                  </a:rPr>
                  <a:t>k</a:t>
                </a:r>
                <a:r>
                  <a:rPr lang="en-US" altLang="zh-CN" sz="2000" b="1" baseline="-25000">
                    <a:latin typeface="Times New Roman" pitchFamily="18" charset="0"/>
                  </a:rPr>
                  <a:t>-1</a:t>
                </a:r>
                <a:endParaRPr lang="en-US" altLang="zh-CN" sz="3600" b="1"/>
              </a:p>
            </p:txBody>
          </p:sp>
        </p:grpSp>
      </p:grpSp>
      <p:sp>
        <p:nvSpPr>
          <p:cNvPr id="13" name="矩形 12"/>
          <p:cNvSpPr/>
          <p:nvPr/>
        </p:nvSpPr>
        <p:spPr>
          <a:xfrm>
            <a:off x="151525" y="2529802"/>
            <a:ext cx="1828187" cy="1200329"/>
          </a:xfrm>
          <a:prstGeom prst="rect">
            <a:avLst/>
          </a:prstGeom>
        </p:spPr>
        <p:txBody>
          <a:bodyPr wrap="square">
            <a:spAutoFit/>
          </a:bodyPr>
          <a:lstStyle/>
          <a:p>
            <a:r>
              <a:rPr lang="en-US" altLang="zh-CN" sz="2400" b="1" i="1" dirty="0" err="1">
                <a:solidFill>
                  <a:srgbClr val="3333FF"/>
                </a:solidFill>
                <a:latin typeface="+mj-ea"/>
                <a:ea typeface="+mj-ea"/>
              </a:rPr>
              <a:t>c</a:t>
            </a:r>
            <a:r>
              <a:rPr lang="en-US" altLang="zh-CN" sz="2400" b="1" i="1" baseline="-25000" dirty="0" err="1">
                <a:solidFill>
                  <a:srgbClr val="3333FF"/>
                </a:solidFill>
                <a:latin typeface="+mj-ea"/>
                <a:ea typeface="+mj-ea"/>
              </a:rPr>
              <a:t>k</a:t>
            </a:r>
            <a:r>
              <a:rPr lang="zh-CN" altLang="en-US" sz="2400" b="1" dirty="0">
                <a:solidFill>
                  <a:srgbClr val="3333FF"/>
                </a:solidFill>
                <a:latin typeface="+mj-ea"/>
                <a:ea typeface="+mj-ea"/>
              </a:rPr>
              <a:t>和</a:t>
            </a:r>
            <a:r>
              <a:rPr lang="en-US" altLang="zh-CN" sz="2400" b="1" i="1" dirty="0" smtClean="0">
                <a:solidFill>
                  <a:srgbClr val="3333FF"/>
                </a:solidFill>
                <a:latin typeface="+mj-ea"/>
                <a:ea typeface="+mj-ea"/>
              </a:rPr>
              <a:t>c</a:t>
            </a:r>
            <a:r>
              <a:rPr lang="en-US" altLang="zh-CN" sz="2400" b="1" i="1" baseline="-25000" dirty="0" smtClean="0">
                <a:solidFill>
                  <a:srgbClr val="3333FF"/>
                </a:solidFill>
                <a:latin typeface="+mj-ea"/>
                <a:ea typeface="+mj-ea"/>
              </a:rPr>
              <a:t>k</a:t>
            </a:r>
            <a:r>
              <a:rPr lang="en-US" altLang="zh-CN" sz="2400" b="1" baseline="-25000" dirty="0" smtClean="0">
                <a:solidFill>
                  <a:srgbClr val="3333FF"/>
                </a:solidFill>
                <a:latin typeface="+mj-ea"/>
                <a:ea typeface="+mj-ea"/>
              </a:rPr>
              <a:t>-1;</a:t>
            </a:r>
            <a:r>
              <a:rPr lang="en-US" altLang="zh-CN" sz="2400" b="1" i="1" dirty="0" smtClean="0">
                <a:solidFill>
                  <a:srgbClr val="3333FF"/>
                </a:solidFill>
                <a:latin typeface="+mj-ea"/>
                <a:ea typeface="+mj-ea"/>
              </a:rPr>
              <a:t>d</a:t>
            </a:r>
            <a:r>
              <a:rPr lang="en-US" altLang="zh-CN" sz="2400" b="1" i="1" baseline="-25000" dirty="0" smtClean="0">
                <a:solidFill>
                  <a:srgbClr val="3333FF"/>
                </a:solidFill>
                <a:latin typeface="+mj-ea"/>
                <a:ea typeface="+mj-ea"/>
              </a:rPr>
              <a:t>k</a:t>
            </a:r>
            <a:r>
              <a:rPr lang="zh-CN" altLang="en-US" sz="2400" b="1" dirty="0">
                <a:solidFill>
                  <a:srgbClr val="3333FF"/>
                </a:solidFill>
                <a:latin typeface="+mj-ea"/>
                <a:ea typeface="+mj-ea"/>
              </a:rPr>
              <a:t>和</a:t>
            </a:r>
            <a:r>
              <a:rPr lang="en-US" altLang="zh-CN" sz="2400" b="1" i="1" dirty="0">
                <a:solidFill>
                  <a:srgbClr val="3333FF"/>
                </a:solidFill>
                <a:latin typeface="+mj-ea"/>
                <a:ea typeface="+mj-ea"/>
              </a:rPr>
              <a:t>d</a:t>
            </a:r>
            <a:r>
              <a:rPr lang="en-US" altLang="zh-CN" sz="2400" b="1" i="1" baseline="-25000" dirty="0">
                <a:solidFill>
                  <a:srgbClr val="3333FF"/>
                </a:solidFill>
                <a:latin typeface="+mj-ea"/>
                <a:ea typeface="+mj-ea"/>
              </a:rPr>
              <a:t>k</a:t>
            </a:r>
            <a:r>
              <a:rPr lang="en-US" altLang="zh-CN" sz="2400" b="1" baseline="-25000" dirty="0">
                <a:solidFill>
                  <a:srgbClr val="3333FF"/>
                </a:solidFill>
                <a:latin typeface="+mj-ea"/>
                <a:ea typeface="+mj-ea"/>
              </a:rPr>
              <a:t>-1</a:t>
            </a:r>
            <a:r>
              <a:rPr lang="zh-CN" altLang="en-US" sz="2400" b="1" dirty="0">
                <a:solidFill>
                  <a:srgbClr val="3333FF"/>
                </a:solidFill>
                <a:latin typeface="+mj-ea"/>
                <a:ea typeface="+mj-ea"/>
              </a:rPr>
              <a:t>分别作模</a:t>
            </a:r>
            <a:r>
              <a:rPr lang="en-US" altLang="zh-CN" sz="2400" b="1" dirty="0">
                <a:solidFill>
                  <a:srgbClr val="3333FF"/>
                </a:solidFill>
                <a:latin typeface="+mj-ea"/>
                <a:ea typeface="+mj-ea"/>
              </a:rPr>
              <a:t>2</a:t>
            </a:r>
            <a:r>
              <a:rPr lang="zh-CN" altLang="en-US" sz="2400" b="1" dirty="0" smtClean="0">
                <a:solidFill>
                  <a:srgbClr val="3333FF"/>
                </a:solidFill>
                <a:latin typeface="+mj-ea"/>
                <a:ea typeface="+mj-ea"/>
              </a:rPr>
              <a:t>加法</a:t>
            </a:r>
            <a:endParaRPr lang="zh-CN" altLang="en-US" sz="2400" b="1" dirty="0">
              <a:solidFill>
                <a:srgbClr val="3333FF"/>
              </a:solidFill>
              <a:latin typeface="+mj-ea"/>
              <a:ea typeface="+mj-ea"/>
            </a:endParaRPr>
          </a:p>
        </p:txBody>
      </p:sp>
      <p:cxnSp>
        <p:nvCxnSpPr>
          <p:cNvPr id="15" name="直接箭头连接符 14"/>
          <p:cNvCxnSpPr/>
          <p:nvPr/>
        </p:nvCxnSpPr>
        <p:spPr>
          <a:xfrm flipV="1">
            <a:off x="1693990" y="2410616"/>
            <a:ext cx="913314" cy="608156"/>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54" name="直接箭头连接符 53"/>
          <p:cNvCxnSpPr/>
          <p:nvPr/>
        </p:nvCxnSpPr>
        <p:spPr>
          <a:xfrm>
            <a:off x="1592106" y="3791294"/>
            <a:ext cx="1082210" cy="871143"/>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21" name="矩形 20"/>
          <p:cNvSpPr/>
          <p:nvPr/>
        </p:nvSpPr>
        <p:spPr>
          <a:xfrm>
            <a:off x="2627784" y="1239143"/>
            <a:ext cx="3877985" cy="461665"/>
          </a:xfrm>
          <a:prstGeom prst="rect">
            <a:avLst/>
          </a:prstGeom>
        </p:spPr>
        <p:txBody>
          <a:bodyPr wrap="square">
            <a:spAutoFit/>
          </a:bodyPr>
          <a:lstStyle/>
          <a:p>
            <a:r>
              <a:rPr lang="zh-CN" altLang="en-US" sz="2400" b="1" dirty="0">
                <a:solidFill>
                  <a:srgbClr val="3333FF"/>
                </a:solidFill>
                <a:latin typeface="+mj-ea"/>
                <a:ea typeface="+mj-ea"/>
              </a:rPr>
              <a:t>运算结果送到交叉直通电路</a:t>
            </a:r>
          </a:p>
        </p:txBody>
      </p:sp>
      <p:cxnSp>
        <p:nvCxnSpPr>
          <p:cNvPr id="61" name="直接箭头连接符 60"/>
          <p:cNvCxnSpPr/>
          <p:nvPr/>
        </p:nvCxnSpPr>
        <p:spPr>
          <a:xfrm>
            <a:off x="4405288" y="1753150"/>
            <a:ext cx="394509" cy="345169"/>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64" name="直接箭头连接符 63"/>
          <p:cNvCxnSpPr/>
          <p:nvPr/>
        </p:nvCxnSpPr>
        <p:spPr>
          <a:xfrm>
            <a:off x="4038342" y="1753150"/>
            <a:ext cx="614541" cy="299147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26" name="矩形 25"/>
          <p:cNvSpPr/>
          <p:nvPr/>
        </p:nvSpPr>
        <p:spPr>
          <a:xfrm>
            <a:off x="1088050" y="5280277"/>
            <a:ext cx="2995443" cy="830997"/>
          </a:xfrm>
          <a:prstGeom prst="rect">
            <a:avLst/>
          </a:prstGeom>
        </p:spPr>
        <p:txBody>
          <a:bodyPr wrap="square">
            <a:spAutoFit/>
          </a:bodyPr>
          <a:lstStyle/>
          <a:p>
            <a:r>
              <a:rPr lang="zh-CN" altLang="en-US" sz="2400" b="1" dirty="0">
                <a:solidFill>
                  <a:srgbClr val="C00000"/>
                </a:solidFill>
                <a:latin typeface="+mj-ea"/>
                <a:ea typeface="+mj-ea"/>
              </a:rPr>
              <a:t>延迟一个</a:t>
            </a:r>
            <a:r>
              <a:rPr lang="zh-CN" altLang="en-US" sz="2400" b="1" dirty="0" smtClean="0">
                <a:solidFill>
                  <a:srgbClr val="C00000"/>
                </a:solidFill>
                <a:latin typeface="+mj-ea"/>
                <a:ea typeface="+mj-ea"/>
              </a:rPr>
              <a:t>码元的</a:t>
            </a:r>
            <a:r>
              <a:rPr lang="en-US" altLang="zh-CN" sz="2400" b="1" i="1" dirty="0">
                <a:solidFill>
                  <a:srgbClr val="C00000"/>
                </a:solidFill>
              </a:rPr>
              <a:t>c</a:t>
            </a:r>
            <a:r>
              <a:rPr lang="en-US" altLang="zh-CN" sz="2400" b="1" i="1" baseline="-25000" dirty="0">
                <a:solidFill>
                  <a:srgbClr val="C00000"/>
                </a:solidFill>
              </a:rPr>
              <a:t>k</a:t>
            </a:r>
            <a:r>
              <a:rPr lang="en-US" altLang="zh-CN" sz="2400" b="1" baseline="-25000" dirty="0">
                <a:solidFill>
                  <a:srgbClr val="C00000"/>
                </a:solidFill>
              </a:rPr>
              <a:t>-1</a:t>
            </a:r>
            <a:r>
              <a:rPr lang="zh-CN" altLang="en-US" sz="2400" b="1" dirty="0">
                <a:solidFill>
                  <a:srgbClr val="C00000"/>
                </a:solidFill>
              </a:rPr>
              <a:t>和</a:t>
            </a:r>
            <a:r>
              <a:rPr lang="en-US" altLang="zh-CN" sz="2400" b="1" i="1" dirty="0">
                <a:solidFill>
                  <a:srgbClr val="C00000"/>
                </a:solidFill>
              </a:rPr>
              <a:t>d</a:t>
            </a:r>
            <a:r>
              <a:rPr lang="en-US" altLang="zh-CN" sz="2400" b="1" i="1" baseline="-25000" dirty="0">
                <a:solidFill>
                  <a:srgbClr val="C00000"/>
                </a:solidFill>
              </a:rPr>
              <a:t>k</a:t>
            </a:r>
            <a:r>
              <a:rPr lang="en-US" altLang="zh-CN" sz="2400" b="1" baseline="-25000" dirty="0">
                <a:solidFill>
                  <a:srgbClr val="C00000"/>
                </a:solidFill>
              </a:rPr>
              <a:t>-1</a:t>
            </a:r>
            <a:r>
              <a:rPr lang="zh-CN" altLang="en-US" sz="2400" b="1" dirty="0" smtClean="0">
                <a:solidFill>
                  <a:srgbClr val="C00000"/>
                </a:solidFill>
                <a:latin typeface="+mj-ea"/>
                <a:ea typeface="+mj-ea"/>
              </a:rPr>
              <a:t>也</a:t>
            </a:r>
            <a:r>
              <a:rPr lang="zh-CN" altLang="en-US" sz="2400" b="1" dirty="0">
                <a:solidFill>
                  <a:srgbClr val="C00000"/>
                </a:solidFill>
                <a:latin typeface="+mj-ea"/>
                <a:ea typeface="+mj-ea"/>
              </a:rPr>
              <a:t>作模</a:t>
            </a:r>
            <a:r>
              <a:rPr lang="en-US" altLang="zh-CN" sz="2400" b="1" dirty="0">
                <a:solidFill>
                  <a:srgbClr val="C00000"/>
                </a:solidFill>
                <a:latin typeface="+mj-ea"/>
                <a:ea typeface="+mj-ea"/>
              </a:rPr>
              <a:t>2</a:t>
            </a:r>
            <a:r>
              <a:rPr lang="zh-CN" altLang="en-US" sz="2400" b="1" dirty="0" smtClean="0">
                <a:solidFill>
                  <a:srgbClr val="C00000"/>
                </a:solidFill>
                <a:latin typeface="+mj-ea"/>
                <a:ea typeface="+mj-ea"/>
              </a:rPr>
              <a:t>加法</a:t>
            </a:r>
            <a:endParaRPr lang="zh-CN" altLang="en-US" sz="2400" b="1" dirty="0">
              <a:solidFill>
                <a:srgbClr val="C00000"/>
              </a:solidFill>
              <a:latin typeface="+mj-ea"/>
              <a:ea typeface="+mj-ea"/>
            </a:endParaRPr>
          </a:p>
        </p:txBody>
      </p:sp>
      <p:cxnSp>
        <p:nvCxnSpPr>
          <p:cNvPr id="68" name="直接箭头连接符 67"/>
          <p:cNvCxnSpPr/>
          <p:nvPr/>
        </p:nvCxnSpPr>
        <p:spPr>
          <a:xfrm flipV="1">
            <a:off x="3581685" y="3939224"/>
            <a:ext cx="269670" cy="138067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8" name="矩形 27"/>
          <p:cNvSpPr/>
          <p:nvPr/>
        </p:nvSpPr>
        <p:spPr>
          <a:xfrm>
            <a:off x="3924796" y="5445224"/>
            <a:ext cx="2088174" cy="830997"/>
          </a:xfrm>
          <a:prstGeom prst="rect">
            <a:avLst/>
          </a:prstGeom>
        </p:spPr>
        <p:txBody>
          <a:bodyPr wrap="square">
            <a:spAutoFit/>
          </a:bodyPr>
          <a:lstStyle/>
          <a:p>
            <a:r>
              <a:rPr lang="zh-CN" altLang="en-US" sz="2400" b="1" dirty="0">
                <a:solidFill>
                  <a:srgbClr val="C00000"/>
                </a:solidFill>
                <a:latin typeface="+mj-ea"/>
                <a:ea typeface="+mj-ea"/>
              </a:rPr>
              <a:t>结果去控制交叉直通电路</a:t>
            </a:r>
          </a:p>
        </p:txBody>
      </p:sp>
      <p:cxnSp>
        <p:nvCxnSpPr>
          <p:cNvPr id="71" name="直接箭头连接符 70"/>
          <p:cNvCxnSpPr/>
          <p:nvPr/>
        </p:nvCxnSpPr>
        <p:spPr>
          <a:xfrm flipV="1">
            <a:off x="4543218" y="3770171"/>
            <a:ext cx="219329" cy="157432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0" name="椭圆 29"/>
          <p:cNvSpPr/>
          <p:nvPr/>
        </p:nvSpPr>
        <p:spPr>
          <a:xfrm>
            <a:off x="2853735" y="1884643"/>
            <a:ext cx="536099" cy="525973"/>
          </a:xfrm>
          <a:prstGeom prst="ellipse">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808707" y="4671298"/>
            <a:ext cx="536099" cy="525973"/>
          </a:xfrm>
          <a:prstGeom prst="ellipse">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751916" y="3298195"/>
            <a:ext cx="536099" cy="52597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a:stCxn id="169000" idx="0"/>
          </p:cNvCxnSpPr>
          <p:nvPr/>
        </p:nvCxnSpPr>
        <p:spPr>
          <a:xfrm>
            <a:off x="3402805" y="2147630"/>
            <a:ext cx="1359742" cy="0"/>
          </a:xfrm>
          <a:prstGeom prst="line">
            <a:avLst/>
          </a:prstGeom>
          <a:ln>
            <a:solidFill>
              <a:srgbClr val="3333FF"/>
            </a:solidFill>
          </a:ln>
        </p:spPr>
        <p:style>
          <a:lnRef idx="3">
            <a:schemeClr val="accent5"/>
          </a:lnRef>
          <a:fillRef idx="0">
            <a:schemeClr val="accent5"/>
          </a:fillRef>
          <a:effectRef idx="2">
            <a:schemeClr val="accent5"/>
          </a:effectRef>
          <a:fontRef idx="minor">
            <a:schemeClr val="tx1"/>
          </a:fontRef>
        </p:style>
      </p:cxnSp>
      <p:cxnSp>
        <p:nvCxnSpPr>
          <p:cNvPr id="79" name="直接连接符 78"/>
          <p:cNvCxnSpPr/>
          <p:nvPr/>
        </p:nvCxnSpPr>
        <p:spPr>
          <a:xfrm>
            <a:off x="3358470" y="4946421"/>
            <a:ext cx="1359742" cy="0"/>
          </a:xfrm>
          <a:prstGeom prst="line">
            <a:avLst/>
          </a:prstGeom>
          <a:ln>
            <a:solidFill>
              <a:srgbClr val="3333FF"/>
            </a:solidFill>
          </a:ln>
        </p:spPr>
        <p:style>
          <a:lnRef idx="3">
            <a:schemeClr val="accent5"/>
          </a:lnRef>
          <a:fillRef idx="0">
            <a:schemeClr val="accent5"/>
          </a:fillRef>
          <a:effectRef idx="2">
            <a:schemeClr val="accent5"/>
          </a:effectRef>
          <a:fontRef idx="minor">
            <a:schemeClr val="tx1"/>
          </a:fontRef>
        </p:style>
      </p:cxnSp>
      <p:cxnSp>
        <p:nvCxnSpPr>
          <p:cNvPr id="80" name="直接连接符 79"/>
          <p:cNvCxnSpPr>
            <a:endCxn id="168997" idx="1"/>
          </p:cNvCxnSpPr>
          <p:nvPr/>
        </p:nvCxnSpPr>
        <p:spPr>
          <a:xfrm flipV="1">
            <a:off x="4272845" y="3561182"/>
            <a:ext cx="621525" cy="17949"/>
          </a:xfrm>
          <a:prstGeom prst="line">
            <a:avLst/>
          </a:prstGeom>
          <a:ln>
            <a:solidFill>
              <a:srgbClr val="C00000"/>
            </a:solidFill>
          </a:ln>
        </p:spPr>
        <p:style>
          <a:lnRef idx="3">
            <a:schemeClr val="accent5"/>
          </a:lnRef>
          <a:fillRef idx="0">
            <a:schemeClr val="accent5"/>
          </a:fillRef>
          <a:effectRef idx="2">
            <a:schemeClr val="accent5"/>
          </a:effectRef>
          <a:fontRef idx="minor">
            <a:schemeClr val="tx1"/>
          </a:fontRef>
        </p:style>
      </p:cxnSp>
      <p:sp>
        <p:nvSpPr>
          <p:cNvPr id="35" name="矩形 34"/>
          <p:cNvSpPr/>
          <p:nvPr/>
        </p:nvSpPr>
        <p:spPr>
          <a:xfrm>
            <a:off x="6080411" y="1679386"/>
            <a:ext cx="2547904"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400" b="1" dirty="0">
                <a:latin typeface="+mj-ea"/>
                <a:ea typeface="+mj-ea"/>
              </a:rPr>
              <a:t>若</a:t>
            </a:r>
            <a:r>
              <a:rPr lang="en-US" altLang="zh-CN" sz="2400" b="1" i="1" dirty="0">
                <a:latin typeface="+mj-ea"/>
                <a:ea typeface="+mj-ea"/>
              </a:rPr>
              <a:t>c</a:t>
            </a:r>
            <a:r>
              <a:rPr lang="en-US" altLang="zh-CN" sz="2400" b="1" i="1" baseline="-25000" dirty="0">
                <a:latin typeface="+mj-ea"/>
                <a:ea typeface="+mj-ea"/>
              </a:rPr>
              <a:t>k</a:t>
            </a:r>
            <a:r>
              <a:rPr lang="en-US" altLang="zh-CN" sz="2400" b="1" baseline="-25000" dirty="0">
                <a:latin typeface="+mj-ea"/>
                <a:ea typeface="+mj-ea"/>
              </a:rPr>
              <a:t>-1</a:t>
            </a:r>
            <a:r>
              <a:rPr lang="en-US" altLang="zh-CN" sz="2400" b="1" dirty="0">
                <a:latin typeface="+mj-ea"/>
                <a:ea typeface="+mj-ea"/>
                <a:sym typeface="Symbol" pitchFamily="18" charset="2"/>
              </a:rPr>
              <a:t></a:t>
            </a:r>
            <a:r>
              <a:rPr lang="en-US" altLang="zh-CN" sz="2400" b="1" i="1" dirty="0">
                <a:latin typeface="+mj-ea"/>
                <a:ea typeface="+mj-ea"/>
              </a:rPr>
              <a:t>d</a:t>
            </a:r>
            <a:r>
              <a:rPr lang="en-US" altLang="zh-CN" sz="2400" b="1" i="1" baseline="-25000" dirty="0">
                <a:latin typeface="+mj-ea"/>
                <a:ea typeface="+mj-ea"/>
              </a:rPr>
              <a:t>k</a:t>
            </a:r>
            <a:r>
              <a:rPr lang="en-US" altLang="zh-CN" sz="2400" b="1" baseline="-25000" dirty="0">
                <a:latin typeface="+mj-ea"/>
                <a:ea typeface="+mj-ea"/>
              </a:rPr>
              <a:t>-1</a:t>
            </a:r>
            <a:r>
              <a:rPr lang="en-US" altLang="zh-CN" sz="2400" b="1" dirty="0">
                <a:latin typeface="+mj-ea"/>
                <a:ea typeface="+mj-ea"/>
              </a:rPr>
              <a:t> = 0 </a:t>
            </a:r>
            <a:r>
              <a:rPr lang="zh-CN" altLang="en-US" sz="2400" b="1" dirty="0" smtClean="0">
                <a:latin typeface="+mj-ea"/>
                <a:ea typeface="+mj-ea"/>
              </a:rPr>
              <a:t>，将</a:t>
            </a:r>
            <a:r>
              <a:rPr lang="en-US" altLang="zh-CN" sz="2400" b="1" i="1" dirty="0">
                <a:latin typeface="+mj-ea"/>
                <a:ea typeface="+mj-ea"/>
              </a:rPr>
              <a:t>c</a:t>
            </a:r>
            <a:r>
              <a:rPr lang="en-US" altLang="zh-CN" sz="2400" b="1" i="1" baseline="-25000" dirty="0">
                <a:latin typeface="+mj-ea"/>
                <a:ea typeface="+mj-ea"/>
              </a:rPr>
              <a:t>k</a:t>
            </a:r>
            <a:r>
              <a:rPr lang="en-US" altLang="zh-CN" sz="2400" b="1" dirty="0">
                <a:latin typeface="+mj-ea"/>
                <a:ea typeface="+mj-ea"/>
                <a:sym typeface="Symbol" pitchFamily="18" charset="2"/>
              </a:rPr>
              <a:t></a:t>
            </a:r>
            <a:r>
              <a:rPr lang="en-US" altLang="zh-CN" sz="2400" b="1" i="1" dirty="0">
                <a:latin typeface="+mj-ea"/>
                <a:ea typeface="+mj-ea"/>
              </a:rPr>
              <a:t>c</a:t>
            </a:r>
            <a:r>
              <a:rPr lang="en-US" altLang="zh-CN" sz="2400" b="1" i="1" baseline="-25000" dirty="0">
                <a:latin typeface="+mj-ea"/>
                <a:ea typeface="+mj-ea"/>
              </a:rPr>
              <a:t>k</a:t>
            </a:r>
            <a:r>
              <a:rPr lang="en-US" altLang="zh-CN" sz="2400" b="1" baseline="-25000" dirty="0">
                <a:latin typeface="+mj-ea"/>
                <a:ea typeface="+mj-ea"/>
              </a:rPr>
              <a:t>-1</a:t>
            </a:r>
            <a:r>
              <a:rPr lang="zh-CN" altLang="en-US" sz="2400" b="1" dirty="0" smtClean="0">
                <a:latin typeface="+mj-ea"/>
                <a:ea typeface="+mj-ea"/>
              </a:rPr>
              <a:t>结果作为</a:t>
            </a:r>
            <a:r>
              <a:rPr lang="en-US" altLang="zh-CN" sz="2400" b="1" i="1" dirty="0" err="1">
                <a:latin typeface="+mj-ea"/>
                <a:ea typeface="+mj-ea"/>
              </a:rPr>
              <a:t>a</a:t>
            </a:r>
            <a:r>
              <a:rPr lang="en-US" altLang="zh-CN" sz="2400" b="1" i="1" baseline="-25000" dirty="0" err="1">
                <a:latin typeface="+mj-ea"/>
                <a:ea typeface="+mj-ea"/>
              </a:rPr>
              <a:t>k</a:t>
            </a:r>
            <a:r>
              <a:rPr lang="zh-CN" altLang="en-US" sz="2400" b="1" dirty="0">
                <a:latin typeface="+mj-ea"/>
                <a:ea typeface="+mj-ea"/>
              </a:rPr>
              <a:t>输出</a:t>
            </a:r>
            <a:r>
              <a:rPr lang="zh-CN" altLang="en-US" sz="2400" b="1" dirty="0" smtClean="0">
                <a:latin typeface="+mj-ea"/>
                <a:ea typeface="+mj-ea"/>
              </a:rPr>
              <a:t>；</a:t>
            </a:r>
            <a:endParaRPr lang="en-US" altLang="zh-CN" sz="2400" b="1" dirty="0" smtClean="0">
              <a:latin typeface="+mj-ea"/>
              <a:ea typeface="+mj-ea"/>
            </a:endParaRPr>
          </a:p>
          <a:p>
            <a:r>
              <a:rPr lang="zh-CN" altLang="en-US" sz="2400" b="1" dirty="0" smtClean="0">
                <a:latin typeface="+mj-ea"/>
                <a:ea typeface="+mj-ea"/>
              </a:rPr>
              <a:t>若</a:t>
            </a:r>
            <a:r>
              <a:rPr lang="en-US" altLang="zh-CN" sz="2400" b="1" i="1" dirty="0">
                <a:latin typeface="+mj-ea"/>
                <a:ea typeface="+mj-ea"/>
              </a:rPr>
              <a:t>c</a:t>
            </a:r>
            <a:r>
              <a:rPr lang="en-US" altLang="zh-CN" sz="2400" b="1" i="1" baseline="-25000" dirty="0">
                <a:latin typeface="+mj-ea"/>
                <a:ea typeface="+mj-ea"/>
              </a:rPr>
              <a:t>k</a:t>
            </a:r>
            <a:r>
              <a:rPr lang="en-US" altLang="zh-CN" sz="2400" b="1" baseline="-25000" dirty="0">
                <a:latin typeface="+mj-ea"/>
                <a:ea typeface="+mj-ea"/>
              </a:rPr>
              <a:t>-1</a:t>
            </a:r>
            <a:r>
              <a:rPr lang="en-US" altLang="zh-CN" sz="2400" b="1" dirty="0">
                <a:latin typeface="+mj-ea"/>
                <a:ea typeface="+mj-ea"/>
                <a:sym typeface="Symbol" pitchFamily="18" charset="2"/>
              </a:rPr>
              <a:t></a:t>
            </a:r>
            <a:r>
              <a:rPr lang="en-US" altLang="zh-CN" sz="2400" b="1" i="1" dirty="0">
                <a:latin typeface="+mj-ea"/>
                <a:ea typeface="+mj-ea"/>
              </a:rPr>
              <a:t>d</a:t>
            </a:r>
            <a:r>
              <a:rPr lang="en-US" altLang="zh-CN" sz="2400" b="1" i="1" baseline="-25000" dirty="0">
                <a:latin typeface="+mj-ea"/>
                <a:ea typeface="+mj-ea"/>
              </a:rPr>
              <a:t>k</a:t>
            </a:r>
            <a:r>
              <a:rPr lang="en-US" altLang="zh-CN" sz="2400" b="1" baseline="-25000" dirty="0">
                <a:latin typeface="+mj-ea"/>
                <a:ea typeface="+mj-ea"/>
              </a:rPr>
              <a:t>-1</a:t>
            </a:r>
            <a:r>
              <a:rPr lang="en-US" altLang="zh-CN" sz="2400" b="1" dirty="0">
                <a:latin typeface="+mj-ea"/>
                <a:ea typeface="+mj-ea"/>
              </a:rPr>
              <a:t> = 1</a:t>
            </a:r>
            <a:r>
              <a:rPr lang="zh-CN" altLang="en-US" sz="2400" b="1" dirty="0" smtClean="0">
                <a:latin typeface="+mj-ea"/>
                <a:ea typeface="+mj-ea"/>
              </a:rPr>
              <a:t>，将</a:t>
            </a:r>
            <a:r>
              <a:rPr lang="en-US" altLang="zh-CN" sz="2400" b="1" i="1" dirty="0">
                <a:latin typeface="+mj-ea"/>
                <a:ea typeface="+mj-ea"/>
              </a:rPr>
              <a:t>c</a:t>
            </a:r>
            <a:r>
              <a:rPr lang="en-US" altLang="zh-CN" sz="2400" b="1" i="1" baseline="-25000" dirty="0">
                <a:latin typeface="+mj-ea"/>
                <a:ea typeface="+mj-ea"/>
              </a:rPr>
              <a:t>k</a:t>
            </a:r>
            <a:r>
              <a:rPr lang="en-US" altLang="zh-CN" sz="2400" b="1" dirty="0">
                <a:latin typeface="+mj-ea"/>
                <a:ea typeface="+mj-ea"/>
                <a:sym typeface="Symbol" pitchFamily="18" charset="2"/>
              </a:rPr>
              <a:t></a:t>
            </a:r>
            <a:r>
              <a:rPr lang="en-US" altLang="zh-CN" sz="2400" b="1" i="1" dirty="0">
                <a:latin typeface="+mj-ea"/>
                <a:ea typeface="+mj-ea"/>
              </a:rPr>
              <a:t>c</a:t>
            </a:r>
            <a:r>
              <a:rPr lang="en-US" altLang="zh-CN" sz="2400" b="1" i="1" baseline="-25000" dirty="0">
                <a:latin typeface="+mj-ea"/>
                <a:ea typeface="+mj-ea"/>
              </a:rPr>
              <a:t>k</a:t>
            </a:r>
            <a:r>
              <a:rPr lang="en-US" altLang="zh-CN" sz="2400" b="1" baseline="-25000" dirty="0">
                <a:latin typeface="+mj-ea"/>
                <a:ea typeface="+mj-ea"/>
              </a:rPr>
              <a:t>-1</a:t>
            </a:r>
            <a:r>
              <a:rPr lang="zh-CN" altLang="en-US" sz="2400" b="1" dirty="0">
                <a:latin typeface="+mj-ea"/>
                <a:ea typeface="+mj-ea"/>
              </a:rPr>
              <a:t>结果作为</a:t>
            </a:r>
            <a:r>
              <a:rPr lang="en-US" altLang="zh-CN" sz="2400" b="1" i="1" dirty="0" err="1">
                <a:latin typeface="+mj-ea"/>
                <a:ea typeface="+mj-ea"/>
              </a:rPr>
              <a:t>b</a:t>
            </a:r>
            <a:r>
              <a:rPr lang="en-US" altLang="zh-CN" sz="2400" b="1" i="1" baseline="-25000" dirty="0" err="1">
                <a:latin typeface="+mj-ea"/>
                <a:ea typeface="+mj-ea"/>
              </a:rPr>
              <a:t>k</a:t>
            </a:r>
            <a:r>
              <a:rPr lang="zh-CN" altLang="en-US" sz="2400" b="1" dirty="0">
                <a:latin typeface="+mj-ea"/>
                <a:ea typeface="+mj-ea"/>
              </a:rPr>
              <a:t>输出</a:t>
            </a:r>
            <a:r>
              <a:rPr lang="zh-CN" altLang="en-US" sz="2400" b="1" dirty="0" smtClean="0">
                <a:latin typeface="+mj-ea"/>
                <a:ea typeface="+mj-ea"/>
              </a:rPr>
              <a:t>。</a:t>
            </a:r>
            <a:endParaRPr lang="en-US" altLang="zh-CN" sz="2400" b="1" dirty="0" smtClean="0">
              <a:latin typeface="+mj-ea"/>
              <a:ea typeface="+mj-ea"/>
            </a:endParaRPr>
          </a:p>
        </p:txBody>
      </p:sp>
      <p:sp>
        <p:nvSpPr>
          <p:cNvPr id="83" name="矩形 82"/>
          <p:cNvSpPr/>
          <p:nvPr/>
        </p:nvSpPr>
        <p:spPr>
          <a:xfrm>
            <a:off x="6080411" y="4131726"/>
            <a:ext cx="2547904" cy="83099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400" b="1" dirty="0" smtClean="0">
                <a:latin typeface="+mj-ea"/>
                <a:ea typeface="+mj-ea"/>
              </a:rPr>
              <a:t>对于</a:t>
            </a:r>
            <a:r>
              <a:rPr lang="en-US" altLang="zh-CN" sz="2400" b="1" i="1" dirty="0">
                <a:latin typeface="+mj-ea"/>
                <a:ea typeface="+mj-ea"/>
              </a:rPr>
              <a:t>d</a:t>
            </a:r>
            <a:r>
              <a:rPr lang="en-US" altLang="zh-CN" sz="2400" b="1" i="1" baseline="-25000" dirty="0">
                <a:latin typeface="+mj-ea"/>
                <a:ea typeface="+mj-ea"/>
              </a:rPr>
              <a:t>k</a:t>
            </a:r>
            <a:r>
              <a:rPr lang="en-US" altLang="zh-CN" sz="2400" b="1" dirty="0">
                <a:latin typeface="+mj-ea"/>
                <a:ea typeface="+mj-ea"/>
                <a:sym typeface="Symbol" pitchFamily="18" charset="2"/>
              </a:rPr>
              <a:t></a:t>
            </a:r>
            <a:r>
              <a:rPr lang="en-US" altLang="zh-CN" sz="2400" b="1" i="1" dirty="0">
                <a:latin typeface="+mj-ea"/>
                <a:ea typeface="+mj-ea"/>
              </a:rPr>
              <a:t>d</a:t>
            </a:r>
            <a:r>
              <a:rPr lang="en-US" altLang="zh-CN" sz="2400" b="1" i="1" baseline="-25000" dirty="0">
                <a:latin typeface="+mj-ea"/>
                <a:ea typeface="+mj-ea"/>
              </a:rPr>
              <a:t>k</a:t>
            </a:r>
            <a:r>
              <a:rPr lang="en-US" altLang="zh-CN" sz="2400" b="1" baseline="-25000" dirty="0">
                <a:latin typeface="+mj-ea"/>
                <a:ea typeface="+mj-ea"/>
              </a:rPr>
              <a:t>-1</a:t>
            </a:r>
            <a:r>
              <a:rPr lang="zh-CN" altLang="en-US" sz="2400" b="1" dirty="0">
                <a:latin typeface="+mj-ea"/>
                <a:ea typeface="+mj-ea"/>
              </a:rPr>
              <a:t>的结果也作类似处理。</a:t>
            </a:r>
          </a:p>
        </p:txBody>
      </p:sp>
      <p:sp>
        <p:nvSpPr>
          <p:cNvPr id="36" name="矩形 35"/>
          <p:cNvSpPr/>
          <p:nvPr/>
        </p:nvSpPr>
        <p:spPr>
          <a:xfrm>
            <a:off x="6054116" y="5203141"/>
            <a:ext cx="3012599" cy="83099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400" b="1" dirty="0" smtClean="0">
                <a:latin typeface="+mj-ea"/>
                <a:ea typeface="+mj-ea"/>
              </a:rPr>
              <a:t>最后，</a:t>
            </a:r>
            <a:r>
              <a:rPr lang="zh-CN" altLang="en-US" sz="2400" b="1" dirty="0" smtClean="0">
                <a:solidFill>
                  <a:schemeClr val="dk1"/>
                </a:solidFill>
                <a:latin typeface="+mj-ea"/>
                <a:ea typeface="+mj-ea"/>
              </a:rPr>
              <a:t>经并</a:t>
            </a:r>
            <a:r>
              <a:rPr lang="en-US" altLang="zh-CN" sz="2400" b="1" dirty="0">
                <a:solidFill>
                  <a:schemeClr val="dk1"/>
                </a:solidFill>
                <a:latin typeface="+mj-ea"/>
                <a:ea typeface="+mj-ea"/>
              </a:rPr>
              <a:t>/</a:t>
            </a:r>
            <a:r>
              <a:rPr lang="zh-CN" altLang="en-US" sz="2400" b="1" dirty="0">
                <a:solidFill>
                  <a:schemeClr val="dk1"/>
                </a:solidFill>
                <a:latin typeface="+mj-ea"/>
                <a:ea typeface="+mj-ea"/>
              </a:rPr>
              <a:t>串变换</a:t>
            </a:r>
            <a:r>
              <a:rPr lang="zh-CN" altLang="en-US" sz="2400" b="1" dirty="0" smtClean="0">
                <a:solidFill>
                  <a:schemeClr val="dk1"/>
                </a:solidFill>
                <a:latin typeface="+mj-ea"/>
                <a:ea typeface="+mj-ea"/>
              </a:rPr>
              <a:t>后变成</a:t>
            </a:r>
            <a:r>
              <a:rPr lang="zh-CN" altLang="en-US" sz="2400" b="1" dirty="0">
                <a:solidFill>
                  <a:schemeClr val="dk1"/>
                </a:solidFill>
                <a:latin typeface="+mj-ea"/>
                <a:ea typeface="+mj-ea"/>
              </a:rPr>
              <a:t>为串行码输出</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 calcmode="lin" valueType="num">
                                      <p:cBhvr additive="base">
                                        <p:cTn id="33" dur="500" fill="hold"/>
                                        <p:tgtEl>
                                          <p:spTgt spid="61"/>
                                        </p:tgtEl>
                                        <p:attrNameLst>
                                          <p:attrName>ppt_x</p:attrName>
                                        </p:attrNameLst>
                                      </p:cBhvr>
                                      <p:tavLst>
                                        <p:tav tm="0">
                                          <p:val>
                                            <p:strVal val="#ppt_x"/>
                                          </p:val>
                                        </p:tav>
                                        <p:tav tm="100000">
                                          <p:val>
                                            <p:strVal val="#ppt_x"/>
                                          </p:val>
                                        </p:tav>
                                      </p:tavLst>
                                    </p:anim>
                                    <p:anim calcmode="lin" valueType="num">
                                      <p:cBhvr additive="base">
                                        <p:cTn id="34" dur="500" fill="hold"/>
                                        <p:tgtEl>
                                          <p:spTgt spid="6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 calcmode="lin" valueType="num">
                                      <p:cBhvr additive="base">
                                        <p:cTn id="37" dur="500" fill="hold"/>
                                        <p:tgtEl>
                                          <p:spTgt spid="64"/>
                                        </p:tgtEl>
                                        <p:attrNameLst>
                                          <p:attrName>ppt_x</p:attrName>
                                        </p:attrNameLst>
                                      </p:cBhvr>
                                      <p:tavLst>
                                        <p:tav tm="0">
                                          <p:val>
                                            <p:strVal val="#ppt_x"/>
                                          </p:val>
                                        </p:tav>
                                        <p:tav tm="100000">
                                          <p:val>
                                            <p:strVal val="#ppt_x"/>
                                          </p:val>
                                        </p:tav>
                                      </p:tavLst>
                                    </p:anim>
                                    <p:anim calcmode="lin" valueType="num">
                                      <p:cBhvr additive="base">
                                        <p:cTn id="38" dur="500" fill="hold"/>
                                        <p:tgtEl>
                                          <p:spTgt spid="6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anim calcmode="lin" valueType="num">
                                      <p:cBhvr additive="base">
                                        <p:cTn id="45" dur="500" fill="hold"/>
                                        <p:tgtEl>
                                          <p:spTgt spid="79"/>
                                        </p:tgtEl>
                                        <p:attrNameLst>
                                          <p:attrName>ppt_x</p:attrName>
                                        </p:attrNameLst>
                                      </p:cBhvr>
                                      <p:tavLst>
                                        <p:tav tm="0">
                                          <p:val>
                                            <p:strVal val="#ppt_x"/>
                                          </p:val>
                                        </p:tav>
                                        <p:tav tm="100000">
                                          <p:val>
                                            <p:strVal val="#ppt_x"/>
                                          </p:val>
                                        </p:tav>
                                      </p:tavLst>
                                    </p:anim>
                                    <p:anim calcmode="lin" valueType="num">
                                      <p:cBhvr additive="base">
                                        <p:cTn id="46"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8"/>
                                        </p:tgtEl>
                                        <p:attrNameLst>
                                          <p:attrName>style.visibility</p:attrName>
                                        </p:attrNameLst>
                                      </p:cBhvr>
                                      <p:to>
                                        <p:strVal val="visible"/>
                                      </p:to>
                                    </p:set>
                                    <p:anim calcmode="lin" valueType="num">
                                      <p:cBhvr additive="base">
                                        <p:cTn id="55" dur="500" fill="hold"/>
                                        <p:tgtEl>
                                          <p:spTgt spid="68"/>
                                        </p:tgtEl>
                                        <p:attrNameLst>
                                          <p:attrName>ppt_x</p:attrName>
                                        </p:attrNameLst>
                                      </p:cBhvr>
                                      <p:tavLst>
                                        <p:tav tm="0">
                                          <p:val>
                                            <p:strVal val="#ppt_x"/>
                                          </p:val>
                                        </p:tav>
                                        <p:tav tm="100000">
                                          <p:val>
                                            <p:strVal val="#ppt_x"/>
                                          </p:val>
                                        </p:tav>
                                      </p:tavLst>
                                    </p:anim>
                                    <p:anim calcmode="lin" valueType="num">
                                      <p:cBhvr additive="base">
                                        <p:cTn id="56" dur="500" fill="hold"/>
                                        <p:tgtEl>
                                          <p:spTgt spid="6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75"/>
                                        </p:tgtEl>
                                        <p:attrNameLst>
                                          <p:attrName>style.visibility</p:attrName>
                                        </p:attrNameLst>
                                      </p:cBhvr>
                                      <p:to>
                                        <p:strVal val="visible"/>
                                      </p:to>
                                    </p:set>
                                    <p:anim calcmode="lin" valueType="num">
                                      <p:cBhvr additive="base">
                                        <p:cTn id="59" dur="500" fill="hold"/>
                                        <p:tgtEl>
                                          <p:spTgt spid="75"/>
                                        </p:tgtEl>
                                        <p:attrNameLst>
                                          <p:attrName>ppt_x</p:attrName>
                                        </p:attrNameLst>
                                      </p:cBhvr>
                                      <p:tavLst>
                                        <p:tav tm="0">
                                          <p:val>
                                            <p:strVal val="#ppt_x"/>
                                          </p:val>
                                        </p:tav>
                                        <p:tav tm="100000">
                                          <p:val>
                                            <p:strVal val="#ppt_x"/>
                                          </p:val>
                                        </p:tav>
                                      </p:tavLst>
                                    </p:anim>
                                    <p:anim calcmode="lin" valueType="num">
                                      <p:cBhvr additive="base">
                                        <p:cTn id="60"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500" fill="hold"/>
                                        <p:tgtEl>
                                          <p:spTgt spid="28"/>
                                        </p:tgtEl>
                                        <p:attrNameLst>
                                          <p:attrName>ppt_x</p:attrName>
                                        </p:attrNameLst>
                                      </p:cBhvr>
                                      <p:tavLst>
                                        <p:tav tm="0">
                                          <p:val>
                                            <p:strVal val="#ppt_x"/>
                                          </p:val>
                                        </p:tav>
                                        <p:tav tm="100000">
                                          <p:val>
                                            <p:strVal val="#ppt_x"/>
                                          </p:val>
                                        </p:tav>
                                      </p:tavLst>
                                    </p:anim>
                                    <p:anim calcmode="lin" valueType="num">
                                      <p:cBhvr additive="base">
                                        <p:cTn id="66" dur="500" fill="hold"/>
                                        <p:tgtEl>
                                          <p:spTgt spid="28"/>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71"/>
                                        </p:tgtEl>
                                        <p:attrNameLst>
                                          <p:attrName>style.visibility</p:attrName>
                                        </p:attrNameLst>
                                      </p:cBhvr>
                                      <p:to>
                                        <p:strVal val="visible"/>
                                      </p:to>
                                    </p:set>
                                    <p:anim calcmode="lin" valueType="num">
                                      <p:cBhvr additive="base">
                                        <p:cTn id="69" dur="500" fill="hold"/>
                                        <p:tgtEl>
                                          <p:spTgt spid="71"/>
                                        </p:tgtEl>
                                        <p:attrNameLst>
                                          <p:attrName>ppt_x</p:attrName>
                                        </p:attrNameLst>
                                      </p:cBhvr>
                                      <p:tavLst>
                                        <p:tav tm="0">
                                          <p:val>
                                            <p:strVal val="#ppt_x"/>
                                          </p:val>
                                        </p:tav>
                                        <p:tav tm="100000">
                                          <p:val>
                                            <p:strVal val="#ppt_x"/>
                                          </p:val>
                                        </p:tav>
                                      </p:tavLst>
                                    </p:anim>
                                    <p:anim calcmode="lin" valueType="num">
                                      <p:cBhvr additive="base">
                                        <p:cTn id="70" dur="500" fill="hold"/>
                                        <p:tgtEl>
                                          <p:spTgt spid="71"/>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anim calcmode="lin" valueType="num">
                                      <p:cBhvr additive="base">
                                        <p:cTn id="73" dur="500" fill="hold"/>
                                        <p:tgtEl>
                                          <p:spTgt spid="80"/>
                                        </p:tgtEl>
                                        <p:attrNameLst>
                                          <p:attrName>ppt_x</p:attrName>
                                        </p:attrNameLst>
                                      </p:cBhvr>
                                      <p:tavLst>
                                        <p:tav tm="0">
                                          <p:val>
                                            <p:strVal val="#ppt_x"/>
                                          </p:val>
                                        </p:tav>
                                        <p:tav tm="100000">
                                          <p:val>
                                            <p:strVal val="#ppt_x"/>
                                          </p:val>
                                        </p:tav>
                                      </p:tavLst>
                                    </p:anim>
                                    <p:anim calcmode="lin" valueType="num">
                                      <p:cBhvr additive="base">
                                        <p:cTn id="7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additive="base">
                                        <p:cTn id="79" dur="500" fill="hold"/>
                                        <p:tgtEl>
                                          <p:spTgt spid="35"/>
                                        </p:tgtEl>
                                        <p:attrNameLst>
                                          <p:attrName>ppt_x</p:attrName>
                                        </p:attrNameLst>
                                      </p:cBhvr>
                                      <p:tavLst>
                                        <p:tav tm="0">
                                          <p:val>
                                            <p:strVal val="#ppt_x"/>
                                          </p:val>
                                        </p:tav>
                                        <p:tav tm="100000">
                                          <p:val>
                                            <p:strVal val="#ppt_x"/>
                                          </p:val>
                                        </p:tav>
                                      </p:tavLst>
                                    </p:anim>
                                    <p:anim calcmode="lin" valueType="num">
                                      <p:cBhvr additive="base">
                                        <p:cTn id="8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83"/>
                                        </p:tgtEl>
                                        <p:attrNameLst>
                                          <p:attrName>style.visibility</p:attrName>
                                        </p:attrNameLst>
                                      </p:cBhvr>
                                      <p:to>
                                        <p:strVal val="visible"/>
                                      </p:to>
                                    </p:set>
                                    <p:anim calcmode="lin" valueType="num">
                                      <p:cBhvr additive="base">
                                        <p:cTn id="85" dur="500" fill="hold"/>
                                        <p:tgtEl>
                                          <p:spTgt spid="83"/>
                                        </p:tgtEl>
                                        <p:attrNameLst>
                                          <p:attrName>ppt_x</p:attrName>
                                        </p:attrNameLst>
                                      </p:cBhvr>
                                      <p:tavLst>
                                        <p:tav tm="0">
                                          <p:val>
                                            <p:strVal val="#ppt_x"/>
                                          </p:val>
                                        </p:tav>
                                        <p:tav tm="100000">
                                          <p:val>
                                            <p:strVal val="#ppt_x"/>
                                          </p:val>
                                        </p:tav>
                                      </p:tavLst>
                                    </p:anim>
                                    <p:anim calcmode="lin" valueType="num">
                                      <p:cBhvr additive="base">
                                        <p:cTn id="86"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6"/>
                                        </p:tgtEl>
                                        <p:attrNameLst>
                                          <p:attrName>style.visibility</p:attrName>
                                        </p:attrNameLst>
                                      </p:cBhvr>
                                      <p:to>
                                        <p:strVal val="visible"/>
                                      </p:to>
                                    </p:set>
                                    <p:anim calcmode="lin" valueType="num">
                                      <p:cBhvr additive="base">
                                        <p:cTn id="91" dur="500" fill="hold"/>
                                        <p:tgtEl>
                                          <p:spTgt spid="36"/>
                                        </p:tgtEl>
                                        <p:attrNameLst>
                                          <p:attrName>ppt_x</p:attrName>
                                        </p:attrNameLst>
                                      </p:cBhvr>
                                      <p:tavLst>
                                        <p:tav tm="0">
                                          <p:val>
                                            <p:strVal val="#ppt_x"/>
                                          </p:val>
                                        </p:tav>
                                        <p:tav tm="100000">
                                          <p:val>
                                            <p:strVal val="#ppt_x"/>
                                          </p:val>
                                        </p:tav>
                                      </p:tavLst>
                                    </p:anim>
                                    <p:anim calcmode="lin" valueType="num">
                                      <p:cBhvr additive="base">
                                        <p:cTn id="9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P spid="26" grpId="0"/>
      <p:bldP spid="28" grpId="0"/>
      <p:bldP spid="30" grpId="0" animBg="1"/>
      <p:bldP spid="74" grpId="0" animBg="1"/>
      <p:bldP spid="75" grpId="0" animBg="1"/>
      <p:bldP spid="35" grpId="0" animBg="1"/>
      <p:bldP spid="83" grpId="0" animBg="1"/>
      <p:bldP spid="36"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ormAutofit/>
          </a:bodyPr>
          <a:lstStyle/>
          <a:p>
            <a:r>
              <a:rPr lang="zh-CN" altLang="en-US" dirty="0">
                <a:solidFill>
                  <a:srgbClr val="3333FF"/>
                </a:solidFill>
              </a:rPr>
              <a:t>相位比较法</a:t>
            </a:r>
            <a:r>
              <a:rPr lang="en-US" altLang="zh-CN" dirty="0" smtClean="0">
                <a:solidFill>
                  <a:srgbClr val="3333FF"/>
                </a:solidFill>
              </a:rPr>
              <a:t>:</a:t>
            </a:r>
            <a:endParaRPr lang="zh-CN" altLang="en-US" dirty="0">
              <a:solidFill>
                <a:srgbClr val="3333FF"/>
              </a:solidFill>
            </a:endParaRPr>
          </a:p>
        </p:txBody>
      </p:sp>
      <p:sp>
        <p:nvSpPr>
          <p:cNvPr id="171011" name="Rectangle 3"/>
          <p:cNvSpPr>
            <a:spLocks noGrp="1" noChangeArrowheads="1"/>
          </p:cNvSpPr>
          <p:nvPr>
            <p:ph type="body" idx="1"/>
          </p:nvPr>
        </p:nvSpPr>
        <p:spPr/>
        <p:txBody>
          <a:bodyPr>
            <a:normAutofit/>
          </a:bodyPr>
          <a:lstStyle/>
          <a:p>
            <a:r>
              <a:rPr lang="zh-CN" altLang="en-US" dirty="0" smtClean="0">
                <a:solidFill>
                  <a:srgbClr val="3333FF"/>
                </a:solidFill>
              </a:rPr>
              <a:t>原理方框图</a:t>
            </a:r>
          </a:p>
          <a:p>
            <a:pPr lvl="1"/>
            <a:endParaRPr lang="zh-CN" altLang="en-US" dirty="0" smtClean="0"/>
          </a:p>
          <a:p>
            <a:pPr lvl="1"/>
            <a:endParaRPr lang="zh-CN" altLang="en-US" dirty="0" smtClean="0"/>
          </a:p>
          <a:p>
            <a:pPr lvl="1"/>
            <a:endParaRPr lang="zh-CN" altLang="en-US" dirty="0" smtClean="0"/>
          </a:p>
          <a:p>
            <a:pPr lvl="1"/>
            <a:endParaRPr lang="zh-CN" altLang="en-US" dirty="0" smtClean="0"/>
          </a:p>
          <a:p>
            <a:pPr lvl="1"/>
            <a:endParaRPr lang="zh-CN" altLang="en-US" dirty="0" smtClean="0"/>
          </a:p>
          <a:p>
            <a:pPr lvl="1"/>
            <a:endParaRPr lang="zh-CN" altLang="en-US" dirty="0" smtClean="0"/>
          </a:p>
          <a:p>
            <a:pPr lvl="1"/>
            <a:endParaRPr lang="zh-CN" altLang="en-US" dirty="0" smtClean="0"/>
          </a:p>
          <a:p>
            <a:pPr lvl="1"/>
            <a:endParaRPr lang="zh-CN" altLang="en-US" dirty="0" smtClean="0"/>
          </a:p>
          <a:p>
            <a:endParaRPr lang="zh-CN" altLang="en-US" dirty="0"/>
          </a:p>
        </p:txBody>
      </p:sp>
      <p:sp>
        <p:nvSpPr>
          <p:cNvPr id="41" name="灯片编号占位符 5"/>
          <p:cNvSpPr>
            <a:spLocks noGrp="1"/>
          </p:cNvSpPr>
          <p:nvPr>
            <p:ph type="sldNum" sz="quarter" idx="12"/>
          </p:nvPr>
        </p:nvSpPr>
        <p:spPr/>
        <p:txBody>
          <a:bodyPr/>
          <a:lstStyle/>
          <a:p>
            <a:fld id="{5B592262-1C32-4450-9380-9A0EFBA4014F}" type="slidenum">
              <a:rPr lang="en-US" altLang="zh-CN" smtClean="0"/>
              <a:pPr/>
              <a:t>188</a:t>
            </a:fld>
            <a:endParaRPr lang="en-US" altLang="zh-CN"/>
          </a:p>
        </p:txBody>
      </p:sp>
      <p:grpSp>
        <p:nvGrpSpPr>
          <p:cNvPr id="2" name="Group 44"/>
          <p:cNvGrpSpPr>
            <a:grpSpLocks/>
          </p:cNvGrpSpPr>
          <p:nvPr/>
        </p:nvGrpSpPr>
        <p:grpSpPr bwMode="auto">
          <a:xfrm>
            <a:off x="2483619" y="1268760"/>
            <a:ext cx="6192837" cy="3779838"/>
            <a:chOff x="2001" y="828"/>
            <a:chExt cx="3565" cy="2046"/>
          </a:xfrm>
        </p:grpSpPr>
        <p:grpSp>
          <p:nvGrpSpPr>
            <p:cNvPr id="3" name="Group 43"/>
            <p:cNvGrpSpPr>
              <a:grpSpLocks/>
            </p:cNvGrpSpPr>
            <p:nvPr/>
          </p:nvGrpSpPr>
          <p:grpSpPr bwMode="auto">
            <a:xfrm>
              <a:off x="2001" y="828"/>
              <a:ext cx="3565" cy="2046"/>
              <a:chOff x="2001" y="828"/>
              <a:chExt cx="3565" cy="2046"/>
            </a:xfrm>
          </p:grpSpPr>
          <p:sp>
            <p:nvSpPr>
              <p:cNvPr id="171013" name="Text Box 5"/>
              <p:cNvSpPr txBox="1">
                <a:spLocks noChangeArrowheads="1"/>
              </p:cNvSpPr>
              <p:nvPr/>
            </p:nvSpPr>
            <p:spPr bwMode="auto">
              <a:xfrm>
                <a:off x="5210" y="1545"/>
                <a:ext cx="356" cy="244"/>
              </a:xfrm>
              <a:prstGeom prst="rect">
                <a:avLst/>
              </a:prstGeom>
              <a:noFill/>
              <a:ln w="9525">
                <a:noFill/>
                <a:miter lim="800000"/>
                <a:headEnd/>
                <a:tailEnd/>
              </a:ln>
            </p:spPr>
            <p:txBody>
              <a:bodyPr/>
              <a:lstStyle/>
              <a:p>
                <a:pPr algn="just"/>
                <a:r>
                  <a:rPr lang="en-US" altLang="zh-CN" sz="1600" b="1" i="1">
                    <a:latin typeface="Times New Roman" pitchFamily="18" charset="0"/>
                  </a:rPr>
                  <a:t>A</a:t>
                </a:r>
                <a:r>
                  <a:rPr lang="en-US" altLang="zh-CN" sz="1600" b="1">
                    <a:latin typeface="Times New Roman" pitchFamily="18" charset="0"/>
                  </a:rPr>
                  <a:t>(</a:t>
                </a:r>
                <a:r>
                  <a:rPr lang="en-US" altLang="zh-CN" sz="1600" b="1" i="1">
                    <a:latin typeface="Times New Roman" pitchFamily="18" charset="0"/>
                  </a:rPr>
                  <a:t>t</a:t>
                </a:r>
                <a:r>
                  <a:rPr lang="en-US" altLang="zh-CN" sz="1600" b="1">
                    <a:latin typeface="Times New Roman" pitchFamily="18" charset="0"/>
                  </a:rPr>
                  <a:t>)</a:t>
                </a:r>
                <a:endParaRPr lang="en-US" altLang="zh-CN" sz="2800" b="1"/>
              </a:p>
            </p:txBody>
          </p:sp>
          <p:grpSp>
            <p:nvGrpSpPr>
              <p:cNvPr id="4" name="Group 9"/>
              <p:cNvGrpSpPr>
                <a:grpSpLocks/>
              </p:cNvGrpSpPr>
              <p:nvPr/>
            </p:nvGrpSpPr>
            <p:grpSpPr bwMode="auto">
              <a:xfrm>
                <a:off x="2001" y="828"/>
                <a:ext cx="3109" cy="2046"/>
                <a:chOff x="1932" y="1599"/>
                <a:chExt cx="5754" cy="3645"/>
              </a:xfrm>
            </p:grpSpPr>
            <p:sp>
              <p:nvSpPr>
                <p:cNvPr id="171018" name="Line 10"/>
                <p:cNvSpPr>
                  <a:spLocks noChangeShapeType="1"/>
                </p:cNvSpPr>
                <p:nvPr/>
              </p:nvSpPr>
              <p:spPr bwMode="auto">
                <a:xfrm flipH="1" flipV="1">
                  <a:off x="3657" y="3684"/>
                  <a:ext cx="0" cy="315"/>
                </a:xfrm>
                <a:prstGeom prst="line">
                  <a:avLst/>
                </a:prstGeom>
                <a:noFill/>
                <a:ln w="9525">
                  <a:solidFill>
                    <a:srgbClr val="000000"/>
                  </a:solidFill>
                  <a:round/>
                  <a:headEnd type="triangle" w="med" len="med"/>
                  <a:tailEnd/>
                </a:ln>
              </p:spPr>
              <p:txBody>
                <a:bodyPr/>
                <a:lstStyle/>
                <a:p>
                  <a:endParaRPr lang="zh-CN" altLang="en-US" b="1"/>
                </a:p>
              </p:txBody>
            </p:sp>
            <p:sp>
              <p:nvSpPr>
                <p:cNvPr id="171019" name="Line 11"/>
                <p:cNvSpPr>
                  <a:spLocks noChangeShapeType="1"/>
                </p:cNvSpPr>
                <p:nvPr/>
              </p:nvSpPr>
              <p:spPr bwMode="auto">
                <a:xfrm flipV="1">
                  <a:off x="3643" y="4284"/>
                  <a:ext cx="14" cy="285"/>
                </a:xfrm>
                <a:prstGeom prst="line">
                  <a:avLst/>
                </a:prstGeom>
                <a:noFill/>
                <a:ln w="9525">
                  <a:solidFill>
                    <a:srgbClr val="000000"/>
                  </a:solidFill>
                  <a:round/>
                  <a:headEnd type="triangle" w="med" len="med"/>
                  <a:tailEnd/>
                </a:ln>
              </p:spPr>
              <p:txBody>
                <a:bodyPr/>
                <a:lstStyle/>
                <a:p>
                  <a:endParaRPr lang="zh-CN" altLang="en-US" b="1"/>
                </a:p>
              </p:txBody>
            </p:sp>
            <p:sp>
              <p:nvSpPr>
                <p:cNvPr id="171020" name="Line 12"/>
                <p:cNvSpPr>
                  <a:spLocks noChangeShapeType="1"/>
                </p:cNvSpPr>
                <p:nvPr/>
              </p:nvSpPr>
              <p:spPr bwMode="auto">
                <a:xfrm flipV="1">
                  <a:off x="3643" y="2214"/>
                  <a:ext cx="0" cy="300"/>
                </a:xfrm>
                <a:prstGeom prst="line">
                  <a:avLst/>
                </a:prstGeom>
                <a:noFill/>
                <a:ln w="9525">
                  <a:solidFill>
                    <a:srgbClr val="000000"/>
                  </a:solidFill>
                  <a:round/>
                  <a:headEnd/>
                  <a:tailEnd type="triangle" w="med" len="med"/>
                </a:ln>
              </p:spPr>
              <p:txBody>
                <a:bodyPr/>
                <a:lstStyle/>
                <a:p>
                  <a:endParaRPr lang="zh-CN" altLang="en-US" b="1"/>
                </a:p>
              </p:txBody>
            </p:sp>
            <p:sp>
              <p:nvSpPr>
                <p:cNvPr id="171021" name="Text Box 13"/>
                <p:cNvSpPr txBox="1">
                  <a:spLocks noChangeArrowheads="1"/>
                </p:cNvSpPr>
                <p:nvPr/>
              </p:nvSpPr>
              <p:spPr bwMode="auto">
                <a:xfrm>
                  <a:off x="3173" y="2514"/>
                  <a:ext cx="944" cy="300"/>
                </a:xfrm>
                <a:prstGeom prst="rect">
                  <a:avLst/>
                </a:prstGeom>
                <a:solidFill>
                  <a:srgbClr val="FFFFFF"/>
                </a:solidFill>
                <a:ln w="9525">
                  <a:solidFill>
                    <a:srgbClr val="000000"/>
                  </a:solidFill>
                  <a:miter lim="800000"/>
                  <a:headEnd/>
                  <a:tailEnd/>
                </a:ln>
              </p:spPr>
              <p:txBody>
                <a:bodyPr/>
                <a:lstStyle/>
                <a:p>
                  <a:pPr algn="ctr">
                    <a:lnSpc>
                      <a:spcPct val="96000"/>
                    </a:lnSpc>
                  </a:pPr>
                  <a:r>
                    <a:rPr lang="en-US" altLang="zh-CN" sz="2400" b="1" baseline="30000">
                      <a:latin typeface="Times New Roman" pitchFamily="18" charset="0"/>
                    </a:rPr>
                    <a:t>-</a:t>
                  </a:r>
                  <a:r>
                    <a:rPr lang="en-US" altLang="zh-CN" sz="2400" b="1" i="1" baseline="30000">
                      <a:latin typeface="Times New Roman" pitchFamily="18" charset="0"/>
                      <a:sym typeface="Symbol" pitchFamily="18" charset="2"/>
                    </a:rPr>
                    <a:t></a:t>
                  </a:r>
                  <a:r>
                    <a:rPr lang="en-US" altLang="zh-CN" sz="2400" b="1" baseline="30000">
                      <a:latin typeface="Times New Roman" pitchFamily="18" charset="0"/>
                    </a:rPr>
                    <a:t>/4</a:t>
                  </a:r>
                  <a:endParaRPr lang="en-US" altLang="zh-CN" sz="4400" b="1"/>
                </a:p>
              </p:txBody>
            </p:sp>
            <p:sp>
              <p:nvSpPr>
                <p:cNvPr id="171022" name="Text Box 14"/>
                <p:cNvSpPr txBox="1">
                  <a:spLocks noChangeArrowheads="1"/>
                </p:cNvSpPr>
                <p:nvPr/>
              </p:nvSpPr>
              <p:spPr bwMode="auto">
                <a:xfrm>
                  <a:off x="3171" y="4569"/>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1600" b="1">
                      <a:latin typeface="Times New Roman" pitchFamily="18" charset="0"/>
                    </a:rPr>
                    <a:t>相乘</a:t>
                  </a:r>
                </a:p>
                <a:p>
                  <a:pPr algn="ctr">
                    <a:lnSpc>
                      <a:spcPct val="96000"/>
                    </a:lnSpc>
                  </a:pPr>
                  <a:r>
                    <a:rPr lang="zh-CN" altLang="en-US" sz="1600" b="1">
                      <a:latin typeface="Times New Roman" pitchFamily="18" charset="0"/>
                    </a:rPr>
                    <a:t>电路</a:t>
                  </a:r>
                  <a:endParaRPr lang="zh-CN" altLang="en-US" sz="2800" b="1"/>
                </a:p>
              </p:txBody>
            </p:sp>
            <p:sp>
              <p:nvSpPr>
                <p:cNvPr id="171023" name="Text Box 15"/>
                <p:cNvSpPr txBox="1">
                  <a:spLocks noChangeArrowheads="1"/>
                </p:cNvSpPr>
                <p:nvPr/>
              </p:nvSpPr>
              <p:spPr bwMode="auto">
                <a:xfrm>
                  <a:off x="3171" y="1599"/>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1600" b="1">
                      <a:latin typeface="Times New Roman" pitchFamily="18" charset="0"/>
                    </a:rPr>
                    <a:t>相乘</a:t>
                  </a:r>
                </a:p>
                <a:p>
                  <a:pPr algn="ctr">
                    <a:lnSpc>
                      <a:spcPct val="96000"/>
                    </a:lnSpc>
                  </a:pPr>
                  <a:r>
                    <a:rPr lang="zh-CN" altLang="en-US" sz="1600" b="1">
                      <a:latin typeface="Times New Roman" pitchFamily="18" charset="0"/>
                    </a:rPr>
                    <a:t>电路</a:t>
                  </a:r>
                  <a:endParaRPr lang="zh-CN" altLang="en-US" sz="2800" b="1"/>
                </a:p>
              </p:txBody>
            </p:sp>
            <p:sp>
              <p:nvSpPr>
                <p:cNvPr id="171024" name="Line 16"/>
                <p:cNvSpPr>
                  <a:spLocks noChangeShapeType="1"/>
                </p:cNvSpPr>
                <p:nvPr/>
              </p:nvSpPr>
              <p:spPr bwMode="auto">
                <a:xfrm flipV="1">
                  <a:off x="3673" y="2814"/>
                  <a:ext cx="0" cy="240"/>
                </a:xfrm>
                <a:prstGeom prst="line">
                  <a:avLst/>
                </a:prstGeom>
                <a:noFill/>
                <a:ln w="9525">
                  <a:solidFill>
                    <a:srgbClr val="000000"/>
                  </a:solidFill>
                  <a:round/>
                  <a:headEnd/>
                  <a:tailEnd type="triangle" w="med" len="med"/>
                </a:ln>
              </p:spPr>
              <p:txBody>
                <a:bodyPr/>
                <a:lstStyle/>
                <a:p>
                  <a:endParaRPr lang="zh-CN" altLang="en-US" b="1"/>
                </a:p>
              </p:txBody>
            </p:sp>
            <p:sp>
              <p:nvSpPr>
                <p:cNvPr id="171025" name="Text Box 17"/>
                <p:cNvSpPr txBox="1">
                  <a:spLocks noChangeArrowheads="1"/>
                </p:cNvSpPr>
                <p:nvPr/>
              </p:nvSpPr>
              <p:spPr bwMode="auto">
                <a:xfrm>
                  <a:off x="3171" y="3999"/>
                  <a:ext cx="944" cy="300"/>
                </a:xfrm>
                <a:prstGeom prst="rect">
                  <a:avLst/>
                </a:prstGeom>
                <a:solidFill>
                  <a:srgbClr val="FFFFFF"/>
                </a:solidFill>
                <a:ln w="9525">
                  <a:solidFill>
                    <a:srgbClr val="000000"/>
                  </a:solidFill>
                  <a:miter lim="800000"/>
                  <a:headEnd/>
                  <a:tailEnd/>
                </a:ln>
              </p:spPr>
              <p:txBody>
                <a:bodyPr/>
                <a:lstStyle/>
                <a:p>
                  <a:pPr algn="ctr">
                    <a:lnSpc>
                      <a:spcPct val="96000"/>
                    </a:lnSpc>
                  </a:pPr>
                  <a:r>
                    <a:rPr lang="en-US" altLang="zh-CN" sz="2800" b="1" i="1" baseline="30000">
                      <a:latin typeface="Times New Roman" pitchFamily="18" charset="0"/>
                      <a:sym typeface="Symbol" pitchFamily="18" charset="2"/>
                    </a:rPr>
                    <a:t></a:t>
                  </a:r>
                  <a:r>
                    <a:rPr lang="en-US" altLang="zh-CN" sz="2800" b="1" baseline="30000">
                      <a:latin typeface="Times New Roman" pitchFamily="18" charset="0"/>
                    </a:rPr>
                    <a:t>/4</a:t>
                  </a:r>
                  <a:endParaRPr lang="en-US" altLang="zh-CN" sz="4800" b="1"/>
                </a:p>
              </p:txBody>
            </p:sp>
            <p:sp>
              <p:nvSpPr>
                <p:cNvPr id="171026" name="Line 18"/>
                <p:cNvSpPr>
                  <a:spLocks noChangeShapeType="1"/>
                </p:cNvSpPr>
                <p:nvPr/>
              </p:nvSpPr>
              <p:spPr bwMode="auto">
                <a:xfrm>
                  <a:off x="2734" y="4899"/>
                  <a:ext cx="392" cy="0"/>
                </a:xfrm>
                <a:prstGeom prst="line">
                  <a:avLst/>
                </a:prstGeom>
                <a:noFill/>
                <a:ln w="9525">
                  <a:solidFill>
                    <a:srgbClr val="000000"/>
                  </a:solidFill>
                  <a:round/>
                  <a:headEnd/>
                  <a:tailEnd type="triangle" w="med" len="med"/>
                </a:ln>
              </p:spPr>
              <p:txBody>
                <a:bodyPr/>
                <a:lstStyle/>
                <a:p>
                  <a:endParaRPr lang="zh-CN" altLang="en-US" b="1"/>
                </a:p>
              </p:txBody>
            </p:sp>
            <p:sp>
              <p:nvSpPr>
                <p:cNvPr id="171027" name="Line 19"/>
                <p:cNvSpPr>
                  <a:spLocks noChangeShapeType="1"/>
                </p:cNvSpPr>
                <p:nvPr/>
              </p:nvSpPr>
              <p:spPr bwMode="auto">
                <a:xfrm>
                  <a:off x="2738" y="1914"/>
                  <a:ext cx="433" cy="0"/>
                </a:xfrm>
                <a:prstGeom prst="line">
                  <a:avLst/>
                </a:prstGeom>
                <a:noFill/>
                <a:ln w="9525">
                  <a:solidFill>
                    <a:srgbClr val="000000"/>
                  </a:solidFill>
                  <a:round/>
                  <a:headEnd/>
                  <a:tailEnd type="triangle" w="med" len="med"/>
                </a:ln>
              </p:spPr>
              <p:txBody>
                <a:bodyPr/>
                <a:lstStyle/>
                <a:p>
                  <a:endParaRPr lang="zh-CN" altLang="en-US" b="1"/>
                </a:p>
              </p:txBody>
            </p:sp>
            <p:sp>
              <p:nvSpPr>
                <p:cNvPr id="171028" name="Text Box 20"/>
                <p:cNvSpPr txBox="1">
                  <a:spLocks noChangeArrowheads="1"/>
                </p:cNvSpPr>
                <p:nvPr/>
              </p:nvSpPr>
              <p:spPr bwMode="auto">
                <a:xfrm>
                  <a:off x="1932" y="2907"/>
                  <a:ext cx="646" cy="435"/>
                </a:xfrm>
                <a:prstGeom prst="rect">
                  <a:avLst/>
                </a:prstGeom>
                <a:noFill/>
                <a:ln w="9525">
                  <a:noFill/>
                  <a:miter lim="800000"/>
                  <a:headEnd/>
                  <a:tailEnd/>
                </a:ln>
              </p:spPr>
              <p:txBody>
                <a:bodyPr/>
                <a:lstStyle/>
                <a:p>
                  <a:pPr algn="just"/>
                  <a:r>
                    <a:rPr lang="en-US" altLang="zh-CN" sz="1600" b="1" i="1">
                      <a:latin typeface="Times New Roman" pitchFamily="18" charset="0"/>
                    </a:rPr>
                    <a:t>s</a:t>
                  </a:r>
                  <a:r>
                    <a:rPr lang="en-US" altLang="zh-CN" sz="1600" b="1">
                      <a:latin typeface="Times New Roman" pitchFamily="18" charset="0"/>
                    </a:rPr>
                    <a:t>(</a:t>
                  </a:r>
                  <a:r>
                    <a:rPr lang="en-US" altLang="zh-CN" sz="1600" b="1" i="1">
                      <a:latin typeface="Times New Roman" pitchFamily="18" charset="0"/>
                    </a:rPr>
                    <a:t>t</a:t>
                  </a:r>
                  <a:r>
                    <a:rPr lang="en-US" altLang="zh-CN" sz="1600" b="1">
                      <a:latin typeface="Times New Roman" pitchFamily="18" charset="0"/>
                    </a:rPr>
                    <a:t>)</a:t>
                  </a:r>
                  <a:endParaRPr lang="en-US" altLang="zh-CN" sz="2800" b="1"/>
                </a:p>
              </p:txBody>
            </p:sp>
            <p:sp>
              <p:nvSpPr>
                <p:cNvPr id="171029" name="Line 21"/>
                <p:cNvSpPr>
                  <a:spLocks noChangeShapeType="1"/>
                </p:cNvSpPr>
                <p:nvPr/>
              </p:nvSpPr>
              <p:spPr bwMode="auto">
                <a:xfrm flipH="1">
                  <a:off x="2720" y="1929"/>
                  <a:ext cx="1" cy="2985"/>
                </a:xfrm>
                <a:prstGeom prst="line">
                  <a:avLst/>
                </a:prstGeom>
                <a:noFill/>
                <a:ln w="9525">
                  <a:solidFill>
                    <a:srgbClr val="000000"/>
                  </a:solidFill>
                  <a:round/>
                  <a:headEnd/>
                  <a:tailEnd/>
                </a:ln>
              </p:spPr>
              <p:txBody>
                <a:bodyPr/>
                <a:lstStyle/>
                <a:p>
                  <a:endParaRPr lang="zh-CN" altLang="en-US" b="1"/>
                </a:p>
              </p:txBody>
            </p:sp>
            <p:sp>
              <p:nvSpPr>
                <p:cNvPr id="171030" name="Line 22"/>
                <p:cNvSpPr>
                  <a:spLocks noChangeShapeType="1"/>
                </p:cNvSpPr>
                <p:nvPr/>
              </p:nvSpPr>
              <p:spPr bwMode="auto">
                <a:xfrm>
                  <a:off x="2288" y="3354"/>
                  <a:ext cx="885" cy="0"/>
                </a:xfrm>
                <a:prstGeom prst="line">
                  <a:avLst/>
                </a:prstGeom>
                <a:noFill/>
                <a:ln w="9525">
                  <a:solidFill>
                    <a:srgbClr val="000000"/>
                  </a:solidFill>
                  <a:round/>
                  <a:headEnd/>
                  <a:tailEnd type="triangle" w="med" len="med"/>
                </a:ln>
              </p:spPr>
              <p:txBody>
                <a:bodyPr/>
                <a:lstStyle/>
                <a:p>
                  <a:endParaRPr lang="zh-CN" altLang="en-US" b="1"/>
                </a:p>
              </p:txBody>
            </p:sp>
            <p:sp>
              <p:nvSpPr>
                <p:cNvPr id="171031" name="Oval 23"/>
                <p:cNvSpPr>
                  <a:spLocks noChangeArrowheads="1"/>
                </p:cNvSpPr>
                <p:nvPr/>
              </p:nvSpPr>
              <p:spPr bwMode="auto">
                <a:xfrm>
                  <a:off x="2690" y="3330"/>
                  <a:ext cx="44" cy="45"/>
                </a:xfrm>
                <a:prstGeom prst="ellipse">
                  <a:avLst/>
                </a:prstGeom>
                <a:solidFill>
                  <a:srgbClr val="000000"/>
                </a:solidFill>
                <a:ln w="9525">
                  <a:solidFill>
                    <a:srgbClr val="000000"/>
                  </a:solidFill>
                  <a:round/>
                  <a:headEnd/>
                  <a:tailEnd/>
                </a:ln>
              </p:spPr>
              <p:txBody>
                <a:bodyPr/>
                <a:lstStyle/>
                <a:p>
                  <a:endParaRPr lang="zh-CN" altLang="en-US" b="1"/>
                </a:p>
              </p:txBody>
            </p:sp>
            <p:sp>
              <p:nvSpPr>
                <p:cNvPr id="171032" name="Text Box 24"/>
                <p:cNvSpPr txBox="1">
                  <a:spLocks noChangeArrowheads="1"/>
                </p:cNvSpPr>
                <p:nvPr/>
              </p:nvSpPr>
              <p:spPr bwMode="auto">
                <a:xfrm>
                  <a:off x="4492" y="1614"/>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1600" b="1">
                      <a:latin typeface="Times New Roman" pitchFamily="18" charset="0"/>
                    </a:rPr>
                    <a:t>低通</a:t>
                  </a:r>
                </a:p>
                <a:p>
                  <a:pPr algn="ctr">
                    <a:lnSpc>
                      <a:spcPct val="96000"/>
                    </a:lnSpc>
                  </a:pPr>
                  <a:r>
                    <a:rPr lang="zh-CN" altLang="en-US" sz="1600" b="1">
                      <a:latin typeface="Times New Roman" pitchFamily="18" charset="0"/>
                    </a:rPr>
                    <a:t>滤波</a:t>
                  </a:r>
                  <a:endParaRPr lang="zh-CN" altLang="en-US" sz="2800" b="1"/>
                </a:p>
              </p:txBody>
            </p:sp>
            <p:sp>
              <p:nvSpPr>
                <p:cNvPr id="171033" name="Text Box 25"/>
                <p:cNvSpPr txBox="1">
                  <a:spLocks noChangeArrowheads="1"/>
                </p:cNvSpPr>
                <p:nvPr/>
              </p:nvSpPr>
              <p:spPr bwMode="auto">
                <a:xfrm>
                  <a:off x="4520" y="4584"/>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1600" b="1">
                      <a:latin typeface="Times New Roman" pitchFamily="18" charset="0"/>
                    </a:rPr>
                    <a:t>低通</a:t>
                  </a:r>
                </a:p>
                <a:p>
                  <a:pPr algn="ctr">
                    <a:lnSpc>
                      <a:spcPct val="96000"/>
                    </a:lnSpc>
                  </a:pPr>
                  <a:r>
                    <a:rPr lang="zh-CN" altLang="en-US" sz="1600" b="1">
                      <a:latin typeface="Times New Roman" pitchFamily="18" charset="0"/>
                    </a:rPr>
                    <a:t>滤波</a:t>
                  </a:r>
                  <a:endParaRPr lang="zh-CN" altLang="en-US" sz="2800" b="1"/>
                </a:p>
              </p:txBody>
            </p:sp>
            <p:sp>
              <p:nvSpPr>
                <p:cNvPr id="171034" name="Text Box 26"/>
                <p:cNvSpPr txBox="1">
                  <a:spLocks noChangeArrowheads="1"/>
                </p:cNvSpPr>
                <p:nvPr/>
              </p:nvSpPr>
              <p:spPr bwMode="auto">
                <a:xfrm>
                  <a:off x="5874" y="1614"/>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1600" b="1">
                      <a:latin typeface="Times New Roman" pitchFamily="18" charset="0"/>
                    </a:rPr>
                    <a:t>抽样</a:t>
                  </a:r>
                </a:p>
                <a:p>
                  <a:pPr algn="ctr">
                    <a:lnSpc>
                      <a:spcPct val="96000"/>
                    </a:lnSpc>
                  </a:pPr>
                  <a:r>
                    <a:rPr lang="zh-CN" altLang="en-US" sz="1600" b="1">
                      <a:latin typeface="Times New Roman" pitchFamily="18" charset="0"/>
                    </a:rPr>
                    <a:t>判决</a:t>
                  </a:r>
                  <a:endParaRPr lang="zh-CN" altLang="en-US" sz="2800" b="1"/>
                </a:p>
              </p:txBody>
            </p:sp>
            <p:sp>
              <p:nvSpPr>
                <p:cNvPr id="171035" name="Text Box 27"/>
                <p:cNvSpPr txBox="1">
                  <a:spLocks noChangeArrowheads="1"/>
                </p:cNvSpPr>
                <p:nvPr/>
              </p:nvSpPr>
              <p:spPr bwMode="auto">
                <a:xfrm>
                  <a:off x="5902" y="4599"/>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1600" b="1">
                      <a:latin typeface="Times New Roman" pitchFamily="18" charset="0"/>
                    </a:rPr>
                    <a:t>抽样</a:t>
                  </a:r>
                </a:p>
                <a:p>
                  <a:pPr algn="ctr">
                    <a:lnSpc>
                      <a:spcPct val="96000"/>
                    </a:lnSpc>
                  </a:pPr>
                  <a:r>
                    <a:rPr lang="zh-CN" altLang="en-US" sz="1600" b="1">
                      <a:latin typeface="Times New Roman" pitchFamily="18" charset="0"/>
                    </a:rPr>
                    <a:t>判决</a:t>
                  </a:r>
                  <a:endParaRPr lang="zh-CN" altLang="en-US" sz="2800" b="1"/>
                </a:p>
              </p:txBody>
            </p:sp>
            <p:sp>
              <p:nvSpPr>
                <p:cNvPr id="171036" name="Line 28"/>
                <p:cNvSpPr>
                  <a:spLocks noChangeShapeType="1"/>
                </p:cNvSpPr>
                <p:nvPr/>
              </p:nvSpPr>
              <p:spPr bwMode="auto">
                <a:xfrm>
                  <a:off x="4100" y="1914"/>
                  <a:ext cx="406" cy="0"/>
                </a:xfrm>
                <a:prstGeom prst="line">
                  <a:avLst/>
                </a:prstGeom>
                <a:noFill/>
                <a:ln w="9525">
                  <a:solidFill>
                    <a:srgbClr val="000000"/>
                  </a:solidFill>
                  <a:round/>
                  <a:headEnd/>
                  <a:tailEnd type="triangle" w="med" len="med"/>
                </a:ln>
              </p:spPr>
              <p:txBody>
                <a:bodyPr/>
                <a:lstStyle/>
                <a:p>
                  <a:endParaRPr lang="zh-CN" altLang="en-US" b="1"/>
                </a:p>
              </p:txBody>
            </p:sp>
            <p:sp>
              <p:nvSpPr>
                <p:cNvPr id="171037" name="Line 29"/>
                <p:cNvSpPr>
                  <a:spLocks noChangeShapeType="1"/>
                </p:cNvSpPr>
                <p:nvPr/>
              </p:nvSpPr>
              <p:spPr bwMode="auto">
                <a:xfrm>
                  <a:off x="4130" y="4914"/>
                  <a:ext cx="406" cy="0"/>
                </a:xfrm>
                <a:prstGeom prst="line">
                  <a:avLst/>
                </a:prstGeom>
                <a:noFill/>
                <a:ln w="9525">
                  <a:solidFill>
                    <a:srgbClr val="000000"/>
                  </a:solidFill>
                  <a:round/>
                  <a:headEnd/>
                  <a:tailEnd type="triangle" w="med" len="med"/>
                </a:ln>
              </p:spPr>
              <p:txBody>
                <a:bodyPr/>
                <a:lstStyle/>
                <a:p>
                  <a:endParaRPr lang="zh-CN" altLang="en-US" b="1"/>
                </a:p>
              </p:txBody>
            </p:sp>
            <p:sp>
              <p:nvSpPr>
                <p:cNvPr id="171038" name="Line 30"/>
                <p:cNvSpPr>
                  <a:spLocks noChangeShapeType="1"/>
                </p:cNvSpPr>
                <p:nvPr/>
              </p:nvSpPr>
              <p:spPr bwMode="auto">
                <a:xfrm>
                  <a:off x="5450" y="1929"/>
                  <a:ext cx="406" cy="0"/>
                </a:xfrm>
                <a:prstGeom prst="line">
                  <a:avLst/>
                </a:prstGeom>
                <a:noFill/>
                <a:ln w="9525">
                  <a:solidFill>
                    <a:srgbClr val="000000"/>
                  </a:solidFill>
                  <a:round/>
                  <a:headEnd/>
                  <a:tailEnd type="triangle" w="med" len="med"/>
                </a:ln>
              </p:spPr>
              <p:txBody>
                <a:bodyPr/>
                <a:lstStyle/>
                <a:p>
                  <a:endParaRPr lang="zh-CN" altLang="en-US" b="1"/>
                </a:p>
              </p:txBody>
            </p:sp>
            <p:sp>
              <p:nvSpPr>
                <p:cNvPr id="171039" name="Line 31"/>
                <p:cNvSpPr>
                  <a:spLocks noChangeShapeType="1"/>
                </p:cNvSpPr>
                <p:nvPr/>
              </p:nvSpPr>
              <p:spPr bwMode="auto">
                <a:xfrm>
                  <a:off x="5480" y="4929"/>
                  <a:ext cx="406" cy="0"/>
                </a:xfrm>
                <a:prstGeom prst="line">
                  <a:avLst/>
                </a:prstGeom>
                <a:noFill/>
                <a:ln w="9525">
                  <a:solidFill>
                    <a:srgbClr val="000000"/>
                  </a:solidFill>
                  <a:round/>
                  <a:headEnd/>
                  <a:tailEnd type="triangle" w="med" len="med"/>
                </a:ln>
              </p:spPr>
              <p:txBody>
                <a:bodyPr/>
                <a:lstStyle/>
                <a:p>
                  <a:endParaRPr lang="zh-CN" altLang="en-US" b="1"/>
                </a:p>
              </p:txBody>
            </p:sp>
            <p:sp>
              <p:nvSpPr>
                <p:cNvPr id="171040" name="Text Box 32"/>
                <p:cNvSpPr txBox="1">
                  <a:spLocks noChangeArrowheads="1"/>
                </p:cNvSpPr>
                <p:nvPr/>
              </p:nvSpPr>
              <p:spPr bwMode="auto">
                <a:xfrm>
                  <a:off x="6742" y="3024"/>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1600" b="1">
                      <a:latin typeface="Times New Roman" pitchFamily="18" charset="0"/>
                    </a:rPr>
                    <a:t>并</a:t>
                  </a:r>
                  <a:r>
                    <a:rPr lang="en-US" altLang="zh-CN" sz="1600" b="1">
                      <a:latin typeface="Times New Roman" pitchFamily="18" charset="0"/>
                    </a:rPr>
                    <a:t>/</a:t>
                  </a:r>
                  <a:r>
                    <a:rPr lang="zh-CN" altLang="en-US" sz="1600" b="1">
                      <a:latin typeface="Times New Roman" pitchFamily="18" charset="0"/>
                    </a:rPr>
                    <a:t>串</a:t>
                  </a:r>
                </a:p>
                <a:p>
                  <a:pPr algn="ctr">
                    <a:lnSpc>
                      <a:spcPct val="96000"/>
                    </a:lnSpc>
                  </a:pPr>
                  <a:r>
                    <a:rPr lang="zh-CN" altLang="en-US" sz="1600" b="1">
                      <a:latin typeface="Times New Roman" pitchFamily="18" charset="0"/>
                    </a:rPr>
                    <a:t>变换</a:t>
                  </a:r>
                  <a:endParaRPr lang="zh-CN" altLang="en-US" sz="2800" b="1"/>
                </a:p>
              </p:txBody>
            </p:sp>
            <p:grpSp>
              <p:nvGrpSpPr>
                <p:cNvPr id="5" name="Group 33"/>
                <p:cNvGrpSpPr>
                  <a:grpSpLocks/>
                </p:cNvGrpSpPr>
                <p:nvPr/>
              </p:nvGrpSpPr>
              <p:grpSpPr bwMode="auto">
                <a:xfrm>
                  <a:off x="6830" y="1929"/>
                  <a:ext cx="436" cy="3000"/>
                  <a:chOff x="6466" y="7074"/>
                  <a:chExt cx="436" cy="3000"/>
                </a:xfrm>
              </p:grpSpPr>
              <p:sp>
                <p:nvSpPr>
                  <p:cNvPr id="171042" name="Line 34"/>
                  <p:cNvSpPr>
                    <a:spLocks noChangeShapeType="1"/>
                  </p:cNvSpPr>
                  <p:nvPr/>
                </p:nvSpPr>
                <p:spPr bwMode="auto">
                  <a:xfrm flipH="1">
                    <a:off x="6872" y="8814"/>
                    <a:ext cx="0" cy="1245"/>
                  </a:xfrm>
                  <a:prstGeom prst="line">
                    <a:avLst/>
                  </a:prstGeom>
                  <a:noFill/>
                  <a:ln w="9525">
                    <a:solidFill>
                      <a:srgbClr val="000000"/>
                    </a:solidFill>
                    <a:round/>
                    <a:headEnd type="triangle" w="med" len="med"/>
                    <a:tailEnd/>
                  </a:ln>
                </p:spPr>
                <p:txBody>
                  <a:bodyPr/>
                  <a:lstStyle/>
                  <a:p>
                    <a:endParaRPr lang="zh-CN" altLang="en-US" b="1"/>
                  </a:p>
                </p:txBody>
              </p:sp>
              <p:sp>
                <p:nvSpPr>
                  <p:cNvPr id="171043" name="Line 35"/>
                  <p:cNvSpPr>
                    <a:spLocks noChangeShapeType="1"/>
                  </p:cNvSpPr>
                  <p:nvPr/>
                </p:nvSpPr>
                <p:spPr bwMode="auto">
                  <a:xfrm>
                    <a:off x="6872" y="7074"/>
                    <a:ext cx="0" cy="1095"/>
                  </a:xfrm>
                  <a:prstGeom prst="line">
                    <a:avLst/>
                  </a:prstGeom>
                  <a:noFill/>
                  <a:ln w="9525">
                    <a:solidFill>
                      <a:srgbClr val="000000"/>
                    </a:solidFill>
                    <a:round/>
                    <a:headEnd/>
                    <a:tailEnd type="triangle" w="med" len="med"/>
                  </a:ln>
                </p:spPr>
                <p:txBody>
                  <a:bodyPr/>
                  <a:lstStyle/>
                  <a:p>
                    <a:endParaRPr lang="zh-CN" altLang="en-US" b="1"/>
                  </a:p>
                </p:txBody>
              </p:sp>
              <p:sp>
                <p:nvSpPr>
                  <p:cNvPr id="171044" name="Line 36"/>
                  <p:cNvSpPr>
                    <a:spLocks noChangeShapeType="1"/>
                  </p:cNvSpPr>
                  <p:nvPr/>
                </p:nvSpPr>
                <p:spPr bwMode="auto">
                  <a:xfrm>
                    <a:off x="6466" y="7074"/>
                    <a:ext cx="406" cy="0"/>
                  </a:xfrm>
                  <a:prstGeom prst="line">
                    <a:avLst/>
                  </a:prstGeom>
                  <a:noFill/>
                  <a:ln w="9525">
                    <a:solidFill>
                      <a:srgbClr val="000000"/>
                    </a:solidFill>
                    <a:round/>
                    <a:headEnd/>
                    <a:tailEnd/>
                  </a:ln>
                </p:spPr>
                <p:txBody>
                  <a:bodyPr/>
                  <a:lstStyle/>
                  <a:p>
                    <a:endParaRPr lang="zh-CN" altLang="en-US" b="1"/>
                  </a:p>
                </p:txBody>
              </p:sp>
              <p:sp>
                <p:nvSpPr>
                  <p:cNvPr id="171045" name="Line 37"/>
                  <p:cNvSpPr>
                    <a:spLocks noChangeShapeType="1"/>
                  </p:cNvSpPr>
                  <p:nvPr/>
                </p:nvSpPr>
                <p:spPr bwMode="auto">
                  <a:xfrm>
                    <a:off x="6496" y="10074"/>
                    <a:ext cx="406" cy="0"/>
                  </a:xfrm>
                  <a:prstGeom prst="line">
                    <a:avLst/>
                  </a:prstGeom>
                  <a:noFill/>
                  <a:ln w="9525">
                    <a:solidFill>
                      <a:srgbClr val="000000"/>
                    </a:solidFill>
                    <a:round/>
                    <a:headEnd/>
                    <a:tailEnd/>
                  </a:ln>
                </p:spPr>
                <p:txBody>
                  <a:bodyPr/>
                  <a:lstStyle/>
                  <a:p>
                    <a:endParaRPr lang="zh-CN" altLang="en-US" b="1"/>
                  </a:p>
                </p:txBody>
              </p:sp>
            </p:grpSp>
            <p:sp>
              <p:nvSpPr>
                <p:cNvPr id="171046" name="Text Box 38"/>
                <p:cNvSpPr txBox="1">
                  <a:spLocks noChangeArrowheads="1"/>
                </p:cNvSpPr>
                <p:nvPr/>
              </p:nvSpPr>
              <p:spPr bwMode="auto">
                <a:xfrm>
                  <a:off x="5150" y="3054"/>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1600" b="1">
                      <a:latin typeface="Times New Roman" pitchFamily="18" charset="0"/>
                    </a:rPr>
                    <a:t>定时</a:t>
                  </a:r>
                </a:p>
                <a:p>
                  <a:pPr algn="ctr">
                    <a:lnSpc>
                      <a:spcPct val="96000"/>
                    </a:lnSpc>
                  </a:pPr>
                  <a:r>
                    <a:rPr lang="zh-CN" altLang="en-US" sz="1600" b="1">
                      <a:latin typeface="Times New Roman" pitchFamily="18" charset="0"/>
                    </a:rPr>
                    <a:t>提取</a:t>
                  </a:r>
                  <a:endParaRPr lang="zh-CN" altLang="en-US" sz="2800" b="1"/>
                </a:p>
              </p:txBody>
            </p:sp>
            <p:sp>
              <p:nvSpPr>
                <p:cNvPr id="171047" name="Line 39"/>
                <p:cNvSpPr>
                  <a:spLocks noChangeShapeType="1"/>
                </p:cNvSpPr>
                <p:nvPr/>
              </p:nvSpPr>
              <p:spPr bwMode="auto">
                <a:xfrm>
                  <a:off x="6362" y="2265"/>
                  <a:ext cx="0" cy="2340"/>
                </a:xfrm>
                <a:prstGeom prst="line">
                  <a:avLst/>
                </a:prstGeom>
                <a:noFill/>
                <a:ln w="9525">
                  <a:solidFill>
                    <a:srgbClr val="000000"/>
                  </a:solidFill>
                  <a:round/>
                  <a:headEnd type="triangle" w="med" len="med"/>
                  <a:tailEnd type="triangle" w="med" len="med"/>
                </a:ln>
              </p:spPr>
              <p:txBody>
                <a:bodyPr/>
                <a:lstStyle/>
                <a:p>
                  <a:endParaRPr lang="zh-CN" altLang="en-US" b="1"/>
                </a:p>
              </p:txBody>
            </p:sp>
            <p:sp>
              <p:nvSpPr>
                <p:cNvPr id="171048" name="Line 40"/>
                <p:cNvSpPr>
                  <a:spLocks noChangeShapeType="1"/>
                </p:cNvSpPr>
                <p:nvPr/>
              </p:nvSpPr>
              <p:spPr bwMode="auto">
                <a:xfrm>
                  <a:off x="6092" y="3375"/>
                  <a:ext cx="270" cy="0"/>
                </a:xfrm>
                <a:prstGeom prst="line">
                  <a:avLst/>
                </a:prstGeom>
                <a:noFill/>
                <a:ln w="9525">
                  <a:solidFill>
                    <a:srgbClr val="000000"/>
                  </a:solidFill>
                  <a:round/>
                  <a:headEnd/>
                  <a:tailEnd type="triangle" w="med" len="med"/>
                </a:ln>
              </p:spPr>
              <p:txBody>
                <a:bodyPr/>
                <a:lstStyle/>
                <a:p>
                  <a:endParaRPr lang="zh-CN" altLang="en-US" b="1"/>
                </a:p>
              </p:txBody>
            </p:sp>
            <p:sp>
              <p:nvSpPr>
                <p:cNvPr id="171049" name="Text Box 41"/>
                <p:cNvSpPr txBox="1">
                  <a:spLocks noChangeArrowheads="1"/>
                </p:cNvSpPr>
                <p:nvPr/>
              </p:nvSpPr>
              <p:spPr bwMode="auto">
                <a:xfrm>
                  <a:off x="3188" y="3039"/>
                  <a:ext cx="944" cy="645"/>
                </a:xfrm>
                <a:prstGeom prst="rect">
                  <a:avLst/>
                </a:prstGeom>
                <a:solidFill>
                  <a:srgbClr val="FFFFFF"/>
                </a:solidFill>
                <a:ln w="9525">
                  <a:solidFill>
                    <a:srgbClr val="000000"/>
                  </a:solidFill>
                  <a:miter lim="800000"/>
                  <a:headEnd/>
                  <a:tailEnd/>
                </a:ln>
              </p:spPr>
              <p:txBody>
                <a:bodyPr/>
                <a:lstStyle/>
                <a:p>
                  <a:pPr algn="ctr">
                    <a:lnSpc>
                      <a:spcPct val="96000"/>
                    </a:lnSpc>
                  </a:pPr>
                  <a:r>
                    <a:rPr lang="zh-CN" altLang="en-US" sz="1600" b="1">
                      <a:latin typeface="Times New Roman" pitchFamily="18" charset="0"/>
                    </a:rPr>
                    <a:t>延迟</a:t>
                  </a:r>
                </a:p>
                <a:p>
                  <a:pPr algn="ctr">
                    <a:lnSpc>
                      <a:spcPct val="96000"/>
                    </a:lnSpc>
                  </a:pPr>
                  <a:r>
                    <a:rPr lang="en-US" altLang="zh-CN" sz="1600" b="1" i="1">
                      <a:latin typeface="Times New Roman" pitchFamily="18" charset="0"/>
                    </a:rPr>
                    <a:t>T</a:t>
                  </a:r>
                  <a:endParaRPr lang="en-US" altLang="zh-CN" sz="2800" b="1"/>
                </a:p>
              </p:txBody>
            </p:sp>
          </p:grpSp>
        </p:grpSp>
        <p:sp>
          <p:nvSpPr>
            <p:cNvPr id="171050" name="Line 42"/>
            <p:cNvSpPr>
              <a:spLocks noChangeShapeType="1"/>
            </p:cNvSpPr>
            <p:nvPr/>
          </p:nvSpPr>
          <p:spPr bwMode="auto">
            <a:xfrm>
              <a:off x="5107" y="1801"/>
              <a:ext cx="357" cy="0"/>
            </a:xfrm>
            <a:prstGeom prst="line">
              <a:avLst/>
            </a:prstGeom>
            <a:noFill/>
            <a:ln w="9525">
              <a:solidFill>
                <a:srgbClr val="000000"/>
              </a:solidFill>
              <a:round/>
              <a:headEnd/>
              <a:tailEnd type="triangle" w="med" len="med"/>
            </a:ln>
          </p:spPr>
          <p:txBody>
            <a:bodyPr/>
            <a:lstStyle/>
            <a:p>
              <a:endParaRPr lang="zh-CN" altLang="en-US" b="1"/>
            </a:p>
          </p:txBody>
        </p:sp>
      </p:grpSp>
      <p:sp>
        <p:nvSpPr>
          <p:cNvPr id="6" name="矩形 5"/>
          <p:cNvSpPr/>
          <p:nvPr/>
        </p:nvSpPr>
        <p:spPr>
          <a:xfrm>
            <a:off x="277024" y="2996952"/>
            <a:ext cx="2916603" cy="1815882"/>
          </a:xfrm>
          <a:prstGeom prst="rect">
            <a:avLst/>
          </a:prstGeom>
        </p:spPr>
        <p:txBody>
          <a:bodyPr wrap="square">
            <a:spAutoFit/>
          </a:bodyPr>
          <a:lstStyle/>
          <a:p>
            <a:pPr algn="ctr"/>
            <a:r>
              <a:rPr lang="zh-CN" altLang="en-US" sz="2800" b="1" dirty="0" smtClean="0">
                <a:solidFill>
                  <a:srgbClr val="3333FF"/>
                </a:solidFill>
                <a:latin typeface="+mj-ea"/>
                <a:ea typeface="+mj-ea"/>
              </a:rPr>
              <a:t>可见：</a:t>
            </a:r>
            <a:endParaRPr lang="en-US" altLang="zh-CN" sz="2800" b="1" dirty="0" smtClean="0">
              <a:solidFill>
                <a:srgbClr val="3333FF"/>
              </a:solidFill>
              <a:latin typeface="+mj-ea"/>
              <a:ea typeface="+mj-ea"/>
            </a:endParaRPr>
          </a:p>
          <a:p>
            <a:r>
              <a:rPr lang="zh-CN" altLang="en-US" sz="2800" b="1" dirty="0" smtClean="0">
                <a:latin typeface="+mj-ea"/>
                <a:ea typeface="+mj-ea"/>
              </a:rPr>
              <a:t>它</a:t>
            </a:r>
            <a:r>
              <a:rPr lang="zh-CN" altLang="en-US" sz="2800" b="1" dirty="0">
                <a:latin typeface="+mj-ea"/>
                <a:ea typeface="+mj-ea"/>
              </a:rPr>
              <a:t>和</a:t>
            </a:r>
            <a:r>
              <a:rPr lang="en-US" altLang="zh-CN" sz="2800" b="1" dirty="0">
                <a:latin typeface="+mj-ea"/>
                <a:ea typeface="+mj-ea"/>
              </a:rPr>
              <a:t>2DPSK</a:t>
            </a:r>
            <a:r>
              <a:rPr lang="zh-CN" altLang="en-US" sz="2800" b="1" dirty="0">
                <a:latin typeface="+mj-ea"/>
                <a:ea typeface="+mj-ea"/>
              </a:rPr>
              <a:t>信号相位比较法解调的</a:t>
            </a:r>
            <a:r>
              <a:rPr lang="zh-CN" altLang="en-US" sz="2800" b="1" dirty="0">
                <a:solidFill>
                  <a:srgbClr val="FF0000"/>
                </a:solidFill>
                <a:latin typeface="+mj-ea"/>
                <a:ea typeface="+mj-ea"/>
              </a:rPr>
              <a:t>原理基本</a:t>
            </a:r>
            <a:r>
              <a:rPr lang="zh-CN" altLang="en-US" sz="2800" b="1" dirty="0" smtClean="0">
                <a:solidFill>
                  <a:srgbClr val="FF0000"/>
                </a:solidFill>
                <a:latin typeface="+mj-ea"/>
                <a:ea typeface="+mj-ea"/>
              </a:rPr>
              <a:t>一样</a:t>
            </a:r>
            <a:endParaRPr lang="zh-CN" altLang="en-US" sz="2800" b="1" dirty="0">
              <a:solidFill>
                <a:srgbClr val="FF0000"/>
              </a:solidFill>
              <a:latin typeface="+mj-ea"/>
              <a:ea typeface="+mj-ea"/>
            </a:endParaRPr>
          </a:p>
        </p:txBody>
      </p:sp>
      <p:sp>
        <p:nvSpPr>
          <p:cNvPr id="43" name="矩形 42"/>
          <p:cNvSpPr/>
          <p:nvPr/>
        </p:nvSpPr>
        <p:spPr>
          <a:xfrm>
            <a:off x="630129" y="5301208"/>
            <a:ext cx="8118335" cy="954107"/>
          </a:xfrm>
          <a:prstGeom prst="rect">
            <a:avLst/>
          </a:prstGeom>
        </p:spPr>
        <p:txBody>
          <a:bodyPr wrap="square">
            <a:spAutoFit/>
          </a:bodyPr>
          <a:lstStyle/>
          <a:p>
            <a:r>
              <a:rPr lang="zh-CN" altLang="en-US" sz="2800" b="1" dirty="0" smtClean="0">
                <a:solidFill>
                  <a:srgbClr val="3333FF"/>
                </a:solidFill>
                <a:latin typeface="+mj-ea"/>
                <a:ea typeface="+mj-ea"/>
              </a:rPr>
              <a:t>差别</a:t>
            </a:r>
            <a:r>
              <a:rPr lang="zh-CN" altLang="en-US" sz="2800" b="1" dirty="0" smtClean="0">
                <a:latin typeface="+mj-ea"/>
                <a:ea typeface="+mj-ea"/>
              </a:rPr>
              <a:t>：由于</a:t>
            </a:r>
            <a:r>
              <a:rPr lang="zh-CN" altLang="en-US" sz="2800" b="1" dirty="0">
                <a:latin typeface="+mj-ea"/>
                <a:ea typeface="+mj-ea"/>
              </a:rPr>
              <a:t>现在的接收信号包含正交的两路已调载波，故</a:t>
            </a:r>
            <a:r>
              <a:rPr lang="zh-CN" altLang="en-US" sz="2800" b="1" dirty="0">
                <a:solidFill>
                  <a:srgbClr val="3333FF"/>
                </a:solidFill>
                <a:latin typeface="+mj-ea"/>
                <a:ea typeface="+mj-ea"/>
              </a:rPr>
              <a:t>需用两个支路差分相干解调</a:t>
            </a:r>
            <a:r>
              <a:rPr lang="zh-CN" altLang="en-US" sz="2800" b="1" dirty="0">
                <a:latin typeface="+mj-ea"/>
                <a:ea typeface="+mj-ea"/>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3"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7</a:t>
            </a:r>
            <a:r>
              <a:rPr lang="zh-CN" altLang="en-US" dirty="0" smtClean="0"/>
              <a:t>章 数字带通传输系统 </a:t>
            </a:r>
            <a:endParaRPr lang="zh-CN" altLang="en-US" dirty="0"/>
          </a:p>
        </p:txBody>
      </p:sp>
      <p:sp>
        <p:nvSpPr>
          <p:cNvPr id="3" name="内容占位符 2"/>
          <p:cNvSpPr>
            <a:spLocks noGrp="1"/>
          </p:cNvSpPr>
          <p:nvPr>
            <p:ph idx="1"/>
          </p:nvPr>
        </p:nvSpPr>
        <p:spPr/>
        <p:txBody>
          <a:bodyPr/>
          <a:lstStyle/>
          <a:p>
            <a:r>
              <a:rPr lang="en-US" altLang="zh-CN" dirty="0" smtClean="0"/>
              <a:t>7.1 </a:t>
            </a:r>
            <a:r>
              <a:rPr lang="zh-CN" altLang="en-US" dirty="0" smtClean="0"/>
              <a:t>二进制数字调制原理</a:t>
            </a:r>
          </a:p>
          <a:p>
            <a:r>
              <a:rPr lang="en-US" altLang="zh-CN" dirty="0" smtClean="0"/>
              <a:t>7.2  </a:t>
            </a:r>
            <a:r>
              <a:rPr lang="zh-CN" altLang="en-US" dirty="0" smtClean="0"/>
              <a:t>二进制数字调制系统的抗噪声性能</a:t>
            </a:r>
          </a:p>
          <a:p>
            <a:r>
              <a:rPr lang="en-US" altLang="zh-CN" dirty="0" smtClean="0"/>
              <a:t>7.3  </a:t>
            </a:r>
            <a:r>
              <a:rPr lang="zh-CN" altLang="en-US" dirty="0" smtClean="0"/>
              <a:t>二进制数字调制系统的性能比较</a:t>
            </a:r>
          </a:p>
          <a:p>
            <a:r>
              <a:rPr lang="en-US" altLang="zh-CN" dirty="0" smtClean="0"/>
              <a:t>7.4</a:t>
            </a:r>
            <a:r>
              <a:rPr lang="zh-CN" altLang="en-US" dirty="0" smtClean="0"/>
              <a:t>多进制数字调制原理</a:t>
            </a:r>
          </a:p>
          <a:p>
            <a:r>
              <a:rPr lang="en-US" altLang="zh-CN" dirty="0" smtClean="0">
                <a:solidFill>
                  <a:srgbClr val="FF0000"/>
                </a:solidFill>
              </a:rPr>
              <a:t>7.5 </a:t>
            </a:r>
            <a:r>
              <a:rPr lang="zh-CN" altLang="en-US" dirty="0" smtClean="0">
                <a:solidFill>
                  <a:srgbClr val="FF0000"/>
                </a:solidFill>
              </a:rPr>
              <a:t>多进制数字调制系统的抗噪声性能</a:t>
            </a:r>
          </a:p>
          <a:p>
            <a:endParaRPr lang="en-US" altLang="zh-CN" b="0" dirty="0" smtClean="0"/>
          </a:p>
        </p:txBody>
      </p:sp>
      <p:sp>
        <p:nvSpPr>
          <p:cNvPr id="4" name="灯片编号占位符 3"/>
          <p:cNvSpPr>
            <a:spLocks noGrp="1"/>
          </p:cNvSpPr>
          <p:nvPr>
            <p:ph type="sldNum" sz="quarter" idx="12"/>
          </p:nvPr>
        </p:nvSpPr>
        <p:spPr/>
        <p:txBody>
          <a:bodyPr/>
          <a:lstStyle/>
          <a:p>
            <a:fld id="{E31375A4-56A4-47D6-9801-1991572033F7}" type="slidenum">
              <a:rPr lang="en-US" smtClean="0"/>
              <a:pPr/>
              <a:t>189</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zh-CN" dirty="0" smtClean="0"/>
              <a:t>2ASK</a:t>
            </a:r>
            <a:r>
              <a:rPr lang="zh-CN" altLang="en-US" dirty="0" smtClean="0"/>
              <a:t>信号的功率谱密度示意图 </a:t>
            </a:r>
            <a:endParaRPr lang="zh-CN" altLang="en-US" dirty="0"/>
          </a:p>
        </p:txBody>
      </p:sp>
      <p:sp>
        <p:nvSpPr>
          <p:cNvPr id="39939" name="Rectangle 3"/>
          <p:cNvSpPr>
            <a:spLocks noGrp="1" noChangeArrowheads="1"/>
          </p:cNvSpPr>
          <p:nvPr>
            <p:ph type="body" idx="1"/>
          </p:nvPr>
        </p:nvSpPr>
        <p:spPr>
          <a:xfrm>
            <a:off x="539552" y="3573016"/>
            <a:ext cx="7992888" cy="2880320"/>
          </a:xfrm>
        </p:spPr>
        <p:txBody>
          <a:bodyPr>
            <a:normAutofit lnSpcReduction="10000"/>
          </a:bodyPr>
          <a:lstStyle/>
          <a:p>
            <a:pPr>
              <a:lnSpc>
                <a:spcPct val="145000"/>
              </a:lnSpc>
            </a:pPr>
            <a:r>
              <a:rPr lang="en-US" altLang="zh-CN" dirty="0" smtClean="0"/>
              <a:t>2ASK</a:t>
            </a:r>
            <a:r>
              <a:rPr lang="zh-CN" altLang="en-US" dirty="0" smtClean="0"/>
              <a:t>信号的带宽是</a:t>
            </a:r>
            <a:r>
              <a:rPr lang="zh-CN" altLang="en-US" dirty="0" smtClean="0">
                <a:solidFill>
                  <a:srgbClr val="3333FF"/>
                </a:solidFill>
              </a:rPr>
              <a:t>基带信号带宽的两倍</a:t>
            </a:r>
            <a:r>
              <a:rPr lang="zh-CN" altLang="en-US" dirty="0" smtClean="0"/>
              <a:t>，若只计谱的主瓣（第一个谱零点位置），则有</a:t>
            </a:r>
            <a:r>
              <a:rPr lang="en-US" altLang="zh-CN" dirty="0" smtClean="0"/>
              <a:t>:                      </a:t>
            </a:r>
          </a:p>
          <a:p>
            <a:pPr marL="0" indent="0" algn="r">
              <a:lnSpc>
                <a:spcPct val="145000"/>
              </a:lnSpc>
              <a:buNone/>
            </a:pPr>
            <a:r>
              <a:rPr lang="en-US" altLang="zh-CN" dirty="0" smtClean="0"/>
              <a:t>(</a:t>
            </a:r>
            <a:r>
              <a:rPr lang="zh-CN" altLang="en-US" dirty="0" smtClean="0"/>
              <a:t>式中 </a:t>
            </a:r>
            <a:r>
              <a:rPr lang="en-US" altLang="zh-CN" i="1" dirty="0" err="1" smtClean="0"/>
              <a:t>fs</a:t>
            </a:r>
            <a:r>
              <a:rPr lang="en-US" altLang="zh-CN" i="1" dirty="0" smtClean="0"/>
              <a:t> = 1/Ts</a:t>
            </a:r>
            <a:r>
              <a:rPr lang="en-US" altLang="zh-CN" dirty="0" smtClean="0"/>
              <a:t>)</a:t>
            </a:r>
          </a:p>
          <a:p>
            <a:pPr>
              <a:lnSpc>
                <a:spcPct val="145000"/>
              </a:lnSpc>
            </a:pPr>
            <a:r>
              <a:rPr lang="zh-CN" altLang="en-US" dirty="0" smtClean="0"/>
              <a:t>即，</a:t>
            </a:r>
            <a:r>
              <a:rPr lang="en-US" altLang="zh-CN" dirty="0" smtClean="0"/>
              <a:t>2ASK</a:t>
            </a:r>
            <a:r>
              <a:rPr lang="zh-CN" altLang="en-US" dirty="0" smtClean="0"/>
              <a:t>信号的传输带宽是码元速率的两倍。 </a:t>
            </a:r>
            <a:endParaRPr lang="zh-CN" altLang="en-US" dirty="0"/>
          </a:p>
        </p:txBody>
      </p:sp>
      <p:sp>
        <p:nvSpPr>
          <p:cNvPr id="6" name="灯片编号占位符 5"/>
          <p:cNvSpPr>
            <a:spLocks noGrp="1"/>
          </p:cNvSpPr>
          <p:nvPr>
            <p:ph type="sldNum" sz="quarter" idx="12"/>
          </p:nvPr>
        </p:nvSpPr>
        <p:spPr/>
        <p:txBody>
          <a:bodyPr/>
          <a:lstStyle/>
          <a:p>
            <a:fld id="{608942F5-D5C3-49E4-A2F5-63D70BE71595}" type="slidenum">
              <a:rPr lang="en-US" altLang="zh-CN" smtClean="0"/>
              <a:pPr/>
              <a:t>19</a:t>
            </a:fld>
            <a:endParaRPr lang="en-US" altLang="zh-CN"/>
          </a:p>
        </p:txBody>
      </p:sp>
      <p:sp>
        <p:nvSpPr>
          <p:cNvPr id="39941" name="Rectangle 5"/>
          <p:cNvSpPr>
            <a:spLocks noChangeArrowheads="1"/>
          </p:cNvSpPr>
          <p:nvPr/>
        </p:nvSpPr>
        <p:spPr bwMode="auto">
          <a:xfrm>
            <a:off x="0" y="24907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39940" name="Object 4"/>
          <p:cNvGraphicFramePr>
            <a:graphicFrameLocks noChangeAspect="1"/>
          </p:cNvGraphicFramePr>
          <p:nvPr/>
        </p:nvGraphicFramePr>
        <p:xfrm>
          <a:off x="899592" y="908720"/>
          <a:ext cx="6897016" cy="2520280"/>
        </p:xfrm>
        <a:graphic>
          <a:graphicData uri="http://schemas.openxmlformats.org/presentationml/2006/ole">
            <mc:AlternateContent xmlns:mc="http://schemas.openxmlformats.org/markup-compatibility/2006">
              <mc:Choice xmlns:v="urn:schemas-microsoft-com:vml" Requires="v">
                <p:oleObj spid="_x0000_s10649" name="Visio" r:id="rId3" imgW="5516910" imgH="1961162" progId="Visio.Drawing.11">
                  <p:embed/>
                </p:oleObj>
              </mc:Choice>
              <mc:Fallback>
                <p:oleObj name="Visio" r:id="rId3" imgW="5516910" imgH="1961162" progId="Visio.Drawing.11">
                  <p:embed/>
                  <p:pic>
                    <p:nvPicPr>
                      <p:cNvPr id="0" name="Picture 2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908720"/>
                        <a:ext cx="6897016" cy="2520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3"/>
          <p:cNvGraphicFramePr>
            <a:graphicFrameLocks noChangeAspect="1"/>
          </p:cNvGraphicFramePr>
          <p:nvPr>
            <p:extLst>
              <p:ext uri="{D42A27DB-BD31-4B8C-83A1-F6EECF244321}">
                <p14:modId xmlns:p14="http://schemas.microsoft.com/office/powerpoint/2010/main" val="356835010"/>
              </p:ext>
            </p:extLst>
          </p:nvPr>
        </p:nvGraphicFramePr>
        <p:xfrm>
          <a:off x="3491880" y="5085184"/>
          <a:ext cx="1872208" cy="561456"/>
        </p:xfrm>
        <a:graphic>
          <a:graphicData uri="http://schemas.openxmlformats.org/presentationml/2006/ole">
            <mc:AlternateContent xmlns:mc="http://schemas.openxmlformats.org/markup-compatibility/2006">
              <mc:Choice xmlns:v="urn:schemas-microsoft-com:vml" Requires="v">
                <p:oleObj spid="_x0000_s10650" name="公式" r:id="rId5" imgW="761669" imgH="228501" progId="Equation.3">
                  <p:embed/>
                </p:oleObj>
              </mc:Choice>
              <mc:Fallback>
                <p:oleObj name="公式" r:id="rId5" imgW="761669" imgH="228501" progId="Equation.3">
                  <p:embed/>
                  <p:pic>
                    <p:nvPicPr>
                      <p:cNvPr id="0" name="Picture 2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880" y="5085184"/>
                        <a:ext cx="1872208" cy="561456"/>
                      </a:xfrm>
                      <a:prstGeom prst="rect">
                        <a:avLst/>
                      </a:prstGeom>
                      <a:noFill/>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4116199361"/>
              </p:ext>
            </p:extLst>
          </p:nvPr>
        </p:nvGraphicFramePr>
        <p:xfrm>
          <a:off x="6444208" y="620688"/>
          <a:ext cx="3699867" cy="2159324"/>
        </p:xfrm>
        <a:graphic>
          <a:graphicData uri="http://schemas.openxmlformats.org/presentationml/2006/ole">
            <mc:AlternateContent xmlns:mc="http://schemas.openxmlformats.org/markup-compatibility/2006">
              <mc:Choice xmlns:v="urn:schemas-microsoft-com:vml" Requires="v">
                <p:oleObj spid="_x0000_s10651" name="Visio" r:id="rId7" imgW="1743151" imgH="1045769" progId="Visio.Drawing.11">
                  <p:embed/>
                </p:oleObj>
              </mc:Choice>
              <mc:Fallback>
                <p:oleObj name="Visio" r:id="rId7" imgW="1743151" imgH="1045769" progId="Visio.Drawing.11">
                  <p:embed/>
                  <p:pic>
                    <p:nvPicPr>
                      <p:cNvPr id="0" name="对象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4208" y="620688"/>
                        <a:ext cx="3699867" cy="2159324"/>
                      </a:xfrm>
                      <a:prstGeom prst="rect">
                        <a:avLst/>
                      </a:prstGeom>
                      <a:solidFill>
                        <a:schemeClr val="bg1"/>
                      </a:solidFill>
                      <a:ln w="28575">
                        <a:solidFill>
                          <a:srgbClr val="00CC00"/>
                        </a:solidFill>
                        <a:miter lim="800000"/>
                        <a:headEnd/>
                        <a:tailEnd/>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 calcmode="lin" valueType="num">
                                      <p:cBhvr additive="base">
                                        <p:cTn id="7" dur="500" fill="hold"/>
                                        <p:tgtEl>
                                          <p:spTgt spid="399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9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939">
                                            <p:txEl>
                                              <p:pRg st="1" end="1"/>
                                            </p:txEl>
                                          </p:spTgt>
                                        </p:tgtEl>
                                        <p:attrNameLst>
                                          <p:attrName>style.visibility</p:attrName>
                                        </p:attrNameLst>
                                      </p:cBhvr>
                                      <p:to>
                                        <p:strVal val="visible"/>
                                      </p:to>
                                    </p:set>
                                    <p:anim calcmode="lin" valueType="num">
                                      <p:cBhvr additive="base">
                                        <p:cTn id="13" dur="500" fill="hold"/>
                                        <p:tgtEl>
                                          <p:spTgt spid="399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93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243"/>
                                        </p:tgtEl>
                                        <p:attrNameLst>
                                          <p:attrName>style.visibility</p:attrName>
                                        </p:attrNameLst>
                                      </p:cBhvr>
                                      <p:to>
                                        <p:strVal val="visible"/>
                                      </p:to>
                                    </p:set>
                                    <p:anim calcmode="lin" valueType="num">
                                      <p:cBhvr additive="base">
                                        <p:cTn id="17" dur="500" fill="hold"/>
                                        <p:tgtEl>
                                          <p:spTgt spid="10243"/>
                                        </p:tgtEl>
                                        <p:attrNameLst>
                                          <p:attrName>ppt_x</p:attrName>
                                        </p:attrNameLst>
                                      </p:cBhvr>
                                      <p:tavLst>
                                        <p:tav tm="0">
                                          <p:val>
                                            <p:strVal val="#ppt_x"/>
                                          </p:val>
                                        </p:tav>
                                        <p:tav tm="100000">
                                          <p:val>
                                            <p:strVal val="#ppt_x"/>
                                          </p:val>
                                        </p:tav>
                                      </p:tavLst>
                                    </p:anim>
                                    <p:anim calcmode="lin" valueType="num">
                                      <p:cBhvr additive="base">
                                        <p:cTn id="18" dur="500" fill="hold"/>
                                        <p:tgtEl>
                                          <p:spTgt spid="1024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9939">
                                            <p:txEl>
                                              <p:pRg st="2" end="2"/>
                                            </p:txEl>
                                          </p:spTgt>
                                        </p:tgtEl>
                                        <p:attrNameLst>
                                          <p:attrName>style.visibility</p:attrName>
                                        </p:attrNameLst>
                                      </p:cBhvr>
                                      <p:to>
                                        <p:strVal val="visible"/>
                                      </p:to>
                                    </p:set>
                                    <p:anim calcmode="lin" valueType="num">
                                      <p:cBhvr additive="base">
                                        <p:cTn id="28" dur="500" fill="hold"/>
                                        <p:tgtEl>
                                          <p:spTgt spid="39939">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993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uiExpand="1"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normAutofit/>
          </a:bodyPr>
          <a:lstStyle/>
          <a:p>
            <a:r>
              <a:rPr lang="en-US" altLang="zh-CN" dirty="0"/>
              <a:t>7.5.1 MASK</a:t>
            </a:r>
            <a:r>
              <a:rPr lang="zh-CN" altLang="en-US" dirty="0"/>
              <a:t>系统的抗噪声</a:t>
            </a:r>
            <a:r>
              <a:rPr lang="zh-CN" altLang="en-US" dirty="0" smtClean="0"/>
              <a:t>性能</a:t>
            </a:r>
          </a:p>
        </p:txBody>
      </p:sp>
      <p:sp>
        <p:nvSpPr>
          <p:cNvPr id="172035" name="Rectangle 3"/>
          <p:cNvSpPr>
            <a:spLocks noGrp="1" noChangeArrowheads="1"/>
          </p:cNvSpPr>
          <p:nvPr>
            <p:ph type="body" idx="1"/>
          </p:nvPr>
        </p:nvSpPr>
        <p:spPr/>
        <p:txBody>
          <a:bodyPr/>
          <a:lstStyle/>
          <a:p>
            <a:r>
              <a:rPr lang="zh-CN" altLang="en-US" dirty="0" smtClean="0">
                <a:solidFill>
                  <a:srgbClr val="3333FF"/>
                </a:solidFill>
              </a:rPr>
              <a:t>误码率</a:t>
            </a:r>
            <a:r>
              <a:rPr lang="zh-CN" altLang="en-US" dirty="0" smtClean="0"/>
              <a:t>：</a:t>
            </a:r>
            <a:endParaRPr lang="en-US" altLang="zh-CN" dirty="0" smtClean="0"/>
          </a:p>
          <a:p>
            <a:r>
              <a:rPr lang="zh-CN" altLang="en-US" dirty="0" smtClean="0"/>
              <a:t>设抑制载波</a:t>
            </a:r>
            <a:r>
              <a:rPr lang="en-US" altLang="zh-CN" dirty="0" smtClean="0"/>
              <a:t>MASK</a:t>
            </a:r>
            <a:r>
              <a:rPr lang="zh-CN" altLang="en-US" dirty="0" smtClean="0"/>
              <a:t>信号的基带调制码元可以有</a:t>
            </a:r>
            <a:r>
              <a:rPr lang="en-US" altLang="zh-CN" dirty="0" smtClean="0"/>
              <a:t>M</a:t>
            </a:r>
            <a:r>
              <a:rPr lang="zh-CN" altLang="en-US" dirty="0" smtClean="0"/>
              <a:t>个电平，如图 </a:t>
            </a:r>
            <a:endParaRPr lang="zh-CN" altLang="en-US" dirty="0"/>
          </a:p>
        </p:txBody>
      </p:sp>
      <p:sp>
        <p:nvSpPr>
          <p:cNvPr id="44" name="灯片编号占位符 5"/>
          <p:cNvSpPr>
            <a:spLocks noGrp="1"/>
          </p:cNvSpPr>
          <p:nvPr>
            <p:ph type="sldNum" sz="quarter" idx="12"/>
          </p:nvPr>
        </p:nvSpPr>
        <p:spPr/>
        <p:txBody>
          <a:bodyPr/>
          <a:lstStyle/>
          <a:p>
            <a:fld id="{57379740-4DFD-4B44-93D7-A51B01EC1D84}" type="slidenum">
              <a:rPr lang="en-US" altLang="zh-CN" smtClean="0"/>
              <a:pPr/>
              <a:t>190</a:t>
            </a:fld>
            <a:endParaRPr lang="en-US" altLang="zh-CN"/>
          </a:p>
        </p:txBody>
      </p:sp>
      <p:grpSp>
        <p:nvGrpSpPr>
          <p:cNvPr id="2" name="Group 4"/>
          <p:cNvGrpSpPr>
            <a:grpSpLocks/>
          </p:cNvGrpSpPr>
          <p:nvPr/>
        </p:nvGrpSpPr>
        <p:grpSpPr bwMode="auto">
          <a:xfrm>
            <a:off x="395536" y="2781697"/>
            <a:ext cx="4770437" cy="4103687"/>
            <a:chOff x="5762" y="11310"/>
            <a:chExt cx="3854" cy="3765"/>
          </a:xfrm>
        </p:grpSpPr>
        <p:sp>
          <p:nvSpPr>
            <p:cNvPr id="172037" name="Text Box 5"/>
            <p:cNvSpPr txBox="1">
              <a:spLocks noChangeArrowheads="1"/>
            </p:cNvSpPr>
            <p:nvPr/>
          </p:nvSpPr>
          <p:spPr bwMode="auto">
            <a:xfrm>
              <a:off x="6120" y="14535"/>
              <a:ext cx="3496" cy="540"/>
            </a:xfrm>
            <a:prstGeom prst="rect">
              <a:avLst/>
            </a:prstGeom>
            <a:noFill/>
            <a:ln w="9525">
              <a:noFill/>
              <a:miter lim="800000"/>
              <a:headEnd/>
              <a:tailEnd/>
            </a:ln>
          </p:spPr>
          <p:txBody>
            <a:bodyPr/>
            <a:lstStyle/>
            <a:p>
              <a:pPr algn="just"/>
              <a:r>
                <a:rPr lang="zh-CN" altLang="en-US" b="1">
                  <a:latin typeface="Times New Roman" pitchFamily="18" charset="0"/>
                </a:rPr>
                <a:t>图</a:t>
              </a:r>
              <a:r>
                <a:rPr lang="en-US" altLang="zh-CN" b="1">
                  <a:latin typeface="Times New Roman" pitchFamily="18" charset="0"/>
                </a:rPr>
                <a:t>7-48 </a:t>
              </a:r>
              <a:r>
                <a:rPr lang="zh-CN" altLang="en-US" b="1">
                  <a:latin typeface="Times New Roman" pitchFamily="18" charset="0"/>
                </a:rPr>
                <a:t>基带信号的</a:t>
              </a:r>
              <a:r>
                <a:rPr lang="en-US" altLang="zh-CN" b="1" i="1">
                  <a:latin typeface="Times New Roman" pitchFamily="18" charset="0"/>
                </a:rPr>
                <a:t>M</a:t>
              </a:r>
              <a:r>
                <a:rPr lang="zh-CN" altLang="en-US" b="1">
                  <a:latin typeface="Times New Roman" pitchFamily="18" charset="0"/>
                </a:rPr>
                <a:t>个电平</a:t>
              </a:r>
              <a:endParaRPr lang="zh-CN" altLang="en-US" sz="3200" b="1"/>
            </a:p>
          </p:txBody>
        </p:sp>
        <p:grpSp>
          <p:nvGrpSpPr>
            <p:cNvPr id="3" name="Group 6"/>
            <p:cNvGrpSpPr>
              <a:grpSpLocks/>
            </p:cNvGrpSpPr>
            <p:nvPr/>
          </p:nvGrpSpPr>
          <p:grpSpPr bwMode="auto">
            <a:xfrm>
              <a:off x="5762" y="11310"/>
              <a:ext cx="3418" cy="3210"/>
              <a:chOff x="5762" y="11310"/>
              <a:chExt cx="3418" cy="3210"/>
            </a:xfrm>
          </p:grpSpPr>
          <p:sp>
            <p:nvSpPr>
              <p:cNvPr id="172039" name="Text Box 7"/>
              <p:cNvSpPr txBox="1">
                <a:spLocks noChangeArrowheads="1"/>
              </p:cNvSpPr>
              <p:nvPr/>
            </p:nvSpPr>
            <p:spPr bwMode="auto">
              <a:xfrm>
                <a:off x="8762" y="13005"/>
                <a:ext cx="418" cy="420"/>
              </a:xfrm>
              <a:prstGeom prst="rect">
                <a:avLst/>
              </a:prstGeom>
              <a:noFill/>
              <a:ln w="9525">
                <a:noFill/>
                <a:miter lim="800000"/>
                <a:headEnd/>
                <a:tailEnd/>
              </a:ln>
            </p:spPr>
            <p:txBody>
              <a:bodyPr/>
              <a:lstStyle/>
              <a:p>
                <a:pPr algn="just"/>
                <a:r>
                  <a:rPr lang="en-US" altLang="zh-CN" b="1" i="1">
                    <a:latin typeface="Times New Roman" pitchFamily="18" charset="0"/>
                  </a:rPr>
                  <a:t>t</a:t>
                </a:r>
                <a:endParaRPr lang="en-US" altLang="zh-CN" sz="3200" b="1"/>
              </a:p>
            </p:txBody>
          </p:sp>
          <p:grpSp>
            <p:nvGrpSpPr>
              <p:cNvPr id="4" name="Group 8"/>
              <p:cNvGrpSpPr>
                <a:grpSpLocks/>
              </p:cNvGrpSpPr>
              <p:nvPr/>
            </p:nvGrpSpPr>
            <p:grpSpPr bwMode="auto">
              <a:xfrm>
                <a:off x="5762" y="11310"/>
                <a:ext cx="3252" cy="3210"/>
                <a:chOff x="5822" y="11610"/>
                <a:chExt cx="3252" cy="3210"/>
              </a:xfrm>
            </p:grpSpPr>
            <p:grpSp>
              <p:nvGrpSpPr>
                <p:cNvPr id="5" name="Group 9"/>
                <p:cNvGrpSpPr>
                  <a:grpSpLocks/>
                </p:cNvGrpSpPr>
                <p:nvPr/>
              </p:nvGrpSpPr>
              <p:grpSpPr bwMode="auto">
                <a:xfrm>
                  <a:off x="6448" y="11610"/>
                  <a:ext cx="2626" cy="3210"/>
                  <a:chOff x="6448" y="11610"/>
                  <a:chExt cx="2626" cy="3210"/>
                </a:xfrm>
              </p:grpSpPr>
              <p:grpSp>
                <p:nvGrpSpPr>
                  <p:cNvPr id="6" name="Group 10"/>
                  <p:cNvGrpSpPr>
                    <a:grpSpLocks/>
                  </p:cNvGrpSpPr>
                  <p:nvPr/>
                </p:nvGrpSpPr>
                <p:grpSpPr bwMode="auto">
                  <a:xfrm>
                    <a:off x="6448" y="11610"/>
                    <a:ext cx="2626" cy="3210"/>
                    <a:chOff x="6448" y="11610"/>
                    <a:chExt cx="2626" cy="3210"/>
                  </a:xfrm>
                </p:grpSpPr>
                <p:grpSp>
                  <p:nvGrpSpPr>
                    <p:cNvPr id="7" name="Group 11"/>
                    <p:cNvGrpSpPr>
                      <a:grpSpLocks/>
                    </p:cNvGrpSpPr>
                    <p:nvPr/>
                  </p:nvGrpSpPr>
                  <p:grpSpPr bwMode="auto">
                    <a:xfrm>
                      <a:off x="6582" y="12676"/>
                      <a:ext cx="1922" cy="1429"/>
                      <a:chOff x="6582" y="12676"/>
                      <a:chExt cx="1922" cy="1429"/>
                    </a:xfrm>
                  </p:grpSpPr>
                  <p:sp>
                    <p:nvSpPr>
                      <p:cNvPr id="172044" name="Line 12"/>
                      <p:cNvSpPr>
                        <a:spLocks noChangeShapeType="1"/>
                      </p:cNvSpPr>
                      <p:nvPr/>
                    </p:nvSpPr>
                    <p:spPr bwMode="auto">
                      <a:xfrm>
                        <a:off x="6600" y="13145"/>
                        <a:ext cx="1904" cy="0"/>
                      </a:xfrm>
                      <a:prstGeom prst="line">
                        <a:avLst/>
                      </a:prstGeom>
                      <a:noFill/>
                      <a:ln w="9525">
                        <a:solidFill>
                          <a:srgbClr val="000000"/>
                        </a:solidFill>
                        <a:prstDash val="dash"/>
                        <a:round/>
                        <a:headEnd/>
                        <a:tailEnd/>
                      </a:ln>
                    </p:spPr>
                    <p:txBody>
                      <a:bodyPr/>
                      <a:lstStyle/>
                      <a:p>
                        <a:endParaRPr lang="zh-CN" altLang="en-US" b="1"/>
                      </a:p>
                    </p:txBody>
                  </p:sp>
                  <p:sp>
                    <p:nvSpPr>
                      <p:cNvPr id="172045" name="Line 13"/>
                      <p:cNvSpPr>
                        <a:spLocks noChangeShapeType="1"/>
                      </p:cNvSpPr>
                      <p:nvPr/>
                    </p:nvSpPr>
                    <p:spPr bwMode="auto">
                      <a:xfrm>
                        <a:off x="6600" y="12676"/>
                        <a:ext cx="1904" cy="0"/>
                      </a:xfrm>
                      <a:prstGeom prst="line">
                        <a:avLst/>
                      </a:prstGeom>
                      <a:noFill/>
                      <a:ln w="9525">
                        <a:solidFill>
                          <a:srgbClr val="000000"/>
                        </a:solidFill>
                        <a:prstDash val="dash"/>
                        <a:round/>
                        <a:headEnd/>
                        <a:tailEnd/>
                      </a:ln>
                    </p:spPr>
                    <p:txBody>
                      <a:bodyPr/>
                      <a:lstStyle/>
                      <a:p>
                        <a:endParaRPr lang="zh-CN" altLang="en-US" b="1"/>
                      </a:p>
                    </p:txBody>
                  </p:sp>
                  <p:sp>
                    <p:nvSpPr>
                      <p:cNvPr id="172046" name="Line 14"/>
                      <p:cNvSpPr>
                        <a:spLocks noChangeShapeType="1"/>
                      </p:cNvSpPr>
                      <p:nvPr/>
                    </p:nvSpPr>
                    <p:spPr bwMode="auto">
                      <a:xfrm flipV="1">
                        <a:off x="6582" y="13613"/>
                        <a:ext cx="1904" cy="0"/>
                      </a:xfrm>
                      <a:prstGeom prst="line">
                        <a:avLst/>
                      </a:prstGeom>
                      <a:noFill/>
                      <a:ln w="9525">
                        <a:solidFill>
                          <a:srgbClr val="000000"/>
                        </a:solidFill>
                        <a:prstDash val="dash"/>
                        <a:round/>
                        <a:headEnd/>
                        <a:tailEnd/>
                      </a:ln>
                    </p:spPr>
                    <p:txBody>
                      <a:bodyPr/>
                      <a:lstStyle/>
                      <a:p>
                        <a:endParaRPr lang="zh-CN" altLang="en-US" b="1"/>
                      </a:p>
                    </p:txBody>
                  </p:sp>
                  <p:sp>
                    <p:nvSpPr>
                      <p:cNvPr id="172047" name="Line 15"/>
                      <p:cNvSpPr>
                        <a:spLocks noChangeShapeType="1"/>
                      </p:cNvSpPr>
                      <p:nvPr/>
                    </p:nvSpPr>
                    <p:spPr bwMode="auto">
                      <a:xfrm flipV="1">
                        <a:off x="6582" y="14082"/>
                        <a:ext cx="1904" cy="0"/>
                      </a:xfrm>
                      <a:prstGeom prst="line">
                        <a:avLst/>
                      </a:prstGeom>
                      <a:noFill/>
                      <a:ln w="9525">
                        <a:solidFill>
                          <a:srgbClr val="000000"/>
                        </a:solidFill>
                        <a:prstDash val="dash"/>
                        <a:round/>
                        <a:headEnd/>
                        <a:tailEnd/>
                      </a:ln>
                    </p:spPr>
                    <p:txBody>
                      <a:bodyPr/>
                      <a:lstStyle/>
                      <a:p>
                        <a:endParaRPr lang="zh-CN" altLang="en-US" b="1"/>
                      </a:p>
                    </p:txBody>
                  </p:sp>
                  <p:sp>
                    <p:nvSpPr>
                      <p:cNvPr id="172048" name="Line 16"/>
                      <p:cNvSpPr>
                        <a:spLocks noChangeShapeType="1"/>
                      </p:cNvSpPr>
                      <p:nvPr/>
                    </p:nvSpPr>
                    <p:spPr bwMode="auto">
                      <a:xfrm>
                        <a:off x="7230" y="12676"/>
                        <a:ext cx="0" cy="469"/>
                      </a:xfrm>
                      <a:prstGeom prst="line">
                        <a:avLst/>
                      </a:prstGeom>
                      <a:noFill/>
                      <a:ln w="9525">
                        <a:solidFill>
                          <a:srgbClr val="000000"/>
                        </a:solidFill>
                        <a:round/>
                        <a:headEnd type="triangle" w="med" len="med"/>
                        <a:tailEnd type="triangle" w="med" len="med"/>
                      </a:ln>
                    </p:spPr>
                    <p:txBody>
                      <a:bodyPr/>
                      <a:lstStyle/>
                      <a:p>
                        <a:endParaRPr lang="zh-CN" altLang="en-US" b="1"/>
                      </a:p>
                    </p:txBody>
                  </p:sp>
                  <p:sp>
                    <p:nvSpPr>
                      <p:cNvPr id="172049" name="Line 17"/>
                      <p:cNvSpPr>
                        <a:spLocks noChangeShapeType="1"/>
                      </p:cNvSpPr>
                      <p:nvPr/>
                    </p:nvSpPr>
                    <p:spPr bwMode="auto">
                      <a:xfrm>
                        <a:off x="7244" y="13637"/>
                        <a:ext cx="0" cy="468"/>
                      </a:xfrm>
                      <a:prstGeom prst="line">
                        <a:avLst/>
                      </a:prstGeom>
                      <a:noFill/>
                      <a:ln w="9525">
                        <a:solidFill>
                          <a:srgbClr val="000000"/>
                        </a:solidFill>
                        <a:round/>
                        <a:headEnd type="triangle" w="med" len="med"/>
                        <a:tailEnd type="triangle" w="med" len="med"/>
                      </a:ln>
                    </p:spPr>
                    <p:txBody>
                      <a:bodyPr/>
                      <a:lstStyle/>
                      <a:p>
                        <a:endParaRPr lang="zh-CN" altLang="en-US" b="1"/>
                      </a:p>
                    </p:txBody>
                  </p:sp>
                  <p:sp>
                    <p:nvSpPr>
                      <p:cNvPr id="172050" name="Line 18"/>
                      <p:cNvSpPr>
                        <a:spLocks noChangeShapeType="1"/>
                      </p:cNvSpPr>
                      <p:nvPr/>
                    </p:nvSpPr>
                    <p:spPr bwMode="auto">
                      <a:xfrm>
                        <a:off x="7230" y="13145"/>
                        <a:ext cx="0" cy="492"/>
                      </a:xfrm>
                      <a:prstGeom prst="line">
                        <a:avLst/>
                      </a:prstGeom>
                      <a:noFill/>
                      <a:ln w="9525">
                        <a:solidFill>
                          <a:srgbClr val="000000"/>
                        </a:solidFill>
                        <a:round/>
                        <a:headEnd type="triangle" w="med" len="med"/>
                        <a:tailEnd type="triangle" w="med" len="med"/>
                      </a:ln>
                    </p:spPr>
                    <p:txBody>
                      <a:bodyPr/>
                      <a:lstStyle/>
                      <a:p>
                        <a:endParaRPr lang="zh-CN" altLang="en-US" b="1"/>
                      </a:p>
                    </p:txBody>
                  </p:sp>
                </p:grpSp>
                <p:grpSp>
                  <p:nvGrpSpPr>
                    <p:cNvPr id="8" name="Group 19"/>
                    <p:cNvGrpSpPr>
                      <a:grpSpLocks/>
                    </p:cNvGrpSpPr>
                    <p:nvPr/>
                  </p:nvGrpSpPr>
                  <p:grpSpPr bwMode="auto">
                    <a:xfrm>
                      <a:off x="6448" y="11610"/>
                      <a:ext cx="2626" cy="3210"/>
                      <a:chOff x="6448" y="11610"/>
                      <a:chExt cx="2626" cy="3210"/>
                    </a:xfrm>
                  </p:grpSpPr>
                  <p:sp>
                    <p:nvSpPr>
                      <p:cNvPr id="172052" name="Line 20"/>
                      <p:cNvSpPr>
                        <a:spLocks noChangeShapeType="1"/>
                      </p:cNvSpPr>
                      <p:nvPr/>
                    </p:nvSpPr>
                    <p:spPr bwMode="auto">
                      <a:xfrm>
                        <a:off x="6584" y="13394"/>
                        <a:ext cx="2490" cy="0"/>
                      </a:xfrm>
                      <a:prstGeom prst="line">
                        <a:avLst/>
                      </a:prstGeom>
                      <a:noFill/>
                      <a:ln w="9525">
                        <a:solidFill>
                          <a:srgbClr val="000000"/>
                        </a:solidFill>
                        <a:round/>
                        <a:headEnd/>
                        <a:tailEnd type="triangle" w="med" len="med"/>
                      </a:ln>
                    </p:spPr>
                    <p:txBody>
                      <a:bodyPr/>
                      <a:lstStyle/>
                      <a:p>
                        <a:endParaRPr lang="zh-CN" altLang="en-US" b="1"/>
                      </a:p>
                    </p:txBody>
                  </p:sp>
                  <p:grpSp>
                    <p:nvGrpSpPr>
                      <p:cNvPr id="9" name="Group 21"/>
                      <p:cNvGrpSpPr>
                        <a:grpSpLocks/>
                      </p:cNvGrpSpPr>
                      <p:nvPr/>
                    </p:nvGrpSpPr>
                    <p:grpSpPr bwMode="auto">
                      <a:xfrm>
                        <a:off x="6448" y="11610"/>
                        <a:ext cx="254" cy="3210"/>
                        <a:chOff x="6448" y="11610"/>
                        <a:chExt cx="254" cy="3210"/>
                      </a:xfrm>
                    </p:grpSpPr>
                    <p:sp>
                      <p:nvSpPr>
                        <p:cNvPr id="172054" name="Line 22"/>
                        <p:cNvSpPr>
                          <a:spLocks noChangeShapeType="1"/>
                        </p:cNvSpPr>
                        <p:nvPr/>
                      </p:nvSpPr>
                      <p:spPr bwMode="auto">
                        <a:xfrm>
                          <a:off x="6584" y="12480"/>
                          <a:ext cx="0" cy="1830"/>
                        </a:xfrm>
                        <a:prstGeom prst="line">
                          <a:avLst/>
                        </a:prstGeom>
                        <a:noFill/>
                        <a:ln w="9525">
                          <a:solidFill>
                            <a:srgbClr val="000000"/>
                          </a:solidFill>
                          <a:round/>
                          <a:headEnd/>
                          <a:tailEnd/>
                        </a:ln>
                      </p:spPr>
                      <p:txBody>
                        <a:bodyPr/>
                        <a:lstStyle/>
                        <a:p>
                          <a:endParaRPr lang="zh-CN" altLang="en-US" b="1"/>
                        </a:p>
                      </p:txBody>
                    </p:sp>
                    <p:sp>
                      <p:nvSpPr>
                        <p:cNvPr id="172055" name="Line 23"/>
                        <p:cNvSpPr>
                          <a:spLocks noChangeShapeType="1"/>
                        </p:cNvSpPr>
                        <p:nvPr/>
                      </p:nvSpPr>
                      <p:spPr bwMode="auto">
                        <a:xfrm flipV="1">
                          <a:off x="6584" y="11610"/>
                          <a:ext cx="0" cy="795"/>
                        </a:xfrm>
                        <a:prstGeom prst="line">
                          <a:avLst/>
                        </a:prstGeom>
                        <a:noFill/>
                        <a:ln w="9525">
                          <a:solidFill>
                            <a:srgbClr val="000000"/>
                          </a:solidFill>
                          <a:round/>
                          <a:headEnd/>
                          <a:tailEnd type="triangle" w="med" len="med"/>
                        </a:ln>
                      </p:spPr>
                      <p:txBody>
                        <a:bodyPr/>
                        <a:lstStyle/>
                        <a:p>
                          <a:endParaRPr lang="zh-CN" altLang="en-US" b="1"/>
                        </a:p>
                      </p:txBody>
                    </p:sp>
                    <p:grpSp>
                      <p:nvGrpSpPr>
                        <p:cNvPr id="10" name="Group 24"/>
                        <p:cNvGrpSpPr>
                          <a:grpSpLocks/>
                        </p:cNvGrpSpPr>
                        <p:nvPr/>
                      </p:nvGrpSpPr>
                      <p:grpSpPr bwMode="auto">
                        <a:xfrm>
                          <a:off x="6448" y="12384"/>
                          <a:ext cx="240" cy="120"/>
                          <a:chOff x="2908" y="12444"/>
                          <a:chExt cx="346" cy="120"/>
                        </a:xfrm>
                      </p:grpSpPr>
                      <p:sp>
                        <p:nvSpPr>
                          <p:cNvPr id="172057" name="Freeform 25"/>
                          <p:cNvSpPr>
                            <a:spLocks/>
                          </p:cNvSpPr>
                          <p:nvPr/>
                        </p:nvSpPr>
                        <p:spPr bwMode="auto">
                          <a:xfrm>
                            <a:off x="2924" y="12444"/>
                            <a:ext cx="330" cy="60"/>
                          </a:xfrm>
                          <a:custGeom>
                            <a:avLst/>
                            <a:gdLst/>
                            <a:ahLst/>
                            <a:cxnLst>
                              <a:cxn ang="0">
                                <a:pos x="0" y="82"/>
                              </a:cxn>
                              <a:cxn ang="0">
                                <a:pos x="120" y="187"/>
                              </a:cxn>
                              <a:cxn ang="0">
                                <a:pos x="286" y="142"/>
                              </a:cxn>
                              <a:cxn ang="0">
                                <a:pos x="360" y="37"/>
                              </a:cxn>
                              <a:cxn ang="0">
                                <a:pos x="556" y="22"/>
                              </a:cxn>
                              <a:cxn ang="0">
                                <a:pos x="690" y="172"/>
                              </a:cxn>
                            </a:cxnLst>
                            <a:rect l="0" t="0" r="r" b="b"/>
                            <a:pathLst>
                              <a:path w="690" h="197">
                                <a:moveTo>
                                  <a:pt x="0" y="82"/>
                                </a:moveTo>
                                <a:cubicBezTo>
                                  <a:pt x="36" y="129"/>
                                  <a:pt x="72" y="177"/>
                                  <a:pt x="120" y="187"/>
                                </a:cubicBezTo>
                                <a:cubicBezTo>
                                  <a:pt x="168" y="197"/>
                                  <a:pt x="246" y="167"/>
                                  <a:pt x="286" y="142"/>
                                </a:cubicBezTo>
                                <a:cubicBezTo>
                                  <a:pt x="326" y="117"/>
                                  <a:pt x="315" y="57"/>
                                  <a:pt x="360" y="37"/>
                                </a:cubicBezTo>
                                <a:cubicBezTo>
                                  <a:pt x="405" y="17"/>
                                  <a:pt x="501" y="0"/>
                                  <a:pt x="556" y="22"/>
                                </a:cubicBezTo>
                                <a:cubicBezTo>
                                  <a:pt x="611" y="44"/>
                                  <a:pt x="670" y="152"/>
                                  <a:pt x="690" y="172"/>
                                </a:cubicBezTo>
                              </a:path>
                            </a:pathLst>
                          </a:custGeom>
                          <a:noFill/>
                          <a:ln w="9525">
                            <a:solidFill>
                              <a:srgbClr val="000000"/>
                            </a:solidFill>
                            <a:round/>
                            <a:headEnd/>
                            <a:tailEnd/>
                          </a:ln>
                        </p:spPr>
                        <p:txBody>
                          <a:bodyPr/>
                          <a:lstStyle/>
                          <a:p>
                            <a:endParaRPr lang="zh-CN" altLang="en-US" b="1"/>
                          </a:p>
                        </p:txBody>
                      </p:sp>
                      <p:sp>
                        <p:nvSpPr>
                          <p:cNvPr id="172058" name="Freeform 26"/>
                          <p:cNvSpPr>
                            <a:spLocks/>
                          </p:cNvSpPr>
                          <p:nvPr/>
                        </p:nvSpPr>
                        <p:spPr bwMode="auto">
                          <a:xfrm>
                            <a:off x="2908" y="12504"/>
                            <a:ext cx="330" cy="60"/>
                          </a:xfrm>
                          <a:custGeom>
                            <a:avLst/>
                            <a:gdLst/>
                            <a:ahLst/>
                            <a:cxnLst>
                              <a:cxn ang="0">
                                <a:pos x="0" y="82"/>
                              </a:cxn>
                              <a:cxn ang="0">
                                <a:pos x="120" y="187"/>
                              </a:cxn>
                              <a:cxn ang="0">
                                <a:pos x="286" y="142"/>
                              </a:cxn>
                              <a:cxn ang="0">
                                <a:pos x="360" y="37"/>
                              </a:cxn>
                              <a:cxn ang="0">
                                <a:pos x="556" y="22"/>
                              </a:cxn>
                              <a:cxn ang="0">
                                <a:pos x="690" y="172"/>
                              </a:cxn>
                            </a:cxnLst>
                            <a:rect l="0" t="0" r="r" b="b"/>
                            <a:pathLst>
                              <a:path w="690" h="197">
                                <a:moveTo>
                                  <a:pt x="0" y="82"/>
                                </a:moveTo>
                                <a:cubicBezTo>
                                  <a:pt x="36" y="129"/>
                                  <a:pt x="72" y="177"/>
                                  <a:pt x="120" y="187"/>
                                </a:cubicBezTo>
                                <a:cubicBezTo>
                                  <a:pt x="168" y="197"/>
                                  <a:pt x="246" y="167"/>
                                  <a:pt x="286" y="142"/>
                                </a:cubicBezTo>
                                <a:cubicBezTo>
                                  <a:pt x="326" y="117"/>
                                  <a:pt x="315" y="57"/>
                                  <a:pt x="360" y="37"/>
                                </a:cubicBezTo>
                                <a:cubicBezTo>
                                  <a:pt x="405" y="17"/>
                                  <a:pt x="501" y="0"/>
                                  <a:pt x="556" y="22"/>
                                </a:cubicBezTo>
                                <a:cubicBezTo>
                                  <a:pt x="611" y="44"/>
                                  <a:pt x="670" y="152"/>
                                  <a:pt x="690" y="172"/>
                                </a:cubicBezTo>
                              </a:path>
                            </a:pathLst>
                          </a:custGeom>
                          <a:noFill/>
                          <a:ln w="9525">
                            <a:solidFill>
                              <a:srgbClr val="000000"/>
                            </a:solidFill>
                            <a:round/>
                            <a:headEnd/>
                            <a:tailEnd/>
                          </a:ln>
                        </p:spPr>
                        <p:txBody>
                          <a:bodyPr/>
                          <a:lstStyle/>
                          <a:p>
                            <a:endParaRPr lang="zh-CN" altLang="en-US" b="1"/>
                          </a:p>
                        </p:txBody>
                      </p:sp>
                    </p:grpSp>
                    <p:grpSp>
                      <p:nvGrpSpPr>
                        <p:cNvPr id="11" name="Group 27"/>
                        <p:cNvGrpSpPr>
                          <a:grpSpLocks/>
                        </p:cNvGrpSpPr>
                        <p:nvPr/>
                      </p:nvGrpSpPr>
                      <p:grpSpPr bwMode="auto">
                        <a:xfrm>
                          <a:off x="6462" y="14304"/>
                          <a:ext cx="240" cy="120"/>
                          <a:chOff x="2908" y="12444"/>
                          <a:chExt cx="346" cy="120"/>
                        </a:xfrm>
                      </p:grpSpPr>
                      <p:sp>
                        <p:nvSpPr>
                          <p:cNvPr id="172060" name="Freeform 28"/>
                          <p:cNvSpPr>
                            <a:spLocks/>
                          </p:cNvSpPr>
                          <p:nvPr/>
                        </p:nvSpPr>
                        <p:spPr bwMode="auto">
                          <a:xfrm>
                            <a:off x="2924" y="12444"/>
                            <a:ext cx="330" cy="60"/>
                          </a:xfrm>
                          <a:custGeom>
                            <a:avLst/>
                            <a:gdLst/>
                            <a:ahLst/>
                            <a:cxnLst>
                              <a:cxn ang="0">
                                <a:pos x="0" y="82"/>
                              </a:cxn>
                              <a:cxn ang="0">
                                <a:pos x="120" y="187"/>
                              </a:cxn>
                              <a:cxn ang="0">
                                <a:pos x="286" y="142"/>
                              </a:cxn>
                              <a:cxn ang="0">
                                <a:pos x="360" y="37"/>
                              </a:cxn>
                              <a:cxn ang="0">
                                <a:pos x="556" y="22"/>
                              </a:cxn>
                              <a:cxn ang="0">
                                <a:pos x="690" y="172"/>
                              </a:cxn>
                            </a:cxnLst>
                            <a:rect l="0" t="0" r="r" b="b"/>
                            <a:pathLst>
                              <a:path w="690" h="197">
                                <a:moveTo>
                                  <a:pt x="0" y="82"/>
                                </a:moveTo>
                                <a:cubicBezTo>
                                  <a:pt x="36" y="129"/>
                                  <a:pt x="72" y="177"/>
                                  <a:pt x="120" y="187"/>
                                </a:cubicBezTo>
                                <a:cubicBezTo>
                                  <a:pt x="168" y="197"/>
                                  <a:pt x="246" y="167"/>
                                  <a:pt x="286" y="142"/>
                                </a:cubicBezTo>
                                <a:cubicBezTo>
                                  <a:pt x="326" y="117"/>
                                  <a:pt x="315" y="57"/>
                                  <a:pt x="360" y="37"/>
                                </a:cubicBezTo>
                                <a:cubicBezTo>
                                  <a:pt x="405" y="17"/>
                                  <a:pt x="501" y="0"/>
                                  <a:pt x="556" y="22"/>
                                </a:cubicBezTo>
                                <a:cubicBezTo>
                                  <a:pt x="611" y="44"/>
                                  <a:pt x="670" y="152"/>
                                  <a:pt x="690" y="172"/>
                                </a:cubicBezTo>
                              </a:path>
                            </a:pathLst>
                          </a:custGeom>
                          <a:noFill/>
                          <a:ln w="9525">
                            <a:solidFill>
                              <a:srgbClr val="000000"/>
                            </a:solidFill>
                            <a:round/>
                            <a:headEnd/>
                            <a:tailEnd/>
                          </a:ln>
                        </p:spPr>
                        <p:txBody>
                          <a:bodyPr/>
                          <a:lstStyle/>
                          <a:p>
                            <a:endParaRPr lang="zh-CN" altLang="en-US" b="1"/>
                          </a:p>
                        </p:txBody>
                      </p:sp>
                      <p:sp>
                        <p:nvSpPr>
                          <p:cNvPr id="172061" name="Freeform 29"/>
                          <p:cNvSpPr>
                            <a:spLocks/>
                          </p:cNvSpPr>
                          <p:nvPr/>
                        </p:nvSpPr>
                        <p:spPr bwMode="auto">
                          <a:xfrm>
                            <a:off x="2908" y="12504"/>
                            <a:ext cx="330" cy="60"/>
                          </a:xfrm>
                          <a:custGeom>
                            <a:avLst/>
                            <a:gdLst/>
                            <a:ahLst/>
                            <a:cxnLst>
                              <a:cxn ang="0">
                                <a:pos x="0" y="82"/>
                              </a:cxn>
                              <a:cxn ang="0">
                                <a:pos x="120" y="187"/>
                              </a:cxn>
                              <a:cxn ang="0">
                                <a:pos x="286" y="142"/>
                              </a:cxn>
                              <a:cxn ang="0">
                                <a:pos x="360" y="37"/>
                              </a:cxn>
                              <a:cxn ang="0">
                                <a:pos x="556" y="22"/>
                              </a:cxn>
                              <a:cxn ang="0">
                                <a:pos x="690" y="172"/>
                              </a:cxn>
                            </a:cxnLst>
                            <a:rect l="0" t="0" r="r" b="b"/>
                            <a:pathLst>
                              <a:path w="690" h="197">
                                <a:moveTo>
                                  <a:pt x="0" y="82"/>
                                </a:moveTo>
                                <a:cubicBezTo>
                                  <a:pt x="36" y="129"/>
                                  <a:pt x="72" y="177"/>
                                  <a:pt x="120" y="187"/>
                                </a:cubicBezTo>
                                <a:cubicBezTo>
                                  <a:pt x="168" y="197"/>
                                  <a:pt x="246" y="167"/>
                                  <a:pt x="286" y="142"/>
                                </a:cubicBezTo>
                                <a:cubicBezTo>
                                  <a:pt x="326" y="117"/>
                                  <a:pt x="315" y="57"/>
                                  <a:pt x="360" y="37"/>
                                </a:cubicBezTo>
                                <a:cubicBezTo>
                                  <a:pt x="405" y="17"/>
                                  <a:pt x="501" y="0"/>
                                  <a:pt x="556" y="22"/>
                                </a:cubicBezTo>
                                <a:cubicBezTo>
                                  <a:pt x="611" y="44"/>
                                  <a:pt x="670" y="152"/>
                                  <a:pt x="690" y="172"/>
                                </a:cubicBezTo>
                              </a:path>
                            </a:pathLst>
                          </a:custGeom>
                          <a:noFill/>
                          <a:ln w="9525">
                            <a:solidFill>
                              <a:srgbClr val="000000"/>
                            </a:solidFill>
                            <a:round/>
                            <a:headEnd/>
                            <a:tailEnd/>
                          </a:ln>
                        </p:spPr>
                        <p:txBody>
                          <a:bodyPr/>
                          <a:lstStyle/>
                          <a:p>
                            <a:endParaRPr lang="zh-CN" altLang="en-US" b="1"/>
                          </a:p>
                        </p:txBody>
                      </p:sp>
                    </p:grpSp>
                    <p:sp>
                      <p:nvSpPr>
                        <p:cNvPr id="172062" name="Line 30"/>
                        <p:cNvSpPr>
                          <a:spLocks noChangeShapeType="1"/>
                        </p:cNvSpPr>
                        <p:nvPr/>
                      </p:nvSpPr>
                      <p:spPr bwMode="auto">
                        <a:xfrm>
                          <a:off x="6570" y="14385"/>
                          <a:ext cx="0" cy="435"/>
                        </a:xfrm>
                        <a:prstGeom prst="line">
                          <a:avLst/>
                        </a:prstGeom>
                        <a:noFill/>
                        <a:ln w="9525">
                          <a:solidFill>
                            <a:srgbClr val="000000"/>
                          </a:solidFill>
                          <a:round/>
                          <a:headEnd/>
                          <a:tailEnd/>
                        </a:ln>
                      </p:spPr>
                      <p:txBody>
                        <a:bodyPr/>
                        <a:lstStyle/>
                        <a:p>
                          <a:endParaRPr lang="zh-CN" altLang="en-US" b="1"/>
                        </a:p>
                      </p:txBody>
                    </p:sp>
                  </p:grpSp>
                </p:grpSp>
              </p:grpSp>
              <p:sp>
                <p:nvSpPr>
                  <p:cNvPr id="172063" name="Line 31"/>
                  <p:cNvSpPr>
                    <a:spLocks noChangeShapeType="1"/>
                  </p:cNvSpPr>
                  <p:nvPr/>
                </p:nvSpPr>
                <p:spPr bwMode="auto">
                  <a:xfrm>
                    <a:off x="6570" y="12045"/>
                    <a:ext cx="1904" cy="0"/>
                  </a:xfrm>
                  <a:prstGeom prst="line">
                    <a:avLst/>
                  </a:prstGeom>
                  <a:noFill/>
                  <a:ln w="9525">
                    <a:solidFill>
                      <a:srgbClr val="000000"/>
                    </a:solidFill>
                    <a:prstDash val="dash"/>
                    <a:round/>
                    <a:headEnd/>
                    <a:tailEnd/>
                  </a:ln>
                </p:spPr>
                <p:txBody>
                  <a:bodyPr/>
                  <a:lstStyle/>
                  <a:p>
                    <a:endParaRPr lang="zh-CN" altLang="en-US" b="1"/>
                  </a:p>
                </p:txBody>
              </p:sp>
              <p:sp>
                <p:nvSpPr>
                  <p:cNvPr id="172064" name="Line 32"/>
                  <p:cNvSpPr>
                    <a:spLocks noChangeShapeType="1"/>
                  </p:cNvSpPr>
                  <p:nvPr/>
                </p:nvSpPr>
                <p:spPr bwMode="auto">
                  <a:xfrm>
                    <a:off x="6600" y="14655"/>
                    <a:ext cx="1844" cy="0"/>
                  </a:xfrm>
                  <a:prstGeom prst="line">
                    <a:avLst/>
                  </a:prstGeom>
                  <a:noFill/>
                  <a:ln w="9525">
                    <a:solidFill>
                      <a:srgbClr val="000000"/>
                    </a:solidFill>
                    <a:prstDash val="dash"/>
                    <a:round/>
                    <a:headEnd/>
                    <a:tailEnd/>
                  </a:ln>
                </p:spPr>
                <p:txBody>
                  <a:bodyPr/>
                  <a:lstStyle/>
                  <a:p>
                    <a:endParaRPr lang="zh-CN" altLang="en-US" b="1"/>
                  </a:p>
                </p:txBody>
              </p:sp>
            </p:grpSp>
            <p:grpSp>
              <p:nvGrpSpPr>
                <p:cNvPr id="12" name="Group 33"/>
                <p:cNvGrpSpPr>
                  <a:grpSpLocks/>
                </p:cNvGrpSpPr>
                <p:nvPr/>
              </p:nvGrpSpPr>
              <p:grpSpPr bwMode="auto">
                <a:xfrm>
                  <a:off x="5822" y="11925"/>
                  <a:ext cx="1858" cy="2895"/>
                  <a:chOff x="5822" y="11925"/>
                  <a:chExt cx="1858" cy="2895"/>
                </a:xfrm>
              </p:grpSpPr>
              <p:sp>
                <p:nvSpPr>
                  <p:cNvPr id="172066" name="Text Box 34"/>
                  <p:cNvSpPr txBox="1">
                    <a:spLocks noChangeArrowheads="1"/>
                  </p:cNvSpPr>
                  <p:nvPr/>
                </p:nvSpPr>
                <p:spPr bwMode="auto">
                  <a:xfrm>
                    <a:off x="6270" y="13170"/>
                    <a:ext cx="432" cy="435"/>
                  </a:xfrm>
                  <a:prstGeom prst="rect">
                    <a:avLst/>
                  </a:prstGeom>
                  <a:noFill/>
                  <a:ln w="9525">
                    <a:noFill/>
                    <a:miter lim="800000"/>
                    <a:headEnd/>
                    <a:tailEnd/>
                  </a:ln>
                </p:spPr>
                <p:txBody>
                  <a:bodyPr/>
                  <a:lstStyle/>
                  <a:p>
                    <a:pPr algn="just"/>
                    <a:r>
                      <a:rPr lang="en-US" altLang="zh-CN" b="1">
                        <a:latin typeface="Times New Roman" pitchFamily="18" charset="0"/>
                      </a:rPr>
                      <a:t>0</a:t>
                    </a:r>
                    <a:endParaRPr lang="en-US" altLang="zh-CN" sz="3200" b="1"/>
                  </a:p>
                </p:txBody>
              </p:sp>
              <p:grpSp>
                <p:nvGrpSpPr>
                  <p:cNvPr id="13" name="Group 35"/>
                  <p:cNvGrpSpPr>
                    <a:grpSpLocks/>
                  </p:cNvGrpSpPr>
                  <p:nvPr/>
                </p:nvGrpSpPr>
                <p:grpSpPr bwMode="auto">
                  <a:xfrm>
                    <a:off x="5822" y="11925"/>
                    <a:ext cx="1858" cy="2895"/>
                    <a:chOff x="5822" y="11925"/>
                    <a:chExt cx="1858" cy="2895"/>
                  </a:xfrm>
                </p:grpSpPr>
                <p:sp>
                  <p:nvSpPr>
                    <p:cNvPr id="172068" name="Text Box 36"/>
                    <p:cNvSpPr txBox="1">
                      <a:spLocks noChangeArrowheads="1"/>
                    </p:cNvSpPr>
                    <p:nvPr/>
                  </p:nvSpPr>
                  <p:spPr bwMode="auto">
                    <a:xfrm>
                      <a:off x="6224" y="12990"/>
                      <a:ext cx="418" cy="300"/>
                    </a:xfrm>
                    <a:prstGeom prst="rect">
                      <a:avLst/>
                    </a:prstGeom>
                    <a:noFill/>
                    <a:ln w="9525">
                      <a:noFill/>
                      <a:miter lim="800000"/>
                      <a:headEnd/>
                      <a:tailEnd/>
                    </a:ln>
                  </p:spPr>
                  <p:txBody>
                    <a:bodyPr lIns="0" tIns="0" rIns="0" bIns="0"/>
                    <a:lstStyle/>
                    <a:p>
                      <a:pPr algn="just"/>
                      <a:r>
                        <a:rPr lang="en-US" altLang="zh-CN" b="1">
                          <a:latin typeface="Times New Roman" pitchFamily="18" charset="0"/>
                        </a:rPr>
                        <a:t>+</a:t>
                      </a:r>
                      <a:r>
                        <a:rPr lang="en-US" altLang="zh-CN" b="1" i="1">
                          <a:latin typeface="Times New Roman" pitchFamily="18" charset="0"/>
                        </a:rPr>
                        <a:t>d</a:t>
                      </a:r>
                      <a:endParaRPr lang="en-US" altLang="zh-CN" sz="3200" b="1"/>
                    </a:p>
                  </p:txBody>
                </p:sp>
                <p:sp>
                  <p:nvSpPr>
                    <p:cNvPr id="172069" name="Text Box 37"/>
                    <p:cNvSpPr txBox="1">
                      <a:spLocks noChangeArrowheads="1"/>
                    </p:cNvSpPr>
                    <p:nvPr/>
                  </p:nvSpPr>
                  <p:spPr bwMode="auto">
                    <a:xfrm>
                      <a:off x="6224" y="13470"/>
                      <a:ext cx="418" cy="300"/>
                    </a:xfrm>
                    <a:prstGeom prst="rect">
                      <a:avLst/>
                    </a:prstGeom>
                    <a:noFill/>
                    <a:ln w="9525">
                      <a:noFill/>
                      <a:miter lim="800000"/>
                      <a:headEnd/>
                      <a:tailEnd/>
                    </a:ln>
                  </p:spPr>
                  <p:txBody>
                    <a:bodyPr lIns="0" tIns="0" rIns="0" bIns="0"/>
                    <a:lstStyle/>
                    <a:p>
                      <a:pPr algn="just"/>
                      <a:r>
                        <a:rPr lang="en-US" altLang="zh-CN" b="1">
                          <a:latin typeface="Times New Roman" pitchFamily="18" charset="0"/>
                        </a:rPr>
                        <a:t>-</a:t>
                      </a:r>
                      <a:r>
                        <a:rPr lang="en-US" altLang="zh-CN" b="1" i="1">
                          <a:latin typeface="Times New Roman" pitchFamily="18" charset="0"/>
                        </a:rPr>
                        <a:t>d</a:t>
                      </a:r>
                      <a:endParaRPr lang="en-US" altLang="zh-CN" sz="3200" b="1"/>
                    </a:p>
                  </p:txBody>
                </p:sp>
                <p:sp>
                  <p:nvSpPr>
                    <p:cNvPr id="172070" name="Text Box 38"/>
                    <p:cNvSpPr txBox="1">
                      <a:spLocks noChangeArrowheads="1"/>
                    </p:cNvSpPr>
                    <p:nvPr/>
                  </p:nvSpPr>
                  <p:spPr bwMode="auto">
                    <a:xfrm>
                      <a:off x="6180" y="12555"/>
                      <a:ext cx="508" cy="285"/>
                    </a:xfrm>
                    <a:prstGeom prst="rect">
                      <a:avLst/>
                    </a:prstGeom>
                    <a:noFill/>
                    <a:ln w="9525">
                      <a:noFill/>
                      <a:miter lim="800000"/>
                      <a:headEnd/>
                      <a:tailEnd/>
                    </a:ln>
                  </p:spPr>
                  <p:txBody>
                    <a:bodyPr lIns="0" tIns="0" rIns="0" bIns="0"/>
                    <a:lstStyle/>
                    <a:p>
                      <a:pPr algn="just"/>
                      <a:r>
                        <a:rPr lang="en-US" altLang="zh-CN" b="1">
                          <a:latin typeface="Times New Roman" pitchFamily="18" charset="0"/>
                        </a:rPr>
                        <a:t>+3</a:t>
                      </a:r>
                      <a:r>
                        <a:rPr lang="en-US" altLang="zh-CN" b="1" i="1">
                          <a:latin typeface="Times New Roman" pitchFamily="18" charset="0"/>
                        </a:rPr>
                        <a:t>d</a:t>
                      </a:r>
                      <a:endParaRPr lang="en-US" altLang="zh-CN" sz="3200" b="1"/>
                    </a:p>
                  </p:txBody>
                </p:sp>
                <p:sp>
                  <p:nvSpPr>
                    <p:cNvPr id="172071" name="Text Box 39"/>
                    <p:cNvSpPr txBox="1">
                      <a:spLocks noChangeArrowheads="1"/>
                    </p:cNvSpPr>
                    <p:nvPr/>
                  </p:nvSpPr>
                  <p:spPr bwMode="auto">
                    <a:xfrm>
                      <a:off x="6164" y="13920"/>
                      <a:ext cx="508" cy="285"/>
                    </a:xfrm>
                    <a:prstGeom prst="rect">
                      <a:avLst/>
                    </a:prstGeom>
                    <a:noFill/>
                    <a:ln w="9525">
                      <a:noFill/>
                      <a:miter lim="800000"/>
                      <a:headEnd/>
                      <a:tailEnd/>
                    </a:ln>
                  </p:spPr>
                  <p:txBody>
                    <a:bodyPr lIns="0" tIns="0" rIns="0" bIns="0"/>
                    <a:lstStyle/>
                    <a:p>
                      <a:pPr algn="just"/>
                      <a:r>
                        <a:rPr lang="en-US" altLang="zh-CN" b="1">
                          <a:latin typeface="Times New Roman" pitchFamily="18" charset="0"/>
                        </a:rPr>
                        <a:t>-3</a:t>
                      </a:r>
                      <a:r>
                        <a:rPr lang="en-US" altLang="zh-CN" b="1" i="1">
                          <a:latin typeface="Times New Roman" pitchFamily="18" charset="0"/>
                        </a:rPr>
                        <a:t>d</a:t>
                      </a:r>
                      <a:endParaRPr lang="en-US" altLang="zh-CN" sz="3200" b="1"/>
                    </a:p>
                  </p:txBody>
                </p:sp>
                <p:sp>
                  <p:nvSpPr>
                    <p:cNvPr id="172072" name="Text Box 40"/>
                    <p:cNvSpPr txBox="1">
                      <a:spLocks noChangeArrowheads="1"/>
                    </p:cNvSpPr>
                    <p:nvPr/>
                  </p:nvSpPr>
                  <p:spPr bwMode="auto">
                    <a:xfrm>
                      <a:off x="5822" y="11925"/>
                      <a:ext cx="734" cy="285"/>
                    </a:xfrm>
                    <a:prstGeom prst="rect">
                      <a:avLst/>
                    </a:prstGeom>
                    <a:noFill/>
                    <a:ln w="9525">
                      <a:noFill/>
                      <a:miter lim="800000"/>
                      <a:headEnd/>
                      <a:tailEnd/>
                    </a:ln>
                  </p:spPr>
                  <p:txBody>
                    <a:bodyPr lIns="0" tIns="0" rIns="0" bIns="0"/>
                    <a:lstStyle/>
                    <a:p>
                      <a:pPr algn="just"/>
                      <a:r>
                        <a:rPr lang="en-US" altLang="zh-CN" b="1">
                          <a:latin typeface="Times New Roman" pitchFamily="18" charset="0"/>
                        </a:rPr>
                        <a:t>+(</a:t>
                      </a:r>
                      <a:r>
                        <a:rPr lang="en-US" altLang="zh-CN" b="1" i="1">
                          <a:latin typeface="Times New Roman" pitchFamily="18" charset="0"/>
                        </a:rPr>
                        <a:t>M</a:t>
                      </a:r>
                      <a:r>
                        <a:rPr lang="en-US" altLang="zh-CN" b="1">
                          <a:latin typeface="Times New Roman" pitchFamily="18" charset="0"/>
                        </a:rPr>
                        <a:t>-1)</a:t>
                      </a:r>
                      <a:r>
                        <a:rPr lang="en-US" altLang="zh-CN" b="1" i="1">
                          <a:latin typeface="Times New Roman" pitchFamily="18" charset="0"/>
                        </a:rPr>
                        <a:t>d</a:t>
                      </a:r>
                      <a:endParaRPr lang="en-US" altLang="zh-CN" sz="3200" b="1"/>
                    </a:p>
                  </p:txBody>
                </p:sp>
                <p:sp>
                  <p:nvSpPr>
                    <p:cNvPr id="172073" name="Text Box 41"/>
                    <p:cNvSpPr txBox="1">
                      <a:spLocks noChangeArrowheads="1"/>
                    </p:cNvSpPr>
                    <p:nvPr/>
                  </p:nvSpPr>
                  <p:spPr bwMode="auto">
                    <a:xfrm>
                      <a:off x="5868" y="14535"/>
                      <a:ext cx="734" cy="285"/>
                    </a:xfrm>
                    <a:prstGeom prst="rect">
                      <a:avLst/>
                    </a:prstGeom>
                    <a:noFill/>
                    <a:ln w="9525">
                      <a:noFill/>
                      <a:miter lim="800000"/>
                      <a:headEnd/>
                      <a:tailEnd/>
                    </a:ln>
                  </p:spPr>
                  <p:txBody>
                    <a:bodyPr lIns="0" tIns="0" rIns="0" bIns="0"/>
                    <a:lstStyle/>
                    <a:p>
                      <a:pPr algn="just"/>
                      <a:r>
                        <a:rPr lang="en-US" altLang="zh-CN" b="1">
                          <a:latin typeface="Times New Roman" pitchFamily="18" charset="0"/>
                        </a:rPr>
                        <a:t>-(</a:t>
                      </a:r>
                      <a:r>
                        <a:rPr lang="en-US" altLang="zh-CN" b="1" i="1">
                          <a:latin typeface="Times New Roman" pitchFamily="18" charset="0"/>
                        </a:rPr>
                        <a:t>M</a:t>
                      </a:r>
                      <a:r>
                        <a:rPr lang="en-US" altLang="zh-CN" b="1">
                          <a:latin typeface="Times New Roman" pitchFamily="18" charset="0"/>
                        </a:rPr>
                        <a:t>-1)</a:t>
                      </a:r>
                      <a:r>
                        <a:rPr lang="en-US" altLang="zh-CN" b="1" i="1">
                          <a:latin typeface="Times New Roman" pitchFamily="18" charset="0"/>
                        </a:rPr>
                        <a:t>d</a:t>
                      </a:r>
                      <a:endParaRPr lang="en-US" altLang="zh-CN" sz="3200" b="1"/>
                    </a:p>
                  </p:txBody>
                </p:sp>
                <p:sp>
                  <p:nvSpPr>
                    <p:cNvPr id="172074" name="Text Box 42"/>
                    <p:cNvSpPr txBox="1">
                      <a:spLocks noChangeArrowheads="1"/>
                    </p:cNvSpPr>
                    <p:nvPr/>
                  </p:nvSpPr>
                  <p:spPr bwMode="auto">
                    <a:xfrm>
                      <a:off x="7306" y="12780"/>
                      <a:ext cx="358" cy="285"/>
                    </a:xfrm>
                    <a:prstGeom prst="rect">
                      <a:avLst/>
                    </a:prstGeom>
                    <a:noFill/>
                    <a:ln w="9525">
                      <a:noFill/>
                      <a:miter lim="800000"/>
                      <a:headEnd/>
                      <a:tailEnd/>
                    </a:ln>
                  </p:spPr>
                  <p:txBody>
                    <a:bodyPr lIns="0" tIns="0" rIns="0" bIns="0"/>
                    <a:lstStyle/>
                    <a:p>
                      <a:pPr algn="just"/>
                      <a:r>
                        <a:rPr lang="en-US" altLang="zh-CN" b="1">
                          <a:latin typeface="Times New Roman" pitchFamily="18" charset="0"/>
                        </a:rPr>
                        <a:t>2</a:t>
                      </a:r>
                      <a:r>
                        <a:rPr lang="en-US" altLang="zh-CN" b="1" i="1">
                          <a:latin typeface="Times New Roman" pitchFamily="18" charset="0"/>
                        </a:rPr>
                        <a:t>d</a:t>
                      </a:r>
                      <a:endParaRPr lang="en-US" altLang="zh-CN" sz="3200" b="1"/>
                    </a:p>
                  </p:txBody>
                </p:sp>
                <p:sp>
                  <p:nvSpPr>
                    <p:cNvPr id="172075" name="Text Box 43"/>
                    <p:cNvSpPr txBox="1">
                      <a:spLocks noChangeArrowheads="1"/>
                    </p:cNvSpPr>
                    <p:nvPr/>
                  </p:nvSpPr>
                  <p:spPr bwMode="auto">
                    <a:xfrm>
                      <a:off x="7322" y="13725"/>
                      <a:ext cx="358" cy="285"/>
                    </a:xfrm>
                    <a:prstGeom prst="rect">
                      <a:avLst/>
                    </a:prstGeom>
                    <a:noFill/>
                    <a:ln w="9525">
                      <a:noFill/>
                      <a:miter lim="800000"/>
                      <a:headEnd/>
                      <a:tailEnd/>
                    </a:ln>
                  </p:spPr>
                  <p:txBody>
                    <a:bodyPr lIns="0" tIns="0" rIns="0" bIns="0"/>
                    <a:lstStyle/>
                    <a:p>
                      <a:pPr algn="just"/>
                      <a:r>
                        <a:rPr lang="en-US" altLang="zh-CN" b="1">
                          <a:latin typeface="Times New Roman" pitchFamily="18" charset="0"/>
                        </a:rPr>
                        <a:t>2</a:t>
                      </a:r>
                      <a:r>
                        <a:rPr lang="en-US" altLang="zh-CN" b="1" i="1">
                          <a:latin typeface="Times New Roman" pitchFamily="18" charset="0"/>
                        </a:rPr>
                        <a:t>d</a:t>
                      </a:r>
                      <a:endParaRPr lang="en-US" altLang="zh-CN" sz="3200" b="1"/>
                    </a:p>
                  </p:txBody>
                </p:sp>
              </p:grpSp>
            </p:grpSp>
          </p:grpSp>
        </p:grpSp>
      </p:grpSp>
      <p:graphicFrame>
        <p:nvGraphicFramePr>
          <p:cNvPr id="14" name="对象 13"/>
          <p:cNvGraphicFramePr>
            <a:graphicFrameLocks noChangeAspect="1"/>
          </p:cNvGraphicFramePr>
          <p:nvPr>
            <p:extLst>
              <p:ext uri="{D42A27DB-BD31-4B8C-83A1-F6EECF244321}">
                <p14:modId xmlns:p14="http://schemas.microsoft.com/office/powerpoint/2010/main" val="570065201"/>
              </p:ext>
            </p:extLst>
          </p:nvPr>
        </p:nvGraphicFramePr>
        <p:xfrm>
          <a:off x="3709947" y="3043639"/>
          <a:ext cx="5470525" cy="1683630"/>
        </p:xfrm>
        <a:graphic>
          <a:graphicData uri="http://schemas.openxmlformats.org/presentationml/2006/ole">
            <mc:AlternateContent xmlns:mc="http://schemas.openxmlformats.org/markup-compatibility/2006">
              <mc:Choice xmlns:v="urn:schemas-microsoft-com:vml" Requires="v">
                <p:oleObj spid="_x0000_s401465" name="Equation" r:id="rId3" imgW="3098520" imgH="965160" progId="Equation.DSMT4">
                  <p:embed/>
                </p:oleObj>
              </mc:Choice>
              <mc:Fallback>
                <p:oleObj name="Equation" r:id="rId3" imgW="3098520" imgH="965160" progId="Equation.DSMT4">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9947" y="3043639"/>
                        <a:ext cx="5470525" cy="1683630"/>
                      </a:xfrm>
                      <a:prstGeom prst="rect">
                        <a:avLst/>
                      </a:prstGeom>
                      <a:noFill/>
                      <a:ln w="28575">
                        <a:solidFill>
                          <a:srgbClr val="3333FF"/>
                        </a:solidFill>
                      </a:ln>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endParaRPr lang="zh-CN" altLang="en-US" dirty="0"/>
          </a:p>
        </p:txBody>
      </p:sp>
      <p:sp>
        <p:nvSpPr>
          <p:cNvPr id="173059" name="Rectangle 3"/>
          <p:cNvSpPr>
            <a:spLocks noGrp="1" noChangeArrowheads="1"/>
          </p:cNvSpPr>
          <p:nvPr>
            <p:ph type="body" idx="1"/>
          </p:nvPr>
        </p:nvSpPr>
        <p:spPr>
          <a:xfrm>
            <a:off x="539552" y="1196752"/>
            <a:ext cx="8064896" cy="5544616"/>
          </a:xfrm>
        </p:spPr>
        <p:txBody>
          <a:bodyPr>
            <a:normAutofit fontScale="92500" lnSpcReduction="10000"/>
          </a:bodyPr>
          <a:lstStyle/>
          <a:p>
            <a:r>
              <a:rPr lang="zh-CN" altLang="en-US" dirty="0" smtClean="0"/>
              <a:t>此抑制载波</a:t>
            </a:r>
            <a:r>
              <a:rPr lang="en-US" altLang="zh-CN" dirty="0" smtClean="0"/>
              <a:t>MASK</a:t>
            </a:r>
            <a:r>
              <a:rPr lang="zh-CN" altLang="en-US" dirty="0" smtClean="0"/>
              <a:t>信号的表示式</a:t>
            </a:r>
          </a:p>
          <a:p>
            <a:pPr lvl="1"/>
            <a:endParaRPr lang="zh-CN" altLang="en-US" dirty="0" smtClean="0"/>
          </a:p>
          <a:p>
            <a:pPr lvl="1"/>
            <a:endParaRPr lang="zh-CN" altLang="en-US" dirty="0" smtClean="0"/>
          </a:p>
          <a:p>
            <a:pPr lvl="1"/>
            <a:endParaRPr lang="zh-CN" altLang="en-US" dirty="0" smtClean="0"/>
          </a:p>
          <a:p>
            <a:pPr lvl="1"/>
            <a:endParaRPr lang="zh-CN" altLang="en-US" dirty="0" smtClean="0"/>
          </a:p>
          <a:p>
            <a:r>
              <a:rPr lang="zh-CN" altLang="en-US" dirty="0" smtClean="0"/>
              <a:t>设接收端的解调前信号无失真，仅附加有</a:t>
            </a:r>
            <a:r>
              <a:rPr lang="zh-CN" altLang="en-US" dirty="0" smtClean="0">
                <a:solidFill>
                  <a:srgbClr val="3333FF"/>
                </a:solidFill>
              </a:rPr>
              <a:t>窄带高斯噪声</a:t>
            </a:r>
            <a:r>
              <a:rPr lang="zh-CN" altLang="en-US" dirty="0" smtClean="0"/>
              <a:t>，则忽略常数衰减因子，解调前的接收信号表示为</a:t>
            </a:r>
          </a:p>
          <a:p>
            <a:pPr lvl="1"/>
            <a:endParaRPr lang="zh-CN" altLang="en-US" dirty="0" smtClean="0"/>
          </a:p>
          <a:p>
            <a:pPr lvl="1"/>
            <a:endParaRPr lang="zh-CN" altLang="en-US" dirty="0" smtClean="0"/>
          </a:p>
          <a:p>
            <a:pPr lvl="1"/>
            <a:endParaRPr lang="zh-CN" altLang="en-US" dirty="0" smtClean="0"/>
          </a:p>
          <a:p>
            <a:pPr lvl="1"/>
            <a:endParaRPr lang="zh-CN" altLang="en-US" dirty="0" smtClean="0"/>
          </a:p>
          <a:p>
            <a:r>
              <a:rPr lang="zh-CN" altLang="en-US" dirty="0" smtClean="0"/>
              <a:t>式中</a:t>
            </a:r>
            <a:endParaRPr lang="zh-CN" altLang="en-US" dirty="0"/>
          </a:p>
        </p:txBody>
      </p:sp>
      <p:sp>
        <p:nvSpPr>
          <p:cNvPr id="10" name="灯片编号占位符 5"/>
          <p:cNvSpPr>
            <a:spLocks noGrp="1"/>
          </p:cNvSpPr>
          <p:nvPr>
            <p:ph type="sldNum" sz="quarter" idx="12"/>
          </p:nvPr>
        </p:nvSpPr>
        <p:spPr/>
        <p:txBody>
          <a:bodyPr/>
          <a:lstStyle/>
          <a:p>
            <a:fld id="{A37B796A-A741-430B-9549-1B8B7FA5A81A}" type="slidenum">
              <a:rPr lang="en-US" altLang="zh-CN" smtClean="0"/>
              <a:pPr/>
              <a:t>191</a:t>
            </a:fld>
            <a:endParaRPr lang="en-US" altLang="zh-CN"/>
          </a:p>
        </p:txBody>
      </p:sp>
      <p:sp>
        <p:nvSpPr>
          <p:cNvPr id="173061" name="Rectangle 5"/>
          <p:cNvSpPr>
            <a:spLocks noChangeArrowheads="1"/>
          </p:cNvSpPr>
          <p:nvPr/>
        </p:nvSpPr>
        <p:spPr bwMode="auto">
          <a:xfrm>
            <a:off x="0" y="29575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73060" name="Object 4"/>
          <p:cNvGraphicFramePr>
            <a:graphicFrameLocks noChangeAspect="1"/>
          </p:cNvGraphicFramePr>
          <p:nvPr>
            <p:extLst>
              <p:ext uri="{D42A27DB-BD31-4B8C-83A1-F6EECF244321}">
                <p14:modId xmlns:p14="http://schemas.microsoft.com/office/powerpoint/2010/main" val="1226764994"/>
              </p:ext>
            </p:extLst>
          </p:nvPr>
        </p:nvGraphicFramePr>
        <p:xfrm>
          <a:off x="1475656" y="1700808"/>
          <a:ext cx="6565650" cy="1646808"/>
        </p:xfrm>
        <a:graphic>
          <a:graphicData uri="http://schemas.openxmlformats.org/presentationml/2006/ole">
            <mc:AlternateContent xmlns:mc="http://schemas.openxmlformats.org/markup-compatibility/2006">
              <mc:Choice xmlns:v="urn:schemas-microsoft-com:vml" Requires="v">
                <p:oleObj spid="_x0000_s99892" name="Equation" r:id="rId3" imgW="3555720" imgH="977760" progId="Equation.DSMT4">
                  <p:embed/>
                </p:oleObj>
              </mc:Choice>
              <mc:Fallback>
                <p:oleObj name="Equation" r:id="rId3" imgW="3555720" imgH="977760" progId="Equation.DSMT4">
                  <p:embed/>
                  <p:pic>
                    <p:nvPicPr>
                      <p:cNvPr id="0" name="Picture 4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700808"/>
                        <a:ext cx="6565650" cy="16468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3063" name="Rectangle 7"/>
          <p:cNvSpPr>
            <a:spLocks noChangeArrowheads="1"/>
          </p:cNvSpPr>
          <p:nvPr/>
        </p:nvSpPr>
        <p:spPr bwMode="auto">
          <a:xfrm>
            <a:off x="0" y="29575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73062" name="Object 6"/>
          <p:cNvGraphicFramePr>
            <a:graphicFrameLocks noChangeAspect="1"/>
          </p:cNvGraphicFramePr>
          <p:nvPr>
            <p:extLst>
              <p:ext uri="{D42A27DB-BD31-4B8C-83A1-F6EECF244321}">
                <p14:modId xmlns:p14="http://schemas.microsoft.com/office/powerpoint/2010/main" val="3153658474"/>
              </p:ext>
            </p:extLst>
          </p:nvPr>
        </p:nvGraphicFramePr>
        <p:xfrm>
          <a:off x="1185068" y="4293096"/>
          <a:ext cx="6773863" cy="1636712"/>
        </p:xfrm>
        <a:graphic>
          <a:graphicData uri="http://schemas.openxmlformats.org/presentationml/2006/ole">
            <mc:AlternateContent xmlns:mc="http://schemas.openxmlformats.org/markup-compatibility/2006">
              <mc:Choice xmlns:v="urn:schemas-microsoft-com:vml" Requires="v">
                <p:oleObj spid="_x0000_s99893" name="Equation" r:id="rId5" imgW="3822480" imgH="977760" progId="Equation.DSMT4">
                  <p:embed/>
                </p:oleObj>
              </mc:Choice>
              <mc:Fallback>
                <p:oleObj name="Equation" r:id="rId5" imgW="3822480" imgH="977760" progId="Equation.DSMT4">
                  <p:embed/>
                  <p:pic>
                    <p:nvPicPr>
                      <p:cNvPr id="0" name="Picture 4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5068" y="4293096"/>
                        <a:ext cx="6773863" cy="163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3065" name="Rectangle 9"/>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73064" name="Object 8"/>
          <p:cNvGraphicFramePr>
            <a:graphicFrameLocks noChangeAspect="1"/>
          </p:cNvGraphicFramePr>
          <p:nvPr>
            <p:extLst>
              <p:ext uri="{D42A27DB-BD31-4B8C-83A1-F6EECF244321}">
                <p14:modId xmlns:p14="http://schemas.microsoft.com/office/powerpoint/2010/main" val="30285680"/>
              </p:ext>
            </p:extLst>
          </p:nvPr>
        </p:nvGraphicFramePr>
        <p:xfrm>
          <a:off x="1619672" y="6165304"/>
          <a:ext cx="4410075" cy="447675"/>
        </p:xfrm>
        <a:graphic>
          <a:graphicData uri="http://schemas.openxmlformats.org/presentationml/2006/ole">
            <mc:AlternateContent xmlns:mc="http://schemas.openxmlformats.org/markup-compatibility/2006">
              <mc:Choice xmlns:v="urn:schemas-microsoft-com:vml" Requires="v">
                <p:oleObj spid="_x0000_s99894" name="公式" r:id="rId7" imgW="2260600" imgH="228600" progId="Equation.3">
                  <p:embed/>
                </p:oleObj>
              </mc:Choice>
              <mc:Fallback>
                <p:oleObj name="公式" r:id="rId7" imgW="2260600" imgH="228600" progId="Equation.3">
                  <p:embed/>
                  <p:pic>
                    <p:nvPicPr>
                      <p:cNvPr id="0" name="Picture 4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672" y="6165304"/>
                        <a:ext cx="4410075"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椭圆 1"/>
          <p:cNvSpPr/>
          <p:nvPr/>
        </p:nvSpPr>
        <p:spPr>
          <a:xfrm>
            <a:off x="3635896" y="4293096"/>
            <a:ext cx="648072" cy="4320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53482" y="4725144"/>
            <a:ext cx="648072" cy="4320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436368" y="5517232"/>
            <a:ext cx="648072" cy="4320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3059">
                                            <p:txEl>
                                              <p:pRg st="5" end="5"/>
                                            </p:txEl>
                                          </p:spTgt>
                                        </p:tgtEl>
                                        <p:attrNameLst>
                                          <p:attrName>style.visibility</p:attrName>
                                        </p:attrNameLst>
                                      </p:cBhvr>
                                      <p:to>
                                        <p:strVal val="visible"/>
                                      </p:to>
                                    </p:set>
                                    <p:anim calcmode="lin" valueType="num">
                                      <p:cBhvr additive="base">
                                        <p:cTn id="7" dur="500" fill="hold"/>
                                        <p:tgtEl>
                                          <p:spTgt spid="173059">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305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3062"/>
                                        </p:tgtEl>
                                        <p:attrNameLst>
                                          <p:attrName>style.visibility</p:attrName>
                                        </p:attrNameLst>
                                      </p:cBhvr>
                                      <p:to>
                                        <p:strVal val="visible"/>
                                      </p:to>
                                    </p:set>
                                    <p:anim calcmode="lin" valueType="num">
                                      <p:cBhvr additive="base">
                                        <p:cTn id="13" dur="500" fill="hold"/>
                                        <p:tgtEl>
                                          <p:spTgt spid="173062"/>
                                        </p:tgtEl>
                                        <p:attrNameLst>
                                          <p:attrName>ppt_x</p:attrName>
                                        </p:attrNameLst>
                                      </p:cBhvr>
                                      <p:tavLst>
                                        <p:tav tm="0">
                                          <p:val>
                                            <p:strVal val="#ppt_x"/>
                                          </p:val>
                                        </p:tav>
                                        <p:tav tm="100000">
                                          <p:val>
                                            <p:strVal val="#ppt_x"/>
                                          </p:val>
                                        </p:tav>
                                      </p:tavLst>
                                    </p:anim>
                                    <p:anim calcmode="lin" valueType="num">
                                      <p:cBhvr additive="base">
                                        <p:cTn id="14" dur="500" fill="hold"/>
                                        <p:tgtEl>
                                          <p:spTgt spid="173062"/>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73059">
                                            <p:txEl>
                                              <p:pRg st="10" end="10"/>
                                            </p:txEl>
                                          </p:spTgt>
                                        </p:tgtEl>
                                        <p:attrNameLst>
                                          <p:attrName>style.visibility</p:attrName>
                                        </p:attrNameLst>
                                      </p:cBhvr>
                                      <p:to>
                                        <p:strVal val="visible"/>
                                      </p:to>
                                    </p:set>
                                    <p:anim calcmode="lin" valueType="num">
                                      <p:cBhvr additive="base">
                                        <p:cTn id="34" dur="500" fill="hold"/>
                                        <p:tgtEl>
                                          <p:spTgt spid="173059">
                                            <p:txEl>
                                              <p:pRg st="10" end="1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73059">
                                            <p:txEl>
                                              <p:pRg st="10" end="10"/>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73064"/>
                                        </p:tgtEl>
                                        <p:attrNameLst>
                                          <p:attrName>style.visibility</p:attrName>
                                        </p:attrNameLst>
                                      </p:cBhvr>
                                      <p:to>
                                        <p:strVal val="visible"/>
                                      </p:to>
                                    </p:set>
                                    <p:anim calcmode="lin" valueType="num">
                                      <p:cBhvr additive="base">
                                        <p:cTn id="38" dur="500" fill="hold"/>
                                        <p:tgtEl>
                                          <p:spTgt spid="173064"/>
                                        </p:tgtEl>
                                        <p:attrNameLst>
                                          <p:attrName>ppt_x</p:attrName>
                                        </p:attrNameLst>
                                      </p:cBhvr>
                                      <p:tavLst>
                                        <p:tav tm="0">
                                          <p:val>
                                            <p:strVal val="#ppt_x"/>
                                          </p:val>
                                        </p:tav>
                                        <p:tav tm="100000">
                                          <p:val>
                                            <p:strVal val="#ppt_x"/>
                                          </p:val>
                                        </p:tav>
                                      </p:tavLst>
                                    </p:anim>
                                    <p:anim calcmode="lin" valueType="num">
                                      <p:cBhvr additive="base">
                                        <p:cTn id="39" dur="500" fill="hold"/>
                                        <p:tgtEl>
                                          <p:spTgt spid="1730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endParaRPr lang="zh-CN" altLang="en-US" dirty="0"/>
          </a:p>
        </p:txBody>
      </p:sp>
      <p:sp>
        <p:nvSpPr>
          <p:cNvPr id="174083" name="Rectangle 3"/>
          <p:cNvSpPr>
            <a:spLocks noGrp="1" noChangeArrowheads="1"/>
          </p:cNvSpPr>
          <p:nvPr>
            <p:ph type="body" idx="1"/>
          </p:nvPr>
        </p:nvSpPr>
        <p:spPr/>
        <p:txBody>
          <a:bodyPr>
            <a:normAutofit/>
          </a:bodyPr>
          <a:lstStyle/>
          <a:p>
            <a:r>
              <a:rPr lang="zh-CN" altLang="en-US" dirty="0" smtClean="0"/>
              <a:t>设接收机采用</a:t>
            </a:r>
            <a:r>
              <a:rPr lang="zh-CN" altLang="en-US" dirty="0" smtClean="0">
                <a:solidFill>
                  <a:srgbClr val="3333FF"/>
                </a:solidFill>
              </a:rPr>
              <a:t>相干解调</a:t>
            </a:r>
            <a:r>
              <a:rPr lang="zh-CN" altLang="en-US" dirty="0" smtClean="0"/>
              <a:t>，则噪声中只有</a:t>
            </a:r>
            <a:r>
              <a:rPr lang="zh-CN" altLang="en-US" dirty="0" smtClean="0">
                <a:solidFill>
                  <a:srgbClr val="3333FF"/>
                </a:solidFill>
              </a:rPr>
              <a:t>和信号同相的分量</a:t>
            </a:r>
            <a:r>
              <a:rPr lang="zh-CN" altLang="en-US" dirty="0" smtClean="0"/>
              <a:t>有影响。</a:t>
            </a:r>
            <a:endParaRPr lang="en-US" altLang="zh-CN" dirty="0" smtClean="0"/>
          </a:p>
          <a:p>
            <a:r>
              <a:rPr lang="zh-CN" altLang="en-US" dirty="0" smtClean="0"/>
              <a:t>这时，信号和噪声在相干解调器中相乘，并滤除高频分量之后，得到解调器输出电压为</a:t>
            </a:r>
          </a:p>
          <a:p>
            <a:pPr lvl="3"/>
            <a:endParaRPr lang="zh-CN" altLang="en-US" dirty="0" smtClean="0"/>
          </a:p>
          <a:p>
            <a:pPr lvl="3"/>
            <a:endParaRPr lang="zh-CN" altLang="en-US" dirty="0" smtClean="0"/>
          </a:p>
          <a:p>
            <a:pPr lvl="3"/>
            <a:endParaRPr lang="zh-CN" altLang="en-US" dirty="0" smtClean="0"/>
          </a:p>
          <a:p>
            <a:endParaRPr lang="zh-CN" altLang="en-US" dirty="0" smtClean="0"/>
          </a:p>
          <a:p>
            <a:pPr lvl="1"/>
            <a:r>
              <a:rPr lang="zh-CN" altLang="en-US" dirty="0" smtClean="0"/>
              <a:t>上式中已经忽略了常数因子</a:t>
            </a:r>
            <a:r>
              <a:rPr lang="en-US" altLang="zh-CN" dirty="0" smtClean="0"/>
              <a:t>1/2</a:t>
            </a:r>
            <a:r>
              <a:rPr lang="zh-CN" altLang="en-US" dirty="0" smtClean="0"/>
              <a:t>。 </a:t>
            </a:r>
          </a:p>
          <a:p>
            <a:r>
              <a:rPr lang="zh-CN" altLang="en-US" dirty="0" smtClean="0"/>
              <a:t>这个电压将被抽样判决。 </a:t>
            </a:r>
            <a:endParaRPr lang="zh-CN" altLang="en-US" dirty="0"/>
          </a:p>
        </p:txBody>
      </p:sp>
      <p:sp>
        <p:nvSpPr>
          <p:cNvPr id="6" name="灯片编号占位符 5"/>
          <p:cNvSpPr>
            <a:spLocks noGrp="1"/>
          </p:cNvSpPr>
          <p:nvPr>
            <p:ph type="sldNum" sz="quarter" idx="12"/>
          </p:nvPr>
        </p:nvSpPr>
        <p:spPr/>
        <p:txBody>
          <a:bodyPr/>
          <a:lstStyle/>
          <a:p>
            <a:fld id="{2B2CC66C-1459-4C88-B903-927FD1D4ACF8}" type="slidenum">
              <a:rPr lang="en-US" altLang="zh-CN" smtClean="0"/>
              <a:pPr/>
              <a:t>192</a:t>
            </a:fld>
            <a:endParaRPr lang="en-US" altLang="zh-CN"/>
          </a:p>
        </p:txBody>
      </p:sp>
      <p:sp>
        <p:nvSpPr>
          <p:cNvPr id="174085" name="Rectangle 5"/>
          <p:cNvSpPr>
            <a:spLocks noChangeArrowheads="1"/>
          </p:cNvSpPr>
          <p:nvPr/>
        </p:nvSpPr>
        <p:spPr bwMode="auto">
          <a:xfrm>
            <a:off x="0" y="29575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74084" name="Object 4"/>
          <p:cNvGraphicFramePr>
            <a:graphicFrameLocks noChangeAspect="1"/>
          </p:cNvGraphicFramePr>
          <p:nvPr>
            <p:extLst>
              <p:ext uri="{D42A27DB-BD31-4B8C-83A1-F6EECF244321}">
                <p14:modId xmlns:p14="http://schemas.microsoft.com/office/powerpoint/2010/main" val="2825624460"/>
              </p:ext>
            </p:extLst>
          </p:nvPr>
        </p:nvGraphicFramePr>
        <p:xfrm>
          <a:off x="1525588" y="3251200"/>
          <a:ext cx="6157912" cy="1763713"/>
        </p:xfrm>
        <a:graphic>
          <a:graphicData uri="http://schemas.openxmlformats.org/presentationml/2006/ole">
            <mc:AlternateContent xmlns:mc="http://schemas.openxmlformats.org/markup-compatibility/2006">
              <mc:Choice xmlns:v="urn:schemas-microsoft-com:vml" Requires="v">
                <p:oleObj spid="_x0000_s100541" name="Equation" r:id="rId3" imgW="3429000" imgH="977760" progId="Equation.DSMT4">
                  <p:embed/>
                </p:oleObj>
              </mc:Choice>
              <mc:Fallback>
                <p:oleObj name="Equation" r:id="rId3" imgW="3429000" imgH="977760" progId="Equation.DSMT4">
                  <p:embed/>
                  <p:pic>
                    <p:nvPicPr>
                      <p:cNvPr id="0" name="Picture 1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588" y="3251200"/>
                        <a:ext cx="6157912" cy="1763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084"/>
                                        </p:tgtEl>
                                        <p:attrNameLst>
                                          <p:attrName>style.visibility</p:attrName>
                                        </p:attrNameLst>
                                      </p:cBhvr>
                                      <p:to>
                                        <p:strVal val="visible"/>
                                      </p:to>
                                    </p:set>
                                    <p:anim calcmode="lin" valueType="num">
                                      <p:cBhvr additive="base">
                                        <p:cTn id="7" dur="500" fill="hold"/>
                                        <p:tgtEl>
                                          <p:spTgt spid="174084"/>
                                        </p:tgtEl>
                                        <p:attrNameLst>
                                          <p:attrName>ppt_x</p:attrName>
                                        </p:attrNameLst>
                                      </p:cBhvr>
                                      <p:tavLst>
                                        <p:tav tm="0">
                                          <p:val>
                                            <p:strVal val="#ppt_x"/>
                                          </p:val>
                                        </p:tav>
                                        <p:tav tm="100000">
                                          <p:val>
                                            <p:strVal val="#ppt_x"/>
                                          </p:val>
                                        </p:tav>
                                      </p:tavLst>
                                    </p:anim>
                                    <p:anim calcmode="lin" valueType="num">
                                      <p:cBhvr additive="base">
                                        <p:cTn id="8" dur="500" fill="hold"/>
                                        <p:tgtEl>
                                          <p:spTgt spid="17408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4083">
                                            <p:txEl>
                                              <p:pRg st="1" end="1"/>
                                            </p:txEl>
                                          </p:spTgt>
                                        </p:tgtEl>
                                        <p:attrNameLst>
                                          <p:attrName>style.visibility</p:attrName>
                                        </p:attrNameLst>
                                      </p:cBhvr>
                                      <p:to>
                                        <p:strVal val="visible"/>
                                      </p:to>
                                    </p:set>
                                    <p:anim calcmode="lin" valueType="num">
                                      <p:cBhvr additive="base">
                                        <p:cTn id="11" dur="500" fill="hold"/>
                                        <p:tgtEl>
                                          <p:spTgt spid="17408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408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4083">
                                            <p:txEl>
                                              <p:pRg st="6" end="6"/>
                                            </p:txEl>
                                          </p:spTgt>
                                        </p:tgtEl>
                                        <p:attrNameLst>
                                          <p:attrName>style.visibility</p:attrName>
                                        </p:attrNameLst>
                                      </p:cBhvr>
                                      <p:to>
                                        <p:strVal val="visible"/>
                                      </p:to>
                                    </p:set>
                                    <p:anim calcmode="lin" valueType="num">
                                      <p:cBhvr additive="base">
                                        <p:cTn id="15" dur="500" fill="hold"/>
                                        <p:tgtEl>
                                          <p:spTgt spid="17408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408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74083">
                                            <p:txEl>
                                              <p:pRg st="7" end="7"/>
                                            </p:txEl>
                                          </p:spTgt>
                                        </p:tgtEl>
                                        <p:attrNameLst>
                                          <p:attrName>style.visibility</p:attrName>
                                        </p:attrNameLst>
                                      </p:cBhvr>
                                      <p:to>
                                        <p:strVal val="visible"/>
                                      </p:to>
                                    </p:set>
                                    <p:anim calcmode="lin" valueType="num">
                                      <p:cBhvr additive="base">
                                        <p:cTn id="21" dur="500" fill="hold"/>
                                        <p:tgtEl>
                                          <p:spTgt spid="174083">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7408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3333FF"/>
                </a:solidFill>
              </a:rPr>
              <a:t>判决</a:t>
            </a:r>
            <a:endParaRPr lang="zh-CN" altLang="en-US" dirty="0"/>
          </a:p>
        </p:txBody>
      </p:sp>
      <p:sp>
        <p:nvSpPr>
          <p:cNvPr id="45" name="内容占位符 44"/>
          <p:cNvSpPr>
            <a:spLocks noGrp="1"/>
          </p:cNvSpPr>
          <p:nvPr>
            <p:ph sz="half" idx="1"/>
          </p:nvPr>
        </p:nvSpPr>
        <p:spPr>
          <a:xfrm>
            <a:off x="611560" y="1412777"/>
            <a:ext cx="3744416" cy="4320479"/>
          </a:xfrm>
        </p:spPr>
        <p:txBody>
          <a:bodyPr>
            <a:normAutofit fontScale="92500" lnSpcReduction="10000"/>
          </a:bodyPr>
          <a:lstStyle/>
          <a:p>
            <a:r>
              <a:rPr lang="zh-CN" altLang="en-US" dirty="0" smtClean="0"/>
              <a:t>对抑制</a:t>
            </a:r>
            <a:r>
              <a:rPr lang="zh-CN" altLang="en-US" dirty="0"/>
              <a:t>载波</a:t>
            </a:r>
            <a:r>
              <a:rPr lang="en-US" altLang="zh-CN" dirty="0"/>
              <a:t>MASK</a:t>
            </a:r>
            <a:r>
              <a:rPr lang="zh-CN" altLang="en-US" dirty="0"/>
              <a:t>信号，判决电平应该选择在</a:t>
            </a:r>
            <a:r>
              <a:rPr lang="en-US" altLang="zh-CN" dirty="0"/>
              <a:t>0</a:t>
            </a:r>
            <a:r>
              <a:rPr lang="zh-CN" altLang="en-US" dirty="0"/>
              <a:t>、</a:t>
            </a:r>
            <a:r>
              <a:rPr lang="zh-CN" altLang="en-US" dirty="0">
                <a:sym typeface="Symbol" pitchFamily="18" charset="2"/>
              </a:rPr>
              <a:t></a:t>
            </a:r>
            <a:r>
              <a:rPr lang="en-US" altLang="zh-CN" dirty="0"/>
              <a:t>2d</a:t>
            </a:r>
            <a:r>
              <a:rPr lang="zh-CN" altLang="en-US" dirty="0"/>
              <a:t>、</a:t>
            </a:r>
            <a:r>
              <a:rPr lang="en-US" altLang="zh-CN" dirty="0"/>
              <a:t>…</a:t>
            </a:r>
            <a:r>
              <a:rPr lang="zh-CN" altLang="en-US" dirty="0"/>
              <a:t>、</a:t>
            </a:r>
            <a:r>
              <a:rPr lang="zh-CN" altLang="en-US" dirty="0">
                <a:sym typeface="Symbol" pitchFamily="18" charset="2"/>
              </a:rPr>
              <a:t></a:t>
            </a:r>
            <a:r>
              <a:rPr lang="en-US" altLang="zh-CN" dirty="0"/>
              <a:t>(M-2)d</a:t>
            </a:r>
            <a:r>
              <a:rPr lang="zh-CN" altLang="en-US" dirty="0" smtClean="0"/>
              <a:t>。</a:t>
            </a:r>
            <a:endParaRPr lang="en-US" altLang="zh-CN" dirty="0" smtClean="0"/>
          </a:p>
          <a:p>
            <a:r>
              <a:rPr lang="zh-CN" altLang="en-US" dirty="0" smtClean="0"/>
              <a:t>一般，噪声</a:t>
            </a:r>
            <a:r>
              <a:rPr lang="zh-CN" altLang="en-US" dirty="0"/>
              <a:t>抽样值</a:t>
            </a:r>
            <a:r>
              <a:rPr lang="en-US" altLang="zh-CN" dirty="0" smtClean="0">
                <a:solidFill>
                  <a:srgbClr val="3333FF"/>
                </a:solidFill>
              </a:rPr>
              <a:t>|</a:t>
            </a:r>
            <a:r>
              <a:rPr lang="en-US" altLang="zh-CN" i="1" dirty="0" err="1" smtClean="0">
                <a:solidFill>
                  <a:srgbClr val="3333FF"/>
                </a:solidFill>
              </a:rPr>
              <a:t>n</a:t>
            </a:r>
            <a:r>
              <a:rPr lang="en-US" altLang="zh-CN" i="1" baseline="-25000" dirty="0" err="1" smtClean="0">
                <a:solidFill>
                  <a:srgbClr val="3333FF"/>
                </a:solidFill>
              </a:rPr>
              <a:t>c</a:t>
            </a:r>
            <a:r>
              <a:rPr lang="en-US" altLang="zh-CN" dirty="0" smtClean="0">
                <a:solidFill>
                  <a:srgbClr val="3333FF"/>
                </a:solidFill>
              </a:rPr>
              <a:t>|</a:t>
            </a:r>
            <a:r>
              <a:rPr lang="zh-CN" altLang="en-US" dirty="0">
                <a:solidFill>
                  <a:srgbClr val="3333FF"/>
                </a:solidFill>
              </a:rPr>
              <a:t>超过</a:t>
            </a:r>
            <a:r>
              <a:rPr lang="en-US" altLang="zh-CN" dirty="0">
                <a:solidFill>
                  <a:srgbClr val="3333FF"/>
                </a:solidFill>
              </a:rPr>
              <a:t>d</a:t>
            </a:r>
            <a:r>
              <a:rPr lang="zh-CN" altLang="en-US" dirty="0">
                <a:solidFill>
                  <a:srgbClr val="3333FF"/>
                </a:solidFill>
              </a:rPr>
              <a:t>时，会发生错误判决</a:t>
            </a:r>
            <a:r>
              <a:rPr lang="zh-CN" altLang="en-US" dirty="0" smtClean="0"/>
              <a:t>。</a:t>
            </a:r>
            <a:endParaRPr lang="en-US" altLang="zh-CN" dirty="0" smtClean="0"/>
          </a:p>
          <a:p>
            <a:r>
              <a:rPr lang="zh-CN" altLang="en-US" dirty="0">
                <a:latin typeface="+mj-ea"/>
              </a:rPr>
              <a:t>但是，也有</a:t>
            </a:r>
            <a:r>
              <a:rPr lang="zh-CN" altLang="en-US" dirty="0">
                <a:solidFill>
                  <a:srgbClr val="3333FF"/>
                </a:solidFill>
                <a:latin typeface="+mj-ea"/>
              </a:rPr>
              <a:t>例外</a:t>
            </a:r>
            <a:r>
              <a:rPr lang="zh-CN" altLang="en-US" dirty="0">
                <a:latin typeface="+mj-ea"/>
              </a:rPr>
              <a:t>情况，这就是对于信号电平等于</a:t>
            </a:r>
            <a:r>
              <a:rPr lang="zh-CN" altLang="en-US" dirty="0">
                <a:latin typeface="+mj-ea"/>
                <a:sym typeface="Symbol" pitchFamily="18" charset="2"/>
              </a:rPr>
              <a:t></a:t>
            </a:r>
            <a:r>
              <a:rPr lang="en-US" altLang="zh-CN" dirty="0">
                <a:latin typeface="+mj-ea"/>
              </a:rPr>
              <a:t>(M-1)d</a:t>
            </a:r>
            <a:r>
              <a:rPr lang="zh-CN" altLang="en-US" dirty="0">
                <a:latin typeface="+mj-ea"/>
              </a:rPr>
              <a:t>的情况</a:t>
            </a:r>
            <a:r>
              <a:rPr lang="zh-CN" altLang="en-US" dirty="0" smtClean="0">
                <a:latin typeface="+mj-ea"/>
              </a:rPr>
              <a:t>：</a:t>
            </a:r>
            <a:r>
              <a:rPr lang="zh-CN" altLang="en-US" dirty="0" smtClean="0"/>
              <a:t> </a:t>
            </a:r>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193</a:t>
            </a:fld>
            <a:endParaRPr lang="en-US"/>
          </a:p>
        </p:txBody>
      </p:sp>
      <p:grpSp>
        <p:nvGrpSpPr>
          <p:cNvPr id="5" name="Group 4"/>
          <p:cNvGrpSpPr>
            <a:grpSpLocks/>
          </p:cNvGrpSpPr>
          <p:nvPr/>
        </p:nvGrpSpPr>
        <p:grpSpPr bwMode="auto">
          <a:xfrm>
            <a:off x="4651700" y="1293905"/>
            <a:ext cx="4770437" cy="4103687"/>
            <a:chOff x="5762" y="11310"/>
            <a:chExt cx="3854" cy="3765"/>
          </a:xfrm>
        </p:grpSpPr>
        <p:sp>
          <p:nvSpPr>
            <p:cNvPr id="6" name="Text Box 5"/>
            <p:cNvSpPr txBox="1">
              <a:spLocks noChangeArrowheads="1"/>
            </p:cNvSpPr>
            <p:nvPr/>
          </p:nvSpPr>
          <p:spPr bwMode="auto">
            <a:xfrm>
              <a:off x="6120" y="14535"/>
              <a:ext cx="3496" cy="540"/>
            </a:xfrm>
            <a:prstGeom prst="rect">
              <a:avLst/>
            </a:prstGeom>
            <a:noFill/>
            <a:ln w="9525">
              <a:noFill/>
              <a:miter lim="800000"/>
              <a:headEnd/>
              <a:tailEnd/>
            </a:ln>
          </p:spPr>
          <p:txBody>
            <a:bodyPr/>
            <a:lstStyle/>
            <a:p>
              <a:pPr algn="just"/>
              <a:r>
                <a:rPr lang="zh-CN" altLang="en-US" b="1">
                  <a:latin typeface="Times New Roman" pitchFamily="18" charset="0"/>
                </a:rPr>
                <a:t>图</a:t>
              </a:r>
              <a:r>
                <a:rPr lang="en-US" altLang="zh-CN" b="1">
                  <a:latin typeface="Times New Roman" pitchFamily="18" charset="0"/>
                </a:rPr>
                <a:t>7-48 </a:t>
              </a:r>
              <a:r>
                <a:rPr lang="zh-CN" altLang="en-US" b="1">
                  <a:latin typeface="Times New Roman" pitchFamily="18" charset="0"/>
                </a:rPr>
                <a:t>基带信号的</a:t>
              </a:r>
              <a:r>
                <a:rPr lang="en-US" altLang="zh-CN" b="1" i="1">
                  <a:latin typeface="Times New Roman" pitchFamily="18" charset="0"/>
                </a:rPr>
                <a:t>M</a:t>
              </a:r>
              <a:r>
                <a:rPr lang="zh-CN" altLang="en-US" b="1">
                  <a:latin typeface="Times New Roman" pitchFamily="18" charset="0"/>
                </a:rPr>
                <a:t>个电平</a:t>
              </a:r>
              <a:endParaRPr lang="zh-CN" altLang="en-US" sz="3200" b="1"/>
            </a:p>
          </p:txBody>
        </p:sp>
        <p:grpSp>
          <p:nvGrpSpPr>
            <p:cNvPr id="7" name="Group 6"/>
            <p:cNvGrpSpPr>
              <a:grpSpLocks/>
            </p:cNvGrpSpPr>
            <p:nvPr/>
          </p:nvGrpSpPr>
          <p:grpSpPr bwMode="auto">
            <a:xfrm>
              <a:off x="5762" y="11310"/>
              <a:ext cx="3418" cy="3210"/>
              <a:chOff x="5762" y="11310"/>
              <a:chExt cx="3418" cy="3210"/>
            </a:xfrm>
          </p:grpSpPr>
          <p:sp>
            <p:nvSpPr>
              <p:cNvPr id="8" name="Text Box 7"/>
              <p:cNvSpPr txBox="1">
                <a:spLocks noChangeArrowheads="1"/>
              </p:cNvSpPr>
              <p:nvPr/>
            </p:nvSpPr>
            <p:spPr bwMode="auto">
              <a:xfrm>
                <a:off x="8762" y="13005"/>
                <a:ext cx="418" cy="420"/>
              </a:xfrm>
              <a:prstGeom prst="rect">
                <a:avLst/>
              </a:prstGeom>
              <a:noFill/>
              <a:ln w="9525">
                <a:noFill/>
                <a:miter lim="800000"/>
                <a:headEnd/>
                <a:tailEnd/>
              </a:ln>
            </p:spPr>
            <p:txBody>
              <a:bodyPr/>
              <a:lstStyle/>
              <a:p>
                <a:pPr algn="just"/>
                <a:r>
                  <a:rPr lang="en-US" altLang="zh-CN" b="1" i="1">
                    <a:latin typeface="Times New Roman" pitchFamily="18" charset="0"/>
                  </a:rPr>
                  <a:t>t</a:t>
                </a:r>
                <a:endParaRPr lang="en-US" altLang="zh-CN" sz="3200" b="1"/>
              </a:p>
            </p:txBody>
          </p:sp>
          <p:grpSp>
            <p:nvGrpSpPr>
              <p:cNvPr id="9" name="Group 8"/>
              <p:cNvGrpSpPr>
                <a:grpSpLocks/>
              </p:cNvGrpSpPr>
              <p:nvPr/>
            </p:nvGrpSpPr>
            <p:grpSpPr bwMode="auto">
              <a:xfrm>
                <a:off x="5762" y="11310"/>
                <a:ext cx="3252" cy="3210"/>
                <a:chOff x="5822" y="11610"/>
                <a:chExt cx="3252" cy="3210"/>
              </a:xfrm>
            </p:grpSpPr>
            <p:grpSp>
              <p:nvGrpSpPr>
                <p:cNvPr id="10" name="Group 9"/>
                <p:cNvGrpSpPr>
                  <a:grpSpLocks/>
                </p:cNvGrpSpPr>
                <p:nvPr/>
              </p:nvGrpSpPr>
              <p:grpSpPr bwMode="auto">
                <a:xfrm>
                  <a:off x="6448" y="11610"/>
                  <a:ext cx="2626" cy="3210"/>
                  <a:chOff x="6448" y="11610"/>
                  <a:chExt cx="2626" cy="3210"/>
                </a:xfrm>
              </p:grpSpPr>
              <p:grpSp>
                <p:nvGrpSpPr>
                  <p:cNvPr id="22" name="Group 10"/>
                  <p:cNvGrpSpPr>
                    <a:grpSpLocks/>
                  </p:cNvGrpSpPr>
                  <p:nvPr/>
                </p:nvGrpSpPr>
                <p:grpSpPr bwMode="auto">
                  <a:xfrm>
                    <a:off x="6448" y="11610"/>
                    <a:ext cx="2626" cy="3210"/>
                    <a:chOff x="6448" y="11610"/>
                    <a:chExt cx="2626" cy="3210"/>
                  </a:xfrm>
                </p:grpSpPr>
                <p:grpSp>
                  <p:nvGrpSpPr>
                    <p:cNvPr id="25" name="Group 11"/>
                    <p:cNvGrpSpPr>
                      <a:grpSpLocks/>
                    </p:cNvGrpSpPr>
                    <p:nvPr/>
                  </p:nvGrpSpPr>
                  <p:grpSpPr bwMode="auto">
                    <a:xfrm>
                      <a:off x="6582" y="12676"/>
                      <a:ext cx="1922" cy="1429"/>
                      <a:chOff x="6582" y="12676"/>
                      <a:chExt cx="1922" cy="1429"/>
                    </a:xfrm>
                  </p:grpSpPr>
                  <p:sp>
                    <p:nvSpPr>
                      <p:cNvPr id="38" name="Line 12"/>
                      <p:cNvSpPr>
                        <a:spLocks noChangeShapeType="1"/>
                      </p:cNvSpPr>
                      <p:nvPr/>
                    </p:nvSpPr>
                    <p:spPr bwMode="auto">
                      <a:xfrm>
                        <a:off x="6600" y="13145"/>
                        <a:ext cx="1904" cy="0"/>
                      </a:xfrm>
                      <a:prstGeom prst="line">
                        <a:avLst/>
                      </a:prstGeom>
                      <a:noFill/>
                      <a:ln w="9525">
                        <a:solidFill>
                          <a:srgbClr val="000000"/>
                        </a:solidFill>
                        <a:prstDash val="dash"/>
                        <a:round/>
                        <a:headEnd/>
                        <a:tailEnd/>
                      </a:ln>
                    </p:spPr>
                    <p:txBody>
                      <a:bodyPr/>
                      <a:lstStyle/>
                      <a:p>
                        <a:endParaRPr lang="zh-CN" altLang="en-US" b="1"/>
                      </a:p>
                    </p:txBody>
                  </p:sp>
                  <p:sp>
                    <p:nvSpPr>
                      <p:cNvPr id="39" name="Line 13"/>
                      <p:cNvSpPr>
                        <a:spLocks noChangeShapeType="1"/>
                      </p:cNvSpPr>
                      <p:nvPr/>
                    </p:nvSpPr>
                    <p:spPr bwMode="auto">
                      <a:xfrm>
                        <a:off x="6600" y="12676"/>
                        <a:ext cx="1904" cy="0"/>
                      </a:xfrm>
                      <a:prstGeom prst="line">
                        <a:avLst/>
                      </a:prstGeom>
                      <a:noFill/>
                      <a:ln w="9525">
                        <a:solidFill>
                          <a:srgbClr val="000000"/>
                        </a:solidFill>
                        <a:prstDash val="dash"/>
                        <a:round/>
                        <a:headEnd/>
                        <a:tailEnd/>
                      </a:ln>
                    </p:spPr>
                    <p:txBody>
                      <a:bodyPr/>
                      <a:lstStyle/>
                      <a:p>
                        <a:endParaRPr lang="zh-CN" altLang="en-US" b="1"/>
                      </a:p>
                    </p:txBody>
                  </p:sp>
                  <p:sp>
                    <p:nvSpPr>
                      <p:cNvPr id="40" name="Line 14"/>
                      <p:cNvSpPr>
                        <a:spLocks noChangeShapeType="1"/>
                      </p:cNvSpPr>
                      <p:nvPr/>
                    </p:nvSpPr>
                    <p:spPr bwMode="auto">
                      <a:xfrm flipV="1">
                        <a:off x="6582" y="13613"/>
                        <a:ext cx="1904" cy="0"/>
                      </a:xfrm>
                      <a:prstGeom prst="line">
                        <a:avLst/>
                      </a:prstGeom>
                      <a:noFill/>
                      <a:ln w="9525">
                        <a:solidFill>
                          <a:srgbClr val="000000"/>
                        </a:solidFill>
                        <a:prstDash val="dash"/>
                        <a:round/>
                        <a:headEnd/>
                        <a:tailEnd/>
                      </a:ln>
                    </p:spPr>
                    <p:txBody>
                      <a:bodyPr/>
                      <a:lstStyle/>
                      <a:p>
                        <a:endParaRPr lang="zh-CN" altLang="en-US" b="1"/>
                      </a:p>
                    </p:txBody>
                  </p:sp>
                  <p:sp>
                    <p:nvSpPr>
                      <p:cNvPr id="41" name="Line 15"/>
                      <p:cNvSpPr>
                        <a:spLocks noChangeShapeType="1"/>
                      </p:cNvSpPr>
                      <p:nvPr/>
                    </p:nvSpPr>
                    <p:spPr bwMode="auto">
                      <a:xfrm flipV="1">
                        <a:off x="6582" y="14082"/>
                        <a:ext cx="1904" cy="0"/>
                      </a:xfrm>
                      <a:prstGeom prst="line">
                        <a:avLst/>
                      </a:prstGeom>
                      <a:noFill/>
                      <a:ln w="9525">
                        <a:solidFill>
                          <a:srgbClr val="000000"/>
                        </a:solidFill>
                        <a:prstDash val="dash"/>
                        <a:round/>
                        <a:headEnd/>
                        <a:tailEnd/>
                      </a:ln>
                    </p:spPr>
                    <p:txBody>
                      <a:bodyPr/>
                      <a:lstStyle/>
                      <a:p>
                        <a:endParaRPr lang="zh-CN" altLang="en-US" b="1"/>
                      </a:p>
                    </p:txBody>
                  </p:sp>
                  <p:sp>
                    <p:nvSpPr>
                      <p:cNvPr id="42" name="Line 16"/>
                      <p:cNvSpPr>
                        <a:spLocks noChangeShapeType="1"/>
                      </p:cNvSpPr>
                      <p:nvPr/>
                    </p:nvSpPr>
                    <p:spPr bwMode="auto">
                      <a:xfrm>
                        <a:off x="7230" y="12676"/>
                        <a:ext cx="0" cy="469"/>
                      </a:xfrm>
                      <a:prstGeom prst="line">
                        <a:avLst/>
                      </a:prstGeom>
                      <a:noFill/>
                      <a:ln w="9525">
                        <a:solidFill>
                          <a:srgbClr val="000000"/>
                        </a:solidFill>
                        <a:round/>
                        <a:headEnd type="triangle" w="med" len="med"/>
                        <a:tailEnd type="triangle" w="med" len="med"/>
                      </a:ln>
                    </p:spPr>
                    <p:txBody>
                      <a:bodyPr/>
                      <a:lstStyle/>
                      <a:p>
                        <a:endParaRPr lang="zh-CN" altLang="en-US" b="1"/>
                      </a:p>
                    </p:txBody>
                  </p:sp>
                  <p:sp>
                    <p:nvSpPr>
                      <p:cNvPr id="43" name="Line 17"/>
                      <p:cNvSpPr>
                        <a:spLocks noChangeShapeType="1"/>
                      </p:cNvSpPr>
                      <p:nvPr/>
                    </p:nvSpPr>
                    <p:spPr bwMode="auto">
                      <a:xfrm>
                        <a:off x="7244" y="13637"/>
                        <a:ext cx="0" cy="468"/>
                      </a:xfrm>
                      <a:prstGeom prst="line">
                        <a:avLst/>
                      </a:prstGeom>
                      <a:noFill/>
                      <a:ln w="9525">
                        <a:solidFill>
                          <a:srgbClr val="000000"/>
                        </a:solidFill>
                        <a:round/>
                        <a:headEnd type="triangle" w="med" len="med"/>
                        <a:tailEnd type="triangle" w="med" len="med"/>
                      </a:ln>
                    </p:spPr>
                    <p:txBody>
                      <a:bodyPr/>
                      <a:lstStyle/>
                      <a:p>
                        <a:endParaRPr lang="zh-CN" altLang="en-US" b="1"/>
                      </a:p>
                    </p:txBody>
                  </p:sp>
                  <p:sp>
                    <p:nvSpPr>
                      <p:cNvPr id="44" name="Line 18"/>
                      <p:cNvSpPr>
                        <a:spLocks noChangeShapeType="1"/>
                      </p:cNvSpPr>
                      <p:nvPr/>
                    </p:nvSpPr>
                    <p:spPr bwMode="auto">
                      <a:xfrm>
                        <a:off x="7230" y="13145"/>
                        <a:ext cx="0" cy="492"/>
                      </a:xfrm>
                      <a:prstGeom prst="line">
                        <a:avLst/>
                      </a:prstGeom>
                      <a:noFill/>
                      <a:ln w="9525">
                        <a:solidFill>
                          <a:srgbClr val="000000"/>
                        </a:solidFill>
                        <a:round/>
                        <a:headEnd type="triangle" w="med" len="med"/>
                        <a:tailEnd type="triangle" w="med" len="med"/>
                      </a:ln>
                    </p:spPr>
                    <p:txBody>
                      <a:bodyPr/>
                      <a:lstStyle/>
                      <a:p>
                        <a:endParaRPr lang="zh-CN" altLang="en-US" b="1"/>
                      </a:p>
                    </p:txBody>
                  </p:sp>
                </p:grpSp>
                <p:grpSp>
                  <p:nvGrpSpPr>
                    <p:cNvPr id="26" name="Group 19"/>
                    <p:cNvGrpSpPr>
                      <a:grpSpLocks/>
                    </p:cNvGrpSpPr>
                    <p:nvPr/>
                  </p:nvGrpSpPr>
                  <p:grpSpPr bwMode="auto">
                    <a:xfrm>
                      <a:off x="6448" y="11610"/>
                      <a:ext cx="2626" cy="3210"/>
                      <a:chOff x="6448" y="11610"/>
                      <a:chExt cx="2626" cy="3210"/>
                    </a:xfrm>
                  </p:grpSpPr>
                  <p:sp>
                    <p:nvSpPr>
                      <p:cNvPr id="27" name="Line 20"/>
                      <p:cNvSpPr>
                        <a:spLocks noChangeShapeType="1"/>
                      </p:cNvSpPr>
                      <p:nvPr/>
                    </p:nvSpPr>
                    <p:spPr bwMode="auto">
                      <a:xfrm>
                        <a:off x="6584" y="13394"/>
                        <a:ext cx="2490" cy="0"/>
                      </a:xfrm>
                      <a:prstGeom prst="line">
                        <a:avLst/>
                      </a:prstGeom>
                      <a:noFill/>
                      <a:ln w="9525">
                        <a:solidFill>
                          <a:srgbClr val="000000"/>
                        </a:solidFill>
                        <a:round/>
                        <a:headEnd/>
                        <a:tailEnd type="triangle" w="med" len="med"/>
                      </a:ln>
                    </p:spPr>
                    <p:txBody>
                      <a:bodyPr/>
                      <a:lstStyle/>
                      <a:p>
                        <a:endParaRPr lang="zh-CN" altLang="en-US" b="1"/>
                      </a:p>
                    </p:txBody>
                  </p:sp>
                  <p:grpSp>
                    <p:nvGrpSpPr>
                      <p:cNvPr id="28" name="Group 21"/>
                      <p:cNvGrpSpPr>
                        <a:grpSpLocks/>
                      </p:cNvGrpSpPr>
                      <p:nvPr/>
                    </p:nvGrpSpPr>
                    <p:grpSpPr bwMode="auto">
                      <a:xfrm>
                        <a:off x="6448" y="11610"/>
                        <a:ext cx="254" cy="3210"/>
                        <a:chOff x="6448" y="11610"/>
                        <a:chExt cx="254" cy="3210"/>
                      </a:xfrm>
                    </p:grpSpPr>
                    <p:sp>
                      <p:nvSpPr>
                        <p:cNvPr id="29" name="Line 22"/>
                        <p:cNvSpPr>
                          <a:spLocks noChangeShapeType="1"/>
                        </p:cNvSpPr>
                        <p:nvPr/>
                      </p:nvSpPr>
                      <p:spPr bwMode="auto">
                        <a:xfrm>
                          <a:off x="6584" y="12480"/>
                          <a:ext cx="0" cy="1830"/>
                        </a:xfrm>
                        <a:prstGeom prst="line">
                          <a:avLst/>
                        </a:prstGeom>
                        <a:noFill/>
                        <a:ln w="9525">
                          <a:solidFill>
                            <a:srgbClr val="000000"/>
                          </a:solidFill>
                          <a:round/>
                          <a:headEnd/>
                          <a:tailEnd/>
                        </a:ln>
                      </p:spPr>
                      <p:txBody>
                        <a:bodyPr/>
                        <a:lstStyle/>
                        <a:p>
                          <a:endParaRPr lang="zh-CN" altLang="en-US" b="1"/>
                        </a:p>
                      </p:txBody>
                    </p:sp>
                    <p:sp>
                      <p:nvSpPr>
                        <p:cNvPr id="30" name="Line 23"/>
                        <p:cNvSpPr>
                          <a:spLocks noChangeShapeType="1"/>
                        </p:cNvSpPr>
                        <p:nvPr/>
                      </p:nvSpPr>
                      <p:spPr bwMode="auto">
                        <a:xfrm flipV="1">
                          <a:off x="6584" y="11610"/>
                          <a:ext cx="0" cy="795"/>
                        </a:xfrm>
                        <a:prstGeom prst="line">
                          <a:avLst/>
                        </a:prstGeom>
                        <a:noFill/>
                        <a:ln w="9525">
                          <a:solidFill>
                            <a:srgbClr val="000000"/>
                          </a:solidFill>
                          <a:round/>
                          <a:headEnd/>
                          <a:tailEnd type="triangle" w="med" len="med"/>
                        </a:ln>
                      </p:spPr>
                      <p:txBody>
                        <a:bodyPr/>
                        <a:lstStyle/>
                        <a:p>
                          <a:endParaRPr lang="zh-CN" altLang="en-US" b="1"/>
                        </a:p>
                      </p:txBody>
                    </p:sp>
                    <p:grpSp>
                      <p:nvGrpSpPr>
                        <p:cNvPr id="31" name="Group 24"/>
                        <p:cNvGrpSpPr>
                          <a:grpSpLocks/>
                        </p:cNvGrpSpPr>
                        <p:nvPr/>
                      </p:nvGrpSpPr>
                      <p:grpSpPr bwMode="auto">
                        <a:xfrm>
                          <a:off x="6448" y="12384"/>
                          <a:ext cx="240" cy="120"/>
                          <a:chOff x="2908" y="12444"/>
                          <a:chExt cx="346" cy="120"/>
                        </a:xfrm>
                      </p:grpSpPr>
                      <p:sp>
                        <p:nvSpPr>
                          <p:cNvPr id="36" name="Freeform 25"/>
                          <p:cNvSpPr>
                            <a:spLocks/>
                          </p:cNvSpPr>
                          <p:nvPr/>
                        </p:nvSpPr>
                        <p:spPr bwMode="auto">
                          <a:xfrm>
                            <a:off x="2924" y="12444"/>
                            <a:ext cx="330" cy="60"/>
                          </a:xfrm>
                          <a:custGeom>
                            <a:avLst/>
                            <a:gdLst/>
                            <a:ahLst/>
                            <a:cxnLst>
                              <a:cxn ang="0">
                                <a:pos x="0" y="82"/>
                              </a:cxn>
                              <a:cxn ang="0">
                                <a:pos x="120" y="187"/>
                              </a:cxn>
                              <a:cxn ang="0">
                                <a:pos x="286" y="142"/>
                              </a:cxn>
                              <a:cxn ang="0">
                                <a:pos x="360" y="37"/>
                              </a:cxn>
                              <a:cxn ang="0">
                                <a:pos x="556" y="22"/>
                              </a:cxn>
                              <a:cxn ang="0">
                                <a:pos x="690" y="172"/>
                              </a:cxn>
                            </a:cxnLst>
                            <a:rect l="0" t="0" r="r" b="b"/>
                            <a:pathLst>
                              <a:path w="690" h="197">
                                <a:moveTo>
                                  <a:pt x="0" y="82"/>
                                </a:moveTo>
                                <a:cubicBezTo>
                                  <a:pt x="36" y="129"/>
                                  <a:pt x="72" y="177"/>
                                  <a:pt x="120" y="187"/>
                                </a:cubicBezTo>
                                <a:cubicBezTo>
                                  <a:pt x="168" y="197"/>
                                  <a:pt x="246" y="167"/>
                                  <a:pt x="286" y="142"/>
                                </a:cubicBezTo>
                                <a:cubicBezTo>
                                  <a:pt x="326" y="117"/>
                                  <a:pt x="315" y="57"/>
                                  <a:pt x="360" y="37"/>
                                </a:cubicBezTo>
                                <a:cubicBezTo>
                                  <a:pt x="405" y="17"/>
                                  <a:pt x="501" y="0"/>
                                  <a:pt x="556" y="22"/>
                                </a:cubicBezTo>
                                <a:cubicBezTo>
                                  <a:pt x="611" y="44"/>
                                  <a:pt x="670" y="152"/>
                                  <a:pt x="690" y="172"/>
                                </a:cubicBezTo>
                              </a:path>
                            </a:pathLst>
                          </a:custGeom>
                          <a:noFill/>
                          <a:ln w="9525">
                            <a:solidFill>
                              <a:srgbClr val="000000"/>
                            </a:solidFill>
                            <a:round/>
                            <a:headEnd/>
                            <a:tailEnd/>
                          </a:ln>
                        </p:spPr>
                        <p:txBody>
                          <a:bodyPr/>
                          <a:lstStyle/>
                          <a:p>
                            <a:endParaRPr lang="zh-CN" altLang="en-US" b="1"/>
                          </a:p>
                        </p:txBody>
                      </p:sp>
                      <p:sp>
                        <p:nvSpPr>
                          <p:cNvPr id="37" name="Freeform 26"/>
                          <p:cNvSpPr>
                            <a:spLocks/>
                          </p:cNvSpPr>
                          <p:nvPr/>
                        </p:nvSpPr>
                        <p:spPr bwMode="auto">
                          <a:xfrm>
                            <a:off x="2908" y="12504"/>
                            <a:ext cx="330" cy="60"/>
                          </a:xfrm>
                          <a:custGeom>
                            <a:avLst/>
                            <a:gdLst/>
                            <a:ahLst/>
                            <a:cxnLst>
                              <a:cxn ang="0">
                                <a:pos x="0" y="82"/>
                              </a:cxn>
                              <a:cxn ang="0">
                                <a:pos x="120" y="187"/>
                              </a:cxn>
                              <a:cxn ang="0">
                                <a:pos x="286" y="142"/>
                              </a:cxn>
                              <a:cxn ang="0">
                                <a:pos x="360" y="37"/>
                              </a:cxn>
                              <a:cxn ang="0">
                                <a:pos x="556" y="22"/>
                              </a:cxn>
                              <a:cxn ang="0">
                                <a:pos x="690" y="172"/>
                              </a:cxn>
                            </a:cxnLst>
                            <a:rect l="0" t="0" r="r" b="b"/>
                            <a:pathLst>
                              <a:path w="690" h="197">
                                <a:moveTo>
                                  <a:pt x="0" y="82"/>
                                </a:moveTo>
                                <a:cubicBezTo>
                                  <a:pt x="36" y="129"/>
                                  <a:pt x="72" y="177"/>
                                  <a:pt x="120" y="187"/>
                                </a:cubicBezTo>
                                <a:cubicBezTo>
                                  <a:pt x="168" y="197"/>
                                  <a:pt x="246" y="167"/>
                                  <a:pt x="286" y="142"/>
                                </a:cubicBezTo>
                                <a:cubicBezTo>
                                  <a:pt x="326" y="117"/>
                                  <a:pt x="315" y="57"/>
                                  <a:pt x="360" y="37"/>
                                </a:cubicBezTo>
                                <a:cubicBezTo>
                                  <a:pt x="405" y="17"/>
                                  <a:pt x="501" y="0"/>
                                  <a:pt x="556" y="22"/>
                                </a:cubicBezTo>
                                <a:cubicBezTo>
                                  <a:pt x="611" y="44"/>
                                  <a:pt x="670" y="152"/>
                                  <a:pt x="690" y="172"/>
                                </a:cubicBezTo>
                              </a:path>
                            </a:pathLst>
                          </a:custGeom>
                          <a:noFill/>
                          <a:ln w="9525">
                            <a:solidFill>
                              <a:srgbClr val="000000"/>
                            </a:solidFill>
                            <a:round/>
                            <a:headEnd/>
                            <a:tailEnd/>
                          </a:ln>
                        </p:spPr>
                        <p:txBody>
                          <a:bodyPr/>
                          <a:lstStyle/>
                          <a:p>
                            <a:endParaRPr lang="zh-CN" altLang="en-US" b="1"/>
                          </a:p>
                        </p:txBody>
                      </p:sp>
                    </p:grpSp>
                    <p:grpSp>
                      <p:nvGrpSpPr>
                        <p:cNvPr id="32" name="Group 27"/>
                        <p:cNvGrpSpPr>
                          <a:grpSpLocks/>
                        </p:cNvGrpSpPr>
                        <p:nvPr/>
                      </p:nvGrpSpPr>
                      <p:grpSpPr bwMode="auto">
                        <a:xfrm>
                          <a:off x="6462" y="14304"/>
                          <a:ext cx="240" cy="120"/>
                          <a:chOff x="2908" y="12444"/>
                          <a:chExt cx="346" cy="120"/>
                        </a:xfrm>
                      </p:grpSpPr>
                      <p:sp>
                        <p:nvSpPr>
                          <p:cNvPr id="34" name="Freeform 28"/>
                          <p:cNvSpPr>
                            <a:spLocks/>
                          </p:cNvSpPr>
                          <p:nvPr/>
                        </p:nvSpPr>
                        <p:spPr bwMode="auto">
                          <a:xfrm>
                            <a:off x="2924" y="12444"/>
                            <a:ext cx="330" cy="60"/>
                          </a:xfrm>
                          <a:custGeom>
                            <a:avLst/>
                            <a:gdLst/>
                            <a:ahLst/>
                            <a:cxnLst>
                              <a:cxn ang="0">
                                <a:pos x="0" y="82"/>
                              </a:cxn>
                              <a:cxn ang="0">
                                <a:pos x="120" y="187"/>
                              </a:cxn>
                              <a:cxn ang="0">
                                <a:pos x="286" y="142"/>
                              </a:cxn>
                              <a:cxn ang="0">
                                <a:pos x="360" y="37"/>
                              </a:cxn>
                              <a:cxn ang="0">
                                <a:pos x="556" y="22"/>
                              </a:cxn>
                              <a:cxn ang="0">
                                <a:pos x="690" y="172"/>
                              </a:cxn>
                            </a:cxnLst>
                            <a:rect l="0" t="0" r="r" b="b"/>
                            <a:pathLst>
                              <a:path w="690" h="197">
                                <a:moveTo>
                                  <a:pt x="0" y="82"/>
                                </a:moveTo>
                                <a:cubicBezTo>
                                  <a:pt x="36" y="129"/>
                                  <a:pt x="72" y="177"/>
                                  <a:pt x="120" y="187"/>
                                </a:cubicBezTo>
                                <a:cubicBezTo>
                                  <a:pt x="168" y="197"/>
                                  <a:pt x="246" y="167"/>
                                  <a:pt x="286" y="142"/>
                                </a:cubicBezTo>
                                <a:cubicBezTo>
                                  <a:pt x="326" y="117"/>
                                  <a:pt x="315" y="57"/>
                                  <a:pt x="360" y="37"/>
                                </a:cubicBezTo>
                                <a:cubicBezTo>
                                  <a:pt x="405" y="17"/>
                                  <a:pt x="501" y="0"/>
                                  <a:pt x="556" y="22"/>
                                </a:cubicBezTo>
                                <a:cubicBezTo>
                                  <a:pt x="611" y="44"/>
                                  <a:pt x="670" y="152"/>
                                  <a:pt x="690" y="172"/>
                                </a:cubicBezTo>
                              </a:path>
                            </a:pathLst>
                          </a:custGeom>
                          <a:noFill/>
                          <a:ln w="9525">
                            <a:solidFill>
                              <a:srgbClr val="000000"/>
                            </a:solidFill>
                            <a:round/>
                            <a:headEnd/>
                            <a:tailEnd/>
                          </a:ln>
                        </p:spPr>
                        <p:txBody>
                          <a:bodyPr/>
                          <a:lstStyle/>
                          <a:p>
                            <a:endParaRPr lang="zh-CN" altLang="en-US" b="1"/>
                          </a:p>
                        </p:txBody>
                      </p:sp>
                      <p:sp>
                        <p:nvSpPr>
                          <p:cNvPr id="35" name="Freeform 29"/>
                          <p:cNvSpPr>
                            <a:spLocks/>
                          </p:cNvSpPr>
                          <p:nvPr/>
                        </p:nvSpPr>
                        <p:spPr bwMode="auto">
                          <a:xfrm>
                            <a:off x="2908" y="12504"/>
                            <a:ext cx="330" cy="60"/>
                          </a:xfrm>
                          <a:custGeom>
                            <a:avLst/>
                            <a:gdLst/>
                            <a:ahLst/>
                            <a:cxnLst>
                              <a:cxn ang="0">
                                <a:pos x="0" y="82"/>
                              </a:cxn>
                              <a:cxn ang="0">
                                <a:pos x="120" y="187"/>
                              </a:cxn>
                              <a:cxn ang="0">
                                <a:pos x="286" y="142"/>
                              </a:cxn>
                              <a:cxn ang="0">
                                <a:pos x="360" y="37"/>
                              </a:cxn>
                              <a:cxn ang="0">
                                <a:pos x="556" y="22"/>
                              </a:cxn>
                              <a:cxn ang="0">
                                <a:pos x="690" y="172"/>
                              </a:cxn>
                            </a:cxnLst>
                            <a:rect l="0" t="0" r="r" b="b"/>
                            <a:pathLst>
                              <a:path w="690" h="197">
                                <a:moveTo>
                                  <a:pt x="0" y="82"/>
                                </a:moveTo>
                                <a:cubicBezTo>
                                  <a:pt x="36" y="129"/>
                                  <a:pt x="72" y="177"/>
                                  <a:pt x="120" y="187"/>
                                </a:cubicBezTo>
                                <a:cubicBezTo>
                                  <a:pt x="168" y="197"/>
                                  <a:pt x="246" y="167"/>
                                  <a:pt x="286" y="142"/>
                                </a:cubicBezTo>
                                <a:cubicBezTo>
                                  <a:pt x="326" y="117"/>
                                  <a:pt x="315" y="57"/>
                                  <a:pt x="360" y="37"/>
                                </a:cubicBezTo>
                                <a:cubicBezTo>
                                  <a:pt x="405" y="17"/>
                                  <a:pt x="501" y="0"/>
                                  <a:pt x="556" y="22"/>
                                </a:cubicBezTo>
                                <a:cubicBezTo>
                                  <a:pt x="611" y="44"/>
                                  <a:pt x="670" y="152"/>
                                  <a:pt x="690" y="172"/>
                                </a:cubicBezTo>
                              </a:path>
                            </a:pathLst>
                          </a:custGeom>
                          <a:noFill/>
                          <a:ln w="9525">
                            <a:solidFill>
                              <a:srgbClr val="000000"/>
                            </a:solidFill>
                            <a:round/>
                            <a:headEnd/>
                            <a:tailEnd/>
                          </a:ln>
                        </p:spPr>
                        <p:txBody>
                          <a:bodyPr/>
                          <a:lstStyle/>
                          <a:p>
                            <a:endParaRPr lang="zh-CN" altLang="en-US" b="1"/>
                          </a:p>
                        </p:txBody>
                      </p:sp>
                    </p:grpSp>
                    <p:sp>
                      <p:nvSpPr>
                        <p:cNvPr id="33" name="Line 30"/>
                        <p:cNvSpPr>
                          <a:spLocks noChangeShapeType="1"/>
                        </p:cNvSpPr>
                        <p:nvPr/>
                      </p:nvSpPr>
                      <p:spPr bwMode="auto">
                        <a:xfrm>
                          <a:off x="6570" y="14385"/>
                          <a:ext cx="0" cy="435"/>
                        </a:xfrm>
                        <a:prstGeom prst="line">
                          <a:avLst/>
                        </a:prstGeom>
                        <a:noFill/>
                        <a:ln w="9525">
                          <a:solidFill>
                            <a:srgbClr val="000000"/>
                          </a:solidFill>
                          <a:round/>
                          <a:headEnd/>
                          <a:tailEnd/>
                        </a:ln>
                      </p:spPr>
                      <p:txBody>
                        <a:bodyPr/>
                        <a:lstStyle/>
                        <a:p>
                          <a:endParaRPr lang="zh-CN" altLang="en-US" b="1"/>
                        </a:p>
                      </p:txBody>
                    </p:sp>
                  </p:grpSp>
                </p:grpSp>
              </p:grpSp>
              <p:sp>
                <p:nvSpPr>
                  <p:cNvPr id="23" name="Line 31"/>
                  <p:cNvSpPr>
                    <a:spLocks noChangeShapeType="1"/>
                  </p:cNvSpPr>
                  <p:nvPr/>
                </p:nvSpPr>
                <p:spPr bwMode="auto">
                  <a:xfrm>
                    <a:off x="6570" y="12045"/>
                    <a:ext cx="1904" cy="0"/>
                  </a:xfrm>
                  <a:prstGeom prst="line">
                    <a:avLst/>
                  </a:prstGeom>
                  <a:noFill/>
                  <a:ln w="9525">
                    <a:solidFill>
                      <a:srgbClr val="000000"/>
                    </a:solidFill>
                    <a:prstDash val="dash"/>
                    <a:round/>
                    <a:headEnd/>
                    <a:tailEnd/>
                  </a:ln>
                </p:spPr>
                <p:txBody>
                  <a:bodyPr/>
                  <a:lstStyle/>
                  <a:p>
                    <a:endParaRPr lang="zh-CN" altLang="en-US" b="1"/>
                  </a:p>
                </p:txBody>
              </p:sp>
              <p:sp>
                <p:nvSpPr>
                  <p:cNvPr id="24" name="Line 32"/>
                  <p:cNvSpPr>
                    <a:spLocks noChangeShapeType="1"/>
                  </p:cNvSpPr>
                  <p:nvPr/>
                </p:nvSpPr>
                <p:spPr bwMode="auto">
                  <a:xfrm>
                    <a:off x="6600" y="14655"/>
                    <a:ext cx="1844" cy="0"/>
                  </a:xfrm>
                  <a:prstGeom prst="line">
                    <a:avLst/>
                  </a:prstGeom>
                  <a:noFill/>
                  <a:ln w="9525">
                    <a:solidFill>
                      <a:srgbClr val="000000"/>
                    </a:solidFill>
                    <a:prstDash val="dash"/>
                    <a:round/>
                    <a:headEnd/>
                    <a:tailEnd/>
                  </a:ln>
                </p:spPr>
                <p:txBody>
                  <a:bodyPr/>
                  <a:lstStyle/>
                  <a:p>
                    <a:endParaRPr lang="zh-CN" altLang="en-US" b="1"/>
                  </a:p>
                </p:txBody>
              </p:sp>
            </p:grpSp>
            <p:grpSp>
              <p:nvGrpSpPr>
                <p:cNvPr id="11" name="Group 33"/>
                <p:cNvGrpSpPr>
                  <a:grpSpLocks/>
                </p:cNvGrpSpPr>
                <p:nvPr/>
              </p:nvGrpSpPr>
              <p:grpSpPr bwMode="auto">
                <a:xfrm>
                  <a:off x="5822" y="11925"/>
                  <a:ext cx="1858" cy="2895"/>
                  <a:chOff x="5822" y="11925"/>
                  <a:chExt cx="1858" cy="2895"/>
                </a:xfrm>
              </p:grpSpPr>
              <p:sp>
                <p:nvSpPr>
                  <p:cNvPr id="12" name="Text Box 34"/>
                  <p:cNvSpPr txBox="1">
                    <a:spLocks noChangeArrowheads="1"/>
                  </p:cNvSpPr>
                  <p:nvPr/>
                </p:nvSpPr>
                <p:spPr bwMode="auto">
                  <a:xfrm>
                    <a:off x="6270" y="13170"/>
                    <a:ext cx="432" cy="435"/>
                  </a:xfrm>
                  <a:prstGeom prst="rect">
                    <a:avLst/>
                  </a:prstGeom>
                  <a:noFill/>
                  <a:ln w="9525">
                    <a:noFill/>
                    <a:miter lim="800000"/>
                    <a:headEnd/>
                    <a:tailEnd/>
                  </a:ln>
                </p:spPr>
                <p:txBody>
                  <a:bodyPr/>
                  <a:lstStyle/>
                  <a:p>
                    <a:pPr algn="just"/>
                    <a:r>
                      <a:rPr lang="en-US" altLang="zh-CN" b="1">
                        <a:latin typeface="Times New Roman" pitchFamily="18" charset="0"/>
                      </a:rPr>
                      <a:t>0</a:t>
                    </a:r>
                    <a:endParaRPr lang="en-US" altLang="zh-CN" sz="3200" b="1"/>
                  </a:p>
                </p:txBody>
              </p:sp>
              <p:grpSp>
                <p:nvGrpSpPr>
                  <p:cNvPr id="13" name="Group 35"/>
                  <p:cNvGrpSpPr>
                    <a:grpSpLocks/>
                  </p:cNvGrpSpPr>
                  <p:nvPr/>
                </p:nvGrpSpPr>
                <p:grpSpPr bwMode="auto">
                  <a:xfrm>
                    <a:off x="5822" y="11925"/>
                    <a:ext cx="1858" cy="2895"/>
                    <a:chOff x="5822" y="11925"/>
                    <a:chExt cx="1858" cy="2895"/>
                  </a:xfrm>
                </p:grpSpPr>
                <p:sp>
                  <p:nvSpPr>
                    <p:cNvPr id="14" name="Text Box 36"/>
                    <p:cNvSpPr txBox="1">
                      <a:spLocks noChangeArrowheads="1"/>
                    </p:cNvSpPr>
                    <p:nvPr/>
                  </p:nvSpPr>
                  <p:spPr bwMode="auto">
                    <a:xfrm>
                      <a:off x="6224" y="12990"/>
                      <a:ext cx="418" cy="300"/>
                    </a:xfrm>
                    <a:prstGeom prst="rect">
                      <a:avLst/>
                    </a:prstGeom>
                    <a:noFill/>
                    <a:ln w="9525">
                      <a:noFill/>
                      <a:miter lim="800000"/>
                      <a:headEnd/>
                      <a:tailEnd/>
                    </a:ln>
                  </p:spPr>
                  <p:txBody>
                    <a:bodyPr lIns="0" tIns="0" rIns="0" bIns="0"/>
                    <a:lstStyle/>
                    <a:p>
                      <a:pPr algn="just"/>
                      <a:r>
                        <a:rPr lang="en-US" altLang="zh-CN" b="1">
                          <a:latin typeface="Times New Roman" pitchFamily="18" charset="0"/>
                        </a:rPr>
                        <a:t>+</a:t>
                      </a:r>
                      <a:r>
                        <a:rPr lang="en-US" altLang="zh-CN" b="1" i="1">
                          <a:latin typeface="Times New Roman" pitchFamily="18" charset="0"/>
                        </a:rPr>
                        <a:t>d</a:t>
                      </a:r>
                      <a:endParaRPr lang="en-US" altLang="zh-CN" sz="3200" b="1"/>
                    </a:p>
                  </p:txBody>
                </p:sp>
                <p:sp>
                  <p:nvSpPr>
                    <p:cNvPr id="15" name="Text Box 37"/>
                    <p:cNvSpPr txBox="1">
                      <a:spLocks noChangeArrowheads="1"/>
                    </p:cNvSpPr>
                    <p:nvPr/>
                  </p:nvSpPr>
                  <p:spPr bwMode="auto">
                    <a:xfrm>
                      <a:off x="6224" y="13470"/>
                      <a:ext cx="418" cy="300"/>
                    </a:xfrm>
                    <a:prstGeom prst="rect">
                      <a:avLst/>
                    </a:prstGeom>
                    <a:noFill/>
                    <a:ln w="9525">
                      <a:noFill/>
                      <a:miter lim="800000"/>
                      <a:headEnd/>
                      <a:tailEnd/>
                    </a:ln>
                  </p:spPr>
                  <p:txBody>
                    <a:bodyPr lIns="0" tIns="0" rIns="0" bIns="0"/>
                    <a:lstStyle/>
                    <a:p>
                      <a:pPr algn="just"/>
                      <a:r>
                        <a:rPr lang="en-US" altLang="zh-CN" b="1">
                          <a:latin typeface="Times New Roman" pitchFamily="18" charset="0"/>
                        </a:rPr>
                        <a:t>-</a:t>
                      </a:r>
                      <a:r>
                        <a:rPr lang="en-US" altLang="zh-CN" b="1" i="1">
                          <a:latin typeface="Times New Roman" pitchFamily="18" charset="0"/>
                        </a:rPr>
                        <a:t>d</a:t>
                      </a:r>
                      <a:endParaRPr lang="en-US" altLang="zh-CN" sz="3200" b="1"/>
                    </a:p>
                  </p:txBody>
                </p:sp>
                <p:sp>
                  <p:nvSpPr>
                    <p:cNvPr id="16" name="Text Box 38"/>
                    <p:cNvSpPr txBox="1">
                      <a:spLocks noChangeArrowheads="1"/>
                    </p:cNvSpPr>
                    <p:nvPr/>
                  </p:nvSpPr>
                  <p:spPr bwMode="auto">
                    <a:xfrm>
                      <a:off x="6180" y="12555"/>
                      <a:ext cx="508" cy="285"/>
                    </a:xfrm>
                    <a:prstGeom prst="rect">
                      <a:avLst/>
                    </a:prstGeom>
                    <a:noFill/>
                    <a:ln w="9525">
                      <a:noFill/>
                      <a:miter lim="800000"/>
                      <a:headEnd/>
                      <a:tailEnd/>
                    </a:ln>
                  </p:spPr>
                  <p:txBody>
                    <a:bodyPr lIns="0" tIns="0" rIns="0" bIns="0"/>
                    <a:lstStyle/>
                    <a:p>
                      <a:pPr algn="just"/>
                      <a:r>
                        <a:rPr lang="en-US" altLang="zh-CN" b="1">
                          <a:latin typeface="Times New Roman" pitchFamily="18" charset="0"/>
                        </a:rPr>
                        <a:t>+3</a:t>
                      </a:r>
                      <a:r>
                        <a:rPr lang="en-US" altLang="zh-CN" b="1" i="1">
                          <a:latin typeface="Times New Roman" pitchFamily="18" charset="0"/>
                        </a:rPr>
                        <a:t>d</a:t>
                      </a:r>
                      <a:endParaRPr lang="en-US" altLang="zh-CN" sz="3200" b="1"/>
                    </a:p>
                  </p:txBody>
                </p:sp>
                <p:sp>
                  <p:nvSpPr>
                    <p:cNvPr id="17" name="Text Box 39"/>
                    <p:cNvSpPr txBox="1">
                      <a:spLocks noChangeArrowheads="1"/>
                    </p:cNvSpPr>
                    <p:nvPr/>
                  </p:nvSpPr>
                  <p:spPr bwMode="auto">
                    <a:xfrm>
                      <a:off x="6164" y="13920"/>
                      <a:ext cx="508" cy="285"/>
                    </a:xfrm>
                    <a:prstGeom prst="rect">
                      <a:avLst/>
                    </a:prstGeom>
                    <a:noFill/>
                    <a:ln w="9525">
                      <a:noFill/>
                      <a:miter lim="800000"/>
                      <a:headEnd/>
                      <a:tailEnd/>
                    </a:ln>
                  </p:spPr>
                  <p:txBody>
                    <a:bodyPr lIns="0" tIns="0" rIns="0" bIns="0"/>
                    <a:lstStyle/>
                    <a:p>
                      <a:pPr algn="just"/>
                      <a:r>
                        <a:rPr lang="en-US" altLang="zh-CN" b="1">
                          <a:latin typeface="Times New Roman" pitchFamily="18" charset="0"/>
                        </a:rPr>
                        <a:t>-3</a:t>
                      </a:r>
                      <a:r>
                        <a:rPr lang="en-US" altLang="zh-CN" b="1" i="1">
                          <a:latin typeface="Times New Roman" pitchFamily="18" charset="0"/>
                        </a:rPr>
                        <a:t>d</a:t>
                      </a:r>
                      <a:endParaRPr lang="en-US" altLang="zh-CN" sz="3200" b="1"/>
                    </a:p>
                  </p:txBody>
                </p:sp>
                <p:sp>
                  <p:nvSpPr>
                    <p:cNvPr id="18" name="Text Box 40"/>
                    <p:cNvSpPr txBox="1">
                      <a:spLocks noChangeArrowheads="1"/>
                    </p:cNvSpPr>
                    <p:nvPr/>
                  </p:nvSpPr>
                  <p:spPr bwMode="auto">
                    <a:xfrm>
                      <a:off x="5822" y="11925"/>
                      <a:ext cx="734" cy="285"/>
                    </a:xfrm>
                    <a:prstGeom prst="rect">
                      <a:avLst/>
                    </a:prstGeom>
                    <a:noFill/>
                    <a:ln w="9525">
                      <a:noFill/>
                      <a:miter lim="800000"/>
                      <a:headEnd/>
                      <a:tailEnd/>
                    </a:ln>
                  </p:spPr>
                  <p:txBody>
                    <a:bodyPr lIns="0" tIns="0" rIns="0" bIns="0"/>
                    <a:lstStyle/>
                    <a:p>
                      <a:pPr algn="just"/>
                      <a:r>
                        <a:rPr lang="en-US" altLang="zh-CN" b="1">
                          <a:latin typeface="Times New Roman" pitchFamily="18" charset="0"/>
                        </a:rPr>
                        <a:t>+(</a:t>
                      </a:r>
                      <a:r>
                        <a:rPr lang="en-US" altLang="zh-CN" b="1" i="1">
                          <a:latin typeface="Times New Roman" pitchFamily="18" charset="0"/>
                        </a:rPr>
                        <a:t>M</a:t>
                      </a:r>
                      <a:r>
                        <a:rPr lang="en-US" altLang="zh-CN" b="1">
                          <a:latin typeface="Times New Roman" pitchFamily="18" charset="0"/>
                        </a:rPr>
                        <a:t>-1)</a:t>
                      </a:r>
                      <a:r>
                        <a:rPr lang="en-US" altLang="zh-CN" b="1" i="1">
                          <a:latin typeface="Times New Roman" pitchFamily="18" charset="0"/>
                        </a:rPr>
                        <a:t>d</a:t>
                      </a:r>
                      <a:endParaRPr lang="en-US" altLang="zh-CN" sz="3200" b="1"/>
                    </a:p>
                  </p:txBody>
                </p:sp>
                <p:sp>
                  <p:nvSpPr>
                    <p:cNvPr id="19" name="Text Box 41"/>
                    <p:cNvSpPr txBox="1">
                      <a:spLocks noChangeArrowheads="1"/>
                    </p:cNvSpPr>
                    <p:nvPr/>
                  </p:nvSpPr>
                  <p:spPr bwMode="auto">
                    <a:xfrm>
                      <a:off x="5868" y="14535"/>
                      <a:ext cx="734" cy="285"/>
                    </a:xfrm>
                    <a:prstGeom prst="rect">
                      <a:avLst/>
                    </a:prstGeom>
                    <a:noFill/>
                    <a:ln w="9525">
                      <a:noFill/>
                      <a:miter lim="800000"/>
                      <a:headEnd/>
                      <a:tailEnd/>
                    </a:ln>
                  </p:spPr>
                  <p:txBody>
                    <a:bodyPr lIns="0" tIns="0" rIns="0" bIns="0"/>
                    <a:lstStyle/>
                    <a:p>
                      <a:pPr algn="just"/>
                      <a:r>
                        <a:rPr lang="en-US" altLang="zh-CN" b="1">
                          <a:latin typeface="Times New Roman" pitchFamily="18" charset="0"/>
                        </a:rPr>
                        <a:t>-(</a:t>
                      </a:r>
                      <a:r>
                        <a:rPr lang="en-US" altLang="zh-CN" b="1" i="1">
                          <a:latin typeface="Times New Roman" pitchFamily="18" charset="0"/>
                        </a:rPr>
                        <a:t>M</a:t>
                      </a:r>
                      <a:r>
                        <a:rPr lang="en-US" altLang="zh-CN" b="1">
                          <a:latin typeface="Times New Roman" pitchFamily="18" charset="0"/>
                        </a:rPr>
                        <a:t>-1)</a:t>
                      </a:r>
                      <a:r>
                        <a:rPr lang="en-US" altLang="zh-CN" b="1" i="1">
                          <a:latin typeface="Times New Roman" pitchFamily="18" charset="0"/>
                        </a:rPr>
                        <a:t>d</a:t>
                      </a:r>
                      <a:endParaRPr lang="en-US" altLang="zh-CN" sz="3200" b="1"/>
                    </a:p>
                  </p:txBody>
                </p:sp>
                <p:sp>
                  <p:nvSpPr>
                    <p:cNvPr id="20" name="Text Box 42"/>
                    <p:cNvSpPr txBox="1">
                      <a:spLocks noChangeArrowheads="1"/>
                    </p:cNvSpPr>
                    <p:nvPr/>
                  </p:nvSpPr>
                  <p:spPr bwMode="auto">
                    <a:xfrm>
                      <a:off x="7306" y="12780"/>
                      <a:ext cx="358" cy="285"/>
                    </a:xfrm>
                    <a:prstGeom prst="rect">
                      <a:avLst/>
                    </a:prstGeom>
                    <a:noFill/>
                    <a:ln w="9525">
                      <a:noFill/>
                      <a:miter lim="800000"/>
                      <a:headEnd/>
                      <a:tailEnd/>
                    </a:ln>
                  </p:spPr>
                  <p:txBody>
                    <a:bodyPr lIns="0" tIns="0" rIns="0" bIns="0"/>
                    <a:lstStyle/>
                    <a:p>
                      <a:pPr algn="just"/>
                      <a:r>
                        <a:rPr lang="en-US" altLang="zh-CN" b="1">
                          <a:latin typeface="Times New Roman" pitchFamily="18" charset="0"/>
                        </a:rPr>
                        <a:t>2</a:t>
                      </a:r>
                      <a:r>
                        <a:rPr lang="en-US" altLang="zh-CN" b="1" i="1">
                          <a:latin typeface="Times New Roman" pitchFamily="18" charset="0"/>
                        </a:rPr>
                        <a:t>d</a:t>
                      </a:r>
                      <a:endParaRPr lang="en-US" altLang="zh-CN" sz="3200" b="1"/>
                    </a:p>
                  </p:txBody>
                </p:sp>
                <p:sp>
                  <p:nvSpPr>
                    <p:cNvPr id="21" name="Text Box 43"/>
                    <p:cNvSpPr txBox="1">
                      <a:spLocks noChangeArrowheads="1"/>
                    </p:cNvSpPr>
                    <p:nvPr/>
                  </p:nvSpPr>
                  <p:spPr bwMode="auto">
                    <a:xfrm>
                      <a:off x="7322" y="13725"/>
                      <a:ext cx="358" cy="285"/>
                    </a:xfrm>
                    <a:prstGeom prst="rect">
                      <a:avLst/>
                    </a:prstGeom>
                    <a:noFill/>
                    <a:ln w="9525">
                      <a:noFill/>
                      <a:miter lim="800000"/>
                      <a:headEnd/>
                      <a:tailEnd/>
                    </a:ln>
                  </p:spPr>
                  <p:txBody>
                    <a:bodyPr lIns="0" tIns="0" rIns="0" bIns="0"/>
                    <a:lstStyle/>
                    <a:p>
                      <a:pPr algn="just"/>
                      <a:r>
                        <a:rPr lang="en-US" altLang="zh-CN" b="1">
                          <a:latin typeface="Times New Roman" pitchFamily="18" charset="0"/>
                        </a:rPr>
                        <a:t>2</a:t>
                      </a:r>
                      <a:r>
                        <a:rPr lang="en-US" altLang="zh-CN" b="1" i="1">
                          <a:latin typeface="Times New Roman" pitchFamily="18" charset="0"/>
                        </a:rPr>
                        <a:t>d</a:t>
                      </a:r>
                      <a:endParaRPr lang="en-US" altLang="zh-CN" sz="3200" b="1"/>
                    </a:p>
                  </p:txBody>
                </p:sp>
              </p:grpSp>
            </p:grpSp>
          </p:grpSp>
        </p:grpSp>
      </p:grpSp>
      <p:cxnSp>
        <p:nvCxnSpPr>
          <p:cNvPr id="48" name="直接连接符 47"/>
          <p:cNvCxnSpPr/>
          <p:nvPr/>
        </p:nvCxnSpPr>
        <p:spPr>
          <a:xfrm>
            <a:off x="5075024" y="3239477"/>
            <a:ext cx="1081152" cy="0"/>
          </a:xfrm>
          <a:prstGeom prst="line">
            <a:avLst/>
          </a:prstGeom>
          <a:ln>
            <a:solidFill>
              <a:srgbClr val="FF0000"/>
            </a:solidFill>
            <a:prstDash val="sysDash"/>
          </a:ln>
        </p:spPr>
        <p:style>
          <a:lnRef idx="3">
            <a:schemeClr val="accent2"/>
          </a:lnRef>
          <a:fillRef idx="0">
            <a:schemeClr val="accent2"/>
          </a:fillRef>
          <a:effectRef idx="2">
            <a:schemeClr val="accent2"/>
          </a:effectRef>
          <a:fontRef idx="minor">
            <a:schemeClr val="tx1"/>
          </a:fontRef>
        </p:style>
      </p:cxnSp>
      <p:cxnSp>
        <p:nvCxnSpPr>
          <p:cNvPr id="49" name="直接连接符 48"/>
          <p:cNvCxnSpPr/>
          <p:nvPr/>
        </p:nvCxnSpPr>
        <p:spPr>
          <a:xfrm>
            <a:off x="5087094" y="2726036"/>
            <a:ext cx="1081152" cy="0"/>
          </a:xfrm>
          <a:prstGeom prst="line">
            <a:avLst/>
          </a:prstGeom>
          <a:ln>
            <a:solidFill>
              <a:srgbClr val="FF0000"/>
            </a:solidFill>
            <a:prstDash val="sysDash"/>
          </a:ln>
        </p:spPr>
        <p:style>
          <a:lnRef idx="3">
            <a:schemeClr val="accent2"/>
          </a:lnRef>
          <a:fillRef idx="0">
            <a:schemeClr val="accent2"/>
          </a:fillRef>
          <a:effectRef idx="2">
            <a:schemeClr val="accent2"/>
          </a:effectRef>
          <a:fontRef idx="minor">
            <a:schemeClr val="tx1"/>
          </a:fontRef>
        </p:style>
      </p:cxnSp>
      <p:cxnSp>
        <p:nvCxnSpPr>
          <p:cNvPr id="50" name="直接连接符 49"/>
          <p:cNvCxnSpPr/>
          <p:nvPr/>
        </p:nvCxnSpPr>
        <p:spPr>
          <a:xfrm>
            <a:off x="5076056" y="2137531"/>
            <a:ext cx="1081152" cy="0"/>
          </a:xfrm>
          <a:prstGeom prst="line">
            <a:avLst/>
          </a:prstGeom>
          <a:ln>
            <a:solidFill>
              <a:srgbClr val="FF0000"/>
            </a:solidFill>
            <a:prstDash val="sysDash"/>
          </a:ln>
        </p:spPr>
        <p:style>
          <a:lnRef idx="3">
            <a:schemeClr val="accent2"/>
          </a:lnRef>
          <a:fillRef idx="0">
            <a:schemeClr val="accent2"/>
          </a:fillRef>
          <a:effectRef idx="2">
            <a:schemeClr val="accent2"/>
          </a:effectRef>
          <a:fontRef idx="minor">
            <a:schemeClr val="tx1"/>
          </a:fontRef>
        </p:style>
      </p:cxnSp>
      <p:cxnSp>
        <p:nvCxnSpPr>
          <p:cNvPr id="51" name="直接连接符 50"/>
          <p:cNvCxnSpPr/>
          <p:nvPr/>
        </p:nvCxnSpPr>
        <p:spPr>
          <a:xfrm>
            <a:off x="5147032" y="3717032"/>
            <a:ext cx="1081152" cy="0"/>
          </a:xfrm>
          <a:prstGeom prst="line">
            <a:avLst/>
          </a:prstGeom>
          <a:ln>
            <a:solidFill>
              <a:srgbClr val="FF0000"/>
            </a:solidFill>
            <a:prstDash val="sysDash"/>
          </a:ln>
        </p:spPr>
        <p:style>
          <a:lnRef idx="3">
            <a:schemeClr val="accent2"/>
          </a:lnRef>
          <a:fillRef idx="0">
            <a:schemeClr val="accent2"/>
          </a:fillRef>
          <a:effectRef idx="2">
            <a:schemeClr val="accent2"/>
          </a:effectRef>
          <a:fontRef idx="minor">
            <a:schemeClr val="tx1"/>
          </a:fontRef>
        </p:style>
      </p:cxnSp>
      <p:cxnSp>
        <p:nvCxnSpPr>
          <p:cNvPr id="52" name="直接连接符 51"/>
          <p:cNvCxnSpPr/>
          <p:nvPr/>
        </p:nvCxnSpPr>
        <p:spPr>
          <a:xfrm>
            <a:off x="5148064" y="4437112"/>
            <a:ext cx="1081152" cy="0"/>
          </a:xfrm>
          <a:prstGeom prst="line">
            <a:avLst/>
          </a:prstGeom>
          <a:ln>
            <a:solidFill>
              <a:srgbClr val="FF0000"/>
            </a:solidFill>
            <a:prstDash val="sysDash"/>
          </a:ln>
        </p:spPr>
        <p:style>
          <a:lnRef idx="3">
            <a:schemeClr val="accent2"/>
          </a:lnRef>
          <a:fillRef idx="0">
            <a:schemeClr val="accent2"/>
          </a:fillRef>
          <a:effectRef idx="2">
            <a:schemeClr val="accent2"/>
          </a:effectRef>
          <a:fontRef idx="minor">
            <a:schemeClr val="tx1"/>
          </a:fontRef>
        </p:style>
      </p:cxnSp>
      <p:sp>
        <p:nvSpPr>
          <p:cNvPr id="3" name="矩形 2"/>
          <p:cNvSpPr/>
          <p:nvPr/>
        </p:nvSpPr>
        <p:spPr>
          <a:xfrm>
            <a:off x="8496522" y="1792560"/>
            <a:ext cx="423829" cy="1200329"/>
          </a:xfrm>
          <a:prstGeom prst="rect">
            <a:avLst/>
          </a:prstGeom>
        </p:spPr>
        <p:txBody>
          <a:bodyPr wrap="square">
            <a:spAutoFit/>
          </a:bodyPr>
          <a:lstStyle/>
          <a:p>
            <a:r>
              <a:rPr lang="zh-CN" altLang="en-US" sz="2400" b="1" dirty="0" smtClean="0">
                <a:solidFill>
                  <a:srgbClr val="7030A0"/>
                </a:solidFill>
                <a:latin typeface="+mj-ea"/>
                <a:ea typeface="+mj-ea"/>
              </a:rPr>
              <a:t>无噪声</a:t>
            </a:r>
            <a:endParaRPr lang="zh-CN" altLang="en-US" sz="2400" b="1" dirty="0">
              <a:solidFill>
                <a:srgbClr val="7030A0"/>
              </a:solidFill>
              <a:latin typeface="+mj-ea"/>
              <a:ea typeface="+mj-ea"/>
            </a:endParaRPr>
          </a:p>
        </p:txBody>
      </p:sp>
      <p:cxnSp>
        <p:nvCxnSpPr>
          <p:cNvPr id="47" name="直接连接符 46"/>
          <p:cNvCxnSpPr/>
          <p:nvPr/>
        </p:nvCxnSpPr>
        <p:spPr>
          <a:xfrm flipV="1">
            <a:off x="7417163" y="2170229"/>
            <a:ext cx="920418" cy="309004"/>
          </a:xfrm>
          <a:prstGeom prst="line">
            <a:avLst/>
          </a:prstGeom>
        </p:spPr>
        <p:style>
          <a:lnRef idx="3">
            <a:schemeClr val="accent4"/>
          </a:lnRef>
          <a:fillRef idx="0">
            <a:schemeClr val="accent4"/>
          </a:fillRef>
          <a:effectRef idx="2">
            <a:schemeClr val="accent4"/>
          </a:effectRef>
          <a:fontRef idx="minor">
            <a:schemeClr val="tx1"/>
          </a:fontRef>
        </p:style>
      </p:cxnSp>
      <p:cxnSp>
        <p:nvCxnSpPr>
          <p:cNvPr id="60" name="直接连接符 59"/>
          <p:cNvCxnSpPr/>
          <p:nvPr/>
        </p:nvCxnSpPr>
        <p:spPr>
          <a:xfrm flipV="1">
            <a:off x="7654746" y="2323914"/>
            <a:ext cx="710319" cy="2262015"/>
          </a:xfrm>
          <a:prstGeom prst="line">
            <a:avLst/>
          </a:prstGeom>
        </p:spPr>
        <p:style>
          <a:lnRef idx="3">
            <a:schemeClr val="accent4"/>
          </a:lnRef>
          <a:fillRef idx="0">
            <a:schemeClr val="accent4"/>
          </a:fillRef>
          <a:effectRef idx="2">
            <a:schemeClr val="accent4"/>
          </a:effectRef>
          <a:fontRef idx="minor">
            <a:schemeClr val="tx1"/>
          </a:fontRef>
        </p:style>
      </p:cxnSp>
      <p:cxnSp>
        <p:nvCxnSpPr>
          <p:cNvPr id="61" name="直接连接符 60"/>
          <p:cNvCxnSpPr/>
          <p:nvPr/>
        </p:nvCxnSpPr>
        <p:spPr>
          <a:xfrm flipV="1">
            <a:off x="7489156" y="2323914"/>
            <a:ext cx="848425" cy="1639008"/>
          </a:xfrm>
          <a:prstGeom prst="line">
            <a:avLst/>
          </a:prstGeom>
        </p:spPr>
        <p:style>
          <a:lnRef idx="3">
            <a:schemeClr val="accent4"/>
          </a:lnRef>
          <a:fillRef idx="0">
            <a:schemeClr val="accent4"/>
          </a:fillRef>
          <a:effectRef idx="2">
            <a:schemeClr val="accent4"/>
          </a:effectRef>
          <a:fontRef idx="minor">
            <a:schemeClr val="tx1"/>
          </a:fontRef>
        </p:style>
      </p:cxnSp>
      <p:cxnSp>
        <p:nvCxnSpPr>
          <p:cNvPr id="62" name="直接连接符 61"/>
          <p:cNvCxnSpPr/>
          <p:nvPr/>
        </p:nvCxnSpPr>
        <p:spPr>
          <a:xfrm flipV="1">
            <a:off x="7417163" y="2137531"/>
            <a:ext cx="947189" cy="856707"/>
          </a:xfrm>
          <a:prstGeom prst="line">
            <a:avLst/>
          </a:prstGeom>
        </p:spPr>
        <p:style>
          <a:lnRef idx="3">
            <a:schemeClr val="accent4"/>
          </a:lnRef>
          <a:fillRef idx="0">
            <a:schemeClr val="accent4"/>
          </a:fillRef>
          <a:effectRef idx="2">
            <a:schemeClr val="accent4"/>
          </a:effectRef>
          <a:fontRef idx="minor">
            <a:schemeClr val="tx1"/>
          </a:fontRef>
        </p:style>
      </p:cxnSp>
      <p:cxnSp>
        <p:nvCxnSpPr>
          <p:cNvPr id="66" name="直接连接符 65"/>
          <p:cNvCxnSpPr/>
          <p:nvPr/>
        </p:nvCxnSpPr>
        <p:spPr>
          <a:xfrm>
            <a:off x="7489156" y="1851024"/>
            <a:ext cx="848425" cy="278603"/>
          </a:xfrm>
          <a:prstGeom prst="line">
            <a:avLst/>
          </a:prstGeom>
        </p:spPr>
        <p:style>
          <a:lnRef idx="3">
            <a:schemeClr val="accent4"/>
          </a:lnRef>
          <a:fillRef idx="0">
            <a:schemeClr val="accent4"/>
          </a:fillRef>
          <a:effectRef idx="2">
            <a:schemeClr val="accent4"/>
          </a:effectRef>
          <a:fontRef idx="minor">
            <a:schemeClr val="tx1"/>
          </a:fontRef>
        </p:style>
      </p:cxnSp>
      <p:sp>
        <p:nvSpPr>
          <p:cNvPr id="74" name="矩形 73"/>
          <p:cNvSpPr/>
          <p:nvPr/>
        </p:nvSpPr>
        <p:spPr>
          <a:xfrm>
            <a:off x="5734512" y="810165"/>
            <a:ext cx="2630553" cy="46166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sz="2400" b="1" dirty="0">
                <a:solidFill>
                  <a:srgbClr val="FF0000"/>
                </a:solidFill>
                <a:latin typeface="+mj-ea"/>
                <a:ea typeface="+mj-ea"/>
              </a:rPr>
              <a:t>有</a:t>
            </a:r>
            <a:r>
              <a:rPr lang="zh-CN" altLang="en-US" sz="2400" b="1" dirty="0" smtClean="0">
                <a:solidFill>
                  <a:srgbClr val="FF0000"/>
                </a:solidFill>
                <a:latin typeface="+mj-ea"/>
                <a:ea typeface="+mj-ea"/>
              </a:rPr>
              <a:t>噪声会随机变动</a:t>
            </a:r>
            <a:endParaRPr lang="zh-CN" altLang="en-US" sz="2400" b="1" dirty="0">
              <a:solidFill>
                <a:srgbClr val="FF0000"/>
              </a:solidFill>
              <a:latin typeface="+mj-ea"/>
              <a:ea typeface="+mj-ea"/>
            </a:endParaRPr>
          </a:p>
        </p:txBody>
      </p:sp>
      <p:sp>
        <p:nvSpPr>
          <p:cNvPr id="75" name="矩形 74"/>
          <p:cNvSpPr/>
          <p:nvPr/>
        </p:nvSpPr>
        <p:spPr>
          <a:xfrm>
            <a:off x="709518" y="5661247"/>
            <a:ext cx="8792899" cy="830997"/>
          </a:xfrm>
          <a:prstGeom prst="rect">
            <a:avLst/>
          </a:prstGeom>
        </p:spPr>
        <p:txBody>
          <a:bodyPr wrap="square">
            <a:spAutoFit/>
          </a:bodyPr>
          <a:lstStyle/>
          <a:p>
            <a:r>
              <a:rPr lang="zh-CN" altLang="en-US" sz="2400" b="1" dirty="0" smtClean="0">
                <a:latin typeface="+mj-ea"/>
                <a:ea typeface="+mj-ea"/>
              </a:rPr>
              <a:t>信号电平</a:t>
            </a:r>
            <a:r>
              <a:rPr lang="zh-CN" altLang="en-US" sz="2400" b="1" dirty="0">
                <a:latin typeface="+mj-ea"/>
                <a:ea typeface="+mj-ea"/>
              </a:rPr>
              <a:t>等于</a:t>
            </a:r>
            <a:r>
              <a:rPr lang="en-US" altLang="zh-CN" sz="2400" b="1" dirty="0">
                <a:latin typeface="+mj-ea"/>
                <a:ea typeface="+mj-ea"/>
              </a:rPr>
              <a:t>+(</a:t>
            </a:r>
            <a:r>
              <a:rPr lang="en-US" altLang="zh-CN" sz="2400" b="1" dirty="0" smtClean="0">
                <a:latin typeface="+mj-ea"/>
                <a:ea typeface="+mj-ea"/>
              </a:rPr>
              <a:t>M-1)d</a:t>
            </a:r>
            <a:r>
              <a:rPr lang="zh-CN" altLang="en-US" sz="2400" b="1" dirty="0" smtClean="0">
                <a:latin typeface="+mj-ea"/>
                <a:ea typeface="+mj-ea"/>
              </a:rPr>
              <a:t>，</a:t>
            </a:r>
            <a:r>
              <a:rPr lang="zh-CN" altLang="en-US" sz="2400" b="1" dirty="0">
                <a:latin typeface="+mj-ea"/>
                <a:ea typeface="+mj-ea"/>
              </a:rPr>
              <a:t>若</a:t>
            </a:r>
            <a:r>
              <a:rPr lang="en-US" altLang="zh-CN" sz="2400" b="1" i="1" dirty="0" err="1">
                <a:latin typeface="+mj-ea"/>
                <a:ea typeface="+mj-ea"/>
              </a:rPr>
              <a:t>n</a:t>
            </a:r>
            <a:r>
              <a:rPr lang="en-US" altLang="zh-CN" sz="2400" b="1" i="1" baseline="-25000" dirty="0" err="1">
                <a:latin typeface="+mj-ea"/>
                <a:ea typeface="+mj-ea"/>
              </a:rPr>
              <a:t>c</a:t>
            </a:r>
            <a:r>
              <a:rPr lang="en-US" altLang="zh-CN" sz="2400" b="1" i="1" baseline="-25000" dirty="0">
                <a:latin typeface="+mj-ea"/>
                <a:ea typeface="+mj-ea"/>
              </a:rPr>
              <a:t> </a:t>
            </a:r>
            <a:r>
              <a:rPr lang="en-US" altLang="zh-CN" sz="2400" b="1" dirty="0">
                <a:latin typeface="+mj-ea"/>
                <a:ea typeface="+mj-ea"/>
              </a:rPr>
              <a:t>&gt; +d</a:t>
            </a:r>
            <a:r>
              <a:rPr lang="zh-CN" altLang="en-US" sz="2400" b="1" dirty="0">
                <a:latin typeface="+mj-ea"/>
                <a:ea typeface="+mj-ea"/>
              </a:rPr>
              <a:t>，不会发生错判</a:t>
            </a:r>
            <a:r>
              <a:rPr lang="zh-CN" altLang="en-US" sz="2400" b="1" dirty="0" smtClean="0">
                <a:latin typeface="+mj-ea"/>
                <a:ea typeface="+mj-ea"/>
              </a:rPr>
              <a:t>；</a:t>
            </a:r>
            <a:endParaRPr lang="en-US" altLang="zh-CN" sz="2400" b="1" dirty="0" smtClean="0">
              <a:latin typeface="+mj-ea"/>
              <a:ea typeface="+mj-ea"/>
            </a:endParaRPr>
          </a:p>
          <a:p>
            <a:r>
              <a:rPr lang="zh-CN" altLang="en-US" sz="2400" b="1" dirty="0" smtClean="0">
                <a:latin typeface="+mj-ea"/>
                <a:ea typeface="+mj-ea"/>
              </a:rPr>
              <a:t>信号电平</a:t>
            </a:r>
            <a:r>
              <a:rPr lang="zh-CN" altLang="en-US" sz="2400" b="1" dirty="0">
                <a:latin typeface="+mj-ea"/>
                <a:ea typeface="+mj-ea"/>
              </a:rPr>
              <a:t>等于</a:t>
            </a:r>
            <a:r>
              <a:rPr lang="en-US" altLang="zh-CN" sz="2400" b="1" dirty="0">
                <a:latin typeface="+mj-ea"/>
                <a:ea typeface="+mj-ea"/>
              </a:rPr>
              <a:t>-(M-1)d</a:t>
            </a:r>
            <a:r>
              <a:rPr lang="zh-CN" altLang="en-US" sz="2400" b="1" dirty="0">
                <a:latin typeface="+mj-ea"/>
                <a:ea typeface="+mj-ea"/>
              </a:rPr>
              <a:t>时，若</a:t>
            </a:r>
            <a:r>
              <a:rPr lang="en-US" altLang="zh-CN" sz="2400" b="1" i="1" dirty="0" err="1">
                <a:latin typeface="+mj-ea"/>
                <a:ea typeface="+mj-ea"/>
              </a:rPr>
              <a:t>n</a:t>
            </a:r>
            <a:r>
              <a:rPr lang="en-US" altLang="zh-CN" sz="2400" b="1" i="1" baseline="-25000" dirty="0" err="1">
                <a:latin typeface="+mj-ea"/>
                <a:ea typeface="+mj-ea"/>
              </a:rPr>
              <a:t>c</a:t>
            </a:r>
            <a:r>
              <a:rPr lang="en-US" altLang="zh-CN" sz="2400" b="1" i="1" baseline="-25000" dirty="0">
                <a:latin typeface="+mj-ea"/>
                <a:ea typeface="+mj-ea"/>
              </a:rPr>
              <a:t> </a:t>
            </a:r>
            <a:r>
              <a:rPr lang="en-US" altLang="zh-CN" sz="2400" b="1" dirty="0">
                <a:latin typeface="+mj-ea"/>
                <a:ea typeface="+mj-ea"/>
              </a:rPr>
              <a:t>&lt; - d</a:t>
            </a:r>
            <a:r>
              <a:rPr lang="zh-CN" altLang="en-US" sz="2400" b="1" dirty="0">
                <a:latin typeface="+mj-ea"/>
                <a:ea typeface="+mj-ea"/>
              </a:rPr>
              <a:t>，也不会发生错判。</a:t>
            </a:r>
          </a:p>
        </p:txBody>
      </p:sp>
      <p:cxnSp>
        <p:nvCxnSpPr>
          <p:cNvPr id="76" name="直接连接符 75"/>
          <p:cNvCxnSpPr/>
          <p:nvPr/>
        </p:nvCxnSpPr>
        <p:spPr>
          <a:xfrm>
            <a:off x="5617175" y="4637347"/>
            <a:ext cx="2051169" cy="0"/>
          </a:xfrm>
          <a:prstGeom prst="line">
            <a:avLst/>
          </a:prstGeom>
          <a:ln>
            <a:solidFill>
              <a:srgbClr val="00CC00"/>
            </a:solidFill>
            <a:prstDash val="sysDash"/>
          </a:ln>
        </p:spPr>
        <p:style>
          <a:lnRef idx="3">
            <a:schemeClr val="accent3"/>
          </a:lnRef>
          <a:fillRef idx="0">
            <a:schemeClr val="accent3"/>
          </a:fillRef>
          <a:effectRef idx="2">
            <a:schemeClr val="accent3"/>
          </a:effectRef>
          <a:fontRef idx="minor">
            <a:schemeClr val="tx1"/>
          </a:fontRef>
        </p:style>
      </p:cxnSp>
      <p:cxnSp>
        <p:nvCxnSpPr>
          <p:cNvPr id="77" name="直接连接符 76"/>
          <p:cNvCxnSpPr/>
          <p:nvPr/>
        </p:nvCxnSpPr>
        <p:spPr>
          <a:xfrm>
            <a:off x="5560237" y="1768036"/>
            <a:ext cx="2051169" cy="0"/>
          </a:xfrm>
          <a:prstGeom prst="line">
            <a:avLst/>
          </a:prstGeom>
          <a:ln>
            <a:solidFill>
              <a:srgbClr val="00CC00"/>
            </a:solidFill>
            <a:prstDash val="sysDash"/>
          </a:ln>
        </p:spPr>
        <p:style>
          <a:lnRef idx="3">
            <a:schemeClr val="accent3"/>
          </a:lnRef>
          <a:fillRef idx="0">
            <a:schemeClr val="accent3"/>
          </a:fillRef>
          <a:effectRef idx="2">
            <a:schemeClr val="accent3"/>
          </a:effectRef>
          <a:fontRef idx="minor">
            <a:schemeClr val="tx1"/>
          </a:fontRef>
        </p:style>
      </p:cxnSp>
      <p:cxnSp>
        <p:nvCxnSpPr>
          <p:cNvPr id="78" name="直接箭头连接符 77"/>
          <p:cNvCxnSpPr/>
          <p:nvPr/>
        </p:nvCxnSpPr>
        <p:spPr>
          <a:xfrm flipV="1">
            <a:off x="6394507" y="1412776"/>
            <a:ext cx="0" cy="314387"/>
          </a:xfrm>
          <a:prstGeom prst="straightConnector1">
            <a:avLst/>
          </a:prstGeom>
          <a:ln>
            <a:solidFill>
              <a:srgbClr val="3333FF"/>
            </a:solidFill>
            <a:tailEnd type="arrow"/>
          </a:ln>
        </p:spPr>
        <p:style>
          <a:lnRef idx="3">
            <a:schemeClr val="accent3"/>
          </a:lnRef>
          <a:fillRef idx="0">
            <a:schemeClr val="accent3"/>
          </a:fillRef>
          <a:effectRef idx="2">
            <a:schemeClr val="accent3"/>
          </a:effectRef>
          <a:fontRef idx="minor">
            <a:schemeClr val="tx1"/>
          </a:fontRef>
        </p:style>
      </p:cxnSp>
      <p:cxnSp>
        <p:nvCxnSpPr>
          <p:cNvPr id="79" name="直接箭头连接符 78"/>
          <p:cNvCxnSpPr/>
          <p:nvPr/>
        </p:nvCxnSpPr>
        <p:spPr>
          <a:xfrm>
            <a:off x="6472145" y="4663443"/>
            <a:ext cx="19805" cy="470381"/>
          </a:xfrm>
          <a:prstGeom prst="straightConnector1">
            <a:avLst/>
          </a:prstGeom>
          <a:ln>
            <a:solidFill>
              <a:srgbClr val="3333FF"/>
            </a:solidFill>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251943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xEl>
                                              <p:pRg st="0" end="0"/>
                                            </p:txEl>
                                          </p:spTgt>
                                        </p:tgtEl>
                                        <p:attrNameLst>
                                          <p:attrName>style.visibility</p:attrName>
                                        </p:attrNameLst>
                                      </p:cBhvr>
                                      <p:to>
                                        <p:strVal val="visible"/>
                                      </p:to>
                                    </p:set>
                                    <p:animEffect transition="in" filter="fade">
                                      <p:cBhvr>
                                        <p:cTn id="32" dur="500"/>
                                        <p:tgtEl>
                                          <p:spTgt spid="45">
                                            <p:txEl>
                                              <p:pRg st="0" end="0"/>
                                            </p:txEl>
                                          </p:spTgt>
                                        </p:tgtEl>
                                      </p:cBhvr>
                                    </p:animEffect>
                                  </p:childTnLst>
                                </p:cTn>
                              </p:par>
                              <p:par>
                                <p:cTn id="33" presetID="2" presetClass="entr" presetSubtype="4"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additive="base">
                                        <p:cTn id="35" dur="500" fill="hold"/>
                                        <p:tgtEl>
                                          <p:spTgt spid="50"/>
                                        </p:tgtEl>
                                        <p:attrNameLst>
                                          <p:attrName>ppt_x</p:attrName>
                                        </p:attrNameLst>
                                      </p:cBhvr>
                                      <p:tavLst>
                                        <p:tav tm="0">
                                          <p:val>
                                            <p:strVal val="#ppt_x"/>
                                          </p:val>
                                        </p:tav>
                                        <p:tav tm="100000">
                                          <p:val>
                                            <p:strVal val="#ppt_x"/>
                                          </p:val>
                                        </p:tav>
                                      </p:tavLst>
                                    </p:anim>
                                    <p:anim calcmode="lin" valueType="num">
                                      <p:cBhvr additive="base">
                                        <p:cTn id="36" dur="500" fill="hold"/>
                                        <p:tgtEl>
                                          <p:spTgt spid="5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500" fill="hold"/>
                                        <p:tgtEl>
                                          <p:spTgt spid="49"/>
                                        </p:tgtEl>
                                        <p:attrNameLst>
                                          <p:attrName>ppt_x</p:attrName>
                                        </p:attrNameLst>
                                      </p:cBhvr>
                                      <p:tavLst>
                                        <p:tav tm="0">
                                          <p:val>
                                            <p:strVal val="#ppt_x"/>
                                          </p:val>
                                        </p:tav>
                                        <p:tav tm="100000">
                                          <p:val>
                                            <p:strVal val="#ppt_x"/>
                                          </p:val>
                                        </p:tav>
                                      </p:tavLst>
                                    </p:anim>
                                    <p:anim calcmode="lin" valueType="num">
                                      <p:cBhvr additive="base">
                                        <p:cTn id="40" dur="500" fill="hold"/>
                                        <p:tgtEl>
                                          <p:spTgt spid="4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fill="hold"/>
                                        <p:tgtEl>
                                          <p:spTgt spid="48"/>
                                        </p:tgtEl>
                                        <p:attrNameLst>
                                          <p:attrName>ppt_x</p:attrName>
                                        </p:attrNameLst>
                                      </p:cBhvr>
                                      <p:tavLst>
                                        <p:tav tm="0">
                                          <p:val>
                                            <p:strVal val="#ppt_x"/>
                                          </p:val>
                                        </p:tav>
                                        <p:tav tm="100000">
                                          <p:val>
                                            <p:strVal val="#ppt_x"/>
                                          </p:val>
                                        </p:tav>
                                      </p:tavLst>
                                    </p:anim>
                                    <p:anim calcmode="lin" valueType="num">
                                      <p:cBhvr additive="base">
                                        <p:cTn id="44" dur="500" fill="hold"/>
                                        <p:tgtEl>
                                          <p:spTgt spid="4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500" fill="hold"/>
                                        <p:tgtEl>
                                          <p:spTgt spid="51"/>
                                        </p:tgtEl>
                                        <p:attrNameLst>
                                          <p:attrName>ppt_x</p:attrName>
                                        </p:attrNameLst>
                                      </p:cBhvr>
                                      <p:tavLst>
                                        <p:tav tm="0">
                                          <p:val>
                                            <p:strVal val="#ppt_x"/>
                                          </p:val>
                                        </p:tav>
                                        <p:tav tm="100000">
                                          <p:val>
                                            <p:strVal val="#ppt_x"/>
                                          </p:val>
                                        </p:tav>
                                      </p:tavLst>
                                    </p:anim>
                                    <p:anim calcmode="lin" valueType="num">
                                      <p:cBhvr additive="base">
                                        <p:cTn id="48" dur="500" fill="hold"/>
                                        <p:tgtEl>
                                          <p:spTgt spid="51"/>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 calcmode="lin" valueType="num">
                                      <p:cBhvr additive="base">
                                        <p:cTn id="51" dur="500" fill="hold"/>
                                        <p:tgtEl>
                                          <p:spTgt spid="52"/>
                                        </p:tgtEl>
                                        <p:attrNameLst>
                                          <p:attrName>ppt_x</p:attrName>
                                        </p:attrNameLst>
                                      </p:cBhvr>
                                      <p:tavLst>
                                        <p:tav tm="0">
                                          <p:val>
                                            <p:strVal val="#ppt_x"/>
                                          </p:val>
                                        </p:tav>
                                        <p:tav tm="100000">
                                          <p:val>
                                            <p:strVal val="#ppt_x"/>
                                          </p:val>
                                        </p:tav>
                                      </p:tavLst>
                                    </p:anim>
                                    <p:anim calcmode="lin" valueType="num">
                                      <p:cBhvr additive="base">
                                        <p:cTn id="5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5">
                                            <p:txEl>
                                              <p:pRg st="1" end="1"/>
                                            </p:txEl>
                                          </p:spTgt>
                                        </p:tgtEl>
                                        <p:attrNameLst>
                                          <p:attrName>style.visibility</p:attrName>
                                        </p:attrNameLst>
                                      </p:cBhvr>
                                      <p:to>
                                        <p:strVal val="visible"/>
                                      </p:to>
                                    </p:set>
                                    <p:anim calcmode="lin" valueType="num">
                                      <p:cBhvr additive="base">
                                        <p:cTn id="57" dur="500" fill="hold"/>
                                        <p:tgtEl>
                                          <p:spTgt spid="45">
                                            <p:txEl>
                                              <p:pRg st="1" end="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45">
                                            <p:txEl>
                                              <p:pRg st="2" end="2"/>
                                            </p:txEl>
                                          </p:spTgt>
                                        </p:tgtEl>
                                        <p:attrNameLst>
                                          <p:attrName>style.visibility</p:attrName>
                                        </p:attrNameLst>
                                      </p:cBhvr>
                                      <p:to>
                                        <p:strVal val="visible"/>
                                      </p:to>
                                    </p:set>
                                    <p:anim calcmode="lin" valueType="num">
                                      <p:cBhvr additive="base">
                                        <p:cTn id="63" dur="500" fill="hold"/>
                                        <p:tgtEl>
                                          <p:spTgt spid="45">
                                            <p:txEl>
                                              <p:pRg st="2" end="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45">
                                            <p:txEl>
                                              <p:pRg st="2" end="2"/>
                                            </p:txEl>
                                          </p:spTgt>
                                        </p:tgtEl>
                                        <p:attrNameLst>
                                          <p:attrName>ppt_y</p:attrName>
                                        </p:attrNameLst>
                                      </p:cBhvr>
                                      <p:tavLst>
                                        <p:tav tm="0">
                                          <p:val>
                                            <p:strVal val="1+#ppt_h/2"/>
                                          </p:val>
                                        </p:tav>
                                        <p:tav tm="100000">
                                          <p:val>
                                            <p:strVal val="#ppt_y"/>
                                          </p:val>
                                        </p:tav>
                                      </p:tavLst>
                                    </p:anim>
                                  </p:childTnLst>
                                </p:cTn>
                              </p:par>
                            </p:childTnLst>
                          </p:cTn>
                        </p:par>
                        <p:par>
                          <p:cTn id="65" fill="hold">
                            <p:stCondLst>
                              <p:cond delay="500"/>
                            </p:stCondLst>
                            <p:childTnLst>
                              <p:par>
                                <p:cTn id="66" presetID="2" presetClass="entr" presetSubtype="4" fill="hold" nodeType="afterEffect">
                                  <p:stCondLst>
                                    <p:cond delay="0"/>
                                  </p:stCondLst>
                                  <p:childTnLst>
                                    <p:set>
                                      <p:cBhvr>
                                        <p:cTn id="67" dur="1" fill="hold">
                                          <p:stCondLst>
                                            <p:cond delay="0"/>
                                          </p:stCondLst>
                                        </p:cTn>
                                        <p:tgtEl>
                                          <p:spTgt spid="77"/>
                                        </p:tgtEl>
                                        <p:attrNameLst>
                                          <p:attrName>style.visibility</p:attrName>
                                        </p:attrNameLst>
                                      </p:cBhvr>
                                      <p:to>
                                        <p:strVal val="visible"/>
                                      </p:to>
                                    </p:set>
                                    <p:anim calcmode="lin" valueType="num">
                                      <p:cBhvr additive="base">
                                        <p:cTn id="68" dur="500" fill="hold"/>
                                        <p:tgtEl>
                                          <p:spTgt spid="77"/>
                                        </p:tgtEl>
                                        <p:attrNameLst>
                                          <p:attrName>ppt_x</p:attrName>
                                        </p:attrNameLst>
                                      </p:cBhvr>
                                      <p:tavLst>
                                        <p:tav tm="0">
                                          <p:val>
                                            <p:strVal val="#ppt_x"/>
                                          </p:val>
                                        </p:tav>
                                        <p:tav tm="100000">
                                          <p:val>
                                            <p:strVal val="#ppt_x"/>
                                          </p:val>
                                        </p:tav>
                                      </p:tavLst>
                                    </p:anim>
                                    <p:anim calcmode="lin" valueType="num">
                                      <p:cBhvr additive="base">
                                        <p:cTn id="69" dur="500" fill="hold"/>
                                        <p:tgtEl>
                                          <p:spTgt spid="77"/>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76"/>
                                        </p:tgtEl>
                                        <p:attrNameLst>
                                          <p:attrName>style.visibility</p:attrName>
                                        </p:attrNameLst>
                                      </p:cBhvr>
                                      <p:to>
                                        <p:strVal val="visible"/>
                                      </p:to>
                                    </p:set>
                                    <p:anim calcmode="lin" valueType="num">
                                      <p:cBhvr additive="base">
                                        <p:cTn id="72" dur="500" fill="hold"/>
                                        <p:tgtEl>
                                          <p:spTgt spid="76"/>
                                        </p:tgtEl>
                                        <p:attrNameLst>
                                          <p:attrName>ppt_x</p:attrName>
                                        </p:attrNameLst>
                                      </p:cBhvr>
                                      <p:tavLst>
                                        <p:tav tm="0">
                                          <p:val>
                                            <p:strVal val="#ppt_x"/>
                                          </p:val>
                                        </p:tav>
                                        <p:tav tm="100000">
                                          <p:val>
                                            <p:strVal val="#ppt_x"/>
                                          </p:val>
                                        </p:tav>
                                      </p:tavLst>
                                    </p:anim>
                                    <p:anim calcmode="lin" valueType="num">
                                      <p:cBhvr additive="base">
                                        <p:cTn id="73"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75"/>
                                        </p:tgtEl>
                                        <p:attrNameLst>
                                          <p:attrName>style.visibility</p:attrName>
                                        </p:attrNameLst>
                                      </p:cBhvr>
                                      <p:to>
                                        <p:strVal val="visible"/>
                                      </p:to>
                                    </p:set>
                                    <p:anim calcmode="lin" valueType="num">
                                      <p:cBhvr additive="base">
                                        <p:cTn id="78" dur="500" fill="hold"/>
                                        <p:tgtEl>
                                          <p:spTgt spid="75"/>
                                        </p:tgtEl>
                                        <p:attrNameLst>
                                          <p:attrName>ppt_x</p:attrName>
                                        </p:attrNameLst>
                                      </p:cBhvr>
                                      <p:tavLst>
                                        <p:tav tm="0">
                                          <p:val>
                                            <p:strVal val="#ppt_x"/>
                                          </p:val>
                                        </p:tav>
                                        <p:tav tm="100000">
                                          <p:val>
                                            <p:strVal val="#ppt_x"/>
                                          </p:val>
                                        </p:tav>
                                      </p:tavLst>
                                    </p:anim>
                                    <p:anim calcmode="lin" valueType="num">
                                      <p:cBhvr additive="base">
                                        <p:cTn id="79" dur="500" fill="hold"/>
                                        <p:tgtEl>
                                          <p:spTgt spid="75"/>
                                        </p:tgtEl>
                                        <p:attrNameLst>
                                          <p:attrName>ppt_y</p:attrName>
                                        </p:attrNameLst>
                                      </p:cBhvr>
                                      <p:tavLst>
                                        <p:tav tm="0">
                                          <p:val>
                                            <p:strVal val="1+#ppt_h/2"/>
                                          </p:val>
                                        </p:tav>
                                        <p:tav tm="100000">
                                          <p:val>
                                            <p:strVal val="#ppt_y"/>
                                          </p:val>
                                        </p:tav>
                                      </p:tavLst>
                                    </p:anim>
                                  </p:childTnLst>
                                </p:cTn>
                              </p:par>
                            </p:childTnLst>
                          </p:cTn>
                        </p:par>
                        <p:par>
                          <p:cTn id="80" fill="hold">
                            <p:stCondLst>
                              <p:cond delay="500"/>
                            </p:stCondLst>
                            <p:childTnLst>
                              <p:par>
                                <p:cTn id="81" presetID="2" presetClass="entr" presetSubtype="4" fill="hold" nodeType="afterEffect">
                                  <p:stCondLst>
                                    <p:cond delay="0"/>
                                  </p:stCondLst>
                                  <p:childTnLst>
                                    <p:set>
                                      <p:cBhvr>
                                        <p:cTn id="82" dur="1" fill="hold">
                                          <p:stCondLst>
                                            <p:cond delay="0"/>
                                          </p:stCondLst>
                                        </p:cTn>
                                        <p:tgtEl>
                                          <p:spTgt spid="79"/>
                                        </p:tgtEl>
                                        <p:attrNameLst>
                                          <p:attrName>style.visibility</p:attrName>
                                        </p:attrNameLst>
                                      </p:cBhvr>
                                      <p:to>
                                        <p:strVal val="visible"/>
                                      </p:to>
                                    </p:set>
                                    <p:anim calcmode="lin" valueType="num">
                                      <p:cBhvr additive="base">
                                        <p:cTn id="83" dur="500" fill="hold"/>
                                        <p:tgtEl>
                                          <p:spTgt spid="79"/>
                                        </p:tgtEl>
                                        <p:attrNameLst>
                                          <p:attrName>ppt_x</p:attrName>
                                        </p:attrNameLst>
                                      </p:cBhvr>
                                      <p:tavLst>
                                        <p:tav tm="0">
                                          <p:val>
                                            <p:strVal val="#ppt_x"/>
                                          </p:val>
                                        </p:tav>
                                        <p:tav tm="100000">
                                          <p:val>
                                            <p:strVal val="#ppt_x"/>
                                          </p:val>
                                        </p:tav>
                                      </p:tavLst>
                                    </p:anim>
                                    <p:anim calcmode="lin" valueType="num">
                                      <p:cBhvr additive="base">
                                        <p:cTn id="84" dur="500" fill="hold"/>
                                        <p:tgtEl>
                                          <p:spTgt spid="79"/>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78"/>
                                        </p:tgtEl>
                                        <p:attrNameLst>
                                          <p:attrName>style.visibility</p:attrName>
                                        </p:attrNameLst>
                                      </p:cBhvr>
                                      <p:to>
                                        <p:strVal val="visible"/>
                                      </p:to>
                                    </p:set>
                                    <p:anim calcmode="lin" valueType="num">
                                      <p:cBhvr additive="base">
                                        <p:cTn id="87" dur="500" fill="hold"/>
                                        <p:tgtEl>
                                          <p:spTgt spid="78"/>
                                        </p:tgtEl>
                                        <p:attrNameLst>
                                          <p:attrName>ppt_x</p:attrName>
                                        </p:attrNameLst>
                                      </p:cBhvr>
                                      <p:tavLst>
                                        <p:tav tm="0">
                                          <p:val>
                                            <p:strVal val="#ppt_x"/>
                                          </p:val>
                                        </p:tav>
                                        <p:tav tm="100000">
                                          <p:val>
                                            <p:strVal val="#ppt_x"/>
                                          </p:val>
                                        </p:tav>
                                      </p:tavLst>
                                    </p:anim>
                                    <p:anim calcmode="lin" valueType="num">
                                      <p:cBhvr additive="base">
                                        <p:cTn id="8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4" grpId="0" animBg="1"/>
      <p:bldP spid="75"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endParaRPr lang="zh-CN" altLang="en-US" dirty="0">
              <a:solidFill>
                <a:srgbClr val="3333FF"/>
              </a:solidFill>
            </a:endParaRPr>
          </a:p>
        </p:txBody>
      </p:sp>
      <p:sp>
        <p:nvSpPr>
          <p:cNvPr id="175107" name="Rectangle 3"/>
          <p:cNvSpPr>
            <a:spLocks noGrp="1" noChangeArrowheads="1"/>
          </p:cNvSpPr>
          <p:nvPr>
            <p:ph type="body" idx="1"/>
          </p:nvPr>
        </p:nvSpPr>
        <p:spPr>
          <a:xfrm>
            <a:off x="539552" y="1196752"/>
            <a:ext cx="8280920" cy="5400600"/>
          </a:xfrm>
        </p:spPr>
        <p:txBody>
          <a:bodyPr>
            <a:normAutofit/>
          </a:bodyPr>
          <a:lstStyle/>
          <a:p>
            <a:r>
              <a:rPr lang="zh-CN" altLang="en-US" dirty="0" smtClean="0"/>
              <a:t>所以，当抑制载波</a:t>
            </a:r>
            <a:r>
              <a:rPr lang="en-US" altLang="zh-CN" dirty="0" smtClean="0"/>
              <a:t>MASK</a:t>
            </a:r>
            <a:r>
              <a:rPr lang="zh-CN" altLang="en-US" dirty="0" smtClean="0"/>
              <a:t>信号以等概率发送时，即每个电平的发送概率等于</a:t>
            </a:r>
            <a:r>
              <a:rPr lang="en-US" altLang="zh-CN" dirty="0" smtClean="0"/>
              <a:t>1/M</a:t>
            </a:r>
            <a:r>
              <a:rPr lang="zh-CN" altLang="en-US" dirty="0" smtClean="0"/>
              <a:t>时，平均误码率等于</a:t>
            </a:r>
          </a:p>
          <a:p>
            <a:pPr lvl="1"/>
            <a:endParaRPr lang="zh-CN" altLang="en-US" dirty="0" smtClean="0"/>
          </a:p>
          <a:p>
            <a:pPr lvl="1"/>
            <a:endParaRPr lang="zh-CN" altLang="en-US" dirty="0" smtClean="0"/>
          </a:p>
          <a:p>
            <a:r>
              <a:rPr lang="zh-CN" altLang="en-US" dirty="0" smtClean="0"/>
              <a:t>式中</a:t>
            </a:r>
            <a:r>
              <a:rPr lang="en-US" altLang="zh-CN" dirty="0" smtClean="0"/>
              <a:t>P( |</a:t>
            </a:r>
            <a:r>
              <a:rPr lang="en-US" altLang="zh-CN" i="1" dirty="0" err="1" smtClean="0"/>
              <a:t>n</a:t>
            </a:r>
            <a:r>
              <a:rPr lang="en-US" altLang="zh-CN" i="1" baseline="-25000" dirty="0" err="1" smtClean="0"/>
              <a:t>c</a:t>
            </a:r>
            <a:r>
              <a:rPr lang="en-US" altLang="zh-CN" dirty="0" smtClean="0"/>
              <a:t>| &gt; d) </a:t>
            </a:r>
            <a:r>
              <a:rPr lang="zh-CN" altLang="en-US" dirty="0" smtClean="0"/>
              <a:t>－噪声抽样绝对值大于</a:t>
            </a:r>
            <a:r>
              <a:rPr lang="en-US" altLang="zh-CN" dirty="0" smtClean="0"/>
              <a:t>d</a:t>
            </a:r>
            <a:r>
              <a:rPr lang="zh-CN" altLang="en-US" dirty="0" smtClean="0"/>
              <a:t>的概率。</a:t>
            </a:r>
          </a:p>
          <a:p>
            <a:r>
              <a:rPr lang="zh-CN" altLang="en-US" dirty="0" smtClean="0"/>
              <a:t>因为</a:t>
            </a:r>
            <a:r>
              <a:rPr lang="en-US" altLang="zh-CN" i="1" dirty="0" err="1"/>
              <a:t>n</a:t>
            </a:r>
            <a:r>
              <a:rPr lang="en-US" altLang="zh-CN" i="1" baseline="-25000" dirty="0" err="1"/>
              <a:t>c</a:t>
            </a:r>
            <a:r>
              <a:rPr lang="zh-CN" altLang="en-US" dirty="0" smtClean="0"/>
              <a:t>是均值为</a:t>
            </a:r>
            <a:r>
              <a:rPr lang="en-US" altLang="zh-CN" dirty="0" smtClean="0"/>
              <a:t>0</a:t>
            </a:r>
            <a:r>
              <a:rPr lang="zh-CN" altLang="en-US" dirty="0" smtClean="0"/>
              <a:t>，方差为</a:t>
            </a:r>
            <a:r>
              <a:rPr lang="zh-CN" altLang="en-US" dirty="0">
                <a:sym typeface="Symbol" pitchFamily="18" charset="2"/>
              </a:rPr>
              <a:t></a:t>
            </a:r>
            <a:r>
              <a:rPr lang="en-US" altLang="zh-CN" baseline="-25000" dirty="0">
                <a:sym typeface="Symbol" pitchFamily="18" charset="2"/>
              </a:rPr>
              <a:t>n</a:t>
            </a:r>
            <a:r>
              <a:rPr lang="en-US" altLang="zh-CN" baseline="30000" dirty="0">
                <a:sym typeface="Symbol" pitchFamily="18" charset="2"/>
              </a:rPr>
              <a:t>2</a:t>
            </a:r>
            <a:r>
              <a:rPr lang="zh-CN" altLang="en-US" dirty="0" smtClean="0"/>
              <a:t>的正态随机变量，故</a:t>
            </a:r>
            <a:endParaRPr lang="zh-CN" altLang="en-US" dirty="0"/>
          </a:p>
        </p:txBody>
      </p:sp>
      <p:sp>
        <p:nvSpPr>
          <p:cNvPr id="8" name="灯片编号占位符 5"/>
          <p:cNvSpPr>
            <a:spLocks noGrp="1"/>
          </p:cNvSpPr>
          <p:nvPr>
            <p:ph type="sldNum" sz="quarter" idx="12"/>
          </p:nvPr>
        </p:nvSpPr>
        <p:spPr/>
        <p:txBody>
          <a:bodyPr/>
          <a:lstStyle/>
          <a:p>
            <a:fld id="{D8116289-AC42-4C8C-AC00-6CE4AA083989}" type="slidenum">
              <a:rPr lang="en-US" altLang="zh-CN" smtClean="0"/>
              <a:pPr/>
              <a:t>194</a:t>
            </a:fld>
            <a:endParaRPr lang="en-US" altLang="zh-CN"/>
          </a:p>
        </p:txBody>
      </p:sp>
      <p:sp>
        <p:nvSpPr>
          <p:cNvPr id="175109" name="Rectangle 5"/>
          <p:cNvSpPr>
            <a:spLocks noChangeArrowheads="1"/>
          </p:cNvSpPr>
          <p:nvPr/>
        </p:nvSpPr>
        <p:spPr bwMode="auto">
          <a:xfrm>
            <a:off x="0" y="32146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75108" name="Object 4"/>
          <p:cNvGraphicFramePr>
            <a:graphicFrameLocks noChangeAspect="1"/>
          </p:cNvGraphicFramePr>
          <p:nvPr>
            <p:extLst>
              <p:ext uri="{D42A27DB-BD31-4B8C-83A1-F6EECF244321}">
                <p14:modId xmlns:p14="http://schemas.microsoft.com/office/powerpoint/2010/main" val="2791600242"/>
              </p:ext>
            </p:extLst>
          </p:nvPr>
        </p:nvGraphicFramePr>
        <p:xfrm>
          <a:off x="899592" y="2636912"/>
          <a:ext cx="7906296" cy="864096"/>
        </p:xfrm>
        <a:graphic>
          <a:graphicData uri="http://schemas.openxmlformats.org/presentationml/2006/ole">
            <mc:AlternateContent xmlns:mc="http://schemas.openxmlformats.org/markup-compatibility/2006">
              <mc:Choice xmlns:v="urn:schemas-microsoft-com:vml" Requires="v">
                <p:oleObj spid="_x0000_s402542" name="Equation" r:id="rId3" imgW="3924300" imgH="431800" progId="Equation.DSMT4">
                  <p:embed/>
                </p:oleObj>
              </mc:Choice>
              <mc:Fallback>
                <p:oleObj name="Equation" r:id="rId3" imgW="3924300" imgH="431800" progId="Equation.DSMT4">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2636912"/>
                        <a:ext cx="7906296" cy="8640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5111" name="Rectangle 7"/>
          <p:cNvSpPr>
            <a:spLocks noChangeArrowheads="1"/>
          </p:cNvSpPr>
          <p:nvPr/>
        </p:nvSpPr>
        <p:spPr bwMode="auto">
          <a:xfrm>
            <a:off x="0" y="32051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75110" name="Object 6"/>
          <p:cNvGraphicFramePr>
            <a:graphicFrameLocks noChangeAspect="1"/>
          </p:cNvGraphicFramePr>
          <p:nvPr>
            <p:extLst>
              <p:ext uri="{D42A27DB-BD31-4B8C-83A1-F6EECF244321}">
                <p14:modId xmlns:p14="http://schemas.microsoft.com/office/powerpoint/2010/main" val="1690603477"/>
              </p:ext>
            </p:extLst>
          </p:nvPr>
        </p:nvGraphicFramePr>
        <p:xfrm>
          <a:off x="2002591" y="5157192"/>
          <a:ext cx="4496433" cy="936104"/>
        </p:xfrm>
        <a:graphic>
          <a:graphicData uri="http://schemas.openxmlformats.org/presentationml/2006/ole">
            <mc:AlternateContent xmlns:mc="http://schemas.openxmlformats.org/markup-compatibility/2006">
              <mc:Choice xmlns:v="urn:schemas-microsoft-com:vml" Requires="v">
                <p:oleObj spid="_x0000_s402543" name="公式" r:id="rId5" imgW="2094591" imgH="444307" progId="Equation.3">
                  <p:embed/>
                </p:oleObj>
              </mc:Choice>
              <mc:Fallback>
                <p:oleObj name="公式" r:id="rId5" imgW="2094591" imgH="444307" progId="Equation.3">
                  <p:embed/>
                  <p:pic>
                    <p:nvPicPr>
                      <p:cNvPr id="0"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2591" y="5157192"/>
                        <a:ext cx="4496433" cy="936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矩形 4"/>
          <p:cNvSpPr/>
          <p:nvPr/>
        </p:nvSpPr>
        <p:spPr>
          <a:xfrm>
            <a:off x="3635896" y="2060848"/>
            <a:ext cx="1229824" cy="400110"/>
          </a:xfrm>
          <a:prstGeom prst="rect">
            <a:avLst/>
          </a:prstGeom>
        </p:spPr>
        <p:txBody>
          <a:bodyPr wrap="none">
            <a:spAutoFit/>
          </a:bodyPr>
          <a:lstStyle/>
          <a:p>
            <a:r>
              <a:rPr lang="zh-CN" altLang="en-US" sz="2000" b="1" dirty="0">
                <a:solidFill>
                  <a:srgbClr val="3333FF"/>
                </a:solidFill>
                <a:latin typeface="+mj-ea"/>
                <a:ea typeface="+mj-ea"/>
                <a:sym typeface="Symbol" pitchFamily="18" charset="2"/>
              </a:rPr>
              <a:t></a:t>
            </a:r>
            <a:r>
              <a:rPr lang="en-US" altLang="zh-CN" sz="2000" b="1" dirty="0">
                <a:solidFill>
                  <a:srgbClr val="3333FF"/>
                </a:solidFill>
                <a:latin typeface="+mj-ea"/>
                <a:ea typeface="+mj-ea"/>
              </a:rPr>
              <a:t>(M-1)d</a:t>
            </a:r>
            <a:endParaRPr lang="zh-CN" altLang="en-US" sz="2000" b="1" dirty="0">
              <a:solidFill>
                <a:srgbClr val="3333FF"/>
              </a:solidFill>
              <a:latin typeface="+mj-ea"/>
              <a:ea typeface="+mj-ea"/>
            </a:endParaRPr>
          </a:p>
        </p:txBody>
      </p:sp>
      <p:cxnSp>
        <p:nvCxnSpPr>
          <p:cNvPr id="7" name="直接箭头连接符 6"/>
          <p:cNvCxnSpPr/>
          <p:nvPr/>
        </p:nvCxnSpPr>
        <p:spPr>
          <a:xfrm flipV="1">
            <a:off x="4283968" y="2348880"/>
            <a:ext cx="0" cy="463986"/>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6" name="矩形 15"/>
          <p:cNvSpPr/>
          <p:nvPr/>
        </p:nvSpPr>
        <p:spPr>
          <a:xfrm>
            <a:off x="1475656" y="1988840"/>
            <a:ext cx="1486304" cy="400110"/>
          </a:xfrm>
          <a:prstGeom prst="rect">
            <a:avLst/>
          </a:prstGeom>
        </p:spPr>
        <p:txBody>
          <a:bodyPr wrap="none">
            <a:spAutoFit/>
          </a:bodyPr>
          <a:lstStyle/>
          <a:p>
            <a:r>
              <a:rPr lang="zh-CN" altLang="en-US" sz="2000" b="1" dirty="0">
                <a:solidFill>
                  <a:srgbClr val="3333FF"/>
                </a:solidFill>
                <a:latin typeface="+mj-ea"/>
                <a:ea typeface="+mj-ea"/>
                <a:sym typeface="Symbol" pitchFamily="18" charset="2"/>
              </a:rPr>
              <a:t>非</a:t>
            </a:r>
            <a:r>
              <a:rPr lang="zh-CN" altLang="en-US" sz="2000" b="1" dirty="0" smtClean="0">
                <a:solidFill>
                  <a:srgbClr val="3333FF"/>
                </a:solidFill>
                <a:latin typeface="+mj-ea"/>
                <a:ea typeface="+mj-ea"/>
                <a:sym typeface="Symbol" pitchFamily="18" charset="2"/>
              </a:rPr>
              <a:t></a:t>
            </a:r>
            <a:r>
              <a:rPr lang="en-US" altLang="zh-CN" sz="2000" b="1" dirty="0">
                <a:solidFill>
                  <a:srgbClr val="3333FF"/>
                </a:solidFill>
                <a:latin typeface="+mj-ea"/>
                <a:ea typeface="+mj-ea"/>
              </a:rPr>
              <a:t>(M-1)d</a:t>
            </a:r>
            <a:endParaRPr lang="zh-CN" altLang="en-US" sz="2000" b="1" dirty="0">
              <a:solidFill>
                <a:srgbClr val="3333FF"/>
              </a:solidFill>
              <a:latin typeface="+mj-ea"/>
              <a:ea typeface="+mj-ea"/>
            </a:endParaRPr>
          </a:p>
        </p:txBody>
      </p:sp>
      <p:cxnSp>
        <p:nvCxnSpPr>
          <p:cNvPr id="17" name="直接箭头连接符 16"/>
          <p:cNvCxnSpPr/>
          <p:nvPr/>
        </p:nvCxnSpPr>
        <p:spPr>
          <a:xfrm flipV="1">
            <a:off x="2123728" y="2316942"/>
            <a:ext cx="0" cy="463986"/>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1" name="直接箭头连接符 10"/>
          <p:cNvCxnSpPr/>
          <p:nvPr/>
        </p:nvCxnSpPr>
        <p:spPr>
          <a:xfrm flipV="1">
            <a:off x="6732240" y="3429000"/>
            <a:ext cx="1152128" cy="180020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20" name="矩形 19"/>
          <p:cNvSpPr/>
          <p:nvPr/>
        </p:nvSpPr>
        <p:spPr>
          <a:xfrm>
            <a:off x="6948264" y="4864204"/>
            <a:ext cx="697627" cy="400110"/>
          </a:xfrm>
          <a:prstGeom prst="rect">
            <a:avLst/>
          </a:prstGeom>
        </p:spPr>
        <p:txBody>
          <a:bodyPr wrap="none">
            <a:spAutoFit/>
          </a:bodyPr>
          <a:lstStyle/>
          <a:p>
            <a:r>
              <a:rPr lang="zh-CN" altLang="en-US" sz="2000" b="1" dirty="0" smtClean="0">
                <a:solidFill>
                  <a:srgbClr val="3333FF"/>
                </a:solidFill>
                <a:latin typeface="+mj-ea"/>
                <a:ea typeface="+mj-ea"/>
              </a:rPr>
              <a:t>代入</a:t>
            </a:r>
            <a:endParaRPr lang="zh-CN" altLang="en-US" sz="2000" b="1" dirty="0">
              <a:solidFill>
                <a:srgbClr val="3333FF"/>
              </a:solidFill>
              <a:latin typeface="+mj-ea"/>
              <a:ea typeface="+mj-ea"/>
            </a:endParaRPr>
          </a:p>
        </p:txBody>
      </p:sp>
    </p:spTree>
    <p:extLst>
      <p:ext uri="{BB962C8B-B14F-4D97-AF65-F5344CB8AC3E}">
        <p14:creationId xmlns:p14="http://schemas.microsoft.com/office/powerpoint/2010/main" val="279631623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75107">
                                            <p:txEl>
                                              <p:pRg st="4" end="4"/>
                                            </p:txEl>
                                          </p:spTgt>
                                        </p:tgtEl>
                                        <p:attrNameLst>
                                          <p:attrName>style.visibility</p:attrName>
                                        </p:attrNameLst>
                                      </p:cBhvr>
                                      <p:to>
                                        <p:strVal val="visible"/>
                                      </p:to>
                                    </p:set>
                                    <p:anim calcmode="lin" valueType="num">
                                      <p:cBhvr additive="base">
                                        <p:cTn id="27" dur="500" fill="hold"/>
                                        <p:tgtEl>
                                          <p:spTgt spid="17510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7510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5110"/>
                                        </p:tgtEl>
                                        <p:attrNameLst>
                                          <p:attrName>style.visibility</p:attrName>
                                        </p:attrNameLst>
                                      </p:cBhvr>
                                      <p:to>
                                        <p:strVal val="visible"/>
                                      </p:to>
                                    </p:set>
                                    <p:anim calcmode="lin" valueType="num">
                                      <p:cBhvr additive="base">
                                        <p:cTn id="31" dur="500" fill="hold"/>
                                        <p:tgtEl>
                                          <p:spTgt spid="175110"/>
                                        </p:tgtEl>
                                        <p:attrNameLst>
                                          <p:attrName>ppt_x</p:attrName>
                                        </p:attrNameLst>
                                      </p:cBhvr>
                                      <p:tavLst>
                                        <p:tav tm="0">
                                          <p:val>
                                            <p:strVal val="#ppt_x"/>
                                          </p:val>
                                        </p:tav>
                                        <p:tav tm="100000">
                                          <p:val>
                                            <p:strVal val="#ppt_x"/>
                                          </p:val>
                                        </p:tav>
                                      </p:tavLst>
                                    </p:anim>
                                    <p:anim calcmode="lin" valueType="num">
                                      <p:cBhvr additive="base">
                                        <p:cTn id="32" dur="500" fill="hold"/>
                                        <p:tgtEl>
                                          <p:spTgt spid="1751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20"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endParaRPr lang="zh-CN" altLang="en-US" dirty="0"/>
          </a:p>
        </p:txBody>
      </p:sp>
      <p:sp>
        <p:nvSpPr>
          <p:cNvPr id="176131" name="Rectangle 3"/>
          <p:cNvSpPr>
            <a:spLocks noGrp="1" noChangeArrowheads="1"/>
          </p:cNvSpPr>
          <p:nvPr>
            <p:ph type="body" idx="1"/>
          </p:nvPr>
        </p:nvSpPr>
        <p:spPr/>
        <p:txBody>
          <a:bodyPr/>
          <a:lstStyle/>
          <a:p>
            <a:r>
              <a:rPr lang="zh-CN" altLang="en-US" dirty="0" smtClean="0"/>
              <a:t>得到</a:t>
            </a:r>
          </a:p>
          <a:p>
            <a:pPr lvl="1"/>
            <a:endParaRPr lang="zh-CN" altLang="en-US" dirty="0" smtClean="0"/>
          </a:p>
          <a:p>
            <a:endParaRPr lang="zh-CN" altLang="en-US" dirty="0" smtClean="0"/>
          </a:p>
          <a:p>
            <a:r>
              <a:rPr lang="zh-CN" altLang="en-US" dirty="0" smtClean="0"/>
              <a:t>式中</a:t>
            </a:r>
            <a:endParaRPr lang="en-US" altLang="zh-CN" dirty="0" smtClean="0"/>
          </a:p>
          <a:p>
            <a:endParaRPr lang="en-US" altLang="zh-CN" dirty="0"/>
          </a:p>
          <a:p>
            <a:r>
              <a:rPr lang="zh-CN" altLang="en-US" dirty="0"/>
              <a:t>为了找到误码率</a:t>
            </a:r>
            <a:r>
              <a:rPr lang="en-US" altLang="zh-CN" dirty="0" err="1"/>
              <a:t>Pe</a:t>
            </a:r>
            <a:r>
              <a:rPr lang="zh-CN" altLang="en-US" dirty="0"/>
              <a:t>和接收信噪比</a:t>
            </a:r>
            <a:r>
              <a:rPr lang="en-US" altLang="zh-CN" dirty="0"/>
              <a:t>r </a:t>
            </a:r>
            <a:r>
              <a:rPr lang="zh-CN" altLang="en-US" dirty="0"/>
              <a:t>的关系，我们将上式作进一步的推导。</a:t>
            </a:r>
          </a:p>
        </p:txBody>
      </p:sp>
      <p:sp>
        <p:nvSpPr>
          <p:cNvPr id="9" name="灯片编号占位符 5"/>
          <p:cNvSpPr>
            <a:spLocks noGrp="1"/>
          </p:cNvSpPr>
          <p:nvPr>
            <p:ph type="sldNum" sz="quarter" idx="12"/>
          </p:nvPr>
        </p:nvSpPr>
        <p:spPr/>
        <p:txBody>
          <a:bodyPr/>
          <a:lstStyle/>
          <a:p>
            <a:fld id="{008EEF8E-55C9-4332-A07E-9E56657E6723}" type="slidenum">
              <a:rPr lang="en-US" altLang="zh-CN" smtClean="0"/>
              <a:pPr/>
              <a:t>195</a:t>
            </a:fld>
            <a:endParaRPr lang="en-US" altLang="zh-CN"/>
          </a:p>
        </p:txBody>
      </p:sp>
      <p:sp>
        <p:nvSpPr>
          <p:cNvPr id="176134" name="Rectangle 6"/>
          <p:cNvSpPr>
            <a:spLocks noChangeArrowheads="1"/>
          </p:cNvSpPr>
          <p:nvPr/>
        </p:nvSpPr>
        <p:spPr bwMode="auto">
          <a:xfrm>
            <a:off x="0" y="31765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76133" name="Object 5"/>
          <p:cNvGraphicFramePr>
            <a:graphicFrameLocks noChangeAspect="1"/>
          </p:cNvGraphicFramePr>
          <p:nvPr>
            <p:extLst>
              <p:ext uri="{D42A27DB-BD31-4B8C-83A1-F6EECF244321}">
                <p14:modId xmlns:p14="http://schemas.microsoft.com/office/powerpoint/2010/main" val="4140642924"/>
              </p:ext>
            </p:extLst>
          </p:nvPr>
        </p:nvGraphicFramePr>
        <p:xfrm>
          <a:off x="1128712" y="1772816"/>
          <a:ext cx="6886575" cy="969963"/>
        </p:xfrm>
        <a:graphic>
          <a:graphicData uri="http://schemas.openxmlformats.org/presentationml/2006/ole">
            <mc:AlternateContent xmlns:mc="http://schemas.openxmlformats.org/markup-compatibility/2006">
              <mc:Choice xmlns:v="urn:schemas-microsoft-com:vml" Requires="v">
                <p:oleObj spid="_x0000_s102911" name="公式" r:id="rId3" imgW="3581400" imgH="508000" progId="Equation.3">
                  <p:embed/>
                </p:oleObj>
              </mc:Choice>
              <mc:Fallback>
                <p:oleObj name="公式" r:id="rId3" imgW="3581400" imgH="508000" progId="Equation.3">
                  <p:embed/>
                  <p:pic>
                    <p:nvPicPr>
                      <p:cNvPr id="0" name="Picture 4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8712" y="1772816"/>
                        <a:ext cx="6886575" cy="969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6136" name="Rectangle 8"/>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76135" name="Object 7"/>
          <p:cNvGraphicFramePr>
            <a:graphicFrameLocks noChangeAspect="1"/>
          </p:cNvGraphicFramePr>
          <p:nvPr>
            <p:extLst>
              <p:ext uri="{D42A27DB-BD31-4B8C-83A1-F6EECF244321}">
                <p14:modId xmlns:p14="http://schemas.microsoft.com/office/powerpoint/2010/main" val="1512800747"/>
              </p:ext>
            </p:extLst>
          </p:nvPr>
        </p:nvGraphicFramePr>
        <p:xfrm>
          <a:off x="1827213" y="2996952"/>
          <a:ext cx="2744787" cy="809625"/>
        </p:xfrm>
        <a:graphic>
          <a:graphicData uri="http://schemas.openxmlformats.org/presentationml/2006/ole">
            <mc:AlternateContent xmlns:mc="http://schemas.openxmlformats.org/markup-compatibility/2006">
              <mc:Choice xmlns:v="urn:schemas-microsoft-com:vml" Requires="v">
                <p:oleObj spid="_x0000_s102912" name="公式" r:id="rId5" imgW="1422400" imgH="419100" progId="Equation.3">
                  <p:embed/>
                </p:oleObj>
              </mc:Choice>
              <mc:Fallback>
                <p:oleObj name="公式" r:id="rId5" imgW="1422400" imgH="419100" progId="Equation.3">
                  <p:embed/>
                  <p:pic>
                    <p:nvPicPr>
                      <p:cNvPr id="0" name="Picture 4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7213" y="2996952"/>
                        <a:ext cx="2744787"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矩形 4"/>
          <p:cNvSpPr/>
          <p:nvPr/>
        </p:nvSpPr>
        <p:spPr>
          <a:xfrm>
            <a:off x="5004048" y="3172091"/>
            <a:ext cx="3672408" cy="830997"/>
          </a:xfrm>
          <a:prstGeom prst="rect">
            <a:avLst/>
          </a:prstGeom>
        </p:spPr>
        <p:txBody>
          <a:bodyPr wrap="square">
            <a:spAutoFit/>
          </a:bodyPr>
          <a:lstStyle/>
          <a:p>
            <a:r>
              <a:rPr lang="zh-CN" altLang="en-US" sz="2400" b="1" dirty="0" smtClean="0">
                <a:solidFill>
                  <a:srgbClr val="3333FF"/>
                </a:solidFill>
                <a:latin typeface="+mj-ea"/>
                <a:ea typeface="+mj-ea"/>
              </a:rPr>
              <a:t>没有反映出误码率</a:t>
            </a:r>
            <a:r>
              <a:rPr lang="en-US" altLang="zh-CN" sz="2400" b="1" dirty="0" err="1">
                <a:solidFill>
                  <a:srgbClr val="3333FF"/>
                </a:solidFill>
                <a:latin typeface="+mj-ea"/>
                <a:ea typeface="+mj-ea"/>
              </a:rPr>
              <a:t>Pe</a:t>
            </a:r>
            <a:r>
              <a:rPr lang="zh-CN" altLang="en-US" sz="2400" b="1" dirty="0">
                <a:solidFill>
                  <a:srgbClr val="3333FF"/>
                </a:solidFill>
                <a:latin typeface="+mj-ea"/>
                <a:ea typeface="+mj-ea"/>
              </a:rPr>
              <a:t>和接收信噪比</a:t>
            </a:r>
            <a:r>
              <a:rPr lang="en-US" altLang="zh-CN" sz="2400" b="1" dirty="0" smtClean="0">
                <a:solidFill>
                  <a:srgbClr val="3333FF"/>
                </a:solidFill>
                <a:latin typeface="+mj-ea"/>
                <a:ea typeface="+mj-ea"/>
              </a:rPr>
              <a:t>r</a:t>
            </a:r>
            <a:r>
              <a:rPr lang="zh-CN" altLang="en-US" sz="2400" b="1" dirty="0" smtClean="0">
                <a:solidFill>
                  <a:srgbClr val="3333FF"/>
                </a:solidFill>
                <a:latin typeface="+mj-ea"/>
                <a:ea typeface="+mj-ea"/>
              </a:rPr>
              <a:t>之间的关系</a:t>
            </a:r>
            <a:r>
              <a:rPr lang="en-US" altLang="zh-CN" sz="2400" b="1" dirty="0" smtClean="0">
                <a:solidFill>
                  <a:srgbClr val="3333FF"/>
                </a:solidFill>
                <a:latin typeface="+mj-ea"/>
                <a:ea typeface="+mj-ea"/>
              </a:rPr>
              <a:t> </a:t>
            </a:r>
            <a:endParaRPr lang="zh-CN" altLang="en-US" sz="2400" b="1" dirty="0">
              <a:solidFill>
                <a:srgbClr val="3333FF"/>
              </a:solidFill>
              <a:latin typeface="+mj-ea"/>
              <a:ea typeface="+mj-ea"/>
            </a:endParaRPr>
          </a:p>
        </p:txBody>
      </p:sp>
      <p:cxnSp>
        <p:nvCxnSpPr>
          <p:cNvPr id="7" name="直接箭头连接符 6"/>
          <p:cNvCxnSpPr/>
          <p:nvPr/>
        </p:nvCxnSpPr>
        <p:spPr>
          <a:xfrm flipV="1">
            <a:off x="6732240" y="2708920"/>
            <a:ext cx="0" cy="46317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6131">
                                            <p:txEl>
                                              <p:pRg st="5" end="5"/>
                                            </p:txEl>
                                          </p:spTgt>
                                        </p:tgtEl>
                                        <p:attrNameLst>
                                          <p:attrName>style.visibility</p:attrName>
                                        </p:attrNameLst>
                                      </p:cBhvr>
                                      <p:to>
                                        <p:strVal val="visible"/>
                                      </p:to>
                                    </p:set>
                                    <p:anim calcmode="lin" valueType="num">
                                      <p:cBhvr additive="base">
                                        <p:cTn id="17" dur="500" fill="hold"/>
                                        <p:tgtEl>
                                          <p:spTgt spid="176131">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613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ormAutofit/>
          </a:bodyPr>
          <a:lstStyle/>
          <a:p>
            <a:r>
              <a:rPr lang="zh-CN" altLang="en-US" dirty="0"/>
              <a:t>误码率和信噪比的</a:t>
            </a:r>
            <a:r>
              <a:rPr lang="zh-CN" altLang="en-US" dirty="0" smtClean="0"/>
              <a:t>关系</a:t>
            </a:r>
            <a:endParaRPr lang="zh-CN" altLang="en-US" dirty="0"/>
          </a:p>
        </p:txBody>
      </p:sp>
      <p:sp>
        <p:nvSpPr>
          <p:cNvPr id="177155" name="Rectangle 3"/>
          <p:cNvSpPr>
            <a:spLocks noGrp="1" noChangeArrowheads="1"/>
          </p:cNvSpPr>
          <p:nvPr>
            <p:ph type="body" idx="1"/>
          </p:nvPr>
        </p:nvSpPr>
        <p:spPr>
          <a:xfrm>
            <a:off x="539552" y="1196752"/>
            <a:ext cx="8280920" cy="5040560"/>
          </a:xfrm>
        </p:spPr>
        <p:txBody>
          <a:bodyPr>
            <a:normAutofit lnSpcReduction="10000"/>
          </a:bodyPr>
          <a:lstStyle/>
          <a:p>
            <a:r>
              <a:rPr lang="zh-CN" altLang="en-US" dirty="0" smtClean="0"/>
              <a:t>先求</a:t>
            </a:r>
            <a:r>
              <a:rPr lang="zh-CN" altLang="en-US" dirty="0" smtClean="0">
                <a:solidFill>
                  <a:srgbClr val="3333FF"/>
                </a:solidFill>
              </a:rPr>
              <a:t>信号平均功率</a:t>
            </a:r>
            <a:r>
              <a:rPr lang="zh-CN" altLang="en-US" dirty="0" smtClean="0"/>
              <a:t>。对于等概率的抑制载波</a:t>
            </a:r>
            <a:r>
              <a:rPr lang="en-US" altLang="zh-CN" dirty="0" smtClean="0"/>
              <a:t>MASK</a:t>
            </a:r>
            <a:r>
              <a:rPr lang="zh-CN" altLang="en-US" dirty="0" smtClean="0"/>
              <a:t>信号，其平均功率等于</a:t>
            </a:r>
          </a:p>
          <a:p>
            <a:pPr lvl="1"/>
            <a:endParaRPr lang="zh-CN" altLang="en-US" dirty="0" smtClean="0"/>
          </a:p>
          <a:p>
            <a:r>
              <a:rPr lang="zh-CN" altLang="en-US" dirty="0" smtClean="0"/>
              <a:t>由上式得到</a:t>
            </a:r>
          </a:p>
          <a:p>
            <a:r>
              <a:rPr lang="zh-CN" altLang="en-US" dirty="0" smtClean="0"/>
              <a:t>代入误码率公式，得到 </a:t>
            </a:r>
          </a:p>
          <a:p>
            <a:pPr lvl="4"/>
            <a:endParaRPr lang="zh-CN" altLang="en-US" dirty="0" smtClean="0"/>
          </a:p>
          <a:p>
            <a:r>
              <a:rPr lang="zh-CN" altLang="en-US" dirty="0" smtClean="0"/>
              <a:t>式中</a:t>
            </a:r>
            <a:r>
              <a:rPr lang="en-US" altLang="zh-CN" i="1" dirty="0" smtClean="0">
                <a:solidFill>
                  <a:srgbClr val="3333FF"/>
                </a:solidFill>
              </a:rPr>
              <a:t>P</a:t>
            </a:r>
            <a:r>
              <a:rPr lang="en-US" altLang="zh-CN" i="1" baseline="-25000" dirty="0" smtClean="0">
                <a:solidFill>
                  <a:srgbClr val="3333FF"/>
                </a:solidFill>
              </a:rPr>
              <a:t>s</a:t>
            </a:r>
            <a:r>
              <a:rPr lang="en-US" altLang="zh-CN" dirty="0" smtClean="0">
                <a:solidFill>
                  <a:srgbClr val="3333FF"/>
                </a:solidFill>
              </a:rPr>
              <a:t>/</a:t>
            </a:r>
            <a:r>
              <a:rPr lang="en-US" altLang="zh-CN" i="1" dirty="0" smtClean="0">
                <a:solidFill>
                  <a:srgbClr val="3333FF"/>
                </a:solidFill>
                <a:sym typeface="Symbol" pitchFamily="18" charset="2"/>
              </a:rPr>
              <a:t></a:t>
            </a:r>
            <a:r>
              <a:rPr lang="en-US" altLang="zh-CN" i="1" baseline="-25000" dirty="0" smtClean="0">
                <a:solidFill>
                  <a:srgbClr val="3333FF"/>
                </a:solidFill>
                <a:sym typeface="Symbol" pitchFamily="18" charset="2"/>
              </a:rPr>
              <a:t>n</a:t>
            </a:r>
            <a:r>
              <a:rPr lang="en-US" altLang="zh-CN" i="1" baseline="30000" dirty="0" smtClean="0">
                <a:solidFill>
                  <a:srgbClr val="3333FF"/>
                </a:solidFill>
                <a:sym typeface="Symbol" pitchFamily="18" charset="2"/>
              </a:rPr>
              <a:t>2</a:t>
            </a:r>
            <a:r>
              <a:rPr lang="en-US" altLang="zh-CN" i="1" dirty="0" smtClean="0">
                <a:solidFill>
                  <a:srgbClr val="3333FF"/>
                </a:solidFill>
                <a:sym typeface="Symbol" pitchFamily="18" charset="2"/>
              </a:rPr>
              <a:t> </a:t>
            </a:r>
            <a:r>
              <a:rPr lang="zh-CN" altLang="en-US" dirty="0" smtClean="0">
                <a:solidFill>
                  <a:srgbClr val="3333FF"/>
                </a:solidFill>
              </a:rPr>
              <a:t>就是信噪比</a:t>
            </a:r>
            <a:r>
              <a:rPr lang="en-US" altLang="zh-CN" i="1" dirty="0" smtClean="0">
                <a:solidFill>
                  <a:srgbClr val="3333FF"/>
                </a:solidFill>
              </a:rPr>
              <a:t>r</a:t>
            </a:r>
            <a:r>
              <a:rPr lang="zh-CN" altLang="en-US" dirty="0" smtClean="0"/>
              <a:t>，所以上式可以改写为</a:t>
            </a:r>
          </a:p>
          <a:p>
            <a:endParaRPr lang="zh-CN" altLang="en-US" dirty="0" smtClean="0"/>
          </a:p>
          <a:p>
            <a:r>
              <a:rPr lang="zh-CN" altLang="en-US" dirty="0" smtClean="0"/>
              <a:t>当</a:t>
            </a:r>
            <a:r>
              <a:rPr lang="en-US" altLang="zh-CN" dirty="0" smtClean="0"/>
              <a:t>M = 2</a:t>
            </a:r>
            <a:r>
              <a:rPr lang="zh-CN" altLang="en-US" dirty="0" smtClean="0"/>
              <a:t>时，上式变为</a:t>
            </a:r>
            <a:endParaRPr lang="zh-CN" altLang="en-US" dirty="0"/>
          </a:p>
        </p:txBody>
      </p:sp>
      <p:sp>
        <p:nvSpPr>
          <p:cNvPr id="12" name="灯片编号占位符 5"/>
          <p:cNvSpPr>
            <a:spLocks noGrp="1"/>
          </p:cNvSpPr>
          <p:nvPr>
            <p:ph type="sldNum" sz="quarter" idx="12"/>
          </p:nvPr>
        </p:nvSpPr>
        <p:spPr/>
        <p:txBody>
          <a:bodyPr/>
          <a:lstStyle/>
          <a:p>
            <a:fld id="{B26149B4-E7D0-4FF1-A929-7CC3F627BEF3}" type="slidenum">
              <a:rPr lang="en-US" altLang="zh-CN" smtClean="0"/>
              <a:pPr/>
              <a:t>196</a:t>
            </a:fld>
            <a:endParaRPr lang="en-US" altLang="zh-CN"/>
          </a:p>
        </p:txBody>
      </p:sp>
      <p:sp>
        <p:nvSpPr>
          <p:cNvPr id="177157" name="Rectangle 5"/>
          <p:cNvSpPr>
            <a:spLocks noChangeArrowheads="1"/>
          </p:cNvSpPr>
          <p:nvPr/>
        </p:nvSpPr>
        <p:spPr bwMode="auto">
          <a:xfrm>
            <a:off x="0" y="32051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77156" name="Object 4"/>
          <p:cNvGraphicFramePr>
            <a:graphicFrameLocks noChangeAspect="1"/>
          </p:cNvGraphicFramePr>
          <p:nvPr>
            <p:extLst>
              <p:ext uri="{D42A27DB-BD31-4B8C-83A1-F6EECF244321}">
                <p14:modId xmlns:p14="http://schemas.microsoft.com/office/powerpoint/2010/main" val="1523147119"/>
              </p:ext>
            </p:extLst>
          </p:nvPr>
        </p:nvGraphicFramePr>
        <p:xfrm>
          <a:off x="4355976" y="1988840"/>
          <a:ext cx="4500562" cy="811213"/>
        </p:xfrm>
        <a:graphic>
          <a:graphicData uri="http://schemas.openxmlformats.org/presentationml/2006/ole">
            <mc:AlternateContent xmlns:mc="http://schemas.openxmlformats.org/markup-compatibility/2006">
              <mc:Choice xmlns:v="urn:schemas-microsoft-com:vml" Requires="v">
                <p:oleObj spid="_x0000_s104356" name="公式" r:id="rId3" imgW="2374900" imgH="444500" progId="Equation.3">
                  <p:embed/>
                </p:oleObj>
              </mc:Choice>
              <mc:Fallback>
                <p:oleObj name="公式" r:id="rId3" imgW="2374900" imgH="444500" progId="Equation.3">
                  <p:embed/>
                  <p:pic>
                    <p:nvPicPr>
                      <p:cNvPr id="0" name="Picture 7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988840"/>
                        <a:ext cx="4500562" cy="811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7158" name="Object 6"/>
          <p:cNvGraphicFramePr>
            <a:graphicFrameLocks noChangeAspect="1"/>
          </p:cNvGraphicFramePr>
          <p:nvPr>
            <p:extLst>
              <p:ext uri="{D42A27DB-BD31-4B8C-83A1-F6EECF244321}">
                <p14:modId xmlns:p14="http://schemas.microsoft.com/office/powerpoint/2010/main" val="2133490189"/>
              </p:ext>
            </p:extLst>
          </p:nvPr>
        </p:nvGraphicFramePr>
        <p:xfrm>
          <a:off x="2699792" y="2564904"/>
          <a:ext cx="1485900" cy="735012"/>
        </p:xfrm>
        <a:graphic>
          <a:graphicData uri="http://schemas.openxmlformats.org/presentationml/2006/ole">
            <mc:AlternateContent xmlns:mc="http://schemas.openxmlformats.org/markup-compatibility/2006">
              <mc:Choice xmlns:v="urn:schemas-microsoft-com:vml" Requires="v">
                <p:oleObj spid="_x0000_s104357" name="公式" r:id="rId5" imgW="825142" imgH="406224" progId="Equation.3">
                  <p:embed/>
                </p:oleObj>
              </mc:Choice>
              <mc:Fallback>
                <p:oleObj name="公式" r:id="rId5" imgW="825142" imgH="406224" progId="Equation.3">
                  <p:embed/>
                  <p:pic>
                    <p:nvPicPr>
                      <p:cNvPr id="0" name="Picture 7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2564904"/>
                        <a:ext cx="1485900" cy="735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7160" name="Object 8"/>
          <p:cNvGraphicFramePr>
            <a:graphicFrameLocks noChangeAspect="1"/>
          </p:cNvGraphicFramePr>
          <p:nvPr>
            <p:extLst>
              <p:ext uri="{D42A27DB-BD31-4B8C-83A1-F6EECF244321}">
                <p14:modId xmlns:p14="http://schemas.microsoft.com/office/powerpoint/2010/main" val="3193438897"/>
              </p:ext>
            </p:extLst>
          </p:nvPr>
        </p:nvGraphicFramePr>
        <p:xfrm>
          <a:off x="4566527" y="2996952"/>
          <a:ext cx="3814763" cy="915988"/>
        </p:xfrm>
        <a:graphic>
          <a:graphicData uri="http://schemas.openxmlformats.org/presentationml/2006/ole">
            <mc:AlternateContent xmlns:mc="http://schemas.openxmlformats.org/markup-compatibility/2006">
              <mc:Choice xmlns:v="urn:schemas-microsoft-com:vml" Requires="v">
                <p:oleObj spid="_x0000_s104358" name="公式" r:id="rId7" imgW="2108200" imgH="508000" progId="Equation.3">
                  <p:embed/>
                </p:oleObj>
              </mc:Choice>
              <mc:Fallback>
                <p:oleObj name="公式" r:id="rId7" imgW="2108200" imgH="508000" progId="Equation.3">
                  <p:embed/>
                  <p:pic>
                    <p:nvPicPr>
                      <p:cNvPr id="0" name="Picture 7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6527" y="2996952"/>
                        <a:ext cx="3814763" cy="915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7163" name="Rectangle 11"/>
          <p:cNvSpPr>
            <a:spLocks noChangeArrowheads="1"/>
          </p:cNvSpPr>
          <p:nvPr/>
        </p:nvSpPr>
        <p:spPr bwMode="auto">
          <a:xfrm>
            <a:off x="0" y="31765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77162" name="Object 10"/>
          <p:cNvGraphicFramePr>
            <a:graphicFrameLocks noChangeAspect="1"/>
          </p:cNvGraphicFramePr>
          <p:nvPr>
            <p:extLst>
              <p:ext uri="{D42A27DB-BD31-4B8C-83A1-F6EECF244321}">
                <p14:modId xmlns:p14="http://schemas.microsoft.com/office/powerpoint/2010/main" val="2855249240"/>
              </p:ext>
            </p:extLst>
          </p:nvPr>
        </p:nvGraphicFramePr>
        <p:xfrm>
          <a:off x="2267744" y="4653136"/>
          <a:ext cx="3330575" cy="882650"/>
        </p:xfrm>
        <a:graphic>
          <a:graphicData uri="http://schemas.openxmlformats.org/presentationml/2006/ole">
            <mc:AlternateContent xmlns:mc="http://schemas.openxmlformats.org/markup-compatibility/2006">
              <mc:Choice xmlns:v="urn:schemas-microsoft-com:vml" Requires="v">
                <p:oleObj spid="_x0000_s104359" name="公式" r:id="rId9" imgW="1905000" imgH="508000" progId="Equation.3">
                  <p:embed/>
                </p:oleObj>
              </mc:Choice>
              <mc:Fallback>
                <p:oleObj name="公式" r:id="rId9" imgW="1905000" imgH="508000" progId="Equation.3">
                  <p:embed/>
                  <p:pic>
                    <p:nvPicPr>
                      <p:cNvPr id="0" name="Picture 7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7744" y="4653136"/>
                        <a:ext cx="3330575" cy="88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7165" name="Rectangle 13"/>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77164" name="Object 12"/>
          <p:cNvGraphicFramePr>
            <a:graphicFrameLocks noChangeAspect="1"/>
          </p:cNvGraphicFramePr>
          <p:nvPr>
            <p:extLst>
              <p:ext uri="{D42A27DB-BD31-4B8C-83A1-F6EECF244321}">
                <p14:modId xmlns:p14="http://schemas.microsoft.com/office/powerpoint/2010/main" val="2764815579"/>
              </p:ext>
            </p:extLst>
          </p:nvPr>
        </p:nvGraphicFramePr>
        <p:xfrm>
          <a:off x="2843808" y="5949280"/>
          <a:ext cx="1889125" cy="766762"/>
        </p:xfrm>
        <a:graphic>
          <a:graphicData uri="http://schemas.openxmlformats.org/presentationml/2006/ole">
            <mc:AlternateContent xmlns:mc="http://schemas.openxmlformats.org/markup-compatibility/2006">
              <mc:Choice xmlns:v="urn:schemas-microsoft-com:vml" Requires="v">
                <p:oleObj spid="_x0000_s104360" name="公式" r:id="rId11" imgW="965200" imgH="393700" progId="Equation.3">
                  <p:embed/>
                </p:oleObj>
              </mc:Choice>
              <mc:Fallback>
                <p:oleObj name="公式" r:id="rId11" imgW="965200" imgH="393700" progId="Equation.3">
                  <p:embed/>
                  <p:pic>
                    <p:nvPicPr>
                      <p:cNvPr id="0" name="Picture 7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43808" y="5949280"/>
                        <a:ext cx="1889125" cy="766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椭圆 4"/>
          <p:cNvSpPr/>
          <p:nvPr/>
        </p:nvSpPr>
        <p:spPr>
          <a:xfrm>
            <a:off x="7668344" y="2996952"/>
            <a:ext cx="648072" cy="972492"/>
          </a:xfrm>
          <a:prstGeom prst="ellipse">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48064" y="6093296"/>
            <a:ext cx="906017" cy="461665"/>
          </a:xfrm>
          <a:prstGeom prst="rect">
            <a:avLst/>
          </a:prstGeom>
        </p:spPr>
        <p:txBody>
          <a:bodyPr wrap="none">
            <a:spAutoFit/>
          </a:bodyPr>
          <a:lstStyle/>
          <a:p>
            <a:r>
              <a:rPr lang="en-US" altLang="zh-CN" sz="2400" b="1" dirty="0" smtClean="0">
                <a:solidFill>
                  <a:srgbClr val="3333FF"/>
                </a:solidFill>
              </a:rPr>
              <a:t>2PSK</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7155">
                                            <p:txEl>
                                              <p:pRg st="2" end="2"/>
                                            </p:txEl>
                                          </p:spTgt>
                                        </p:tgtEl>
                                        <p:attrNameLst>
                                          <p:attrName>style.visibility</p:attrName>
                                        </p:attrNameLst>
                                      </p:cBhvr>
                                      <p:to>
                                        <p:strVal val="visible"/>
                                      </p:to>
                                    </p:set>
                                    <p:anim calcmode="lin" valueType="num">
                                      <p:cBhvr additive="base">
                                        <p:cTn id="7" dur="500" fill="hold"/>
                                        <p:tgtEl>
                                          <p:spTgt spid="17715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715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7158"/>
                                        </p:tgtEl>
                                        <p:attrNameLst>
                                          <p:attrName>style.visibility</p:attrName>
                                        </p:attrNameLst>
                                      </p:cBhvr>
                                      <p:to>
                                        <p:strVal val="visible"/>
                                      </p:to>
                                    </p:set>
                                    <p:anim calcmode="lin" valueType="num">
                                      <p:cBhvr additive="base">
                                        <p:cTn id="11" dur="500" fill="hold"/>
                                        <p:tgtEl>
                                          <p:spTgt spid="177158"/>
                                        </p:tgtEl>
                                        <p:attrNameLst>
                                          <p:attrName>ppt_x</p:attrName>
                                        </p:attrNameLst>
                                      </p:cBhvr>
                                      <p:tavLst>
                                        <p:tav tm="0">
                                          <p:val>
                                            <p:strVal val="#ppt_x"/>
                                          </p:val>
                                        </p:tav>
                                        <p:tav tm="100000">
                                          <p:val>
                                            <p:strVal val="#ppt_x"/>
                                          </p:val>
                                        </p:tav>
                                      </p:tavLst>
                                    </p:anim>
                                    <p:anim calcmode="lin" valueType="num">
                                      <p:cBhvr additive="base">
                                        <p:cTn id="12" dur="500" fill="hold"/>
                                        <p:tgtEl>
                                          <p:spTgt spid="17715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7155">
                                            <p:txEl>
                                              <p:pRg st="3" end="3"/>
                                            </p:txEl>
                                          </p:spTgt>
                                        </p:tgtEl>
                                        <p:attrNameLst>
                                          <p:attrName>style.visibility</p:attrName>
                                        </p:attrNameLst>
                                      </p:cBhvr>
                                      <p:to>
                                        <p:strVal val="visible"/>
                                      </p:to>
                                    </p:set>
                                    <p:anim calcmode="lin" valueType="num">
                                      <p:cBhvr additive="base">
                                        <p:cTn id="17" dur="500" fill="hold"/>
                                        <p:tgtEl>
                                          <p:spTgt spid="177155">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7155">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7160"/>
                                        </p:tgtEl>
                                        <p:attrNameLst>
                                          <p:attrName>style.visibility</p:attrName>
                                        </p:attrNameLst>
                                      </p:cBhvr>
                                      <p:to>
                                        <p:strVal val="visible"/>
                                      </p:to>
                                    </p:set>
                                    <p:anim calcmode="lin" valueType="num">
                                      <p:cBhvr additive="base">
                                        <p:cTn id="21" dur="500" fill="hold"/>
                                        <p:tgtEl>
                                          <p:spTgt spid="177160"/>
                                        </p:tgtEl>
                                        <p:attrNameLst>
                                          <p:attrName>ppt_x</p:attrName>
                                        </p:attrNameLst>
                                      </p:cBhvr>
                                      <p:tavLst>
                                        <p:tav tm="0">
                                          <p:val>
                                            <p:strVal val="#ppt_x"/>
                                          </p:val>
                                        </p:tav>
                                        <p:tav tm="100000">
                                          <p:val>
                                            <p:strVal val="#ppt_x"/>
                                          </p:val>
                                        </p:tav>
                                      </p:tavLst>
                                    </p:anim>
                                    <p:anim calcmode="lin" valueType="num">
                                      <p:cBhvr additive="base">
                                        <p:cTn id="22" dur="500" fill="hold"/>
                                        <p:tgtEl>
                                          <p:spTgt spid="17716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77155">
                                            <p:txEl>
                                              <p:pRg st="5" end="5"/>
                                            </p:txEl>
                                          </p:spTgt>
                                        </p:tgtEl>
                                        <p:attrNameLst>
                                          <p:attrName>style.visibility</p:attrName>
                                        </p:attrNameLst>
                                      </p:cBhvr>
                                      <p:to>
                                        <p:strVal val="visible"/>
                                      </p:to>
                                    </p:set>
                                    <p:anim calcmode="lin" valueType="num">
                                      <p:cBhvr additive="base">
                                        <p:cTn id="27" dur="500" fill="hold"/>
                                        <p:tgtEl>
                                          <p:spTgt spid="17715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77155">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2" presetClass="entr" presetSubtype="4" fill="hold" nodeType="afterEffect">
                                  <p:stCondLst>
                                    <p:cond delay="0"/>
                                  </p:stCondLst>
                                  <p:childTnLst>
                                    <p:set>
                                      <p:cBhvr>
                                        <p:cTn id="35" dur="1" fill="hold">
                                          <p:stCondLst>
                                            <p:cond delay="0"/>
                                          </p:stCondLst>
                                        </p:cTn>
                                        <p:tgtEl>
                                          <p:spTgt spid="177162"/>
                                        </p:tgtEl>
                                        <p:attrNameLst>
                                          <p:attrName>style.visibility</p:attrName>
                                        </p:attrNameLst>
                                      </p:cBhvr>
                                      <p:to>
                                        <p:strVal val="visible"/>
                                      </p:to>
                                    </p:set>
                                    <p:anim calcmode="lin" valueType="num">
                                      <p:cBhvr additive="base">
                                        <p:cTn id="36" dur="500" fill="hold"/>
                                        <p:tgtEl>
                                          <p:spTgt spid="177162"/>
                                        </p:tgtEl>
                                        <p:attrNameLst>
                                          <p:attrName>ppt_x</p:attrName>
                                        </p:attrNameLst>
                                      </p:cBhvr>
                                      <p:tavLst>
                                        <p:tav tm="0">
                                          <p:val>
                                            <p:strVal val="#ppt_x"/>
                                          </p:val>
                                        </p:tav>
                                        <p:tav tm="100000">
                                          <p:val>
                                            <p:strVal val="#ppt_x"/>
                                          </p:val>
                                        </p:tav>
                                      </p:tavLst>
                                    </p:anim>
                                    <p:anim calcmode="lin" valueType="num">
                                      <p:cBhvr additive="base">
                                        <p:cTn id="37" dur="500" fill="hold"/>
                                        <p:tgtEl>
                                          <p:spTgt spid="17716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77155">
                                            <p:txEl>
                                              <p:pRg st="7" end="7"/>
                                            </p:txEl>
                                          </p:spTgt>
                                        </p:tgtEl>
                                        <p:attrNameLst>
                                          <p:attrName>style.visibility</p:attrName>
                                        </p:attrNameLst>
                                      </p:cBhvr>
                                      <p:to>
                                        <p:strVal val="visible"/>
                                      </p:to>
                                    </p:set>
                                    <p:anim calcmode="lin" valueType="num">
                                      <p:cBhvr additive="base">
                                        <p:cTn id="42" dur="500" fill="hold"/>
                                        <p:tgtEl>
                                          <p:spTgt spid="177155">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7155">
                                            <p:txEl>
                                              <p:pRg st="7" end="7"/>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77164"/>
                                        </p:tgtEl>
                                        <p:attrNameLst>
                                          <p:attrName>style.visibility</p:attrName>
                                        </p:attrNameLst>
                                      </p:cBhvr>
                                      <p:to>
                                        <p:strVal val="visible"/>
                                      </p:to>
                                    </p:set>
                                    <p:anim calcmode="lin" valueType="num">
                                      <p:cBhvr additive="base">
                                        <p:cTn id="46" dur="500" fill="hold"/>
                                        <p:tgtEl>
                                          <p:spTgt spid="177164"/>
                                        </p:tgtEl>
                                        <p:attrNameLst>
                                          <p:attrName>ppt_x</p:attrName>
                                        </p:attrNameLst>
                                      </p:cBhvr>
                                      <p:tavLst>
                                        <p:tav tm="0">
                                          <p:val>
                                            <p:strVal val="#ppt_x"/>
                                          </p:val>
                                        </p:tav>
                                        <p:tav tm="100000">
                                          <p:val>
                                            <p:strVal val="#ppt_x"/>
                                          </p:val>
                                        </p:tav>
                                      </p:tavLst>
                                    </p:anim>
                                    <p:anim calcmode="lin" valueType="num">
                                      <p:cBhvr additive="base">
                                        <p:cTn id="47" dur="500" fill="hold"/>
                                        <p:tgtEl>
                                          <p:spTgt spid="177164"/>
                                        </p:tgtEl>
                                        <p:attrNameLst>
                                          <p:attrName>ppt_y</p:attrName>
                                        </p:attrNameLst>
                                      </p:cBhvr>
                                      <p:tavLst>
                                        <p:tav tm="0">
                                          <p:val>
                                            <p:strVal val="1+#ppt_h/2"/>
                                          </p:val>
                                        </p:tav>
                                        <p:tav tm="100000">
                                          <p:val>
                                            <p:strVal val="#ppt_y"/>
                                          </p:val>
                                        </p:tav>
                                      </p:tavLst>
                                    </p:anim>
                                  </p:childTnLst>
                                </p:cTn>
                              </p:par>
                            </p:childTnLst>
                          </p:cTn>
                        </p:par>
                        <p:par>
                          <p:cTn id="48" fill="hold">
                            <p:stCondLst>
                              <p:cond delay="500"/>
                            </p:stCondLst>
                            <p:childTnLst>
                              <p:par>
                                <p:cTn id="49" presetID="2" presetClass="entr" presetSubtype="4"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r>
              <a:rPr lang="zh-CN" altLang="en-US" dirty="0"/>
              <a:t>误码率曲线 </a:t>
            </a:r>
          </a:p>
        </p:txBody>
      </p:sp>
      <p:sp>
        <p:nvSpPr>
          <p:cNvPr id="15" name="灯片编号占位符 5"/>
          <p:cNvSpPr>
            <a:spLocks noGrp="1"/>
          </p:cNvSpPr>
          <p:nvPr>
            <p:ph type="sldNum" sz="quarter" idx="12"/>
          </p:nvPr>
        </p:nvSpPr>
        <p:spPr/>
        <p:txBody>
          <a:bodyPr/>
          <a:lstStyle/>
          <a:p>
            <a:fld id="{C1490692-A9AF-4719-9C7B-3B831C673699}" type="slidenum">
              <a:rPr lang="en-US" altLang="zh-CN" smtClean="0"/>
              <a:pPr/>
              <a:t>197</a:t>
            </a:fld>
            <a:endParaRPr lang="en-US" altLang="zh-CN"/>
          </a:p>
        </p:txBody>
      </p:sp>
      <p:grpSp>
        <p:nvGrpSpPr>
          <p:cNvPr id="2" name="Group 6"/>
          <p:cNvGrpSpPr>
            <a:grpSpLocks/>
          </p:cNvGrpSpPr>
          <p:nvPr/>
        </p:nvGrpSpPr>
        <p:grpSpPr bwMode="auto">
          <a:xfrm>
            <a:off x="683568" y="1386606"/>
            <a:ext cx="5311775" cy="5184775"/>
            <a:chOff x="2458" y="9096"/>
            <a:chExt cx="6661" cy="5364"/>
          </a:xfrm>
        </p:grpSpPr>
        <p:grpSp>
          <p:nvGrpSpPr>
            <p:cNvPr id="3" name="Group 7"/>
            <p:cNvGrpSpPr>
              <a:grpSpLocks/>
            </p:cNvGrpSpPr>
            <p:nvPr/>
          </p:nvGrpSpPr>
          <p:grpSpPr bwMode="auto">
            <a:xfrm>
              <a:off x="2458" y="9096"/>
              <a:ext cx="6661" cy="4935"/>
              <a:chOff x="4004" y="723"/>
              <a:chExt cx="4965" cy="6345"/>
            </a:xfrm>
          </p:grpSpPr>
          <p:pic>
            <p:nvPicPr>
              <p:cNvPr id="178184" name="Picture 8" descr="MASK误码率"/>
              <p:cNvPicPr>
                <a:picLocks noChangeAspect="1" noChangeArrowheads="1"/>
              </p:cNvPicPr>
              <p:nvPr/>
            </p:nvPicPr>
            <p:blipFill>
              <a:blip r:embed="rId2" cstate="print"/>
              <a:srcRect/>
              <a:stretch>
                <a:fillRect/>
              </a:stretch>
            </p:blipFill>
            <p:spPr bwMode="auto">
              <a:xfrm>
                <a:off x="4004" y="723"/>
                <a:ext cx="4965" cy="6345"/>
              </a:xfrm>
              <a:prstGeom prst="rect">
                <a:avLst/>
              </a:prstGeom>
              <a:noFill/>
              <a:ln w="9525">
                <a:noFill/>
                <a:miter lim="800000"/>
                <a:headEnd/>
                <a:tailEnd/>
              </a:ln>
            </p:spPr>
          </p:pic>
          <p:sp>
            <p:nvSpPr>
              <p:cNvPr id="178185" name="Line 9"/>
              <p:cNvSpPr>
                <a:spLocks noChangeShapeType="1"/>
              </p:cNvSpPr>
              <p:nvPr/>
            </p:nvSpPr>
            <p:spPr bwMode="auto">
              <a:xfrm flipH="1" flipV="1">
                <a:off x="5280" y="870"/>
                <a:ext cx="14" cy="5790"/>
              </a:xfrm>
              <a:prstGeom prst="line">
                <a:avLst/>
              </a:prstGeom>
              <a:noFill/>
              <a:ln w="9525">
                <a:solidFill>
                  <a:srgbClr val="000000"/>
                </a:solidFill>
                <a:round/>
                <a:headEnd/>
                <a:tailEnd/>
              </a:ln>
            </p:spPr>
            <p:txBody>
              <a:bodyPr/>
              <a:lstStyle/>
              <a:p>
                <a:endParaRPr lang="zh-CN" altLang="en-US"/>
              </a:p>
            </p:txBody>
          </p:sp>
          <p:sp>
            <p:nvSpPr>
              <p:cNvPr id="178186" name="Line 10"/>
              <p:cNvSpPr>
                <a:spLocks noChangeShapeType="1"/>
              </p:cNvSpPr>
              <p:nvPr/>
            </p:nvSpPr>
            <p:spPr bwMode="auto">
              <a:xfrm flipH="1" flipV="1">
                <a:off x="5878" y="885"/>
                <a:ext cx="14" cy="5760"/>
              </a:xfrm>
              <a:prstGeom prst="line">
                <a:avLst/>
              </a:prstGeom>
              <a:noFill/>
              <a:ln w="9525">
                <a:solidFill>
                  <a:srgbClr val="000000"/>
                </a:solidFill>
                <a:round/>
                <a:headEnd/>
                <a:tailEnd/>
              </a:ln>
            </p:spPr>
            <p:txBody>
              <a:bodyPr/>
              <a:lstStyle/>
              <a:p>
                <a:endParaRPr lang="zh-CN" altLang="en-US"/>
              </a:p>
            </p:txBody>
          </p:sp>
          <p:sp>
            <p:nvSpPr>
              <p:cNvPr id="178187" name="Line 11"/>
              <p:cNvSpPr>
                <a:spLocks noChangeShapeType="1"/>
              </p:cNvSpPr>
              <p:nvPr/>
            </p:nvSpPr>
            <p:spPr bwMode="auto">
              <a:xfrm flipH="1" flipV="1">
                <a:off x="6480" y="885"/>
                <a:ext cx="14" cy="5790"/>
              </a:xfrm>
              <a:prstGeom prst="line">
                <a:avLst/>
              </a:prstGeom>
              <a:noFill/>
              <a:ln w="9525">
                <a:solidFill>
                  <a:srgbClr val="000000"/>
                </a:solidFill>
                <a:round/>
                <a:headEnd/>
                <a:tailEnd/>
              </a:ln>
            </p:spPr>
            <p:txBody>
              <a:bodyPr/>
              <a:lstStyle/>
              <a:p>
                <a:endParaRPr lang="zh-CN" altLang="en-US"/>
              </a:p>
            </p:txBody>
          </p:sp>
          <p:sp>
            <p:nvSpPr>
              <p:cNvPr id="178188" name="Line 12"/>
              <p:cNvSpPr>
                <a:spLocks noChangeShapeType="1"/>
              </p:cNvSpPr>
              <p:nvPr/>
            </p:nvSpPr>
            <p:spPr bwMode="auto">
              <a:xfrm flipH="1" flipV="1">
                <a:off x="7080" y="885"/>
                <a:ext cx="14" cy="5760"/>
              </a:xfrm>
              <a:prstGeom prst="line">
                <a:avLst/>
              </a:prstGeom>
              <a:noFill/>
              <a:ln w="9525">
                <a:solidFill>
                  <a:srgbClr val="000000"/>
                </a:solidFill>
                <a:round/>
                <a:headEnd/>
                <a:tailEnd/>
              </a:ln>
            </p:spPr>
            <p:txBody>
              <a:bodyPr/>
              <a:lstStyle/>
              <a:p>
                <a:endParaRPr lang="zh-CN" altLang="en-US"/>
              </a:p>
            </p:txBody>
          </p:sp>
          <p:sp>
            <p:nvSpPr>
              <p:cNvPr id="178189" name="Line 13"/>
              <p:cNvSpPr>
                <a:spLocks noChangeShapeType="1"/>
              </p:cNvSpPr>
              <p:nvPr/>
            </p:nvSpPr>
            <p:spPr bwMode="auto">
              <a:xfrm flipH="1" flipV="1">
                <a:off x="7680" y="855"/>
                <a:ext cx="14" cy="5805"/>
              </a:xfrm>
              <a:prstGeom prst="line">
                <a:avLst/>
              </a:prstGeom>
              <a:noFill/>
              <a:ln w="9525">
                <a:solidFill>
                  <a:srgbClr val="000000"/>
                </a:solidFill>
                <a:round/>
                <a:headEnd/>
                <a:tailEnd/>
              </a:ln>
            </p:spPr>
            <p:txBody>
              <a:bodyPr/>
              <a:lstStyle/>
              <a:p>
                <a:endParaRPr lang="zh-CN" altLang="en-US"/>
              </a:p>
            </p:txBody>
          </p:sp>
          <p:sp>
            <p:nvSpPr>
              <p:cNvPr id="178190" name="Line 14"/>
              <p:cNvSpPr>
                <a:spLocks noChangeShapeType="1"/>
              </p:cNvSpPr>
              <p:nvPr/>
            </p:nvSpPr>
            <p:spPr bwMode="auto">
              <a:xfrm flipH="1" flipV="1">
                <a:off x="8280" y="870"/>
                <a:ext cx="14" cy="5805"/>
              </a:xfrm>
              <a:prstGeom prst="line">
                <a:avLst/>
              </a:prstGeom>
              <a:noFill/>
              <a:ln w="9525">
                <a:solidFill>
                  <a:srgbClr val="000000"/>
                </a:solidFill>
                <a:round/>
                <a:headEnd/>
                <a:tailEnd/>
              </a:ln>
            </p:spPr>
            <p:txBody>
              <a:bodyPr/>
              <a:lstStyle/>
              <a:p>
                <a:endParaRPr lang="zh-CN" altLang="en-US"/>
              </a:p>
            </p:txBody>
          </p:sp>
        </p:grpSp>
        <p:sp>
          <p:nvSpPr>
            <p:cNvPr id="178191" name="Text Box 15"/>
            <p:cNvSpPr txBox="1">
              <a:spLocks noChangeArrowheads="1"/>
            </p:cNvSpPr>
            <p:nvPr/>
          </p:nvSpPr>
          <p:spPr bwMode="auto">
            <a:xfrm>
              <a:off x="2548" y="11145"/>
              <a:ext cx="586" cy="555"/>
            </a:xfrm>
            <a:prstGeom prst="rect">
              <a:avLst/>
            </a:prstGeom>
            <a:noFill/>
            <a:ln w="9525">
              <a:noFill/>
              <a:miter lim="800000"/>
              <a:headEnd/>
              <a:tailEnd/>
            </a:ln>
          </p:spPr>
          <p:txBody>
            <a:bodyPr/>
            <a:lstStyle/>
            <a:p>
              <a:pPr algn="just"/>
              <a:r>
                <a:rPr lang="en-US" altLang="zh-CN" sz="2000" i="1">
                  <a:latin typeface="Times New Roman" pitchFamily="18" charset="0"/>
                </a:rPr>
                <a:t>P</a:t>
              </a:r>
              <a:r>
                <a:rPr lang="en-US" altLang="zh-CN" sz="2000" i="1" baseline="-25000">
                  <a:latin typeface="Times New Roman" pitchFamily="18" charset="0"/>
                </a:rPr>
                <a:t>e</a:t>
              </a:r>
              <a:endParaRPr lang="en-US" altLang="zh-CN" sz="3600"/>
            </a:p>
          </p:txBody>
        </p:sp>
        <p:sp>
          <p:nvSpPr>
            <p:cNvPr id="178192" name="Text Box 16"/>
            <p:cNvSpPr txBox="1">
              <a:spLocks noChangeArrowheads="1"/>
            </p:cNvSpPr>
            <p:nvPr/>
          </p:nvSpPr>
          <p:spPr bwMode="auto">
            <a:xfrm>
              <a:off x="6028" y="13905"/>
              <a:ext cx="1200" cy="555"/>
            </a:xfrm>
            <a:prstGeom prst="rect">
              <a:avLst/>
            </a:prstGeom>
            <a:noFill/>
            <a:ln w="9525">
              <a:noFill/>
              <a:miter lim="800000"/>
              <a:headEnd/>
              <a:tailEnd/>
            </a:ln>
          </p:spPr>
          <p:txBody>
            <a:bodyPr/>
            <a:lstStyle/>
            <a:p>
              <a:pPr algn="just"/>
              <a:r>
                <a:rPr lang="en-US" altLang="zh-CN" sz="2000" i="1">
                  <a:latin typeface="Times New Roman" pitchFamily="18" charset="0"/>
                </a:rPr>
                <a:t>r</a:t>
              </a:r>
              <a:r>
                <a:rPr lang="en-US" altLang="zh-CN" sz="2000">
                  <a:latin typeface="Times New Roman" pitchFamily="18" charset="0"/>
                </a:rPr>
                <a:t> (dB)</a:t>
              </a:r>
              <a:endParaRPr lang="en-US" altLang="zh-CN" sz="3600"/>
            </a:p>
          </p:txBody>
        </p:sp>
      </p:grpSp>
      <p:sp>
        <p:nvSpPr>
          <p:cNvPr id="7" name="矩形 6"/>
          <p:cNvSpPr/>
          <p:nvPr/>
        </p:nvSpPr>
        <p:spPr>
          <a:xfrm>
            <a:off x="6300192" y="1364443"/>
            <a:ext cx="2555776" cy="5078313"/>
          </a:xfrm>
          <a:prstGeom prst="rect">
            <a:avLst/>
          </a:prstGeom>
        </p:spPr>
        <p:txBody>
          <a:bodyPr wrap="square">
            <a:spAutoFit/>
          </a:bodyPr>
          <a:lstStyle/>
          <a:p>
            <a:pPr>
              <a:lnSpc>
                <a:spcPct val="150000"/>
              </a:lnSpc>
            </a:pPr>
            <a:r>
              <a:rPr lang="en-US" altLang="zh-CN" sz="2400" b="1" dirty="0" smtClean="0">
                <a:solidFill>
                  <a:srgbClr val="3333FF"/>
                </a:solidFill>
                <a:latin typeface="+mj-ea"/>
                <a:ea typeface="+mj-ea"/>
              </a:rPr>
              <a:t>MASK</a:t>
            </a:r>
            <a:r>
              <a:rPr lang="zh-CN" altLang="en-US" sz="2400" b="1" dirty="0" smtClean="0">
                <a:solidFill>
                  <a:srgbClr val="3333FF"/>
                </a:solidFill>
                <a:latin typeface="+mj-ea"/>
                <a:ea typeface="+mj-ea"/>
              </a:rPr>
              <a:t>应用：</a:t>
            </a:r>
            <a:endParaRPr lang="en-US" altLang="zh-CN" sz="2400" b="1" dirty="0" smtClean="0">
              <a:solidFill>
                <a:srgbClr val="3333FF"/>
              </a:solidFill>
              <a:latin typeface="+mj-ea"/>
              <a:ea typeface="+mj-ea"/>
            </a:endParaRPr>
          </a:p>
          <a:p>
            <a:pPr>
              <a:lnSpc>
                <a:spcPct val="150000"/>
              </a:lnSpc>
            </a:pPr>
            <a:r>
              <a:rPr lang="zh-CN" altLang="en-US" sz="2400" b="1" dirty="0" smtClean="0">
                <a:latin typeface="+mj-ea"/>
                <a:ea typeface="+mj-ea"/>
              </a:rPr>
              <a:t>因为使用载波振幅传递信息，而振幅在传输时受信道衰落影响大，故远距离传输的衰落信道中应用较少</a:t>
            </a:r>
            <a:endParaRPr lang="en-US" altLang="zh-CN" sz="2400" b="1" dirty="0" smtClean="0">
              <a:latin typeface="+mj-ea"/>
              <a:ea typeface="+mj-ea"/>
            </a:endParaRPr>
          </a:p>
          <a:p>
            <a:pPr>
              <a:lnSpc>
                <a:spcPct val="150000"/>
              </a:lnSpc>
            </a:pPr>
            <a:endParaRPr lang="zh-CN" altLang="en-US" sz="2400" b="1" dirty="0">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r>
              <a:rPr lang="en-US" altLang="zh-CN" dirty="0"/>
              <a:t>7.5.2 MFSK</a:t>
            </a:r>
            <a:r>
              <a:rPr lang="zh-CN" altLang="en-US" dirty="0"/>
              <a:t>系统的抗噪声性能</a:t>
            </a:r>
          </a:p>
        </p:txBody>
      </p:sp>
      <p:sp>
        <p:nvSpPr>
          <p:cNvPr id="179203" name="Rectangle 3"/>
          <p:cNvSpPr>
            <a:spLocks noGrp="1" noChangeArrowheads="1"/>
          </p:cNvSpPr>
          <p:nvPr>
            <p:ph type="body" idx="1"/>
          </p:nvPr>
        </p:nvSpPr>
        <p:spPr/>
        <p:txBody>
          <a:bodyPr/>
          <a:lstStyle/>
          <a:p>
            <a:r>
              <a:rPr lang="en-US" altLang="zh-CN" dirty="0" smtClean="0">
                <a:solidFill>
                  <a:srgbClr val="3333FF"/>
                </a:solidFill>
              </a:rPr>
              <a:t>1. </a:t>
            </a:r>
            <a:r>
              <a:rPr lang="zh-CN" altLang="en-US" dirty="0" smtClean="0">
                <a:solidFill>
                  <a:srgbClr val="3333FF"/>
                </a:solidFill>
              </a:rPr>
              <a:t>非相干解调</a:t>
            </a:r>
            <a:r>
              <a:rPr lang="zh-CN" altLang="en-US" dirty="0" smtClean="0"/>
              <a:t>时的误码率</a:t>
            </a:r>
          </a:p>
          <a:p>
            <a:r>
              <a:rPr lang="zh-CN" altLang="en-US" dirty="0" smtClean="0">
                <a:solidFill>
                  <a:srgbClr val="3333FF"/>
                </a:solidFill>
              </a:rPr>
              <a:t>分析模型</a:t>
            </a:r>
            <a:endParaRPr lang="zh-CN" altLang="en-US" dirty="0">
              <a:solidFill>
                <a:srgbClr val="3333FF"/>
              </a:solidFill>
            </a:endParaRPr>
          </a:p>
        </p:txBody>
      </p:sp>
      <p:sp>
        <p:nvSpPr>
          <p:cNvPr id="49" name="灯片编号占位符 5"/>
          <p:cNvSpPr>
            <a:spLocks noGrp="1"/>
          </p:cNvSpPr>
          <p:nvPr>
            <p:ph type="sldNum" sz="quarter" idx="12"/>
          </p:nvPr>
        </p:nvSpPr>
        <p:spPr/>
        <p:txBody>
          <a:bodyPr/>
          <a:lstStyle/>
          <a:p>
            <a:fld id="{C30204A5-E2FC-45AE-BD05-D0F54D00B6EA}" type="slidenum">
              <a:rPr lang="en-US" altLang="zh-CN" smtClean="0"/>
              <a:pPr/>
              <a:t>198</a:t>
            </a:fld>
            <a:endParaRPr lang="en-US" altLang="zh-CN"/>
          </a:p>
        </p:txBody>
      </p:sp>
      <p:grpSp>
        <p:nvGrpSpPr>
          <p:cNvPr id="2" name="Group 4"/>
          <p:cNvGrpSpPr>
            <a:grpSpLocks/>
          </p:cNvGrpSpPr>
          <p:nvPr/>
        </p:nvGrpSpPr>
        <p:grpSpPr bwMode="auto">
          <a:xfrm>
            <a:off x="1265599" y="2079233"/>
            <a:ext cx="7138243" cy="3780432"/>
            <a:chOff x="2672" y="5622"/>
            <a:chExt cx="6586" cy="2724"/>
          </a:xfrm>
        </p:grpSpPr>
        <p:sp>
          <p:nvSpPr>
            <p:cNvPr id="179205" name="Text Box 5"/>
            <p:cNvSpPr txBox="1">
              <a:spLocks noChangeArrowheads="1"/>
            </p:cNvSpPr>
            <p:nvPr/>
          </p:nvSpPr>
          <p:spPr bwMode="auto">
            <a:xfrm>
              <a:off x="6888" y="5622"/>
              <a:ext cx="764" cy="540"/>
            </a:xfrm>
            <a:prstGeom prst="rect">
              <a:avLst/>
            </a:prstGeom>
            <a:noFill/>
            <a:ln w="9525">
              <a:noFill/>
              <a:miter lim="800000"/>
              <a:headEnd/>
              <a:tailEnd/>
            </a:ln>
          </p:spPr>
          <p:txBody>
            <a:bodyPr/>
            <a:lstStyle/>
            <a:p>
              <a:pPr algn="just"/>
              <a:r>
                <a:rPr lang="en-US" altLang="zh-CN" b="1" i="1">
                  <a:latin typeface="Times New Roman" pitchFamily="18" charset="0"/>
                </a:rPr>
                <a:t>V</a:t>
              </a:r>
              <a:r>
                <a:rPr lang="en-US" altLang="zh-CN" b="1" baseline="-25000">
                  <a:latin typeface="Times New Roman" pitchFamily="18" charset="0"/>
                </a:rPr>
                <a:t>1</a:t>
              </a:r>
              <a:r>
                <a:rPr lang="en-US" altLang="zh-CN" b="1">
                  <a:latin typeface="Times New Roman" pitchFamily="18" charset="0"/>
                </a:rPr>
                <a:t>(</a:t>
              </a:r>
              <a:r>
                <a:rPr lang="en-US" altLang="zh-CN" b="1" i="1">
                  <a:latin typeface="Times New Roman" pitchFamily="18" charset="0"/>
                </a:rPr>
                <a:t>t</a:t>
              </a:r>
              <a:r>
                <a:rPr lang="en-US" altLang="zh-CN" b="1">
                  <a:latin typeface="Times New Roman" pitchFamily="18" charset="0"/>
                </a:rPr>
                <a:t>)</a:t>
              </a:r>
              <a:endParaRPr lang="en-US" altLang="zh-CN" sz="3600" b="1"/>
            </a:p>
          </p:txBody>
        </p:sp>
        <p:sp>
          <p:nvSpPr>
            <p:cNvPr id="179206" name="Text Box 6"/>
            <p:cNvSpPr txBox="1">
              <a:spLocks noChangeArrowheads="1"/>
            </p:cNvSpPr>
            <p:nvPr/>
          </p:nvSpPr>
          <p:spPr bwMode="auto">
            <a:xfrm>
              <a:off x="7382" y="6177"/>
              <a:ext cx="722" cy="1410"/>
            </a:xfrm>
            <a:prstGeom prst="rect">
              <a:avLst/>
            </a:prstGeom>
            <a:solidFill>
              <a:srgbClr val="FFFFFF"/>
            </a:solidFill>
            <a:ln w="9525">
              <a:solidFill>
                <a:srgbClr val="000000"/>
              </a:solidFill>
              <a:miter lim="800000"/>
              <a:headEnd/>
              <a:tailEnd/>
            </a:ln>
          </p:spPr>
          <p:txBody>
            <a:bodyPr anchor="ctr" anchorCtr="1"/>
            <a:lstStyle/>
            <a:p>
              <a:pPr algn="ctr"/>
              <a:r>
                <a:rPr lang="zh-CN" altLang="en-US" b="1">
                  <a:latin typeface="Times New Roman" pitchFamily="18" charset="0"/>
                </a:rPr>
                <a:t>抽样</a:t>
              </a:r>
            </a:p>
            <a:p>
              <a:pPr algn="ctr"/>
              <a:r>
                <a:rPr lang="zh-CN" altLang="en-US" b="1">
                  <a:latin typeface="Times New Roman" pitchFamily="18" charset="0"/>
                </a:rPr>
                <a:t>判决</a:t>
              </a:r>
              <a:endParaRPr lang="zh-CN" altLang="en-US" sz="3600" b="1"/>
            </a:p>
          </p:txBody>
        </p:sp>
        <p:sp>
          <p:nvSpPr>
            <p:cNvPr id="179207" name="Line 7"/>
            <p:cNvSpPr>
              <a:spLocks noChangeShapeType="1"/>
            </p:cNvSpPr>
            <p:nvPr/>
          </p:nvSpPr>
          <p:spPr bwMode="auto">
            <a:xfrm flipH="1">
              <a:off x="8102" y="6687"/>
              <a:ext cx="450" cy="0"/>
            </a:xfrm>
            <a:prstGeom prst="line">
              <a:avLst/>
            </a:prstGeom>
            <a:noFill/>
            <a:ln w="9525">
              <a:solidFill>
                <a:srgbClr val="000000"/>
              </a:solidFill>
              <a:round/>
              <a:headEnd type="triangle" w="med" len="med"/>
              <a:tailEnd/>
            </a:ln>
          </p:spPr>
          <p:txBody>
            <a:bodyPr/>
            <a:lstStyle/>
            <a:p>
              <a:endParaRPr lang="zh-CN" altLang="en-US" sz="2000" b="1"/>
            </a:p>
          </p:txBody>
        </p:sp>
        <p:grpSp>
          <p:nvGrpSpPr>
            <p:cNvPr id="3" name="Group 8"/>
            <p:cNvGrpSpPr>
              <a:grpSpLocks/>
            </p:cNvGrpSpPr>
            <p:nvPr/>
          </p:nvGrpSpPr>
          <p:grpSpPr bwMode="auto">
            <a:xfrm>
              <a:off x="3646" y="5730"/>
              <a:ext cx="3736" cy="585"/>
              <a:chOff x="3646" y="5730"/>
              <a:chExt cx="3736" cy="585"/>
            </a:xfrm>
          </p:grpSpPr>
          <p:grpSp>
            <p:nvGrpSpPr>
              <p:cNvPr id="4" name="Group 9"/>
              <p:cNvGrpSpPr>
                <a:grpSpLocks/>
              </p:cNvGrpSpPr>
              <p:nvPr/>
            </p:nvGrpSpPr>
            <p:grpSpPr bwMode="auto">
              <a:xfrm>
                <a:off x="3646" y="5730"/>
                <a:ext cx="1562" cy="585"/>
                <a:chOff x="2834" y="6825"/>
                <a:chExt cx="1562" cy="585"/>
              </a:xfrm>
            </p:grpSpPr>
            <p:sp>
              <p:nvSpPr>
                <p:cNvPr id="179210" name="Text Box 10"/>
                <p:cNvSpPr txBox="1">
                  <a:spLocks noChangeArrowheads="1"/>
                </p:cNvSpPr>
                <p:nvPr/>
              </p:nvSpPr>
              <p:spPr bwMode="auto">
                <a:xfrm>
                  <a:off x="3300" y="6825"/>
                  <a:ext cx="1096" cy="585"/>
                </a:xfrm>
                <a:prstGeom prst="rect">
                  <a:avLst/>
                </a:prstGeom>
                <a:solidFill>
                  <a:srgbClr val="FFFFFF"/>
                </a:solidFill>
                <a:ln w="9525">
                  <a:solidFill>
                    <a:srgbClr val="000000"/>
                  </a:solidFill>
                  <a:miter lim="800000"/>
                  <a:headEnd/>
                  <a:tailEnd/>
                </a:ln>
              </p:spPr>
              <p:txBody>
                <a:bodyPr lIns="0" tIns="0" rIns="0" bIns="0" anchor="ctr" anchorCtr="1"/>
                <a:lstStyle/>
                <a:p>
                  <a:pPr algn="ctr">
                    <a:lnSpc>
                      <a:spcPct val="96000"/>
                    </a:lnSpc>
                  </a:pPr>
                  <a:r>
                    <a:rPr lang="zh-CN" altLang="en-US" sz="2800" b="1" baseline="30000">
                      <a:latin typeface="Times New Roman" pitchFamily="18" charset="0"/>
                    </a:rPr>
                    <a:t>带通滤波</a:t>
                  </a:r>
                </a:p>
                <a:p>
                  <a:pPr algn="ctr">
                    <a:lnSpc>
                      <a:spcPct val="96000"/>
                    </a:lnSpc>
                  </a:pPr>
                  <a:r>
                    <a:rPr lang="en-US" altLang="zh-CN" sz="2800" b="1" i="1" baseline="30000">
                      <a:latin typeface="Times New Roman" pitchFamily="18" charset="0"/>
                    </a:rPr>
                    <a:t>f</a:t>
                  </a:r>
                  <a:r>
                    <a:rPr lang="en-US" altLang="zh-CN" sz="2800" b="1" baseline="-25000">
                      <a:latin typeface="Times New Roman" pitchFamily="18" charset="0"/>
                    </a:rPr>
                    <a:t>1</a:t>
                  </a:r>
                  <a:endParaRPr lang="en-US" altLang="zh-CN" sz="4800" b="1"/>
                </a:p>
              </p:txBody>
            </p:sp>
            <p:sp>
              <p:nvSpPr>
                <p:cNvPr id="179211" name="Line 11"/>
                <p:cNvSpPr>
                  <a:spLocks noChangeShapeType="1"/>
                </p:cNvSpPr>
                <p:nvPr/>
              </p:nvSpPr>
              <p:spPr bwMode="auto">
                <a:xfrm flipH="1">
                  <a:off x="2834" y="7125"/>
                  <a:ext cx="450" cy="0"/>
                </a:xfrm>
                <a:prstGeom prst="line">
                  <a:avLst/>
                </a:prstGeom>
                <a:noFill/>
                <a:ln w="9525">
                  <a:solidFill>
                    <a:srgbClr val="000000"/>
                  </a:solidFill>
                  <a:round/>
                  <a:headEnd type="triangle" w="med" len="med"/>
                  <a:tailEnd/>
                </a:ln>
              </p:spPr>
              <p:txBody>
                <a:bodyPr/>
                <a:lstStyle/>
                <a:p>
                  <a:endParaRPr lang="zh-CN" altLang="en-US" sz="2000" b="1"/>
                </a:p>
              </p:txBody>
            </p:sp>
          </p:grpSp>
          <p:sp>
            <p:nvSpPr>
              <p:cNvPr id="179212" name="Text Box 12"/>
              <p:cNvSpPr txBox="1">
                <a:spLocks noChangeArrowheads="1"/>
              </p:cNvSpPr>
              <p:nvPr/>
            </p:nvSpPr>
            <p:spPr bwMode="auto">
              <a:xfrm>
                <a:off x="5656" y="5730"/>
                <a:ext cx="1096" cy="585"/>
              </a:xfrm>
              <a:prstGeom prst="rect">
                <a:avLst/>
              </a:prstGeom>
              <a:solidFill>
                <a:srgbClr val="FFFFFF"/>
              </a:solidFill>
              <a:ln w="9525">
                <a:solidFill>
                  <a:srgbClr val="000000"/>
                </a:solidFill>
                <a:miter lim="800000"/>
                <a:headEnd/>
                <a:tailEnd/>
              </a:ln>
            </p:spPr>
            <p:txBody>
              <a:bodyPr/>
              <a:lstStyle/>
              <a:p>
                <a:pPr algn="ctr"/>
                <a:r>
                  <a:rPr lang="zh-CN" altLang="en-US" b="1" dirty="0">
                    <a:latin typeface="Times New Roman" pitchFamily="18" charset="0"/>
                  </a:rPr>
                  <a:t>包络检波</a:t>
                </a:r>
                <a:endParaRPr lang="zh-CN" altLang="en-US" sz="3600" b="1" dirty="0"/>
              </a:p>
            </p:txBody>
          </p:sp>
          <p:sp>
            <p:nvSpPr>
              <p:cNvPr id="179213" name="Line 13"/>
              <p:cNvSpPr>
                <a:spLocks noChangeShapeType="1"/>
              </p:cNvSpPr>
              <p:nvPr/>
            </p:nvSpPr>
            <p:spPr bwMode="auto">
              <a:xfrm flipH="1">
                <a:off x="5218" y="6030"/>
                <a:ext cx="436" cy="0"/>
              </a:xfrm>
              <a:prstGeom prst="line">
                <a:avLst/>
              </a:prstGeom>
              <a:noFill/>
              <a:ln w="9525">
                <a:solidFill>
                  <a:srgbClr val="000000"/>
                </a:solidFill>
                <a:round/>
                <a:headEnd type="triangle" w="med" len="med"/>
                <a:tailEnd/>
              </a:ln>
            </p:spPr>
            <p:txBody>
              <a:bodyPr/>
              <a:lstStyle/>
              <a:p>
                <a:endParaRPr lang="zh-CN" altLang="en-US" sz="2000" b="1"/>
              </a:p>
            </p:txBody>
          </p:sp>
          <p:grpSp>
            <p:nvGrpSpPr>
              <p:cNvPr id="5" name="Group 14"/>
              <p:cNvGrpSpPr>
                <a:grpSpLocks/>
              </p:cNvGrpSpPr>
              <p:nvPr/>
            </p:nvGrpSpPr>
            <p:grpSpPr bwMode="auto">
              <a:xfrm>
                <a:off x="6752" y="6008"/>
                <a:ext cx="630" cy="284"/>
                <a:chOff x="6436" y="2239"/>
                <a:chExt cx="630" cy="284"/>
              </a:xfrm>
            </p:grpSpPr>
            <p:sp>
              <p:nvSpPr>
                <p:cNvPr id="179215" name="Line 15"/>
                <p:cNvSpPr>
                  <a:spLocks noChangeShapeType="1"/>
                </p:cNvSpPr>
                <p:nvPr/>
              </p:nvSpPr>
              <p:spPr bwMode="auto">
                <a:xfrm>
                  <a:off x="6436" y="2239"/>
                  <a:ext cx="254" cy="0"/>
                </a:xfrm>
                <a:prstGeom prst="line">
                  <a:avLst/>
                </a:prstGeom>
                <a:noFill/>
                <a:ln w="9525">
                  <a:solidFill>
                    <a:srgbClr val="000000"/>
                  </a:solidFill>
                  <a:round/>
                  <a:headEnd/>
                  <a:tailEnd/>
                </a:ln>
              </p:spPr>
              <p:txBody>
                <a:bodyPr/>
                <a:lstStyle/>
                <a:p>
                  <a:endParaRPr lang="zh-CN" altLang="en-US" sz="2000" b="1"/>
                </a:p>
              </p:txBody>
            </p:sp>
            <p:sp>
              <p:nvSpPr>
                <p:cNvPr id="179216" name="Line 16"/>
                <p:cNvSpPr>
                  <a:spLocks noChangeShapeType="1"/>
                </p:cNvSpPr>
                <p:nvPr/>
              </p:nvSpPr>
              <p:spPr bwMode="auto">
                <a:xfrm>
                  <a:off x="6690" y="2239"/>
                  <a:ext cx="0" cy="284"/>
                </a:xfrm>
                <a:prstGeom prst="line">
                  <a:avLst/>
                </a:prstGeom>
                <a:noFill/>
                <a:ln w="9525">
                  <a:solidFill>
                    <a:srgbClr val="000000"/>
                  </a:solidFill>
                  <a:round/>
                  <a:headEnd/>
                  <a:tailEnd/>
                </a:ln>
              </p:spPr>
              <p:txBody>
                <a:bodyPr/>
                <a:lstStyle/>
                <a:p>
                  <a:endParaRPr lang="zh-CN" altLang="en-US" sz="2000" b="1"/>
                </a:p>
              </p:txBody>
            </p:sp>
            <p:sp>
              <p:nvSpPr>
                <p:cNvPr id="179217" name="Line 17"/>
                <p:cNvSpPr>
                  <a:spLocks noChangeShapeType="1"/>
                </p:cNvSpPr>
                <p:nvPr/>
              </p:nvSpPr>
              <p:spPr bwMode="auto">
                <a:xfrm>
                  <a:off x="6690" y="2523"/>
                  <a:ext cx="376" cy="0"/>
                </a:xfrm>
                <a:prstGeom prst="line">
                  <a:avLst/>
                </a:prstGeom>
                <a:noFill/>
                <a:ln w="9525">
                  <a:solidFill>
                    <a:srgbClr val="000000"/>
                  </a:solidFill>
                  <a:round/>
                  <a:headEnd/>
                  <a:tailEnd type="triangle" w="med" len="med"/>
                </a:ln>
              </p:spPr>
              <p:txBody>
                <a:bodyPr/>
                <a:lstStyle/>
                <a:p>
                  <a:endParaRPr lang="zh-CN" altLang="en-US" sz="2000" b="1"/>
                </a:p>
              </p:txBody>
            </p:sp>
          </p:grpSp>
        </p:grpSp>
        <p:grpSp>
          <p:nvGrpSpPr>
            <p:cNvPr id="6" name="Group 18"/>
            <p:cNvGrpSpPr>
              <a:grpSpLocks/>
            </p:cNvGrpSpPr>
            <p:nvPr/>
          </p:nvGrpSpPr>
          <p:grpSpPr bwMode="auto">
            <a:xfrm>
              <a:off x="3648" y="7443"/>
              <a:ext cx="3752" cy="585"/>
              <a:chOff x="3646" y="5718"/>
              <a:chExt cx="3752" cy="585"/>
            </a:xfrm>
          </p:grpSpPr>
          <p:grpSp>
            <p:nvGrpSpPr>
              <p:cNvPr id="7" name="Group 19"/>
              <p:cNvGrpSpPr>
                <a:grpSpLocks/>
              </p:cNvGrpSpPr>
              <p:nvPr/>
            </p:nvGrpSpPr>
            <p:grpSpPr bwMode="auto">
              <a:xfrm>
                <a:off x="3646" y="5718"/>
                <a:ext cx="1562" cy="585"/>
                <a:chOff x="2834" y="6825"/>
                <a:chExt cx="1562" cy="585"/>
              </a:xfrm>
            </p:grpSpPr>
            <p:sp>
              <p:nvSpPr>
                <p:cNvPr id="179220" name="Text Box 20"/>
                <p:cNvSpPr txBox="1">
                  <a:spLocks noChangeArrowheads="1"/>
                </p:cNvSpPr>
                <p:nvPr/>
              </p:nvSpPr>
              <p:spPr bwMode="auto">
                <a:xfrm>
                  <a:off x="3300" y="6825"/>
                  <a:ext cx="1096" cy="585"/>
                </a:xfrm>
                <a:prstGeom prst="rect">
                  <a:avLst/>
                </a:prstGeom>
                <a:solidFill>
                  <a:srgbClr val="FFFFFF"/>
                </a:solidFill>
                <a:ln w="9525">
                  <a:solidFill>
                    <a:srgbClr val="000000"/>
                  </a:solidFill>
                  <a:miter lim="800000"/>
                  <a:headEnd/>
                  <a:tailEnd/>
                </a:ln>
              </p:spPr>
              <p:txBody>
                <a:bodyPr lIns="0" tIns="0" rIns="0" bIns="0" anchor="ctr" anchorCtr="1"/>
                <a:lstStyle/>
                <a:p>
                  <a:pPr algn="ctr">
                    <a:lnSpc>
                      <a:spcPct val="96000"/>
                    </a:lnSpc>
                  </a:pPr>
                  <a:r>
                    <a:rPr lang="zh-CN" altLang="en-US" sz="2800" b="1" baseline="30000">
                      <a:latin typeface="Times New Roman" pitchFamily="18" charset="0"/>
                    </a:rPr>
                    <a:t>带通滤波</a:t>
                  </a:r>
                </a:p>
                <a:p>
                  <a:pPr algn="ctr">
                    <a:lnSpc>
                      <a:spcPct val="96000"/>
                    </a:lnSpc>
                  </a:pPr>
                  <a:r>
                    <a:rPr lang="en-US" altLang="zh-CN" sz="2800" b="1" i="1" baseline="30000">
                      <a:latin typeface="Times New Roman" pitchFamily="18" charset="0"/>
                    </a:rPr>
                    <a:t>f</a:t>
                  </a:r>
                  <a:r>
                    <a:rPr lang="en-US" altLang="zh-CN" sz="2800" b="1" i="1" baseline="-25000">
                      <a:latin typeface="Times New Roman" pitchFamily="18" charset="0"/>
                    </a:rPr>
                    <a:t>M</a:t>
                  </a:r>
                  <a:endParaRPr lang="en-US" altLang="zh-CN" sz="4800" b="1"/>
                </a:p>
              </p:txBody>
            </p:sp>
            <p:sp>
              <p:nvSpPr>
                <p:cNvPr id="179221" name="Line 21"/>
                <p:cNvSpPr>
                  <a:spLocks noChangeShapeType="1"/>
                </p:cNvSpPr>
                <p:nvPr/>
              </p:nvSpPr>
              <p:spPr bwMode="auto">
                <a:xfrm flipH="1">
                  <a:off x="2834" y="7125"/>
                  <a:ext cx="450" cy="0"/>
                </a:xfrm>
                <a:prstGeom prst="line">
                  <a:avLst/>
                </a:prstGeom>
                <a:noFill/>
                <a:ln w="9525">
                  <a:solidFill>
                    <a:srgbClr val="000000"/>
                  </a:solidFill>
                  <a:round/>
                  <a:headEnd type="triangle" w="med" len="med"/>
                  <a:tailEnd/>
                </a:ln>
              </p:spPr>
              <p:txBody>
                <a:bodyPr/>
                <a:lstStyle/>
                <a:p>
                  <a:endParaRPr lang="zh-CN" altLang="en-US" sz="2000" b="1"/>
                </a:p>
              </p:txBody>
            </p:sp>
          </p:grpSp>
          <p:grpSp>
            <p:nvGrpSpPr>
              <p:cNvPr id="8" name="Group 22"/>
              <p:cNvGrpSpPr>
                <a:grpSpLocks/>
              </p:cNvGrpSpPr>
              <p:nvPr/>
            </p:nvGrpSpPr>
            <p:grpSpPr bwMode="auto">
              <a:xfrm>
                <a:off x="5190" y="5718"/>
                <a:ext cx="2208" cy="585"/>
                <a:chOff x="4874" y="3318"/>
                <a:chExt cx="2208" cy="585"/>
              </a:xfrm>
            </p:grpSpPr>
            <p:grpSp>
              <p:nvGrpSpPr>
                <p:cNvPr id="9" name="Group 23"/>
                <p:cNvGrpSpPr>
                  <a:grpSpLocks/>
                </p:cNvGrpSpPr>
                <p:nvPr/>
              </p:nvGrpSpPr>
              <p:grpSpPr bwMode="auto">
                <a:xfrm>
                  <a:off x="4874" y="3318"/>
                  <a:ext cx="1562" cy="585"/>
                  <a:chOff x="2834" y="6825"/>
                  <a:chExt cx="1562" cy="585"/>
                </a:xfrm>
              </p:grpSpPr>
              <p:sp>
                <p:nvSpPr>
                  <p:cNvPr id="179224" name="Text Box 24"/>
                  <p:cNvSpPr txBox="1">
                    <a:spLocks noChangeArrowheads="1"/>
                  </p:cNvSpPr>
                  <p:nvPr/>
                </p:nvSpPr>
                <p:spPr bwMode="auto">
                  <a:xfrm>
                    <a:off x="3300" y="6825"/>
                    <a:ext cx="1096" cy="585"/>
                  </a:xfrm>
                  <a:prstGeom prst="rect">
                    <a:avLst/>
                  </a:prstGeom>
                  <a:solidFill>
                    <a:srgbClr val="FFFFFF"/>
                  </a:solidFill>
                  <a:ln w="9525">
                    <a:solidFill>
                      <a:srgbClr val="000000"/>
                    </a:solidFill>
                    <a:miter lim="800000"/>
                    <a:headEnd/>
                    <a:tailEnd/>
                  </a:ln>
                </p:spPr>
                <p:txBody>
                  <a:bodyPr/>
                  <a:lstStyle/>
                  <a:p>
                    <a:pPr algn="ctr"/>
                    <a:r>
                      <a:rPr lang="zh-CN" altLang="en-US" b="1" dirty="0">
                        <a:latin typeface="Times New Roman" pitchFamily="18" charset="0"/>
                      </a:rPr>
                      <a:t>包络检波</a:t>
                    </a:r>
                    <a:endParaRPr lang="zh-CN" altLang="en-US" sz="3600" b="1" dirty="0"/>
                  </a:p>
                </p:txBody>
              </p:sp>
              <p:sp>
                <p:nvSpPr>
                  <p:cNvPr id="179225" name="Line 25"/>
                  <p:cNvSpPr>
                    <a:spLocks noChangeShapeType="1"/>
                  </p:cNvSpPr>
                  <p:nvPr/>
                </p:nvSpPr>
                <p:spPr bwMode="auto">
                  <a:xfrm flipH="1">
                    <a:off x="2834" y="7125"/>
                    <a:ext cx="450" cy="0"/>
                  </a:xfrm>
                  <a:prstGeom prst="line">
                    <a:avLst/>
                  </a:prstGeom>
                  <a:noFill/>
                  <a:ln w="9525">
                    <a:solidFill>
                      <a:srgbClr val="000000"/>
                    </a:solidFill>
                    <a:round/>
                    <a:headEnd type="triangle" w="med" len="med"/>
                    <a:tailEnd/>
                  </a:ln>
                </p:spPr>
                <p:txBody>
                  <a:bodyPr/>
                  <a:lstStyle/>
                  <a:p>
                    <a:endParaRPr lang="zh-CN" altLang="en-US" sz="2000" b="1"/>
                  </a:p>
                </p:txBody>
              </p:sp>
            </p:grpSp>
            <p:grpSp>
              <p:nvGrpSpPr>
                <p:cNvPr id="10" name="Group 26"/>
                <p:cNvGrpSpPr>
                  <a:grpSpLocks/>
                </p:cNvGrpSpPr>
                <p:nvPr/>
              </p:nvGrpSpPr>
              <p:grpSpPr bwMode="auto">
                <a:xfrm>
                  <a:off x="6452" y="3363"/>
                  <a:ext cx="630" cy="240"/>
                  <a:chOff x="6452" y="3363"/>
                  <a:chExt cx="630" cy="240"/>
                </a:xfrm>
              </p:grpSpPr>
              <p:sp>
                <p:nvSpPr>
                  <p:cNvPr id="179227" name="Line 27"/>
                  <p:cNvSpPr>
                    <a:spLocks noChangeShapeType="1"/>
                  </p:cNvSpPr>
                  <p:nvPr/>
                </p:nvSpPr>
                <p:spPr bwMode="auto">
                  <a:xfrm flipV="1">
                    <a:off x="6452" y="3603"/>
                    <a:ext cx="254" cy="0"/>
                  </a:xfrm>
                  <a:prstGeom prst="line">
                    <a:avLst/>
                  </a:prstGeom>
                  <a:noFill/>
                  <a:ln w="9525">
                    <a:solidFill>
                      <a:srgbClr val="000000"/>
                    </a:solidFill>
                    <a:round/>
                    <a:headEnd/>
                    <a:tailEnd/>
                  </a:ln>
                </p:spPr>
                <p:txBody>
                  <a:bodyPr/>
                  <a:lstStyle/>
                  <a:p>
                    <a:endParaRPr lang="zh-CN" altLang="en-US" sz="2000" b="1"/>
                  </a:p>
                </p:txBody>
              </p:sp>
              <p:sp>
                <p:nvSpPr>
                  <p:cNvPr id="179228" name="Line 28"/>
                  <p:cNvSpPr>
                    <a:spLocks noChangeShapeType="1"/>
                  </p:cNvSpPr>
                  <p:nvPr/>
                </p:nvSpPr>
                <p:spPr bwMode="auto">
                  <a:xfrm flipV="1">
                    <a:off x="6706" y="3363"/>
                    <a:ext cx="0" cy="240"/>
                  </a:xfrm>
                  <a:prstGeom prst="line">
                    <a:avLst/>
                  </a:prstGeom>
                  <a:noFill/>
                  <a:ln w="9525">
                    <a:solidFill>
                      <a:srgbClr val="000000"/>
                    </a:solidFill>
                    <a:round/>
                    <a:headEnd/>
                    <a:tailEnd/>
                  </a:ln>
                </p:spPr>
                <p:txBody>
                  <a:bodyPr/>
                  <a:lstStyle/>
                  <a:p>
                    <a:endParaRPr lang="zh-CN" altLang="en-US" sz="2000" b="1"/>
                  </a:p>
                </p:txBody>
              </p:sp>
              <p:sp>
                <p:nvSpPr>
                  <p:cNvPr id="179229" name="Line 29"/>
                  <p:cNvSpPr>
                    <a:spLocks noChangeShapeType="1"/>
                  </p:cNvSpPr>
                  <p:nvPr/>
                </p:nvSpPr>
                <p:spPr bwMode="auto">
                  <a:xfrm flipV="1">
                    <a:off x="6706" y="3363"/>
                    <a:ext cx="376" cy="0"/>
                  </a:xfrm>
                  <a:prstGeom prst="line">
                    <a:avLst/>
                  </a:prstGeom>
                  <a:noFill/>
                  <a:ln w="9525">
                    <a:solidFill>
                      <a:srgbClr val="000000"/>
                    </a:solidFill>
                    <a:round/>
                    <a:headEnd/>
                    <a:tailEnd type="triangle" w="med" len="med"/>
                  </a:ln>
                </p:spPr>
                <p:txBody>
                  <a:bodyPr/>
                  <a:lstStyle/>
                  <a:p>
                    <a:endParaRPr lang="zh-CN" altLang="en-US" sz="2000" b="1"/>
                  </a:p>
                </p:txBody>
              </p:sp>
            </p:grpSp>
          </p:grpSp>
        </p:grpSp>
        <p:sp>
          <p:nvSpPr>
            <p:cNvPr id="179230" name="Line 30"/>
            <p:cNvSpPr>
              <a:spLocks noChangeShapeType="1"/>
            </p:cNvSpPr>
            <p:nvPr/>
          </p:nvSpPr>
          <p:spPr bwMode="auto">
            <a:xfrm flipH="1">
              <a:off x="3646" y="6036"/>
              <a:ext cx="2" cy="1695"/>
            </a:xfrm>
            <a:prstGeom prst="line">
              <a:avLst/>
            </a:prstGeom>
            <a:noFill/>
            <a:ln w="9525">
              <a:solidFill>
                <a:srgbClr val="000000"/>
              </a:solidFill>
              <a:round/>
              <a:headEnd/>
              <a:tailEnd/>
            </a:ln>
          </p:spPr>
          <p:txBody>
            <a:bodyPr/>
            <a:lstStyle/>
            <a:p>
              <a:endParaRPr lang="zh-CN" altLang="en-US" sz="2000" b="1"/>
            </a:p>
          </p:txBody>
        </p:sp>
        <p:sp>
          <p:nvSpPr>
            <p:cNvPr id="179231" name="Line 31"/>
            <p:cNvSpPr>
              <a:spLocks noChangeShapeType="1"/>
            </p:cNvSpPr>
            <p:nvPr/>
          </p:nvSpPr>
          <p:spPr bwMode="auto">
            <a:xfrm flipH="1">
              <a:off x="3228" y="6711"/>
              <a:ext cx="420" cy="0"/>
            </a:xfrm>
            <a:prstGeom prst="line">
              <a:avLst/>
            </a:prstGeom>
            <a:noFill/>
            <a:ln w="9525">
              <a:solidFill>
                <a:srgbClr val="000000"/>
              </a:solidFill>
              <a:round/>
              <a:headEnd/>
              <a:tailEnd/>
            </a:ln>
          </p:spPr>
          <p:txBody>
            <a:bodyPr/>
            <a:lstStyle/>
            <a:p>
              <a:endParaRPr lang="zh-CN" altLang="en-US" sz="2000" b="1"/>
            </a:p>
          </p:txBody>
        </p:sp>
        <p:sp>
          <p:nvSpPr>
            <p:cNvPr id="179232" name="Text Box 32"/>
            <p:cNvSpPr txBox="1">
              <a:spLocks noChangeArrowheads="1"/>
            </p:cNvSpPr>
            <p:nvPr/>
          </p:nvSpPr>
          <p:spPr bwMode="auto">
            <a:xfrm>
              <a:off x="2672" y="6263"/>
              <a:ext cx="690" cy="420"/>
            </a:xfrm>
            <a:prstGeom prst="rect">
              <a:avLst/>
            </a:prstGeom>
            <a:noFill/>
            <a:ln w="9525">
              <a:noFill/>
              <a:miter lim="800000"/>
              <a:headEnd/>
              <a:tailEnd/>
            </a:ln>
          </p:spPr>
          <p:txBody>
            <a:bodyPr/>
            <a:lstStyle/>
            <a:p>
              <a:pPr algn="just"/>
              <a:r>
                <a:rPr lang="zh-CN" altLang="en-US" b="1">
                  <a:latin typeface="Times New Roman" pitchFamily="18" charset="0"/>
                </a:rPr>
                <a:t>输入</a:t>
              </a:r>
              <a:endParaRPr lang="zh-CN" altLang="en-US" sz="3600" b="1"/>
            </a:p>
          </p:txBody>
        </p:sp>
        <p:sp>
          <p:nvSpPr>
            <p:cNvPr id="179233" name="Text Box 33"/>
            <p:cNvSpPr txBox="1">
              <a:spLocks noChangeArrowheads="1"/>
            </p:cNvSpPr>
            <p:nvPr/>
          </p:nvSpPr>
          <p:spPr bwMode="auto">
            <a:xfrm>
              <a:off x="8508" y="6474"/>
              <a:ext cx="750" cy="420"/>
            </a:xfrm>
            <a:prstGeom prst="rect">
              <a:avLst/>
            </a:prstGeom>
            <a:noFill/>
            <a:ln w="9525">
              <a:noFill/>
              <a:miter lim="800000"/>
              <a:headEnd/>
              <a:tailEnd/>
            </a:ln>
          </p:spPr>
          <p:txBody>
            <a:bodyPr/>
            <a:lstStyle/>
            <a:p>
              <a:pPr algn="just"/>
              <a:r>
                <a:rPr lang="zh-CN" altLang="en-US" b="1">
                  <a:latin typeface="Times New Roman" pitchFamily="18" charset="0"/>
                </a:rPr>
                <a:t>输出</a:t>
              </a:r>
              <a:endParaRPr lang="zh-CN" altLang="en-US" sz="3600" b="1"/>
            </a:p>
          </p:txBody>
        </p:sp>
        <p:sp>
          <p:nvSpPr>
            <p:cNvPr id="179234" name="Text Box 34"/>
            <p:cNvSpPr txBox="1">
              <a:spLocks noChangeArrowheads="1"/>
            </p:cNvSpPr>
            <p:nvPr/>
          </p:nvSpPr>
          <p:spPr bwMode="auto">
            <a:xfrm>
              <a:off x="6900" y="7572"/>
              <a:ext cx="720" cy="450"/>
            </a:xfrm>
            <a:prstGeom prst="rect">
              <a:avLst/>
            </a:prstGeom>
            <a:noFill/>
            <a:ln w="9525">
              <a:noFill/>
              <a:miter lim="800000"/>
              <a:headEnd/>
              <a:tailEnd/>
            </a:ln>
          </p:spPr>
          <p:txBody>
            <a:bodyPr/>
            <a:lstStyle/>
            <a:p>
              <a:pPr algn="just"/>
              <a:r>
                <a:rPr lang="en-US" altLang="zh-CN" b="1" i="1">
                  <a:latin typeface="Times New Roman" pitchFamily="18" charset="0"/>
                </a:rPr>
                <a:t>V</a:t>
              </a:r>
              <a:r>
                <a:rPr lang="en-US" altLang="zh-CN" b="1" i="1" baseline="-25000">
                  <a:latin typeface="Times New Roman" pitchFamily="18" charset="0"/>
                </a:rPr>
                <a:t>M</a:t>
              </a:r>
              <a:r>
                <a:rPr lang="en-US" altLang="zh-CN" b="1">
                  <a:latin typeface="Times New Roman" pitchFamily="18" charset="0"/>
                </a:rPr>
                <a:t>(</a:t>
              </a:r>
              <a:r>
                <a:rPr lang="en-US" altLang="zh-CN" b="1" i="1">
                  <a:latin typeface="Times New Roman" pitchFamily="18" charset="0"/>
                </a:rPr>
                <a:t>t</a:t>
              </a:r>
              <a:r>
                <a:rPr lang="en-US" altLang="zh-CN" b="1">
                  <a:latin typeface="Times New Roman" pitchFamily="18" charset="0"/>
                </a:rPr>
                <a:t>)</a:t>
              </a:r>
              <a:endParaRPr lang="en-US" altLang="zh-CN" sz="3600" b="1"/>
            </a:p>
          </p:txBody>
        </p:sp>
        <p:grpSp>
          <p:nvGrpSpPr>
            <p:cNvPr id="11" name="Group 35"/>
            <p:cNvGrpSpPr>
              <a:grpSpLocks/>
            </p:cNvGrpSpPr>
            <p:nvPr/>
          </p:nvGrpSpPr>
          <p:grpSpPr bwMode="auto">
            <a:xfrm>
              <a:off x="7292" y="7596"/>
              <a:ext cx="1110" cy="750"/>
              <a:chOff x="7292" y="7596"/>
              <a:chExt cx="1110" cy="750"/>
            </a:xfrm>
          </p:grpSpPr>
          <p:sp>
            <p:nvSpPr>
              <p:cNvPr id="179236" name="Line 36"/>
              <p:cNvSpPr>
                <a:spLocks noChangeShapeType="1"/>
              </p:cNvSpPr>
              <p:nvPr/>
            </p:nvSpPr>
            <p:spPr bwMode="auto">
              <a:xfrm>
                <a:off x="7756" y="7596"/>
                <a:ext cx="0" cy="435"/>
              </a:xfrm>
              <a:prstGeom prst="line">
                <a:avLst/>
              </a:prstGeom>
              <a:noFill/>
              <a:ln w="9525">
                <a:solidFill>
                  <a:srgbClr val="000000"/>
                </a:solidFill>
                <a:round/>
                <a:headEnd type="triangle" w="med" len="med"/>
                <a:tailEnd/>
              </a:ln>
            </p:spPr>
            <p:txBody>
              <a:bodyPr/>
              <a:lstStyle/>
              <a:p>
                <a:endParaRPr lang="zh-CN" altLang="en-US" sz="2000" b="1"/>
              </a:p>
            </p:txBody>
          </p:sp>
          <p:sp>
            <p:nvSpPr>
              <p:cNvPr id="179237" name="Text Box 37"/>
              <p:cNvSpPr txBox="1">
                <a:spLocks noChangeArrowheads="1"/>
              </p:cNvSpPr>
              <p:nvPr/>
            </p:nvSpPr>
            <p:spPr bwMode="auto">
              <a:xfrm>
                <a:off x="7292" y="7926"/>
                <a:ext cx="1110" cy="420"/>
              </a:xfrm>
              <a:prstGeom prst="rect">
                <a:avLst/>
              </a:prstGeom>
              <a:noFill/>
              <a:ln w="9525">
                <a:noFill/>
                <a:miter lim="800000"/>
                <a:headEnd/>
                <a:tailEnd/>
              </a:ln>
            </p:spPr>
            <p:txBody>
              <a:bodyPr/>
              <a:lstStyle/>
              <a:p>
                <a:pPr algn="just"/>
                <a:r>
                  <a:rPr lang="zh-CN" altLang="en-US" b="1">
                    <a:latin typeface="Times New Roman" pitchFamily="18" charset="0"/>
                  </a:rPr>
                  <a:t>定时脉冲</a:t>
                </a:r>
                <a:endParaRPr lang="zh-CN" altLang="en-US" sz="3600" b="1"/>
              </a:p>
            </p:txBody>
          </p:sp>
        </p:grpSp>
        <p:grpSp>
          <p:nvGrpSpPr>
            <p:cNvPr id="12" name="Group 38"/>
            <p:cNvGrpSpPr>
              <a:grpSpLocks/>
            </p:cNvGrpSpPr>
            <p:nvPr/>
          </p:nvGrpSpPr>
          <p:grpSpPr bwMode="auto">
            <a:xfrm>
              <a:off x="3616" y="6405"/>
              <a:ext cx="1562" cy="585"/>
              <a:chOff x="2834" y="6825"/>
              <a:chExt cx="1562" cy="585"/>
            </a:xfrm>
          </p:grpSpPr>
          <p:sp>
            <p:nvSpPr>
              <p:cNvPr id="179239" name="Text Box 39"/>
              <p:cNvSpPr txBox="1">
                <a:spLocks noChangeArrowheads="1"/>
              </p:cNvSpPr>
              <p:nvPr/>
            </p:nvSpPr>
            <p:spPr bwMode="auto">
              <a:xfrm>
                <a:off x="3300" y="6825"/>
                <a:ext cx="1096" cy="585"/>
              </a:xfrm>
              <a:prstGeom prst="rect">
                <a:avLst/>
              </a:prstGeom>
              <a:solidFill>
                <a:srgbClr val="FFFFFF"/>
              </a:solidFill>
              <a:ln w="9525">
                <a:solidFill>
                  <a:srgbClr val="000000"/>
                </a:solidFill>
                <a:miter lim="800000"/>
                <a:headEnd/>
                <a:tailEnd/>
              </a:ln>
            </p:spPr>
            <p:txBody>
              <a:bodyPr lIns="0" tIns="0" rIns="0" bIns="0" anchor="ctr" anchorCtr="1"/>
              <a:lstStyle/>
              <a:p>
                <a:pPr algn="ctr">
                  <a:lnSpc>
                    <a:spcPct val="96000"/>
                  </a:lnSpc>
                </a:pPr>
                <a:r>
                  <a:rPr lang="zh-CN" altLang="en-US" sz="2800" b="1" baseline="30000">
                    <a:latin typeface="Times New Roman" pitchFamily="18" charset="0"/>
                  </a:rPr>
                  <a:t>带通滤波</a:t>
                </a:r>
              </a:p>
              <a:p>
                <a:pPr algn="ctr">
                  <a:lnSpc>
                    <a:spcPct val="96000"/>
                  </a:lnSpc>
                </a:pPr>
                <a:r>
                  <a:rPr lang="en-US" altLang="zh-CN" sz="2800" b="1" i="1" baseline="30000">
                    <a:latin typeface="Times New Roman" pitchFamily="18" charset="0"/>
                  </a:rPr>
                  <a:t>f</a:t>
                </a:r>
                <a:r>
                  <a:rPr lang="en-US" altLang="zh-CN" sz="2800" b="1" baseline="-25000">
                    <a:latin typeface="Times New Roman" pitchFamily="18" charset="0"/>
                  </a:rPr>
                  <a:t>2</a:t>
                </a:r>
                <a:endParaRPr lang="en-US" altLang="zh-CN" sz="4800" b="1"/>
              </a:p>
            </p:txBody>
          </p:sp>
          <p:sp>
            <p:nvSpPr>
              <p:cNvPr id="179240" name="Line 40"/>
              <p:cNvSpPr>
                <a:spLocks noChangeShapeType="1"/>
              </p:cNvSpPr>
              <p:nvPr/>
            </p:nvSpPr>
            <p:spPr bwMode="auto">
              <a:xfrm flipH="1">
                <a:off x="2834" y="7125"/>
                <a:ext cx="450" cy="0"/>
              </a:xfrm>
              <a:prstGeom prst="line">
                <a:avLst/>
              </a:prstGeom>
              <a:noFill/>
              <a:ln w="9525">
                <a:solidFill>
                  <a:srgbClr val="000000"/>
                </a:solidFill>
                <a:round/>
                <a:headEnd type="triangle" w="med" len="med"/>
                <a:tailEnd/>
              </a:ln>
            </p:spPr>
            <p:txBody>
              <a:bodyPr/>
              <a:lstStyle/>
              <a:p>
                <a:endParaRPr lang="zh-CN" altLang="en-US" sz="2000" b="1"/>
              </a:p>
            </p:txBody>
          </p:sp>
        </p:grpSp>
        <p:sp>
          <p:nvSpPr>
            <p:cNvPr id="179241" name="Text Box 41"/>
            <p:cNvSpPr txBox="1">
              <a:spLocks noChangeArrowheads="1"/>
            </p:cNvSpPr>
            <p:nvPr/>
          </p:nvSpPr>
          <p:spPr bwMode="auto">
            <a:xfrm>
              <a:off x="5626" y="6405"/>
              <a:ext cx="1096" cy="585"/>
            </a:xfrm>
            <a:prstGeom prst="rect">
              <a:avLst/>
            </a:prstGeom>
            <a:solidFill>
              <a:srgbClr val="FFFFFF"/>
            </a:solidFill>
            <a:ln w="9525">
              <a:solidFill>
                <a:srgbClr val="000000"/>
              </a:solidFill>
              <a:miter lim="800000"/>
              <a:headEnd/>
              <a:tailEnd/>
            </a:ln>
          </p:spPr>
          <p:txBody>
            <a:bodyPr/>
            <a:lstStyle/>
            <a:p>
              <a:pPr algn="ctr"/>
              <a:r>
                <a:rPr lang="zh-CN" altLang="en-US" b="1">
                  <a:latin typeface="Times New Roman" pitchFamily="18" charset="0"/>
                </a:rPr>
                <a:t>包络检波</a:t>
              </a:r>
              <a:endParaRPr lang="zh-CN" altLang="en-US" sz="3600" b="1"/>
            </a:p>
          </p:txBody>
        </p:sp>
        <p:sp>
          <p:nvSpPr>
            <p:cNvPr id="179242" name="Line 42"/>
            <p:cNvSpPr>
              <a:spLocks noChangeShapeType="1"/>
            </p:cNvSpPr>
            <p:nvPr/>
          </p:nvSpPr>
          <p:spPr bwMode="auto">
            <a:xfrm flipH="1">
              <a:off x="5188" y="6705"/>
              <a:ext cx="436" cy="0"/>
            </a:xfrm>
            <a:prstGeom prst="line">
              <a:avLst/>
            </a:prstGeom>
            <a:noFill/>
            <a:ln w="9525">
              <a:solidFill>
                <a:srgbClr val="000000"/>
              </a:solidFill>
              <a:round/>
              <a:headEnd type="triangle" w="med" len="med"/>
              <a:tailEnd/>
            </a:ln>
          </p:spPr>
          <p:txBody>
            <a:bodyPr/>
            <a:lstStyle/>
            <a:p>
              <a:endParaRPr lang="zh-CN" altLang="en-US" sz="2000" b="1"/>
            </a:p>
          </p:txBody>
        </p:sp>
        <p:sp>
          <p:nvSpPr>
            <p:cNvPr id="179243" name="Line 43"/>
            <p:cNvSpPr>
              <a:spLocks noChangeShapeType="1"/>
            </p:cNvSpPr>
            <p:nvPr/>
          </p:nvSpPr>
          <p:spPr bwMode="auto">
            <a:xfrm>
              <a:off x="6736" y="6696"/>
              <a:ext cx="646" cy="0"/>
            </a:xfrm>
            <a:prstGeom prst="line">
              <a:avLst/>
            </a:prstGeom>
            <a:noFill/>
            <a:ln w="9525">
              <a:solidFill>
                <a:srgbClr val="000000"/>
              </a:solidFill>
              <a:round/>
              <a:headEnd/>
              <a:tailEnd type="triangle" w="med" len="med"/>
            </a:ln>
          </p:spPr>
          <p:txBody>
            <a:bodyPr/>
            <a:lstStyle/>
            <a:p>
              <a:endParaRPr lang="zh-CN" altLang="en-US" sz="2000" b="1"/>
            </a:p>
          </p:txBody>
        </p:sp>
        <p:sp>
          <p:nvSpPr>
            <p:cNvPr id="179244" name="Text Box 44"/>
            <p:cNvSpPr txBox="1">
              <a:spLocks noChangeArrowheads="1"/>
            </p:cNvSpPr>
            <p:nvPr/>
          </p:nvSpPr>
          <p:spPr bwMode="auto">
            <a:xfrm>
              <a:off x="6946" y="6858"/>
              <a:ext cx="406" cy="510"/>
            </a:xfrm>
            <a:prstGeom prst="rect">
              <a:avLst/>
            </a:prstGeom>
            <a:noFill/>
            <a:ln w="9525">
              <a:noFill/>
              <a:miter lim="800000"/>
              <a:headEnd/>
              <a:tailEnd/>
            </a:ln>
          </p:spPr>
          <p:txBody>
            <a:bodyPr/>
            <a:lstStyle/>
            <a:p>
              <a:pPr algn="just">
                <a:lnSpc>
                  <a:spcPct val="48000"/>
                </a:lnSpc>
              </a:pPr>
              <a:r>
                <a:rPr lang="en-US" altLang="zh-CN" sz="3200" b="1">
                  <a:latin typeface="Times New Roman" pitchFamily="18" charset="0"/>
                  <a:sym typeface="Symbol" pitchFamily="18" charset="2"/>
                </a:rPr>
                <a:t></a:t>
              </a:r>
              <a:endParaRPr lang="en-US" altLang="zh-CN" sz="3200" b="1">
                <a:latin typeface="Times New Roman" pitchFamily="18" charset="0"/>
              </a:endParaRPr>
            </a:p>
            <a:p>
              <a:pPr algn="just">
                <a:lnSpc>
                  <a:spcPct val="48000"/>
                </a:lnSpc>
              </a:pPr>
              <a:r>
                <a:rPr lang="en-US" altLang="zh-CN" sz="3200" b="1">
                  <a:latin typeface="Times New Roman" pitchFamily="18" charset="0"/>
                </a:rPr>
                <a:t>.</a:t>
              </a:r>
            </a:p>
            <a:p>
              <a:pPr algn="just">
                <a:lnSpc>
                  <a:spcPct val="48000"/>
                </a:lnSpc>
              </a:pPr>
              <a:r>
                <a:rPr lang="en-US" altLang="zh-CN" sz="3200" b="1">
                  <a:latin typeface="Times New Roman" pitchFamily="18" charset="0"/>
                </a:rPr>
                <a:t>.</a:t>
              </a:r>
              <a:endParaRPr lang="en-US" altLang="zh-CN" sz="3600" b="1"/>
            </a:p>
          </p:txBody>
        </p:sp>
        <p:grpSp>
          <p:nvGrpSpPr>
            <p:cNvPr id="13" name="Group 45"/>
            <p:cNvGrpSpPr>
              <a:grpSpLocks/>
            </p:cNvGrpSpPr>
            <p:nvPr/>
          </p:nvGrpSpPr>
          <p:grpSpPr bwMode="auto">
            <a:xfrm>
              <a:off x="3676" y="6985"/>
              <a:ext cx="2746" cy="511"/>
              <a:chOff x="3676" y="6985"/>
              <a:chExt cx="2746" cy="511"/>
            </a:xfrm>
          </p:grpSpPr>
          <p:sp>
            <p:nvSpPr>
              <p:cNvPr id="179246" name="Text Box 46"/>
              <p:cNvSpPr txBox="1">
                <a:spLocks noChangeArrowheads="1"/>
              </p:cNvSpPr>
              <p:nvPr/>
            </p:nvSpPr>
            <p:spPr bwMode="auto">
              <a:xfrm>
                <a:off x="4456" y="6985"/>
                <a:ext cx="406" cy="510"/>
              </a:xfrm>
              <a:prstGeom prst="rect">
                <a:avLst/>
              </a:prstGeom>
              <a:noFill/>
              <a:ln w="9525">
                <a:noFill/>
                <a:miter lim="800000"/>
                <a:headEnd/>
                <a:tailEnd/>
              </a:ln>
            </p:spPr>
            <p:txBody>
              <a:bodyPr/>
              <a:lstStyle/>
              <a:p>
                <a:pPr algn="just">
                  <a:lnSpc>
                    <a:spcPct val="48000"/>
                  </a:lnSpc>
                </a:pPr>
                <a:r>
                  <a:rPr lang="en-US" altLang="zh-CN" sz="3200" b="1">
                    <a:latin typeface="Times New Roman" pitchFamily="18" charset="0"/>
                    <a:sym typeface="Symbol" pitchFamily="18" charset="2"/>
                  </a:rPr>
                  <a:t></a:t>
                </a:r>
                <a:endParaRPr lang="en-US" altLang="zh-CN" sz="3200" b="1">
                  <a:latin typeface="Times New Roman" pitchFamily="18" charset="0"/>
                </a:endParaRPr>
              </a:p>
              <a:p>
                <a:pPr algn="just">
                  <a:lnSpc>
                    <a:spcPct val="48000"/>
                  </a:lnSpc>
                </a:pPr>
                <a:r>
                  <a:rPr lang="en-US" altLang="zh-CN" sz="3200" b="1">
                    <a:latin typeface="Times New Roman" pitchFamily="18" charset="0"/>
                  </a:rPr>
                  <a:t>.</a:t>
                </a:r>
              </a:p>
              <a:p>
                <a:pPr algn="just">
                  <a:lnSpc>
                    <a:spcPct val="48000"/>
                  </a:lnSpc>
                </a:pPr>
                <a:r>
                  <a:rPr lang="en-US" altLang="zh-CN" sz="3200" b="1">
                    <a:latin typeface="Times New Roman" pitchFamily="18" charset="0"/>
                  </a:rPr>
                  <a:t>.</a:t>
                </a:r>
                <a:endParaRPr lang="en-US" altLang="zh-CN" sz="3600" b="1"/>
              </a:p>
            </p:txBody>
          </p:sp>
          <p:sp>
            <p:nvSpPr>
              <p:cNvPr id="179247" name="Text Box 47"/>
              <p:cNvSpPr txBox="1">
                <a:spLocks noChangeArrowheads="1"/>
              </p:cNvSpPr>
              <p:nvPr/>
            </p:nvSpPr>
            <p:spPr bwMode="auto">
              <a:xfrm>
                <a:off x="6016" y="6986"/>
                <a:ext cx="406" cy="510"/>
              </a:xfrm>
              <a:prstGeom prst="rect">
                <a:avLst/>
              </a:prstGeom>
              <a:noFill/>
              <a:ln w="9525">
                <a:noFill/>
                <a:miter lim="800000"/>
                <a:headEnd/>
                <a:tailEnd/>
              </a:ln>
            </p:spPr>
            <p:txBody>
              <a:bodyPr/>
              <a:lstStyle/>
              <a:p>
                <a:pPr algn="just">
                  <a:lnSpc>
                    <a:spcPct val="48000"/>
                  </a:lnSpc>
                </a:pPr>
                <a:r>
                  <a:rPr lang="en-US" altLang="zh-CN" sz="3200" b="1" dirty="0">
                    <a:latin typeface="Times New Roman" pitchFamily="18" charset="0"/>
                    <a:sym typeface="Symbol" pitchFamily="18" charset="2"/>
                  </a:rPr>
                  <a:t></a:t>
                </a:r>
                <a:endParaRPr lang="en-US" altLang="zh-CN" sz="3200" b="1" dirty="0">
                  <a:latin typeface="Times New Roman" pitchFamily="18" charset="0"/>
                </a:endParaRPr>
              </a:p>
              <a:p>
                <a:pPr algn="just">
                  <a:lnSpc>
                    <a:spcPct val="48000"/>
                  </a:lnSpc>
                </a:pPr>
                <a:r>
                  <a:rPr lang="en-US" altLang="zh-CN" sz="3200" b="1" dirty="0">
                    <a:latin typeface="Times New Roman" pitchFamily="18" charset="0"/>
                  </a:rPr>
                  <a:t>.</a:t>
                </a:r>
              </a:p>
              <a:p>
                <a:pPr algn="just">
                  <a:lnSpc>
                    <a:spcPct val="48000"/>
                  </a:lnSpc>
                </a:pPr>
                <a:r>
                  <a:rPr lang="en-US" altLang="zh-CN" sz="3200" b="1" dirty="0">
                    <a:latin typeface="Times New Roman" pitchFamily="18" charset="0"/>
                  </a:rPr>
                  <a:t>.</a:t>
                </a:r>
                <a:endParaRPr lang="en-US" altLang="zh-CN" sz="3600" b="1" dirty="0"/>
              </a:p>
            </p:txBody>
          </p:sp>
          <p:sp>
            <p:nvSpPr>
              <p:cNvPr id="179248" name="Text Box 48"/>
              <p:cNvSpPr txBox="1">
                <a:spLocks noChangeArrowheads="1"/>
              </p:cNvSpPr>
              <p:nvPr/>
            </p:nvSpPr>
            <p:spPr bwMode="auto">
              <a:xfrm>
                <a:off x="3676" y="6986"/>
                <a:ext cx="406" cy="510"/>
              </a:xfrm>
              <a:prstGeom prst="rect">
                <a:avLst/>
              </a:prstGeom>
              <a:noFill/>
              <a:ln w="9525">
                <a:noFill/>
                <a:miter lim="800000"/>
                <a:headEnd/>
                <a:tailEnd/>
              </a:ln>
            </p:spPr>
            <p:txBody>
              <a:bodyPr/>
              <a:lstStyle/>
              <a:p>
                <a:pPr algn="just">
                  <a:lnSpc>
                    <a:spcPct val="48000"/>
                  </a:lnSpc>
                </a:pPr>
                <a:r>
                  <a:rPr lang="en-US" altLang="zh-CN" sz="3200" b="1">
                    <a:latin typeface="Times New Roman" pitchFamily="18" charset="0"/>
                    <a:sym typeface="Symbol" pitchFamily="18" charset="2"/>
                  </a:rPr>
                  <a:t></a:t>
                </a:r>
                <a:endParaRPr lang="en-US" altLang="zh-CN" sz="3200" b="1">
                  <a:latin typeface="Times New Roman" pitchFamily="18" charset="0"/>
                </a:endParaRPr>
              </a:p>
              <a:p>
                <a:pPr algn="just">
                  <a:lnSpc>
                    <a:spcPct val="48000"/>
                  </a:lnSpc>
                </a:pPr>
                <a:r>
                  <a:rPr lang="en-US" altLang="zh-CN" sz="3200" b="1">
                    <a:latin typeface="Times New Roman" pitchFamily="18" charset="0"/>
                  </a:rPr>
                  <a:t>.</a:t>
                </a:r>
              </a:p>
              <a:p>
                <a:pPr algn="just">
                  <a:lnSpc>
                    <a:spcPct val="48000"/>
                  </a:lnSpc>
                </a:pPr>
                <a:r>
                  <a:rPr lang="en-US" altLang="zh-CN" sz="3200" b="1">
                    <a:latin typeface="Times New Roman" pitchFamily="18" charset="0"/>
                  </a:rPr>
                  <a:t>.</a:t>
                </a:r>
                <a:endParaRPr lang="en-US" altLang="zh-CN" sz="3600" b="1"/>
              </a:p>
            </p:txBody>
          </p:sp>
        </p:grpSp>
      </p:grpSp>
      <p:sp>
        <p:nvSpPr>
          <p:cNvPr id="17" name="矩形 16"/>
          <p:cNvSpPr/>
          <p:nvPr/>
        </p:nvSpPr>
        <p:spPr>
          <a:xfrm>
            <a:off x="1081080" y="5733256"/>
            <a:ext cx="7278944" cy="830997"/>
          </a:xfrm>
          <a:prstGeom prst="rect">
            <a:avLst/>
          </a:prstGeom>
        </p:spPr>
        <p:txBody>
          <a:bodyPr wrap="square">
            <a:spAutoFit/>
          </a:bodyPr>
          <a:lstStyle/>
          <a:p>
            <a:r>
              <a:rPr lang="zh-CN" altLang="en-US" sz="2400" b="1" dirty="0">
                <a:latin typeface="+mj-ea"/>
                <a:ea typeface="+mj-ea"/>
              </a:rPr>
              <a:t>当某个码元输入时，</a:t>
            </a:r>
            <a:r>
              <a:rPr lang="en-US" altLang="zh-CN" sz="2400" b="1" dirty="0">
                <a:latin typeface="+mj-ea"/>
                <a:ea typeface="+mj-ea"/>
              </a:rPr>
              <a:t>M</a:t>
            </a:r>
            <a:r>
              <a:rPr lang="zh-CN" altLang="en-US" sz="2400" b="1" dirty="0">
                <a:latin typeface="+mj-ea"/>
                <a:ea typeface="+mj-ea"/>
              </a:rPr>
              <a:t>个带通滤波器的输出中</a:t>
            </a:r>
            <a:r>
              <a:rPr lang="zh-CN" altLang="en-US" sz="2400" b="1" dirty="0">
                <a:solidFill>
                  <a:srgbClr val="3333FF"/>
                </a:solidFill>
                <a:latin typeface="+mj-ea"/>
                <a:ea typeface="+mj-ea"/>
              </a:rPr>
              <a:t>仅有一个是信号加噪声</a:t>
            </a:r>
            <a:r>
              <a:rPr lang="zh-CN" altLang="en-US" sz="2400" b="1" dirty="0">
                <a:latin typeface="+mj-ea"/>
                <a:ea typeface="+mj-ea"/>
              </a:rPr>
              <a:t>，其他各路都只有噪声。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r>
              <a:rPr lang="zh-CN" altLang="en-US" dirty="0">
                <a:solidFill>
                  <a:srgbClr val="3333FF"/>
                </a:solidFill>
              </a:rPr>
              <a:t>误码率分析计算</a:t>
            </a:r>
          </a:p>
        </p:txBody>
      </p:sp>
      <p:sp>
        <p:nvSpPr>
          <p:cNvPr id="180227" name="Rectangle 3"/>
          <p:cNvSpPr>
            <a:spLocks noGrp="1" noChangeArrowheads="1"/>
          </p:cNvSpPr>
          <p:nvPr>
            <p:ph type="body" idx="1"/>
          </p:nvPr>
        </p:nvSpPr>
        <p:spPr/>
        <p:txBody>
          <a:bodyPr>
            <a:normAutofit fontScale="92500" lnSpcReduction="10000"/>
          </a:bodyPr>
          <a:lstStyle/>
          <a:p>
            <a:r>
              <a:rPr lang="zh-CN" altLang="en-US" dirty="0" smtClean="0">
                <a:solidFill>
                  <a:srgbClr val="3333FF"/>
                </a:solidFill>
              </a:rPr>
              <a:t>假设</a:t>
            </a:r>
            <a:r>
              <a:rPr lang="zh-CN" altLang="en-US" dirty="0"/>
              <a:t>： </a:t>
            </a:r>
            <a:r>
              <a:rPr lang="en-US" altLang="zh-CN" dirty="0" smtClean="0"/>
              <a:t>M</a:t>
            </a:r>
            <a:r>
              <a:rPr lang="zh-CN" altLang="en-US" dirty="0" smtClean="0"/>
              <a:t>路带通滤波器中的噪声是</a:t>
            </a:r>
            <a:r>
              <a:rPr lang="zh-CN" altLang="en-US" dirty="0" smtClean="0">
                <a:solidFill>
                  <a:srgbClr val="3333FF"/>
                </a:solidFill>
              </a:rPr>
              <a:t>互相独立的窄带高斯噪声</a:t>
            </a:r>
            <a:r>
              <a:rPr lang="zh-CN" altLang="en-US" dirty="0" smtClean="0"/>
              <a:t>，其包络服从瑞利分布。</a:t>
            </a:r>
          </a:p>
          <a:p>
            <a:r>
              <a:rPr lang="zh-CN" altLang="en-US" dirty="0" smtClean="0"/>
              <a:t>设抽样判决的</a:t>
            </a:r>
            <a:r>
              <a:rPr lang="zh-CN" altLang="en-US" dirty="0" smtClean="0">
                <a:solidFill>
                  <a:srgbClr val="3333FF"/>
                </a:solidFill>
              </a:rPr>
              <a:t>门限电平为</a:t>
            </a:r>
            <a:r>
              <a:rPr lang="en-US" altLang="zh-CN" dirty="0" smtClean="0">
                <a:solidFill>
                  <a:srgbClr val="3333FF"/>
                </a:solidFill>
              </a:rPr>
              <a:t>h</a:t>
            </a:r>
            <a:endParaRPr lang="en-US" altLang="zh-CN" dirty="0">
              <a:solidFill>
                <a:srgbClr val="3333FF"/>
              </a:solidFill>
            </a:endParaRPr>
          </a:p>
          <a:p>
            <a:r>
              <a:rPr lang="en-US" altLang="zh-CN" i="1" dirty="0" smtClean="0">
                <a:solidFill>
                  <a:srgbClr val="3333FF"/>
                </a:solidFill>
              </a:rPr>
              <a:t>P(h)</a:t>
            </a:r>
            <a:r>
              <a:rPr lang="zh-CN" altLang="en-US" dirty="0"/>
              <a:t>：</a:t>
            </a:r>
            <a:r>
              <a:rPr lang="zh-CN" altLang="en-US" dirty="0" smtClean="0"/>
              <a:t>是</a:t>
            </a:r>
            <a:r>
              <a:rPr lang="zh-CN" altLang="en-US" dirty="0" smtClean="0">
                <a:solidFill>
                  <a:srgbClr val="3333FF"/>
                </a:solidFill>
              </a:rPr>
              <a:t>一路</a:t>
            </a:r>
            <a:r>
              <a:rPr lang="zh-CN" altLang="en-US" dirty="0" smtClean="0"/>
              <a:t>滤波器的输出噪声包络超过此门限</a:t>
            </a:r>
            <a:r>
              <a:rPr lang="en-US" altLang="zh-CN" dirty="0" smtClean="0"/>
              <a:t>h</a:t>
            </a:r>
            <a:r>
              <a:rPr lang="zh-CN" altLang="en-US" dirty="0" smtClean="0"/>
              <a:t>的概率，由瑞利分布公式它等于</a:t>
            </a:r>
          </a:p>
          <a:p>
            <a:pPr lvl="1"/>
            <a:endParaRPr lang="en-US" altLang="zh-CN" dirty="0" smtClean="0"/>
          </a:p>
          <a:p>
            <a:pPr lvl="1"/>
            <a:endParaRPr lang="zh-CN" altLang="en-US" dirty="0" smtClean="0"/>
          </a:p>
          <a:p>
            <a:pPr lvl="1"/>
            <a:r>
              <a:rPr lang="zh-CN" altLang="en-US" dirty="0" smtClean="0"/>
              <a:t>式中，</a:t>
            </a:r>
            <a:r>
              <a:rPr lang="en-US" altLang="zh-CN" i="1" dirty="0" smtClean="0"/>
              <a:t>N</a:t>
            </a:r>
            <a:r>
              <a:rPr lang="en-US" altLang="zh-CN" dirty="0" smtClean="0"/>
              <a:t> </a:t>
            </a:r>
            <a:r>
              <a:rPr lang="zh-CN" altLang="en-US" dirty="0" smtClean="0"/>
              <a:t>－ 滤波器输出噪声的包络；</a:t>
            </a:r>
          </a:p>
          <a:p>
            <a:pPr lvl="1"/>
            <a:r>
              <a:rPr lang="zh-CN" altLang="en-US" dirty="0" smtClean="0"/>
              <a:t>	      </a:t>
            </a:r>
            <a:r>
              <a:rPr lang="zh-CN" altLang="en-US" i="1" dirty="0" smtClean="0">
                <a:sym typeface="Symbol" pitchFamily="18" charset="2"/>
              </a:rPr>
              <a:t></a:t>
            </a:r>
            <a:r>
              <a:rPr lang="en-US" altLang="zh-CN" i="1" baseline="-25000" dirty="0"/>
              <a:t>n</a:t>
            </a:r>
            <a:r>
              <a:rPr lang="en-US" altLang="zh-CN" baseline="30000" dirty="0"/>
              <a:t>2</a:t>
            </a:r>
            <a:r>
              <a:rPr lang="en-US" altLang="zh-CN" dirty="0"/>
              <a:t> </a:t>
            </a:r>
            <a:r>
              <a:rPr lang="zh-CN" altLang="en-US" dirty="0" smtClean="0"/>
              <a:t>－ 滤波器输出噪声的功率。</a:t>
            </a:r>
            <a:endParaRPr lang="en-US" altLang="zh-CN" dirty="0" smtClean="0"/>
          </a:p>
          <a:p>
            <a:r>
              <a:rPr lang="zh-CN" altLang="en-US" dirty="0" smtClean="0"/>
              <a:t>故</a:t>
            </a:r>
            <a:r>
              <a:rPr lang="en-US" altLang="zh-CN" dirty="0" smtClean="0">
                <a:solidFill>
                  <a:srgbClr val="3333FF"/>
                </a:solidFill>
              </a:rPr>
              <a:t>(</a:t>
            </a:r>
            <a:r>
              <a:rPr lang="en-US" altLang="zh-CN" dirty="0">
                <a:solidFill>
                  <a:srgbClr val="3333FF"/>
                </a:solidFill>
              </a:rPr>
              <a:t>M-1)</a:t>
            </a:r>
            <a:r>
              <a:rPr lang="zh-CN" altLang="en-US" dirty="0">
                <a:solidFill>
                  <a:srgbClr val="3333FF"/>
                </a:solidFill>
              </a:rPr>
              <a:t>路</a:t>
            </a:r>
            <a:r>
              <a:rPr lang="zh-CN" altLang="en-US" dirty="0"/>
              <a:t>噪声的包络都不超过某个</a:t>
            </a:r>
            <a:r>
              <a:rPr lang="zh-CN" altLang="en-US" dirty="0">
                <a:solidFill>
                  <a:srgbClr val="3333FF"/>
                </a:solidFill>
              </a:rPr>
              <a:t>门限电平</a:t>
            </a:r>
            <a:r>
              <a:rPr lang="en-US" altLang="zh-CN" dirty="0">
                <a:solidFill>
                  <a:srgbClr val="3333FF"/>
                </a:solidFill>
              </a:rPr>
              <a:t>h</a:t>
            </a:r>
            <a:r>
              <a:rPr lang="zh-CN" altLang="en-US" dirty="0"/>
              <a:t>的概率等于</a:t>
            </a:r>
            <a:r>
              <a:rPr lang="en-US" altLang="zh-CN" dirty="0"/>
              <a:t>:</a:t>
            </a:r>
            <a:endParaRPr lang="zh-CN" altLang="en-US" dirty="0"/>
          </a:p>
          <a:p>
            <a:endParaRPr lang="en-US" altLang="zh-CN" dirty="0"/>
          </a:p>
        </p:txBody>
      </p:sp>
      <p:sp>
        <p:nvSpPr>
          <p:cNvPr id="8" name="灯片编号占位符 5"/>
          <p:cNvSpPr>
            <a:spLocks noGrp="1"/>
          </p:cNvSpPr>
          <p:nvPr>
            <p:ph type="sldNum" sz="quarter" idx="12"/>
          </p:nvPr>
        </p:nvSpPr>
        <p:spPr/>
        <p:txBody>
          <a:bodyPr/>
          <a:lstStyle/>
          <a:p>
            <a:fld id="{D9B6A79D-96B5-4C48-B3AC-3203DE30E3E4}" type="slidenum">
              <a:rPr lang="en-US" altLang="zh-CN" smtClean="0"/>
              <a:pPr/>
              <a:t>199</a:t>
            </a:fld>
            <a:endParaRPr lang="en-US" altLang="zh-CN"/>
          </a:p>
        </p:txBody>
      </p:sp>
      <p:sp>
        <p:nvSpPr>
          <p:cNvPr id="180229" name="Rectangle 5"/>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80228" name="Object 4"/>
          <p:cNvGraphicFramePr>
            <a:graphicFrameLocks noChangeAspect="1"/>
          </p:cNvGraphicFramePr>
          <p:nvPr>
            <p:extLst>
              <p:ext uri="{D42A27DB-BD31-4B8C-83A1-F6EECF244321}">
                <p14:modId xmlns:p14="http://schemas.microsoft.com/office/powerpoint/2010/main" val="3721313119"/>
              </p:ext>
            </p:extLst>
          </p:nvPr>
        </p:nvGraphicFramePr>
        <p:xfrm>
          <a:off x="2699792" y="5949280"/>
          <a:ext cx="1765235" cy="504056"/>
        </p:xfrm>
        <a:graphic>
          <a:graphicData uri="http://schemas.openxmlformats.org/presentationml/2006/ole">
            <mc:AlternateContent xmlns:mc="http://schemas.openxmlformats.org/markup-compatibility/2006">
              <mc:Choice xmlns:v="urn:schemas-microsoft-com:vml" Requires="v">
                <p:oleObj spid="_x0000_s472076" name="公式" r:id="rId3" imgW="800100" imgH="228600" progId="Equation.3">
                  <p:embed/>
                </p:oleObj>
              </mc:Choice>
              <mc:Fallback>
                <p:oleObj name="公式" r:id="rId3" imgW="8001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5949280"/>
                        <a:ext cx="1765235"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0231" name="Rectangle 7"/>
          <p:cNvSpPr>
            <a:spLocks noChangeArrowheads="1"/>
          </p:cNvSpPr>
          <p:nvPr/>
        </p:nvSpPr>
        <p:spPr bwMode="auto">
          <a:xfrm>
            <a:off x="0" y="32146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80230" name="Object 6"/>
          <p:cNvGraphicFramePr>
            <a:graphicFrameLocks noChangeAspect="1"/>
          </p:cNvGraphicFramePr>
          <p:nvPr>
            <p:extLst>
              <p:ext uri="{D42A27DB-BD31-4B8C-83A1-F6EECF244321}">
                <p14:modId xmlns:p14="http://schemas.microsoft.com/office/powerpoint/2010/main" val="1978681323"/>
              </p:ext>
            </p:extLst>
          </p:nvPr>
        </p:nvGraphicFramePr>
        <p:xfrm>
          <a:off x="1835696" y="3501008"/>
          <a:ext cx="4320480" cy="847736"/>
        </p:xfrm>
        <a:graphic>
          <a:graphicData uri="http://schemas.openxmlformats.org/presentationml/2006/ole">
            <mc:AlternateContent xmlns:mc="http://schemas.openxmlformats.org/markup-compatibility/2006">
              <mc:Choice xmlns:v="urn:schemas-microsoft-com:vml" Requires="v">
                <p:oleObj spid="_x0000_s472077" name="公式" r:id="rId5" imgW="2184400" imgH="431800" progId="Equation.3">
                  <p:embed/>
                </p:oleObj>
              </mc:Choice>
              <mc:Fallback>
                <p:oleObj name="公式" r:id="rId5" imgW="21844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696" y="3501008"/>
                        <a:ext cx="4320480" cy="847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6082336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227">
                                            <p:txEl>
                                              <p:pRg st="1" end="1"/>
                                            </p:txEl>
                                          </p:spTgt>
                                        </p:tgtEl>
                                        <p:attrNameLst>
                                          <p:attrName>style.visibility</p:attrName>
                                        </p:attrNameLst>
                                      </p:cBhvr>
                                      <p:to>
                                        <p:strVal val="visible"/>
                                      </p:to>
                                    </p:set>
                                    <p:animEffect transition="in" filter="fade">
                                      <p:cBhvr>
                                        <p:cTn id="7" dur="500"/>
                                        <p:tgtEl>
                                          <p:spTgt spid="1802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227">
                                            <p:txEl>
                                              <p:pRg st="2" end="2"/>
                                            </p:txEl>
                                          </p:spTgt>
                                        </p:tgtEl>
                                        <p:attrNameLst>
                                          <p:attrName>style.visibility</p:attrName>
                                        </p:attrNameLst>
                                      </p:cBhvr>
                                      <p:to>
                                        <p:strVal val="visible"/>
                                      </p:to>
                                    </p:set>
                                    <p:animEffect transition="in" filter="fade">
                                      <p:cBhvr>
                                        <p:cTn id="12" dur="500"/>
                                        <p:tgtEl>
                                          <p:spTgt spid="180227">
                                            <p:txEl>
                                              <p:pRg st="2" end="2"/>
                                            </p:txEl>
                                          </p:spTgt>
                                        </p:tgtEl>
                                      </p:cBhvr>
                                    </p:animEffect>
                                  </p:childTnLst>
                                </p:cTn>
                              </p:par>
                              <p:par>
                                <p:cTn id="13" presetID="2" presetClass="entr" presetSubtype="4" fill="hold" nodeType="withEffect">
                                  <p:stCondLst>
                                    <p:cond delay="0"/>
                                  </p:stCondLst>
                                  <p:childTnLst>
                                    <p:set>
                                      <p:cBhvr>
                                        <p:cTn id="14" dur="1" fill="hold">
                                          <p:stCondLst>
                                            <p:cond delay="0"/>
                                          </p:stCondLst>
                                        </p:cTn>
                                        <p:tgtEl>
                                          <p:spTgt spid="180228"/>
                                        </p:tgtEl>
                                        <p:attrNameLst>
                                          <p:attrName>style.visibility</p:attrName>
                                        </p:attrNameLst>
                                      </p:cBhvr>
                                      <p:to>
                                        <p:strVal val="visible"/>
                                      </p:to>
                                    </p:set>
                                    <p:anim calcmode="lin" valueType="num">
                                      <p:cBhvr additive="base">
                                        <p:cTn id="15" dur="500" fill="hold"/>
                                        <p:tgtEl>
                                          <p:spTgt spid="180228"/>
                                        </p:tgtEl>
                                        <p:attrNameLst>
                                          <p:attrName>ppt_x</p:attrName>
                                        </p:attrNameLst>
                                      </p:cBhvr>
                                      <p:tavLst>
                                        <p:tav tm="0">
                                          <p:val>
                                            <p:strVal val="#ppt_x"/>
                                          </p:val>
                                        </p:tav>
                                        <p:tav tm="100000">
                                          <p:val>
                                            <p:strVal val="#ppt_x"/>
                                          </p:val>
                                        </p:tav>
                                      </p:tavLst>
                                    </p:anim>
                                    <p:anim calcmode="lin" valueType="num">
                                      <p:cBhvr additive="base">
                                        <p:cTn id="16" dur="500" fill="hold"/>
                                        <p:tgtEl>
                                          <p:spTgt spid="18022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180230"/>
                                        </p:tgtEl>
                                        <p:attrNameLst>
                                          <p:attrName>style.visibility</p:attrName>
                                        </p:attrNameLst>
                                      </p:cBhvr>
                                      <p:to>
                                        <p:strVal val="visible"/>
                                      </p:to>
                                    </p:set>
                                    <p:anim calcmode="lin" valueType="num">
                                      <p:cBhvr additive="base">
                                        <p:cTn id="20" dur="500" fill="hold"/>
                                        <p:tgtEl>
                                          <p:spTgt spid="180230"/>
                                        </p:tgtEl>
                                        <p:attrNameLst>
                                          <p:attrName>ppt_x</p:attrName>
                                        </p:attrNameLst>
                                      </p:cBhvr>
                                      <p:tavLst>
                                        <p:tav tm="0">
                                          <p:val>
                                            <p:strVal val="#ppt_x"/>
                                          </p:val>
                                        </p:tav>
                                        <p:tav tm="100000">
                                          <p:val>
                                            <p:strVal val="#ppt_x"/>
                                          </p:val>
                                        </p:tav>
                                      </p:tavLst>
                                    </p:anim>
                                    <p:anim calcmode="lin" valueType="num">
                                      <p:cBhvr additive="base">
                                        <p:cTn id="21" dur="500" fill="hold"/>
                                        <p:tgtEl>
                                          <p:spTgt spid="180230"/>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80227">
                                            <p:txEl>
                                              <p:pRg st="5" end="5"/>
                                            </p:txEl>
                                          </p:spTgt>
                                        </p:tgtEl>
                                        <p:attrNameLst>
                                          <p:attrName>style.visibility</p:attrName>
                                        </p:attrNameLst>
                                      </p:cBhvr>
                                      <p:to>
                                        <p:strVal val="visible"/>
                                      </p:to>
                                    </p:set>
                                    <p:anim calcmode="lin" valueType="num">
                                      <p:cBhvr additive="base">
                                        <p:cTn id="24" dur="500" fill="hold"/>
                                        <p:tgtEl>
                                          <p:spTgt spid="180227">
                                            <p:txEl>
                                              <p:pRg st="5" end="5"/>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0227">
                                            <p:txEl>
                                              <p:pRg st="5" end="5"/>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80227">
                                            <p:txEl>
                                              <p:pRg st="6" end="6"/>
                                            </p:txEl>
                                          </p:spTgt>
                                        </p:tgtEl>
                                        <p:attrNameLst>
                                          <p:attrName>style.visibility</p:attrName>
                                        </p:attrNameLst>
                                      </p:cBhvr>
                                      <p:to>
                                        <p:strVal val="visible"/>
                                      </p:to>
                                    </p:set>
                                    <p:anim calcmode="lin" valueType="num">
                                      <p:cBhvr additive="base">
                                        <p:cTn id="28" dur="500" fill="hold"/>
                                        <p:tgtEl>
                                          <p:spTgt spid="180227">
                                            <p:txEl>
                                              <p:pRg st="6" end="6"/>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802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80227">
                                            <p:txEl>
                                              <p:pRg st="7" end="7"/>
                                            </p:txEl>
                                          </p:spTgt>
                                        </p:tgtEl>
                                        <p:attrNameLst>
                                          <p:attrName>style.visibility</p:attrName>
                                        </p:attrNameLst>
                                      </p:cBhvr>
                                      <p:to>
                                        <p:strVal val="visible"/>
                                      </p:to>
                                    </p:set>
                                    <p:anim calcmode="lin" valueType="num">
                                      <p:cBhvr additive="base">
                                        <p:cTn id="34" dur="500" fill="hold"/>
                                        <p:tgtEl>
                                          <p:spTgt spid="180227">
                                            <p:txEl>
                                              <p:pRg st="7" end="7"/>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8022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ctrTitle"/>
          </p:nvPr>
        </p:nvSpPr>
        <p:spPr>
          <a:xfrm>
            <a:off x="800100" y="3165764"/>
            <a:ext cx="7732340" cy="1711037"/>
          </a:xfrm>
        </p:spPr>
        <p:txBody>
          <a:bodyPr/>
          <a:lstStyle/>
          <a:p>
            <a:r>
              <a:rPr lang="zh-CN" altLang="en-US" dirty="0" smtClean="0"/>
              <a:t>第</a:t>
            </a:r>
            <a:r>
              <a:rPr lang="en-US" altLang="zh-CN" dirty="0" smtClean="0"/>
              <a:t>7</a:t>
            </a:r>
            <a:r>
              <a:rPr lang="zh-CN" altLang="en-US" dirty="0" smtClean="0"/>
              <a:t>章 数字带通传输系统 </a:t>
            </a:r>
            <a:endParaRPr lang="zh-CN" altLang="en-US" dirty="0"/>
          </a:p>
        </p:txBody>
      </p:sp>
      <p:sp>
        <p:nvSpPr>
          <p:cNvPr id="20485" name="Rectangle 5"/>
          <p:cNvSpPr>
            <a:spLocks noGrp="1" noChangeArrowheads="1"/>
          </p:cNvSpPr>
          <p:nvPr>
            <p:ph type="subTitle" idx="1"/>
          </p:nvPr>
        </p:nvSpPr>
        <p:spPr/>
        <p:txBody>
          <a:bodyPr/>
          <a:lstStyle/>
          <a:p>
            <a:endParaRPr lang="zh-CN" altLang="en-US" dirty="0"/>
          </a:p>
        </p:txBody>
      </p:sp>
      <p:sp>
        <p:nvSpPr>
          <p:cNvPr id="4" name="灯片编号占位符 5"/>
          <p:cNvSpPr>
            <a:spLocks noGrp="1"/>
          </p:cNvSpPr>
          <p:nvPr>
            <p:ph type="sldNum" sz="quarter" idx="4294967295"/>
          </p:nvPr>
        </p:nvSpPr>
        <p:spPr>
          <a:xfrm>
            <a:off x="7239000" y="6243638"/>
            <a:ext cx="1905000" cy="457200"/>
          </a:xfrm>
          <a:prstGeom prst="rect">
            <a:avLst/>
          </a:prstGeom>
        </p:spPr>
        <p:txBody>
          <a:bodyPr/>
          <a:lstStyle/>
          <a:p>
            <a:fld id="{3568C8DE-BA27-4020-85D7-C249F2DC26D0}" type="slidenum">
              <a:rPr lang="en-US" altLang="zh-CN"/>
              <a:pPr/>
              <a:t>2</a:t>
            </a:fld>
            <a:endParaRPr lang="en-US" altLang="zh-CN"/>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2ASK</a:t>
            </a:r>
            <a:r>
              <a:rPr lang="zh-CN" altLang="en-US" dirty="0" smtClean="0"/>
              <a:t>应用</a:t>
            </a:r>
            <a:endParaRPr lang="zh-CN" altLang="en-US" dirty="0"/>
          </a:p>
        </p:txBody>
      </p:sp>
      <p:sp>
        <p:nvSpPr>
          <p:cNvPr id="3" name="内容占位符 2"/>
          <p:cNvSpPr>
            <a:spLocks noGrp="1"/>
          </p:cNvSpPr>
          <p:nvPr>
            <p:ph idx="1"/>
          </p:nvPr>
        </p:nvSpPr>
        <p:spPr/>
        <p:txBody>
          <a:bodyPr/>
          <a:lstStyle/>
          <a:p>
            <a:r>
              <a:rPr lang="en-US" altLang="zh-CN" dirty="0" smtClean="0"/>
              <a:t>2ASK</a:t>
            </a:r>
            <a:r>
              <a:rPr lang="zh-CN" altLang="en-US" dirty="0" smtClean="0"/>
              <a:t>信号是最早应用于无线电报的数字调制方式之一。</a:t>
            </a:r>
            <a:endParaRPr lang="en-US" altLang="zh-CN" dirty="0" smtClean="0"/>
          </a:p>
          <a:p>
            <a:r>
              <a:rPr lang="zh-CN" altLang="en-US" dirty="0" smtClean="0"/>
              <a:t>但</a:t>
            </a:r>
            <a:r>
              <a:rPr lang="en-US" altLang="zh-CN" dirty="0" smtClean="0"/>
              <a:t>ASK</a:t>
            </a:r>
            <a:r>
              <a:rPr lang="zh-CN" altLang="en-US" dirty="0" smtClean="0"/>
              <a:t>传输受噪声影响很大：噪声电压和信号一起改变了振幅，会导致误码</a:t>
            </a:r>
            <a:endParaRPr lang="en-US" altLang="zh-CN" dirty="0" smtClean="0"/>
          </a:p>
          <a:p>
            <a:r>
              <a:rPr lang="zh-CN" altLang="en-US" dirty="0" smtClean="0"/>
              <a:t>现在较少应用</a:t>
            </a:r>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20</a:t>
            </a:fld>
            <a:endParaRPr lang="en-US"/>
          </a:p>
        </p:txBody>
      </p:sp>
    </p:spTree>
    <p:extLst>
      <p:ext uri="{BB962C8B-B14F-4D97-AF65-F5344CB8AC3E}">
        <p14:creationId xmlns:p14="http://schemas.microsoft.com/office/powerpoint/2010/main" val="501076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endParaRPr lang="zh-CN" altLang="en-US" dirty="0"/>
          </a:p>
        </p:txBody>
      </p:sp>
      <p:sp>
        <p:nvSpPr>
          <p:cNvPr id="181251" name="Rectangle 3"/>
          <p:cNvSpPr>
            <a:spLocks noGrp="1" noChangeArrowheads="1"/>
          </p:cNvSpPr>
          <p:nvPr>
            <p:ph type="body" idx="1"/>
          </p:nvPr>
        </p:nvSpPr>
        <p:spPr>
          <a:xfrm>
            <a:off x="539552" y="1196752"/>
            <a:ext cx="8064896" cy="5328592"/>
          </a:xfrm>
        </p:spPr>
        <p:txBody>
          <a:bodyPr>
            <a:normAutofit lnSpcReduction="10000"/>
          </a:bodyPr>
          <a:lstStyle/>
          <a:p>
            <a:r>
              <a:rPr lang="zh-CN" altLang="en-US" dirty="0" smtClean="0"/>
              <a:t>假设这</a:t>
            </a:r>
            <a:r>
              <a:rPr lang="en-US" altLang="zh-CN" dirty="0" smtClean="0"/>
              <a:t>(M-1)</a:t>
            </a:r>
            <a:r>
              <a:rPr lang="zh-CN" altLang="en-US" dirty="0" smtClean="0"/>
              <a:t>路噪声都不超过此门限电平</a:t>
            </a:r>
            <a:r>
              <a:rPr lang="en-US" altLang="zh-CN" dirty="0" smtClean="0"/>
              <a:t>h</a:t>
            </a:r>
            <a:r>
              <a:rPr lang="zh-CN" altLang="en-US" dirty="0" smtClean="0"/>
              <a:t>，就不会发生错误判决</a:t>
            </a:r>
            <a:r>
              <a:rPr lang="en-US" altLang="zh-CN" dirty="0" smtClean="0"/>
              <a:t>.</a:t>
            </a:r>
          </a:p>
          <a:p>
            <a:r>
              <a:rPr lang="zh-CN" altLang="en-US" dirty="0" smtClean="0"/>
              <a:t>则式                  的概率就是</a:t>
            </a:r>
            <a:r>
              <a:rPr lang="zh-CN" altLang="en-US" dirty="0" smtClean="0">
                <a:solidFill>
                  <a:srgbClr val="3333FF"/>
                </a:solidFill>
              </a:rPr>
              <a:t>不发生错判的概率</a:t>
            </a:r>
            <a:r>
              <a:rPr lang="zh-CN" altLang="en-US" dirty="0" smtClean="0"/>
              <a:t>。</a:t>
            </a:r>
            <a:endParaRPr lang="en-US" altLang="zh-CN" dirty="0" smtClean="0"/>
          </a:p>
          <a:p>
            <a:r>
              <a:rPr lang="zh-CN" altLang="en-US" dirty="0" smtClean="0"/>
              <a:t>而任意一路或一路以上噪声输出的包络超过此门限就将发生错误判决，此</a:t>
            </a:r>
            <a:r>
              <a:rPr lang="zh-CN" altLang="en-US" dirty="0" smtClean="0">
                <a:solidFill>
                  <a:srgbClr val="3333FF"/>
                </a:solidFill>
              </a:rPr>
              <a:t>错判的概率</a:t>
            </a:r>
            <a:r>
              <a:rPr lang="zh-CN" altLang="en-US" dirty="0" smtClean="0"/>
              <a:t>将等于</a:t>
            </a:r>
          </a:p>
          <a:p>
            <a:pPr lvl="3"/>
            <a:endParaRPr lang="zh-CN" altLang="en-US" dirty="0" smtClean="0"/>
          </a:p>
          <a:p>
            <a:pPr lvl="3"/>
            <a:endParaRPr lang="zh-CN" altLang="en-US" dirty="0" smtClean="0"/>
          </a:p>
          <a:p>
            <a:pPr lvl="3"/>
            <a:endParaRPr lang="zh-CN" altLang="en-US" dirty="0" smtClean="0"/>
          </a:p>
          <a:p>
            <a:pPr lvl="3"/>
            <a:endParaRPr lang="zh-CN" altLang="en-US" dirty="0" smtClean="0"/>
          </a:p>
          <a:p>
            <a:r>
              <a:rPr lang="zh-CN" altLang="en-US" dirty="0" smtClean="0"/>
              <a:t>显然，概率</a:t>
            </a:r>
            <a:r>
              <a:rPr lang="zh-CN" altLang="en-US" dirty="0" smtClean="0">
                <a:solidFill>
                  <a:srgbClr val="FF0000"/>
                </a:solidFill>
              </a:rPr>
              <a:t>和门限值</a:t>
            </a:r>
            <a:r>
              <a:rPr lang="en-US" altLang="zh-CN" dirty="0" smtClean="0">
                <a:solidFill>
                  <a:srgbClr val="FF0000"/>
                </a:solidFill>
              </a:rPr>
              <a:t>h</a:t>
            </a:r>
            <a:r>
              <a:rPr lang="zh-CN" altLang="en-US" dirty="0" smtClean="0">
                <a:solidFill>
                  <a:srgbClr val="FF0000"/>
                </a:solidFill>
              </a:rPr>
              <a:t>有关</a:t>
            </a:r>
            <a:r>
              <a:rPr lang="zh-CN" altLang="en-US" dirty="0" smtClean="0"/>
              <a:t>。</a:t>
            </a:r>
            <a:endParaRPr lang="en-US" altLang="zh-CN" dirty="0" smtClean="0"/>
          </a:p>
          <a:p>
            <a:r>
              <a:rPr lang="zh-CN" altLang="en-US" dirty="0" smtClean="0"/>
              <a:t>下面就来讨论</a:t>
            </a:r>
            <a:r>
              <a:rPr lang="en-US" altLang="zh-CN" dirty="0" smtClean="0"/>
              <a:t>h</a:t>
            </a:r>
            <a:r>
              <a:rPr lang="zh-CN" altLang="en-US" dirty="0" smtClean="0"/>
              <a:t>值如何决定。</a:t>
            </a:r>
            <a:endParaRPr lang="zh-CN" altLang="en-US" dirty="0"/>
          </a:p>
        </p:txBody>
      </p:sp>
      <p:sp>
        <p:nvSpPr>
          <p:cNvPr id="7" name="灯片编号占位符 5"/>
          <p:cNvSpPr>
            <a:spLocks noGrp="1"/>
          </p:cNvSpPr>
          <p:nvPr>
            <p:ph type="sldNum" sz="quarter" idx="12"/>
          </p:nvPr>
        </p:nvSpPr>
        <p:spPr/>
        <p:txBody>
          <a:bodyPr/>
          <a:lstStyle/>
          <a:p>
            <a:fld id="{889E3F79-C515-4CB6-A51F-80259978D5F7}" type="slidenum">
              <a:rPr lang="en-US" altLang="zh-CN" smtClean="0"/>
              <a:pPr/>
              <a:t>200</a:t>
            </a:fld>
            <a:endParaRPr lang="en-US" altLang="zh-CN"/>
          </a:p>
        </p:txBody>
      </p:sp>
      <p:graphicFrame>
        <p:nvGraphicFramePr>
          <p:cNvPr id="181252" name="Object 4"/>
          <p:cNvGraphicFramePr>
            <a:graphicFrameLocks noChangeAspect="1"/>
          </p:cNvGraphicFramePr>
          <p:nvPr>
            <p:extLst>
              <p:ext uri="{D42A27DB-BD31-4B8C-83A1-F6EECF244321}">
                <p14:modId xmlns:p14="http://schemas.microsoft.com/office/powerpoint/2010/main" val="1326253109"/>
              </p:ext>
            </p:extLst>
          </p:nvPr>
        </p:nvGraphicFramePr>
        <p:xfrm>
          <a:off x="1691680" y="2204864"/>
          <a:ext cx="1584176" cy="452357"/>
        </p:xfrm>
        <a:graphic>
          <a:graphicData uri="http://schemas.openxmlformats.org/presentationml/2006/ole">
            <mc:AlternateContent xmlns:mc="http://schemas.openxmlformats.org/markup-compatibility/2006">
              <mc:Choice xmlns:v="urn:schemas-microsoft-com:vml" Requires="v">
                <p:oleObj spid="_x0000_s105848" name="公式" r:id="rId3" imgW="800100" imgH="228600" progId="Equation.3">
                  <p:embed/>
                </p:oleObj>
              </mc:Choice>
              <mc:Fallback>
                <p:oleObj name="公式" r:id="rId3" imgW="800100" imgH="228600" progId="Equation.3">
                  <p:embed/>
                  <p:pic>
                    <p:nvPicPr>
                      <p:cNvPr id="0" name="Picture 2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2204864"/>
                        <a:ext cx="1584176" cy="452357"/>
                      </a:xfrm>
                      <a:prstGeom prst="rect">
                        <a:avLst/>
                      </a:prstGeom>
                      <a:noFill/>
                    </p:spPr>
                  </p:pic>
                </p:oleObj>
              </mc:Fallback>
            </mc:AlternateContent>
          </a:graphicData>
        </a:graphic>
      </p:graphicFrame>
      <p:sp>
        <p:nvSpPr>
          <p:cNvPr id="181254" name="Rectangle 6"/>
          <p:cNvSpPr>
            <a:spLocks noChangeArrowheads="1"/>
          </p:cNvSpPr>
          <p:nvPr/>
        </p:nvSpPr>
        <p:spPr bwMode="auto">
          <a:xfrm>
            <a:off x="0" y="30480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81253" name="Object 5"/>
          <p:cNvGraphicFramePr>
            <a:graphicFrameLocks noChangeAspect="1"/>
          </p:cNvGraphicFramePr>
          <p:nvPr>
            <p:extLst>
              <p:ext uri="{D42A27DB-BD31-4B8C-83A1-F6EECF244321}">
                <p14:modId xmlns:p14="http://schemas.microsoft.com/office/powerpoint/2010/main" val="2838119890"/>
              </p:ext>
            </p:extLst>
          </p:nvPr>
        </p:nvGraphicFramePr>
        <p:xfrm>
          <a:off x="1547664" y="3645024"/>
          <a:ext cx="5465026" cy="1512168"/>
        </p:xfrm>
        <a:graphic>
          <a:graphicData uri="http://schemas.openxmlformats.org/presentationml/2006/ole">
            <mc:AlternateContent xmlns:mc="http://schemas.openxmlformats.org/markup-compatibility/2006">
              <mc:Choice xmlns:v="urn:schemas-microsoft-com:vml" Requires="v">
                <p:oleObj spid="_x0000_s105849" name="公式" r:id="rId5" imgW="2755900" imgH="762000" progId="Equation.3">
                  <p:embed/>
                </p:oleObj>
              </mc:Choice>
              <mc:Fallback>
                <p:oleObj name="公式" r:id="rId5" imgW="2755900" imgH="762000" progId="Equation.3">
                  <p:embed/>
                  <p:pic>
                    <p:nvPicPr>
                      <p:cNvPr id="0" name="Picture 2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664" y="3645024"/>
                        <a:ext cx="5465026" cy="15121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5796136" y="4590256"/>
            <a:ext cx="2339102" cy="461665"/>
          </a:xfrm>
          <a:prstGeom prst="rect">
            <a:avLst/>
          </a:prstGeom>
        </p:spPr>
        <p:txBody>
          <a:bodyPr wrap="none">
            <a:spAutoFit/>
          </a:bodyPr>
          <a:lstStyle/>
          <a:p>
            <a:r>
              <a:rPr lang="zh-CN" altLang="en-US" sz="2400" b="1" dirty="0" smtClean="0">
                <a:solidFill>
                  <a:srgbClr val="3333FF"/>
                </a:solidFill>
                <a:latin typeface="+mj-ea"/>
                <a:ea typeface="+mj-ea"/>
              </a:rPr>
              <a:t>二项式展开系数</a:t>
            </a:r>
            <a:endParaRPr lang="zh-CN" altLang="en-US" sz="2400" b="1" dirty="0">
              <a:solidFill>
                <a:srgbClr val="3333FF"/>
              </a:solidFill>
              <a:latin typeface="+mj-ea"/>
              <a:ea typeface="+mj-ea"/>
            </a:endParaRPr>
          </a:p>
        </p:txBody>
      </p:sp>
      <p:cxnSp>
        <p:nvCxnSpPr>
          <p:cNvPr id="4" name="直接连接符 3"/>
          <p:cNvCxnSpPr/>
          <p:nvPr/>
        </p:nvCxnSpPr>
        <p:spPr>
          <a:xfrm>
            <a:off x="3419872" y="5051921"/>
            <a:ext cx="144016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 name="直接箭头连接符 5"/>
          <p:cNvCxnSpPr/>
          <p:nvPr/>
        </p:nvCxnSpPr>
        <p:spPr>
          <a:xfrm flipV="1">
            <a:off x="5076056" y="4821088"/>
            <a:ext cx="720080" cy="230833"/>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1251">
                                            <p:txEl>
                                              <p:pRg st="1" end="1"/>
                                            </p:txEl>
                                          </p:spTgt>
                                        </p:tgtEl>
                                        <p:attrNameLst>
                                          <p:attrName>style.visibility</p:attrName>
                                        </p:attrNameLst>
                                      </p:cBhvr>
                                      <p:to>
                                        <p:strVal val="visible"/>
                                      </p:to>
                                    </p:set>
                                    <p:anim calcmode="lin" valueType="num">
                                      <p:cBhvr additive="base">
                                        <p:cTn id="7" dur="500" fill="hold"/>
                                        <p:tgtEl>
                                          <p:spTgt spid="18125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1251">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1252"/>
                                        </p:tgtEl>
                                        <p:attrNameLst>
                                          <p:attrName>style.visibility</p:attrName>
                                        </p:attrNameLst>
                                      </p:cBhvr>
                                      <p:to>
                                        <p:strVal val="visible"/>
                                      </p:to>
                                    </p:set>
                                    <p:anim calcmode="lin" valueType="num">
                                      <p:cBhvr additive="base">
                                        <p:cTn id="11" dur="500" fill="hold"/>
                                        <p:tgtEl>
                                          <p:spTgt spid="181252"/>
                                        </p:tgtEl>
                                        <p:attrNameLst>
                                          <p:attrName>ppt_x</p:attrName>
                                        </p:attrNameLst>
                                      </p:cBhvr>
                                      <p:tavLst>
                                        <p:tav tm="0">
                                          <p:val>
                                            <p:strVal val="#ppt_x"/>
                                          </p:val>
                                        </p:tav>
                                        <p:tav tm="100000">
                                          <p:val>
                                            <p:strVal val="#ppt_x"/>
                                          </p:val>
                                        </p:tav>
                                      </p:tavLst>
                                    </p:anim>
                                    <p:anim calcmode="lin" valueType="num">
                                      <p:cBhvr additive="base">
                                        <p:cTn id="12" dur="500" fill="hold"/>
                                        <p:tgtEl>
                                          <p:spTgt spid="18125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1251">
                                            <p:txEl>
                                              <p:pRg st="2" end="2"/>
                                            </p:txEl>
                                          </p:spTgt>
                                        </p:tgtEl>
                                        <p:attrNameLst>
                                          <p:attrName>style.visibility</p:attrName>
                                        </p:attrNameLst>
                                      </p:cBhvr>
                                      <p:to>
                                        <p:strVal val="visible"/>
                                      </p:to>
                                    </p:set>
                                    <p:anim calcmode="lin" valueType="num">
                                      <p:cBhvr additive="base">
                                        <p:cTn id="17" dur="500" fill="hold"/>
                                        <p:tgtEl>
                                          <p:spTgt spid="1812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125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1253"/>
                                        </p:tgtEl>
                                        <p:attrNameLst>
                                          <p:attrName>style.visibility</p:attrName>
                                        </p:attrNameLst>
                                      </p:cBhvr>
                                      <p:to>
                                        <p:strVal val="visible"/>
                                      </p:to>
                                    </p:set>
                                    <p:anim calcmode="lin" valueType="num">
                                      <p:cBhvr additive="base">
                                        <p:cTn id="21" dur="500" fill="hold"/>
                                        <p:tgtEl>
                                          <p:spTgt spid="181253"/>
                                        </p:tgtEl>
                                        <p:attrNameLst>
                                          <p:attrName>ppt_x</p:attrName>
                                        </p:attrNameLst>
                                      </p:cBhvr>
                                      <p:tavLst>
                                        <p:tav tm="0">
                                          <p:val>
                                            <p:strVal val="#ppt_x"/>
                                          </p:val>
                                        </p:tav>
                                        <p:tav tm="100000">
                                          <p:val>
                                            <p:strVal val="#ppt_x"/>
                                          </p:val>
                                        </p:tav>
                                      </p:tavLst>
                                    </p:anim>
                                    <p:anim calcmode="lin" valueType="num">
                                      <p:cBhvr additive="base">
                                        <p:cTn id="22" dur="500" fill="hold"/>
                                        <p:tgtEl>
                                          <p:spTgt spid="18125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81251">
                                            <p:txEl>
                                              <p:pRg st="7" end="7"/>
                                            </p:txEl>
                                          </p:spTgt>
                                        </p:tgtEl>
                                        <p:attrNameLst>
                                          <p:attrName>style.visibility</p:attrName>
                                        </p:attrNameLst>
                                      </p:cBhvr>
                                      <p:to>
                                        <p:strVal val="visible"/>
                                      </p:to>
                                    </p:set>
                                    <p:anim calcmode="lin" valueType="num">
                                      <p:cBhvr additive="base">
                                        <p:cTn id="41" dur="500" fill="hold"/>
                                        <p:tgtEl>
                                          <p:spTgt spid="181251">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8125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81251">
                                            <p:txEl>
                                              <p:pRg st="8" end="8"/>
                                            </p:txEl>
                                          </p:spTgt>
                                        </p:tgtEl>
                                        <p:attrNameLst>
                                          <p:attrName>style.visibility</p:attrName>
                                        </p:attrNameLst>
                                      </p:cBhvr>
                                      <p:to>
                                        <p:strVal val="visible"/>
                                      </p:to>
                                    </p:set>
                                    <p:anim calcmode="lin" valueType="num">
                                      <p:cBhvr additive="base">
                                        <p:cTn id="47" dur="500" fill="hold"/>
                                        <p:tgtEl>
                                          <p:spTgt spid="181251">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8125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endParaRPr lang="zh-CN" altLang="en-US" dirty="0"/>
          </a:p>
        </p:txBody>
      </p:sp>
      <p:sp>
        <p:nvSpPr>
          <p:cNvPr id="182275" name="Rectangle 3"/>
          <p:cNvSpPr>
            <a:spLocks noGrp="1" noChangeArrowheads="1"/>
          </p:cNvSpPr>
          <p:nvPr>
            <p:ph type="body" idx="1"/>
          </p:nvPr>
        </p:nvSpPr>
        <p:spPr/>
        <p:txBody>
          <a:bodyPr>
            <a:normAutofit fontScale="85000" lnSpcReduction="10000"/>
          </a:bodyPr>
          <a:lstStyle/>
          <a:p>
            <a:r>
              <a:rPr lang="zh-CN" altLang="en-US" dirty="0" smtClean="0">
                <a:solidFill>
                  <a:srgbClr val="3333FF"/>
                </a:solidFill>
              </a:rPr>
              <a:t>有信号码元输出</a:t>
            </a:r>
            <a:r>
              <a:rPr lang="zh-CN" altLang="en-US" dirty="0" smtClean="0"/>
              <a:t>的带通滤波器，其输出电压包络服从</a:t>
            </a:r>
            <a:r>
              <a:rPr lang="zh-CN" altLang="en-US" dirty="0" smtClean="0">
                <a:solidFill>
                  <a:srgbClr val="3333FF"/>
                </a:solidFill>
              </a:rPr>
              <a:t>广义瑞利分布</a:t>
            </a:r>
            <a:r>
              <a:rPr lang="zh-CN" altLang="en-US" dirty="0" smtClean="0"/>
              <a:t>：</a:t>
            </a:r>
          </a:p>
          <a:p>
            <a:pPr lvl="1"/>
            <a:endParaRPr lang="zh-CN" altLang="en-US" dirty="0" smtClean="0"/>
          </a:p>
          <a:p>
            <a:pPr lvl="1"/>
            <a:endParaRPr lang="zh-CN" altLang="en-US" dirty="0" smtClean="0"/>
          </a:p>
          <a:p>
            <a:pPr lvl="1"/>
            <a:r>
              <a:rPr lang="zh-CN" altLang="en-US" dirty="0" smtClean="0"/>
              <a:t>式中，</a:t>
            </a:r>
            <a:r>
              <a:rPr lang="en-US" altLang="zh-CN" i="1" dirty="0" smtClean="0"/>
              <a:t> I</a:t>
            </a:r>
            <a:r>
              <a:rPr lang="en-US" altLang="zh-CN" baseline="-25000" dirty="0" smtClean="0"/>
              <a:t>0</a:t>
            </a:r>
            <a:r>
              <a:rPr lang="en-US" altLang="zh-CN" dirty="0" smtClean="0"/>
              <a:t>(</a:t>
            </a:r>
            <a:r>
              <a:rPr lang="en-US" altLang="zh-CN" dirty="0" smtClean="0">
                <a:sym typeface="Symbol" pitchFamily="18" charset="2"/>
              </a:rPr>
              <a:t></a:t>
            </a:r>
            <a:r>
              <a:rPr lang="en-US" altLang="zh-CN" dirty="0" smtClean="0"/>
              <a:t>) </a:t>
            </a:r>
            <a:r>
              <a:rPr lang="zh-CN" altLang="en-US" dirty="0" smtClean="0"/>
              <a:t>－ 第一类零阶修正贝赛尔函数；</a:t>
            </a:r>
          </a:p>
          <a:p>
            <a:pPr lvl="1"/>
            <a:r>
              <a:rPr lang="zh-CN" altLang="en-US" dirty="0" smtClean="0"/>
              <a:t>	</a:t>
            </a:r>
            <a:r>
              <a:rPr lang="en-US" altLang="zh-CN" i="1" dirty="0" smtClean="0"/>
              <a:t>x</a:t>
            </a:r>
            <a:r>
              <a:rPr lang="en-US" altLang="zh-CN" dirty="0" smtClean="0"/>
              <a:t> </a:t>
            </a:r>
            <a:r>
              <a:rPr lang="zh-CN" altLang="en-US" dirty="0" smtClean="0"/>
              <a:t>－ 输出信号和噪声之和的包络；</a:t>
            </a:r>
          </a:p>
          <a:p>
            <a:pPr lvl="1"/>
            <a:r>
              <a:rPr lang="zh-CN" altLang="en-US" dirty="0" smtClean="0"/>
              <a:t>	</a:t>
            </a:r>
            <a:r>
              <a:rPr lang="en-US" altLang="zh-CN" dirty="0" smtClean="0"/>
              <a:t>A </a:t>
            </a:r>
            <a:r>
              <a:rPr lang="zh-CN" altLang="en-US" dirty="0" smtClean="0"/>
              <a:t>－ 输出信号码元振幅；</a:t>
            </a:r>
          </a:p>
          <a:p>
            <a:pPr lvl="1"/>
            <a:r>
              <a:rPr lang="zh-CN" altLang="en-US" i="1" dirty="0" smtClean="0">
                <a:sym typeface="Symbol" pitchFamily="18" charset="2"/>
              </a:rPr>
              <a:t>    </a:t>
            </a:r>
            <a:r>
              <a:rPr lang="en-US" altLang="zh-CN" i="1" baseline="-25000" dirty="0" smtClean="0"/>
              <a:t>n</a:t>
            </a:r>
            <a:r>
              <a:rPr lang="en-US" altLang="zh-CN" baseline="-25000" dirty="0" smtClean="0"/>
              <a:t>2</a:t>
            </a:r>
            <a:r>
              <a:rPr lang="en-US" altLang="zh-CN" dirty="0" smtClean="0"/>
              <a:t> </a:t>
            </a:r>
            <a:r>
              <a:rPr lang="zh-CN" altLang="en-US" dirty="0" smtClean="0"/>
              <a:t>－ 输出噪声功率。</a:t>
            </a:r>
          </a:p>
          <a:p>
            <a:r>
              <a:rPr lang="zh-CN" altLang="en-US" dirty="0" smtClean="0">
                <a:solidFill>
                  <a:srgbClr val="FF0000"/>
                </a:solidFill>
              </a:rPr>
              <a:t>错判</a:t>
            </a:r>
            <a:r>
              <a:rPr lang="zh-CN" altLang="en-US" dirty="0" smtClean="0"/>
              <a:t>：其他任何路输出电压，超过有信号这路的输出电压</a:t>
            </a:r>
            <a:endParaRPr lang="en-US" altLang="zh-CN" dirty="0" smtClean="0"/>
          </a:p>
          <a:p>
            <a:r>
              <a:rPr lang="zh-CN" altLang="en-US" dirty="0" smtClean="0"/>
              <a:t>因此，</a:t>
            </a:r>
            <a:r>
              <a:rPr lang="zh-CN" altLang="en-US" dirty="0" smtClean="0">
                <a:solidFill>
                  <a:srgbClr val="3333FF"/>
                </a:solidFill>
              </a:rPr>
              <a:t>这里的输出信号和噪声之和</a:t>
            </a:r>
            <a:r>
              <a:rPr lang="en-US" altLang="zh-CN" i="1" dirty="0" smtClean="0">
                <a:solidFill>
                  <a:srgbClr val="FF0000"/>
                </a:solidFill>
              </a:rPr>
              <a:t>x</a:t>
            </a:r>
            <a:r>
              <a:rPr lang="zh-CN" altLang="en-US" dirty="0" smtClean="0">
                <a:solidFill>
                  <a:srgbClr val="3333FF"/>
                </a:solidFill>
              </a:rPr>
              <a:t>就是上面的门限值</a:t>
            </a:r>
            <a:r>
              <a:rPr lang="en-US" altLang="zh-CN" dirty="0" smtClean="0">
                <a:solidFill>
                  <a:srgbClr val="FF0000"/>
                </a:solidFill>
              </a:rPr>
              <a:t>h</a:t>
            </a:r>
            <a:r>
              <a:rPr lang="zh-CN" altLang="en-US" dirty="0" smtClean="0"/>
              <a:t>。</a:t>
            </a:r>
            <a:endParaRPr lang="en-US" altLang="zh-CN" dirty="0" smtClean="0"/>
          </a:p>
          <a:p>
            <a:r>
              <a:rPr lang="zh-CN" altLang="en-US" dirty="0" smtClean="0"/>
              <a:t>则发生</a:t>
            </a:r>
            <a:r>
              <a:rPr lang="zh-CN" altLang="en-US" dirty="0" smtClean="0">
                <a:solidFill>
                  <a:srgbClr val="FF0000"/>
                </a:solidFill>
              </a:rPr>
              <a:t>错误判决的概率</a:t>
            </a:r>
            <a:r>
              <a:rPr lang="zh-CN" altLang="en-US" dirty="0" smtClean="0"/>
              <a:t>是 </a:t>
            </a:r>
          </a:p>
          <a:p>
            <a:pPr lvl="1"/>
            <a:endParaRPr lang="zh-CN" altLang="en-US" dirty="0" smtClean="0"/>
          </a:p>
          <a:p>
            <a:pPr lvl="1"/>
            <a:endParaRPr lang="zh-CN" altLang="en-US" dirty="0"/>
          </a:p>
        </p:txBody>
      </p:sp>
      <p:sp>
        <p:nvSpPr>
          <p:cNvPr id="8" name="灯片编号占位符 5"/>
          <p:cNvSpPr>
            <a:spLocks noGrp="1"/>
          </p:cNvSpPr>
          <p:nvPr>
            <p:ph type="sldNum" sz="quarter" idx="12"/>
          </p:nvPr>
        </p:nvSpPr>
        <p:spPr/>
        <p:txBody>
          <a:bodyPr/>
          <a:lstStyle/>
          <a:p>
            <a:fld id="{3D86B603-3602-401A-8A1B-27D5AC3CA3B0}" type="slidenum">
              <a:rPr lang="en-US" altLang="zh-CN" smtClean="0"/>
              <a:pPr/>
              <a:t>201</a:t>
            </a:fld>
            <a:endParaRPr lang="en-US" altLang="zh-CN"/>
          </a:p>
        </p:txBody>
      </p:sp>
      <p:sp>
        <p:nvSpPr>
          <p:cNvPr id="182277" name="Rectangle 5"/>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82276" name="Object 4"/>
          <p:cNvGraphicFramePr>
            <a:graphicFrameLocks noChangeAspect="1"/>
          </p:cNvGraphicFramePr>
          <p:nvPr>
            <p:extLst>
              <p:ext uri="{D42A27DB-BD31-4B8C-83A1-F6EECF244321}">
                <p14:modId xmlns:p14="http://schemas.microsoft.com/office/powerpoint/2010/main" val="1119058980"/>
              </p:ext>
            </p:extLst>
          </p:nvPr>
        </p:nvGraphicFramePr>
        <p:xfrm>
          <a:off x="1385376" y="1700808"/>
          <a:ext cx="6599278" cy="936104"/>
        </p:xfrm>
        <a:graphic>
          <a:graphicData uri="http://schemas.openxmlformats.org/presentationml/2006/ole">
            <mc:AlternateContent xmlns:mc="http://schemas.openxmlformats.org/markup-compatibility/2006">
              <mc:Choice xmlns:v="urn:schemas-microsoft-com:vml" Requires="v">
                <p:oleObj spid="_x0000_s405598" name="公式" r:id="rId3" imgW="3429000" imgH="482600" progId="Equation.3">
                  <p:embed/>
                </p:oleObj>
              </mc:Choice>
              <mc:Fallback>
                <p:oleObj name="公式" r:id="rId3" imgW="3429000" imgH="482600" progId="Equation.3">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376" y="1700808"/>
                        <a:ext cx="6599278" cy="936104"/>
                      </a:xfrm>
                      <a:prstGeom prst="rect">
                        <a:avLst/>
                      </a:prstGeom>
                      <a:noFill/>
                    </p:spPr>
                  </p:pic>
                </p:oleObj>
              </mc:Fallback>
            </mc:AlternateContent>
          </a:graphicData>
        </a:graphic>
      </p:graphicFrame>
      <p:sp>
        <p:nvSpPr>
          <p:cNvPr id="182279" name="Rectangle 7"/>
          <p:cNvSpPr>
            <a:spLocks noChangeArrowheads="1"/>
          </p:cNvSpPr>
          <p:nvPr/>
        </p:nvSpPr>
        <p:spPr bwMode="auto">
          <a:xfrm>
            <a:off x="0" y="32623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82278" name="Object 6"/>
          <p:cNvGraphicFramePr>
            <a:graphicFrameLocks noChangeAspect="1"/>
          </p:cNvGraphicFramePr>
          <p:nvPr/>
        </p:nvGraphicFramePr>
        <p:xfrm>
          <a:off x="4355976" y="5517232"/>
          <a:ext cx="2384425" cy="617537"/>
        </p:xfrm>
        <a:graphic>
          <a:graphicData uri="http://schemas.openxmlformats.org/presentationml/2006/ole">
            <mc:AlternateContent xmlns:mc="http://schemas.openxmlformats.org/markup-compatibility/2006">
              <mc:Choice xmlns:v="urn:schemas-microsoft-com:vml" Requires="v">
                <p:oleObj spid="_x0000_s405599" name="公式" r:id="rId5" imgW="1282700" imgH="330200" progId="Equation.3">
                  <p:embed/>
                </p:oleObj>
              </mc:Choice>
              <mc:Fallback>
                <p:oleObj name="公式" r:id="rId5" imgW="1282700" imgH="330200" progId="Equation.3">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5976" y="5517232"/>
                        <a:ext cx="2384425" cy="617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7595500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2275">
                                            <p:txEl>
                                              <p:pRg st="7" end="7"/>
                                            </p:txEl>
                                          </p:spTgt>
                                        </p:tgtEl>
                                        <p:attrNameLst>
                                          <p:attrName>style.visibility</p:attrName>
                                        </p:attrNameLst>
                                      </p:cBhvr>
                                      <p:to>
                                        <p:strVal val="visible"/>
                                      </p:to>
                                    </p:set>
                                    <p:anim calcmode="lin" valueType="num">
                                      <p:cBhvr additive="base">
                                        <p:cTn id="7" dur="500" fill="hold"/>
                                        <p:tgtEl>
                                          <p:spTgt spid="182275">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227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2275">
                                            <p:txEl>
                                              <p:pRg st="8" end="8"/>
                                            </p:txEl>
                                          </p:spTgt>
                                        </p:tgtEl>
                                        <p:attrNameLst>
                                          <p:attrName>style.visibility</p:attrName>
                                        </p:attrNameLst>
                                      </p:cBhvr>
                                      <p:to>
                                        <p:strVal val="visible"/>
                                      </p:to>
                                    </p:set>
                                    <p:anim calcmode="lin" valueType="num">
                                      <p:cBhvr additive="base">
                                        <p:cTn id="13" dur="500" fill="hold"/>
                                        <p:tgtEl>
                                          <p:spTgt spid="182275">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227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2275">
                                            <p:txEl>
                                              <p:pRg st="9" end="9"/>
                                            </p:txEl>
                                          </p:spTgt>
                                        </p:tgtEl>
                                        <p:attrNameLst>
                                          <p:attrName>style.visibility</p:attrName>
                                        </p:attrNameLst>
                                      </p:cBhvr>
                                      <p:to>
                                        <p:strVal val="visible"/>
                                      </p:to>
                                    </p:set>
                                    <p:anim calcmode="lin" valueType="num">
                                      <p:cBhvr additive="base">
                                        <p:cTn id="19" dur="500" fill="hold"/>
                                        <p:tgtEl>
                                          <p:spTgt spid="182275">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2275">
                                            <p:txEl>
                                              <p:pRg st="9" end="9"/>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2278"/>
                                        </p:tgtEl>
                                        <p:attrNameLst>
                                          <p:attrName>style.visibility</p:attrName>
                                        </p:attrNameLst>
                                      </p:cBhvr>
                                      <p:to>
                                        <p:strVal val="visible"/>
                                      </p:to>
                                    </p:set>
                                    <p:anim calcmode="lin" valueType="num">
                                      <p:cBhvr additive="base">
                                        <p:cTn id="23" dur="500" fill="hold"/>
                                        <p:tgtEl>
                                          <p:spTgt spid="182278"/>
                                        </p:tgtEl>
                                        <p:attrNameLst>
                                          <p:attrName>ppt_x</p:attrName>
                                        </p:attrNameLst>
                                      </p:cBhvr>
                                      <p:tavLst>
                                        <p:tav tm="0">
                                          <p:val>
                                            <p:strVal val="#ppt_x"/>
                                          </p:val>
                                        </p:tav>
                                        <p:tav tm="100000">
                                          <p:val>
                                            <p:strVal val="#ppt_x"/>
                                          </p:val>
                                        </p:tav>
                                      </p:tavLst>
                                    </p:anim>
                                    <p:anim calcmode="lin" valueType="num">
                                      <p:cBhvr additive="base">
                                        <p:cTn id="24" dur="500" fill="hold"/>
                                        <p:tgtEl>
                                          <p:spTgt spid="1822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lstStyle/>
          <a:p>
            <a:endParaRPr lang="zh-CN" altLang="en-US" dirty="0"/>
          </a:p>
        </p:txBody>
      </p:sp>
      <p:sp>
        <p:nvSpPr>
          <p:cNvPr id="183299" name="Rectangle 3"/>
          <p:cNvSpPr>
            <a:spLocks noGrp="1" noChangeArrowheads="1"/>
          </p:cNvSpPr>
          <p:nvPr>
            <p:ph type="body" idx="1"/>
          </p:nvPr>
        </p:nvSpPr>
        <p:spPr/>
        <p:txBody>
          <a:bodyPr>
            <a:normAutofit fontScale="92500" lnSpcReduction="10000"/>
          </a:bodyPr>
          <a:lstStyle/>
          <a:p>
            <a:r>
              <a:rPr lang="zh-CN" altLang="en-US" dirty="0" smtClean="0"/>
              <a:t>将前面两式代入，得到计算结果如下：</a:t>
            </a:r>
            <a:endParaRPr lang="en-US" altLang="zh-CN" dirty="0" smtClean="0"/>
          </a:p>
          <a:p>
            <a:pPr lvl="3"/>
            <a:endParaRPr lang="en-US" altLang="zh-CN" dirty="0" smtClean="0"/>
          </a:p>
          <a:p>
            <a:pPr lvl="3"/>
            <a:endParaRPr lang="en-US" altLang="zh-CN" dirty="0" smtClean="0"/>
          </a:p>
          <a:p>
            <a:pPr lvl="3"/>
            <a:endParaRPr lang="en-US" altLang="zh-CN" dirty="0" smtClean="0"/>
          </a:p>
          <a:p>
            <a:endParaRPr lang="en-US" altLang="zh-CN" dirty="0" smtClean="0"/>
          </a:p>
          <a:p>
            <a:r>
              <a:rPr lang="zh-CN" altLang="en-US" dirty="0" smtClean="0"/>
              <a:t>是</a:t>
            </a:r>
            <a:r>
              <a:rPr lang="zh-CN" altLang="en-US" dirty="0" smtClean="0">
                <a:solidFill>
                  <a:srgbClr val="3333FF"/>
                </a:solidFill>
              </a:rPr>
              <a:t>正负</a:t>
            </a:r>
            <a:r>
              <a:rPr lang="zh-CN" altLang="en-US" dirty="0" smtClean="0">
                <a:solidFill>
                  <a:srgbClr val="3333FF"/>
                </a:solidFill>
              </a:rPr>
              <a:t>项交替</a:t>
            </a:r>
            <a:r>
              <a:rPr lang="zh-CN" altLang="en-US" dirty="0" smtClean="0"/>
              <a:t>的多项式</a:t>
            </a:r>
            <a:r>
              <a:rPr lang="zh-CN" altLang="en-US" dirty="0" smtClean="0"/>
              <a:t>，随着</a:t>
            </a:r>
            <a:r>
              <a:rPr lang="zh-CN" altLang="en-US" dirty="0" smtClean="0"/>
              <a:t>项数增加</a:t>
            </a:r>
            <a:r>
              <a:rPr lang="zh-CN" altLang="en-US" dirty="0" smtClean="0"/>
              <a:t>，值起伏振荡</a:t>
            </a:r>
            <a:endParaRPr lang="en-US" altLang="zh-CN" dirty="0" smtClean="0"/>
          </a:p>
          <a:p>
            <a:r>
              <a:rPr lang="zh-CN" altLang="en-US" dirty="0" smtClean="0"/>
              <a:t>但可证</a:t>
            </a:r>
            <a:r>
              <a:rPr lang="zh-CN" altLang="en-US" dirty="0" smtClean="0">
                <a:solidFill>
                  <a:srgbClr val="3333FF"/>
                </a:solidFill>
              </a:rPr>
              <a:t>第</a:t>
            </a:r>
            <a:r>
              <a:rPr lang="en-US" altLang="zh-CN" dirty="0" smtClean="0">
                <a:solidFill>
                  <a:srgbClr val="3333FF"/>
                </a:solidFill>
              </a:rPr>
              <a:t>1</a:t>
            </a:r>
            <a:r>
              <a:rPr lang="zh-CN" altLang="en-US" dirty="0" smtClean="0">
                <a:solidFill>
                  <a:srgbClr val="3333FF"/>
                </a:solidFill>
              </a:rPr>
              <a:t>项是它的上界</a:t>
            </a:r>
            <a:r>
              <a:rPr lang="zh-CN" altLang="en-US" dirty="0" smtClean="0"/>
              <a:t>，即有</a:t>
            </a:r>
          </a:p>
          <a:p>
            <a:endParaRPr lang="zh-CN" altLang="en-US" dirty="0" smtClean="0"/>
          </a:p>
          <a:p>
            <a:r>
              <a:rPr lang="zh-CN" altLang="en-US" dirty="0" smtClean="0"/>
              <a:t>上式可以改写为</a:t>
            </a:r>
          </a:p>
          <a:p>
            <a:pPr lvl="3">
              <a:buNone/>
            </a:pPr>
            <a:r>
              <a:rPr lang="zh-CN" altLang="en-US" dirty="0" smtClean="0"/>
              <a:t>	</a:t>
            </a:r>
            <a:endParaRPr lang="zh-CN" altLang="en-US" dirty="0"/>
          </a:p>
        </p:txBody>
      </p:sp>
      <p:sp>
        <p:nvSpPr>
          <p:cNvPr id="10" name="灯片编号占位符 5"/>
          <p:cNvSpPr>
            <a:spLocks noGrp="1"/>
          </p:cNvSpPr>
          <p:nvPr>
            <p:ph type="sldNum" sz="quarter" idx="12"/>
          </p:nvPr>
        </p:nvSpPr>
        <p:spPr/>
        <p:txBody>
          <a:bodyPr/>
          <a:lstStyle/>
          <a:p>
            <a:fld id="{F6D31279-5049-4814-A5FB-CCFBC4098848}" type="slidenum">
              <a:rPr lang="en-US" altLang="zh-CN" smtClean="0"/>
              <a:pPr/>
              <a:t>202</a:t>
            </a:fld>
            <a:endParaRPr lang="en-US" altLang="zh-CN"/>
          </a:p>
        </p:txBody>
      </p:sp>
      <p:sp>
        <p:nvSpPr>
          <p:cNvPr id="183301"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83300" name="Object 4"/>
          <p:cNvGraphicFramePr>
            <a:graphicFrameLocks noChangeAspect="1"/>
          </p:cNvGraphicFramePr>
          <p:nvPr>
            <p:extLst>
              <p:ext uri="{D42A27DB-BD31-4B8C-83A1-F6EECF244321}">
                <p14:modId xmlns:p14="http://schemas.microsoft.com/office/powerpoint/2010/main" val="2045151315"/>
              </p:ext>
            </p:extLst>
          </p:nvPr>
        </p:nvGraphicFramePr>
        <p:xfrm>
          <a:off x="1619672" y="1484784"/>
          <a:ext cx="6165850" cy="1806575"/>
        </p:xfrm>
        <a:graphic>
          <a:graphicData uri="http://schemas.openxmlformats.org/presentationml/2006/ole">
            <mc:AlternateContent xmlns:mc="http://schemas.openxmlformats.org/markup-compatibility/2006">
              <mc:Choice xmlns:v="urn:schemas-microsoft-com:vml" Requires="v">
                <p:oleObj spid="_x0000_s108136" name="公式" r:id="rId3" imgW="3479800" imgH="1016000" progId="Equation.3">
                  <p:embed/>
                </p:oleObj>
              </mc:Choice>
              <mc:Fallback>
                <p:oleObj name="公式" r:id="rId3" imgW="3479800" imgH="1016000" progId="Equation.3">
                  <p:embed/>
                  <p:pic>
                    <p:nvPicPr>
                      <p:cNvPr id="0" name="Picture 4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1484784"/>
                        <a:ext cx="6165850" cy="180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3303" name="Rectangle 7"/>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83302" name="Object 6"/>
          <p:cNvGraphicFramePr>
            <a:graphicFrameLocks noChangeAspect="1"/>
          </p:cNvGraphicFramePr>
          <p:nvPr>
            <p:extLst>
              <p:ext uri="{D42A27DB-BD31-4B8C-83A1-F6EECF244321}">
                <p14:modId xmlns:p14="http://schemas.microsoft.com/office/powerpoint/2010/main" val="260309070"/>
              </p:ext>
            </p:extLst>
          </p:nvPr>
        </p:nvGraphicFramePr>
        <p:xfrm>
          <a:off x="5508104" y="3933056"/>
          <a:ext cx="2160588" cy="708025"/>
        </p:xfrm>
        <a:graphic>
          <a:graphicData uri="http://schemas.openxmlformats.org/presentationml/2006/ole">
            <mc:AlternateContent xmlns:mc="http://schemas.openxmlformats.org/markup-compatibility/2006">
              <mc:Choice xmlns:v="urn:schemas-microsoft-com:vml" Requires="v">
                <p:oleObj spid="_x0000_s108137" name="公式" r:id="rId5" imgW="1193800" imgH="393700" progId="Equation.3">
                  <p:embed/>
                </p:oleObj>
              </mc:Choice>
              <mc:Fallback>
                <p:oleObj name="公式" r:id="rId5" imgW="1193800" imgH="393700" progId="Equation.3">
                  <p:embed/>
                  <p:pic>
                    <p:nvPicPr>
                      <p:cNvPr id="0" name="Picture 4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104" y="3933056"/>
                        <a:ext cx="2160588" cy="70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3307" name="Rectangle 11"/>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83306" name="Object 10"/>
          <p:cNvGraphicFramePr>
            <a:graphicFrameLocks noChangeAspect="1"/>
          </p:cNvGraphicFramePr>
          <p:nvPr>
            <p:extLst>
              <p:ext uri="{D42A27DB-BD31-4B8C-83A1-F6EECF244321}">
                <p14:modId xmlns:p14="http://schemas.microsoft.com/office/powerpoint/2010/main" val="2924742907"/>
              </p:ext>
            </p:extLst>
          </p:nvPr>
        </p:nvGraphicFramePr>
        <p:xfrm>
          <a:off x="3347864" y="5157192"/>
          <a:ext cx="3735387" cy="733425"/>
        </p:xfrm>
        <a:graphic>
          <a:graphicData uri="http://schemas.openxmlformats.org/presentationml/2006/ole">
            <mc:AlternateContent xmlns:mc="http://schemas.openxmlformats.org/markup-compatibility/2006">
              <mc:Choice xmlns:v="urn:schemas-microsoft-com:vml" Requires="v">
                <p:oleObj spid="_x0000_s108138" name="公式" r:id="rId7" imgW="1993900" imgH="393700" progId="Equation.3">
                  <p:embed/>
                </p:oleObj>
              </mc:Choice>
              <mc:Fallback>
                <p:oleObj name="公式" r:id="rId7" imgW="1993900" imgH="393700" progId="Equation.3">
                  <p:embed/>
                  <p:pic>
                    <p:nvPicPr>
                      <p:cNvPr id="0" name="Picture 4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7864" y="5157192"/>
                        <a:ext cx="3735387"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192453747"/>
              </p:ext>
            </p:extLst>
          </p:nvPr>
        </p:nvGraphicFramePr>
        <p:xfrm>
          <a:off x="5828104" y="4793882"/>
          <a:ext cx="1368152" cy="373453"/>
        </p:xfrm>
        <a:graphic>
          <a:graphicData uri="http://schemas.openxmlformats.org/presentationml/2006/ole">
            <mc:AlternateContent xmlns:mc="http://schemas.openxmlformats.org/markup-compatibility/2006">
              <mc:Choice xmlns:v="urn:schemas-microsoft-com:vml" Requires="v">
                <p:oleObj spid="_x0000_s108139" name="公式" r:id="rId9" imgW="761669" imgH="241195" progId="Equation.3">
                  <p:embed/>
                </p:oleObj>
              </mc:Choice>
              <mc:Fallback>
                <p:oleObj name="公式" r:id="rId9" imgW="761669" imgH="241195" progId="Equation.3">
                  <p:embed/>
                  <p:pic>
                    <p:nvPicPr>
                      <p:cNvPr id="0"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28104" y="4793882"/>
                        <a:ext cx="1368152" cy="373453"/>
                      </a:xfrm>
                      <a:prstGeom prst="rect">
                        <a:avLst/>
                      </a:prstGeom>
                      <a:noFill/>
                      <a:ln>
                        <a:solidFill>
                          <a:srgbClr val="00CC00"/>
                        </a:solidFill>
                      </a:ln>
                    </p:spPr>
                  </p:pic>
                </p:oleObj>
              </mc:Fallback>
            </mc:AlternateContent>
          </a:graphicData>
        </a:graphic>
      </p:graphicFrame>
      <p:sp>
        <p:nvSpPr>
          <p:cNvPr id="4" name="下箭头 3"/>
          <p:cNvSpPr/>
          <p:nvPr/>
        </p:nvSpPr>
        <p:spPr>
          <a:xfrm>
            <a:off x="5364088" y="4509120"/>
            <a:ext cx="432048" cy="72008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5" name="矩形 4"/>
          <p:cNvSpPr/>
          <p:nvPr/>
        </p:nvSpPr>
        <p:spPr>
          <a:xfrm>
            <a:off x="7236296" y="4777781"/>
            <a:ext cx="1723549" cy="400110"/>
          </a:xfrm>
          <a:prstGeom prst="rect">
            <a:avLst/>
          </a:prstGeom>
        </p:spPr>
        <p:txBody>
          <a:bodyPr wrap="none">
            <a:spAutoFit/>
          </a:bodyPr>
          <a:lstStyle/>
          <a:p>
            <a:r>
              <a:rPr lang="zh-CN" altLang="en-US" sz="2000" b="1" dirty="0">
                <a:solidFill>
                  <a:srgbClr val="3333FF"/>
                </a:solidFill>
                <a:latin typeface="+mj-ea"/>
                <a:ea typeface="+mj-ea"/>
              </a:rPr>
              <a:t>用</a:t>
            </a:r>
            <a:r>
              <a:rPr lang="zh-CN" altLang="en-US" sz="2000" b="1" dirty="0" smtClean="0">
                <a:solidFill>
                  <a:srgbClr val="3333FF"/>
                </a:solidFill>
                <a:latin typeface="+mj-ea"/>
                <a:ea typeface="+mj-ea"/>
              </a:rPr>
              <a:t>信噪比表示</a:t>
            </a:r>
            <a:endParaRPr lang="zh-CN" altLang="en-US" sz="2000" b="1" dirty="0">
              <a:solidFill>
                <a:srgbClr val="3333FF"/>
              </a:solidFill>
              <a:latin typeface="+mj-ea"/>
              <a:ea typeface="+mj-ea"/>
            </a:endParaRPr>
          </a:p>
        </p:txBody>
      </p:sp>
      <p:sp>
        <p:nvSpPr>
          <p:cNvPr id="15" name="矩形 14"/>
          <p:cNvSpPr/>
          <p:nvPr/>
        </p:nvSpPr>
        <p:spPr>
          <a:xfrm>
            <a:off x="1007604" y="6021288"/>
            <a:ext cx="7128792" cy="461665"/>
          </a:xfrm>
          <a:prstGeom prst="rect">
            <a:avLst/>
          </a:prstGeom>
        </p:spPr>
        <p:txBody>
          <a:bodyPr wrap="square">
            <a:spAutoFit/>
          </a:bodyPr>
          <a:lstStyle/>
          <a:p>
            <a:r>
              <a:rPr lang="en-US" altLang="zh-CN" sz="2400" b="1" dirty="0" smtClean="0">
                <a:solidFill>
                  <a:srgbClr val="3333FF"/>
                </a:solidFill>
                <a:latin typeface="+mj-ea"/>
                <a:ea typeface="+mj-ea"/>
              </a:rPr>
              <a:t>M</a:t>
            </a:r>
            <a:r>
              <a:rPr lang="zh-CN" altLang="en-US" sz="2400" b="1" dirty="0" smtClean="0">
                <a:solidFill>
                  <a:srgbClr val="3333FF"/>
                </a:solidFill>
                <a:latin typeface="+mj-ea"/>
                <a:ea typeface="+mj-ea"/>
              </a:rPr>
              <a:t>进制的调制，用</a:t>
            </a:r>
            <a:r>
              <a:rPr lang="zh-CN" altLang="en-US" sz="2400" b="1" dirty="0" smtClean="0">
                <a:solidFill>
                  <a:srgbClr val="FF0000"/>
                </a:solidFill>
                <a:latin typeface="+mj-ea"/>
                <a:ea typeface="+mj-ea"/>
              </a:rPr>
              <a:t>比特信噪比</a:t>
            </a:r>
            <a:r>
              <a:rPr lang="zh-CN" altLang="en-US" sz="2400" b="1" dirty="0" smtClean="0">
                <a:solidFill>
                  <a:srgbClr val="3333FF"/>
                </a:solidFill>
                <a:latin typeface="+mj-ea"/>
                <a:ea typeface="+mj-ea"/>
              </a:rPr>
              <a:t>表示更能比较性能</a:t>
            </a:r>
            <a:endParaRPr lang="zh-CN" altLang="en-US" sz="2400" b="1" dirty="0">
              <a:solidFill>
                <a:srgbClr val="3333FF"/>
              </a:solidFill>
              <a:latin typeface="+mj-ea"/>
              <a:ea typeface="+mj-ea"/>
            </a:endParaRPr>
          </a:p>
        </p:txBody>
      </p:sp>
      <p:sp>
        <p:nvSpPr>
          <p:cNvPr id="3" name="椭圆 2"/>
          <p:cNvSpPr/>
          <p:nvPr/>
        </p:nvSpPr>
        <p:spPr>
          <a:xfrm>
            <a:off x="2051720" y="2492896"/>
            <a:ext cx="936104"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3299">
                                            <p:txEl>
                                              <p:pRg st="5" end="5"/>
                                            </p:txEl>
                                          </p:spTgt>
                                        </p:tgtEl>
                                        <p:attrNameLst>
                                          <p:attrName>style.visibility</p:attrName>
                                        </p:attrNameLst>
                                      </p:cBhvr>
                                      <p:to>
                                        <p:strVal val="visible"/>
                                      </p:to>
                                    </p:set>
                                    <p:anim calcmode="lin" valueType="num">
                                      <p:cBhvr additive="base">
                                        <p:cTn id="7" dur="500" fill="hold"/>
                                        <p:tgtEl>
                                          <p:spTgt spid="183299">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3299">
                                            <p:txEl>
                                              <p:pRg st="5" end="5"/>
                                            </p:txEl>
                                          </p:spTgt>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83299">
                                            <p:txEl>
                                              <p:pRg st="6" end="6"/>
                                            </p:txEl>
                                          </p:spTgt>
                                        </p:tgtEl>
                                        <p:attrNameLst>
                                          <p:attrName>style.visibility</p:attrName>
                                        </p:attrNameLst>
                                      </p:cBhvr>
                                      <p:to>
                                        <p:strVal val="visible"/>
                                      </p:to>
                                    </p:set>
                                    <p:anim calcmode="lin" valueType="num">
                                      <p:cBhvr additive="base">
                                        <p:cTn id="16" dur="500" fill="hold"/>
                                        <p:tgtEl>
                                          <p:spTgt spid="183299">
                                            <p:txEl>
                                              <p:pRg st="6" end="6"/>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83299">
                                            <p:txEl>
                                              <p:pRg st="6" end="6"/>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83302"/>
                                        </p:tgtEl>
                                        <p:attrNameLst>
                                          <p:attrName>style.visibility</p:attrName>
                                        </p:attrNameLst>
                                      </p:cBhvr>
                                      <p:to>
                                        <p:strVal val="visible"/>
                                      </p:to>
                                    </p:set>
                                    <p:anim calcmode="lin" valueType="num">
                                      <p:cBhvr additive="base">
                                        <p:cTn id="20" dur="500" fill="hold"/>
                                        <p:tgtEl>
                                          <p:spTgt spid="183302"/>
                                        </p:tgtEl>
                                        <p:attrNameLst>
                                          <p:attrName>ppt_x</p:attrName>
                                        </p:attrNameLst>
                                      </p:cBhvr>
                                      <p:tavLst>
                                        <p:tav tm="0">
                                          <p:val>
                                            <p:strVal val="#ppt_x"/>
                                          </p:val>
                                        </p:tav>
                                        <p:tav tm="100000">
                                          <p:val>
                                            <p:strVal val="#ppt_x"/>
                                          </p:val>
                                        </p:tav>
                                      </p:tavLst>
                                    </p:anim>
                                    <p:anim calcmode="lin" valueType="num">
                                      <p:cBhvr additive="base">
                                        <p:cTn id="21" dur="500" fill="hold"/>
                                        <p:tgtEl>
                                          <p:spTgt spid="18330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83299">
                                            <p:txEl>
                                              <p:pRg st="8" end="8"/>
                                            </p:txEl>
                                          </p:spTgt>
                                        </p:tgtEl>
                                        <p:attrNameLst>
                                          <p:attrName>style.visibility</p:attrName>
                                        </p:attrNameLst>
                                      </p:cBhvr>
                                      <p:to>
                                        <p:strVal val="visible"/>
                                      </p:to>
                                    </p:set>
                                    <p:anim calcmode="lin" valueType="num">
                                      <p:cBhvr additive="base">
                                        <p:cTn id="26" dur="500" fill="hold"/>
                                        <p:tgtEl>
                                          <p:spTgt spid="183299">
                                            <p:txEl>
                                              <p:pRg st="8" end="8"/>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83299">
                                            <p:txEl>
                                              <p:pRg st="8" end="8"/>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83306"/>
                                        </p:tgtEl>
                                        <p:attrNameLst>
                                          <p:attrName>style.visibility</p:attrName>
                                        </p:attrNameLst>
                                      </p:cBhvr>
                                      <p:to>
                                        <p:strVal val="visible"/>
                                      </p:to>
                                    </p:set>
                                    <p:anim calcmode="lin" valueType="num">
                                      <p:cBhvr additive="base">
                                        <p:cTn id="30" dur="500" fill="hold"/>
                                        <p:tgtEl>
                                          <p:spTgt spid="183306"/>
                                        </p:tgtEl>
                                        <p:attrNameLst>
                                          <p:attrName>ppt_x</p:attrName>
                                        </p:attrNameLst>
                                      </p:cBhvr>
                                      <p:tavLst>
                                        <p:tav tm="0">
                                          <p:val>
                                            <p:strVal val="#ppt_x"/>
                                          </p:val>
                                        </p:tav>
                                        <p:tav tm="100000">
                                          <p:val>
                                            <p:strVal val="#ppt_x"/>
                                          </p:val>
                                        </p:tav>
                                      </p:tavLst>
                                    </p:anim>
                                    <p:anim calcmode="lin" valueType="num">
                                      <p:cBhvr additive="base">
                                        <p:cTn id="31" dur="500" fill="hold"/>
                                        <p:tgtEl>
                                          <p:spTgt spid="18330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500" fill="hold"/>
                                        <p:tgtEl>
                                          <p:spTgt spid="2"/>
                                        </p:tgtEl>
                                        <p:attrNameLst>
                                          <p:attrName>ppt_x</p:attrName>
                                        </p:attrNameLst>
                                      </p:cBhvr>
                                      <p:tavLst>
                                        <p:tav tm="0">
                                          <p:val>
                                            <p:strVal val="#ppt_x"/>
                                          </p:val>
                                        </p:tav>
                                        <p:tav tm="100000">
                                          <p:val>
                                            <p:strVal val="#ppt_x"/>
                                          </p:val>
                                        </p:tav>
                                      </p:tavLst>
                                    </p:anim>
                                    <p:anim calcmode="lin" valueType="num">
                                      <p:cBhvr additive="base">
                                        <p:cTn id="39" dur="500" fill="hold"/>
                                        <p:tgtEl>
                                          <p:spTgt spid="2"/>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fill="hold"/>
                                        <p:tgtEl>
                                          <p:spTgt spid="5"/>
                                        </p:tgtEl>
                                        <p:attrNameLst>
                                          <p:attrName>ppt_x</p:attrName>
                                        </p:attrNameLst>
                                      </p:cBhvr>
                                      <p:tavLst>
                                        <p:tav tm="0">
                                          <p:val>
                                            <p:strVal val="#ppt_x"/>
                                          </p:val>
                                        </p:tav>
                                        <p:tav tm="100000">
                                          <p:val>
                                            <p:strVal val="#ppt_x"/>
                                          </p:val>
                                        </p:tav>
                                      </p:tavLst>
                                    </p:anim>
                                    <p:anim calcmode="lin" valueType="num">
                                      <p:cBhvr additive="base">
                                        <p:cTn id="4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5" grpId="0"/>
      <p:bldP spid="3"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3"/>
          <p:cNvSpPr>
            <a:spLocks noGrp="1" noChangeArrowheads="1"/>
          </p:cNvSpPr>
          <p:nvPr>
            <p:ph type="body" idx="1"/>
          </p:nvPr>
        </p:nvSpPr>
        <p:spPr>
          <a:xfrm>
            <a:off x="539552" y="1196752"/>
            <a:ext cx="8064896" cy="5400600"/>
          </a:xfrm>
        </p:spPr>
        <p:txBody>
          <a:bodyPr>
            <a:normAutofit fontScale="92500" lnSpcReduction="10000"/>
          </a:bodyPr>
          <a:lstStyle/>
          <a:p>
            <a:r>
              <a:rPr lang="zh-CN" altLang="en-US" dirty="0" smtClean="0"/>
              <a:t>由于一个</a:t>
            </a:r>
            <a:r>
              <a:rPr lang="en-US" altLang="zh-CN" i="1" dirty="0" smtClean="0">
                <a:solidFill>
                  <a:srgbClr val="3333FF"/>
                </a:solidFill>
              </a:rPr>
              <a:t>M</a:t>
            </a:r>
            <a:r>
              <a:rPr lang="zh-CN" altLang="en-US" dirty="0" smtClean="0">
                <a:solidFill>
                  <a:srgbClr val="3333FF"/>
                </a:solidFill>
              </a:rPr>
              <a:t>进制</a:t>
            </a:r>
            <a:r>
              <a:rPr lang="zh-CN" altLang="en-US" dirty="0" smtClean="0"/>
              <a:t>码元含有</a:t>
            </a:r>
            <a:r>
              <a:rPr lang="en-US" altLang="zh-CN" i="1" dirty="0" smtClean="0">
                <a:solidFill>
                  <a:srgbClr val="3333FF"/>
                </a:solidFill>
              </a:rPr>
              <a:t>k</a:t>
            </a:r>
            <a:r>
              <a:rPr lang="zh-CN" altLang="en-US" dirty="0" smtClean="0">
                <a:solidFill>
                  <a:srgbClr val="3333FF"/>
                </a:solidFill>
              </a:rPr>
              <a:t>比特</a:t>
            </a:r>
            <a:r>
              <a:rPr lang="zh-CN" altLang="en-US" dirty="0" smtClean="0"/>
              <a:t>信息，所以每比特占有的能量等于</a:t>
            </a:r>
            <a:r>
              <a:rPr lang="en-US" altLang="zh-CN" i="1" dirty="0" smtClean="0">
                <a:solidFill>
                  <a:srgbClr val="3333FF"/>
                </a:solidFill>
              </a:rPr>
              <a:t>E/k</a:t>
            </a:r>
            <a:r>
              <a:rPr lang="zh-CN" altLang="en-US" dirty="0" smtClean="0"/>
              <a:t>，这表示</a:t>
            </a:r>
            <a:r>
              <a:rPr lang="zh-CN" altLang="en-US" dirty="0" smtClean="0">
                <a:solidFill>
                  <a:srgbClr val="3333FF"/>
                </a:solidFill>
              </a:rPr>
              <a:t>每比特的信噪比</a:t>
            </a:r>
          </a:p>
          <a:p>
            <a:pPr lvl="1"/>
            <a:endParaRPr lang="zh-CN" altLang="en-US" dirty="0" smtClean="0"/>
          </a:p>
          <a:p>
            <a:r>
              <a:rPr lang="zh-CN" altLang="en-US" dirty="0" smtClean="0"/>
              <a:t>将</a:t>
            </a:r>
            <a:r>
              <a:rPr lang="en-US" altLang="zh-CN" i="1" dirty="0" smtClean="0"/>
              <a:t>r</a:t>
            </a:r>
            <a:r>
              <a:rPr lang="en-US" altLang="zh-CN" dirty="0" smtClean="0"/>
              <a:t> = </a:t>
            </a:r>
            <a:r>
              <a:rPr lang="en-US" altLang="zh-CN" i="1" dirty="0" err="1" smtClean="0"/>
              <a:t>kr</a:t>
            </a:r>
            <a:r>
              <a:rPr lang="en-US" altLang="zh-CN" i="1" baseline="-25000" dirty="0" err="1" smtClean="0"/>
              <a:t>b</a:t>
            </a:r>
            <a:r>
              <a:rPr lang="zh-CN" altLang="en-US" dirty="0" smtClean="0"/>
              <a:t>代入</a:t>
            </a:r>
          </a:p>
          <a:p>
            <a:pPr lvl="2"/>
            <a:endParaRPr lang="zh-CN" altLang="en-US" dirty="0" smtClean="0"/>
          </a:p>
          <a:p>
            <a:r>
              <a:rPr lang="zh-CN" altLang="en-US" dirty="0" smtClean="0"/>
              <a:t>得出</a:t>
            </a:r>
          </a:p>
          <a:p>
            <a:r>
              <a:rPr lang="zh-CN" altLang="en-US" dirty="0" smtClean="0"/>
              <a:t>上式中若用</a:t>
            </a:r>
            <a:r>
              <a:rPr lang="en-US" altLang="zh-CN" i="1" dirty="0" smtClean="0">
                <a:solidFill>
                  <a:srgbClr val="3333FF"/>
                </a:solidFill>
              </a:rPr>
              <a:t>M</a:t>
            </a:r>
            <a:r>
              <a:rPr lang="zh-CN" altLang="en-US" dirty="0" smtClean="0">
                <a:solidFill>
                  <a:srgbClr val="3333FF"/>
                </a:solidFill>
              </a:rPr>
              <a:t>代替</a:t>
            </a:r>
            <a:r>
              <a:rPr lang="en-US" altLang="zh-CN" i="1" dirty="0" smtClean="0">
                <a:solidFill>
                  <a:srgbClr val="3333FF"/>
                </a:solidFill>
              </a:rPr>
              <a:t>(M-1)/2</a:t>
            </a:r>
            <a:r>
              <a:rPr lang="zh-CN" altLang="en-US" dirty="0" smtClean="0"/>
              <a:t>，不等式右端的值将增大，但是此不等式仍然成立，所以有</a:t>
            </a:r>
          </a:p>
          <a:p>
            <a:pPr lvl="1"/>
            <a:endParaRPr lang="zh-CN" altLang="en-US" dirty="0" smtClean="0"/>
          </a:p>
          <a:p>
            <a:r>
              <a:rPr lang="zh-CN" altLang="en-US" dirty="0" smtClean="0"/>
              <a:t>这是一个</a:t>
            </a:r>
            <a:r>
              <a:rPr lang="zh-CN" altLang="en-US" dirty="0" smtClean="0">
                <a:solidFill>
                  <a:srgbClr val="3333FF"/>
                </a:solidFill>
              </a:rPr>
              <a:t>比较弱的上界</a:t>
            </a:r>
            <a:r>
              <a:rPr lang="zh-CN" altLang="en-US" dirty="0" smtClean="0"/>
              <a:t>，但是它可以用来说明下面的问题。</a:t>
            </a:r>
            <a:endParaRPr lang="zh-CN" altLang="en-US" dirty="0"/>
          </a:p>
        </p:txBody>
      </p:sp>
      <p:sp>
        <p:nvSpPr>
          <p:cNvPr id="11" name="灯片编号占位符 5"/>
          <p:cNvSpPr>
            <a:spLocks noGrp="1"/>
          </p:cNvSpPr>
          <p:nvPr>
            <p:ph type="sldNum" sz="quarter" idx="12"/>
          </p:nvPr>
        </p:nvSpPr>
        <p:spPr/>
        <p:txBody>
          <a:bodyPr/>
          <a:lstStyle/>
          <a:p>
            <a:fld id="{DB5E87A5-32D5-4520-AED0-CBC745B3761D}" type="slidenum">
              <a:rPr lang="en-US" altLang="zh-CN" smtClean="0"/>
              <a:pPr/>
              <a:t>203</a:t>
            </a:fld>
            <a:endParaRPr lang="en-US" altLang="zh-CN"/>
          </a:p>
        </p:txBody>
      </p:sp>
      <p:sp>
        <p:nvSpPr>
          <p:cNvPr id="184325" name="Rectangle 5"/>
          <p:cNvSpPr>
            <a:spLocks noChangeArrowheads="1"/>
          </p:cNvSpPr>
          <p:nvPr/>
        </p:nvSpPr>
        <p:spPr bwMode="auto">
          <a:xfrm>
            <a:off x="0" y="33099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84324" name="Object 4"/>
          <p:cNvGraphicFramePr>
            <a:graphicFrameLocks noChangeAspect="1"/>
          </p:cNvGraphicFramePr>
          <p:nvPr>
            <p:extLst>
              <p:ext uri="{D42A27DB-BD31-4B8C-83A1-F6EECF244321}">
                <p14:modId xmlns:p14="http://schemas.microsoft.com/office/powerpoint/2010/main" val="4273593993"/>
              </p:ext>
            </p:extLst>
          </p:nvPr>
        </p:nvGraphicFramePr>
        <p:xfrm>
          <a:off x="3779912" y="2060848"/>
          <a:ext cx="2728614" cy="549796"/>
        </p:xfrm>
        <a:graphic>
          <a:graphicData uri="http://schemas.openxmlformats.org/presentationml/2006/ole">
            <mc:AlternateContent xmlns:mc="http://schemas.openxmlformats.org/markup-compatibility/2006">
              <mc:Choice xmlns:v="urn:schemas-microsoft-com:vml" Requires="v">
                <p:oleObj spid="_x0000_s109300" name="公式" r:id="rId3" imgW="1180588" imgH="241195" progId="Equation.3">
                  <p:embed/>
                </p:oleObj>
              </mc:Choice>
              <mc:Fallback>
                <p:oleObj name="公式" r:id="rId3" imgW="1180588" imgH="241195" progId="Equation.3">
                  <p:embed/>
                  <p:pic>
                    <p:nvPicPr>
                      <p:cNvPr id="0" name="Picture 5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2060848"/>
                        <a:ext cx="2728614" cy="5497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27" name="Rectangle 7"/>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84328" name="Object 8"/>
          <p:cNvGraphicFramePr>
            <a:graphicFrameLocks noChangeAspect="1"/>
          </p:cNvGraphicFramePr>
          <p:nvPr>
            <p:extLst>
              <p:ext uri="{D42A27DB-BD31-4B8C-83A1-F6EECF244321}">
                <p14:modId xmlns:p14="http://schemas.microsoft.com/office/powerpoint/2010/main" val="2864880109"/>
              </p:ext>
            </p:extLst>
          </p:nvPr>
        </p:nvGraphicFramePr>
        <p:xfrm>
          <a:off x="1907704" y="3233738"/>
          <a:ext cx="2970212" cy="774700"/>
        </p:xfrm>
        <a:graphic>
          <a:graphicData uri="http://schemas.openxmlformats.org/presentationml/2006/ole">
            <mc:AlternateContent xmlns:mc="http://schemas.openxmlformats.org/markup-compatibility/2006">
              <mc:Choice xmlns:v="urn:schemas-microsoft-com:vml" Requires="v">
                <p:oleObj spid="_x0000_s109301" name="公式" r:id="rId5" imgW="1497950" imgH="393529" progId="Equation.3">
                  <p:embed/>
                </p:oleObj>
              </mc:Choice>
              <mc:Fallback>
                <p:oleObj name="公式" r:id="rId5" imgW="1497950" imgH="393529" progId="Equation.3">
                  <p:embed/>
                  <p:pic>
                    <p:nvPicPr>
                      <p:cNvPr id="0" name="Picture 5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3233738"/>
                        <a:ext cx="2970212"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31" name="Rectangle 11"/>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84330" name="Object 10"/>
          <p:cNvGraphicFramePr>
            <a:graphicFrameLocks noChangeAspect="1"/>
          </p:cNvGraphicFramePr>
          <p:nvPr>
            <p:extLst>
              <p:ext uri="{D42A27DB-BD31-4B8C-83A1-F6EECF244321}">
                <p14:modId xmlns:p14="http://schemas.microsoft.com/office/powerpoint/2010/main" val="1263338118"/>
              </p:ext>
            </p:extLst>
          </p:nvPr>
        </p:nvGraphicFramePr>
        <p:xfrm>
          <a:off x="5628529" y="4581128"/>
          <a:ext cx="2656263" cy="472058"/>
        </p:xfrm>
        <a:graphic>
          <a:graphicData uri="http://schemas.openxmlformats.org/presentationml/2006/ole">
            <mc:AlternateContent xmlns:mc="http://schemas.openxmlformats.org/markup-compatibility/2006">
              <mc:Choice xmlns:v="urn:schemas-microsoft-com:vml" Requires="v">
                <p:oleObj spid="_x0000_s109302" name="公式" r:id="rId7" imgW="1282700" imgH="228600" progId="Equation.3">
                  <p:embed/>
                </p:oleObj>
              </mc:Choice>
              <mc:Fallback>
                <p:oleObj name="公式" r:id="rId7" imgW="1282700" imgH="228600" progId="Equation.3">
                  <p:embed/>
                  <p:pic>
                    <p:nvPicPr>
                      <p:cNvPr id="0" name="Picture 57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8529" y="4581128"/>
                        <a:ext cx="2656263" cy="4720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418856290"/>
              </p:ext>
            </p:extLst>
          </p:nvPr>
        </p:nvGraphicFramePr>
        <p:xfrm>
          <a:off x="2267744" y="188640"/>
          <a:ext cx="3735387" cy="733425"/>
        </p:xfrm>
        <a:graphic>
          <a:graphicData uri="http://schemas.openxmlformats.org/presentationml/2006/ole">
            <mc:AlternateContent xmlns:mc="http://schemas.openxmlformats.org/markup-compatibility/2006">
              <mc:Choice xmlns:v="urn:schemas-microsoft-com:vml" Requires="v">
                <p:oleObj spid="_x0000_s109303" name="公式" r:id="rId9" imgW="1993900" imgH="393700" progId="Equation.3">
                  <p:embed/>
                </p:oleObj>
              </mc:Choice>
              <mc:Fallback>
                <p:oleObj name="公式" r:id="rId9" imgW="1993900" imgH="3937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7744" y="188640"/>
                        <a:ext cx="373538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4" name="直接箭头连接符 3"/>
          <p:cNvCxnSpPr/>
          <p:nvPr/>
        </p:nvCxnSpPr>
        <p:spPr>
          <a:xfrm flipV="1">
            <a:off x="2123728" y="620688"/>
            <a:ext cx="3528392" cy="187220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23">
                                            <p:txEl>
                                              <p:pRg st="2" end="2"/>
                                            </p:txEl>
                                          </p:spTgt>
                                        </p:tgtEl>
                                        <p:attrNameLst>
                                          <p:attrName>style.visibility</p:attrName>
                                        </p:attrNameLst>
                                      </p:cBhvr>
                                      <p:to>
                                        <p:strVal val="visible"/>
                                      </p:to>
                                    </p:set>
                                    <p:anim calcmode="lin" valueType="num">
                                      <p:cBhvr additive="base">
                                        <p:cTn id="7" dur="500" fill="hold"/>
                                        <p:tgtEl>
                                          <p:spTgt spid="18432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23">
                                            <p:txEl>
                                              <p:pRg st="2" end="2"/>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84323">
                                            <p:txEl>
                                              <p:pRg st="4" end="4"/>
                                            </p:txEl>
                                          </p:spTgt>
                                        </p:tgtEl>
                                        <p:attrNameLst>
                                          <p:attrName>style.visibility</p:attrName>
                                        </p:attrNameLst>
                                      </p:cBhvr>
                                      <p:to>
                                        <p:strVal val="visible"/>
                                      </p:to>
                                    </p:set>
                                    <p:anim calcmode="lin" valueType="num">
                                      <p:cBhvr additive="base">
                                        <p:cTn id="16" dur="500" fill="hold"/>
                                        <p:tgtEl>
                                          <p:spTgt spid="184323">
                                            <p:txEl>
                                              <p:pRg st="4" end="4"/>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84323">
                                            <p:txEl>
                                              <p:pRg st="4" end="4"/>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84328"/>
                                        </p:tgtEl>
                                        <p:attrNameLst>
                                          <p:attrName>style.visibility</p:attrName>
                                        </p:attrNameLst>
                                      </p:cBhvr>
                                      <p:to>
                                        <p:strVal val="visible"/>
                                      </p:to>
                                    </p:set>
                                    <p:anim calcmode="lin" valueType="num">
                                      <p:cBhvr additive="base">
                                        <p:cTn id="20" dur="500" fill="hold"/>
                                        <p:tgtEl>
                                          <p:spTgt spid="184328"/>
                                        </p:tgtEl>
                                        <p:attrNameLst>
                                          <p:attrName>ppt_x</p:attrName>
                                        </p:attrNameLst>
                                      </p:cBhvr>
                                      <p:tavLst>
                                        <p:tav tm="0">
                                          <p:val>
                                            <p:strVal val="#ppt_x"/>
                                          </p:val>
                                        </p:tav>
                                        <p:tav tm="100000">
                                          <p:val>
                                            <p:strVal val="#ppt_x"/>
                                          </p:val>
                                        </p:tav>
                                      </p:tavLst>
                                    </p:anim>
                                    <p:anim calcmode="lin" valueType="num">
                                      <p:cBhvr additive="base">
                                        <p:cTn id="21" dur="500" fill="hold"/>
                                        <p:tgtEl>
                                          <p:spTgt spid="18432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84323">
                                            <p:txEl>
                                              <p:pRg st="5" end="5"/>
                                            </p:txEl>
                                          </p:spTgt>
                                        </p:tgtEl>
                                        <p:attrNameLst>
                                          <p:attrName>style.visibility</p:attrName>
                                        </p:attrNameLst>
                                      </p:cBhvr>
                                      <p:to>
                                        <p:strVal val="visible"/>
                                      </p:to>
                                    </p:set>
                                    <p:anim calcmode="lin" valueType="num">
                                      <p:cBhvr additive="base">
                                        <p:cTn id="26" dur="500" fill="hold"/>
                                        <p:tgtEl>
                                          <p:spTgt spid="184323">
                                            <p:txEl>
                                              <p:pRg st="5" end="5"/>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84323">
                                            <p:txEl>
                                              <p:pRg st="5" end="5"/>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84330"/>
                                        </p:tgtEl>
                                        <p:attrNameLst>
                                          <p:attrName>style.visibility</p:attrName>
                                        </p:attrNameLst>
                                      </p:cBhvr>
                                      <p:to>
                                        <p:strVal val="visible"/>
                                      </p:to>
                                    </p:set>
                                    <p:anim calcmode="lin" valueType="num">
                                      <p:cBhvr additive="base">
                                        <p:cTn id="30" dur="500" fill="hold"/>
                                        <p:tgtEl>
                                          <p:spTgt spid="184330"/>
                                        </p:tgtEl>
                                        <p:attrNameLst>
                                          <p:attrName>ppt_x</p:attrName>
                                        </p:attrNameLst>
                                      </p:cBhvr>
                                      <p:tavLst>
                                        <p:tav tm="0">
                                          <p:val>
                                            <p:strVal val="#ppt_x"/>
                                          </p:val>
                                        </p:tav>
                                        <p:tav tm="100000">
                                          <p:val>
                                            <p:strVal val="#ppt_x"/>
                                          </p:val>
                                        </p:tav>
                                      </p:tavLst>
                                    </p:anim>
                                    <p:anim calcmode="lin" valueType="num">
                                      <p:cBhvr additive="base">
                                        <p:cTn id="31" dur="500" fill="hold"/>
                                        <p:tgtEl>
                                          <p:spTgt spid="18433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84323">
                                            <p:txEl>
                                              <p:pRg st="7" end="7"/>
                                            </p:txEl>
                                          </p:spTgt>
                                        </p:tgtEl>
                                        <p:attrNameLst>
                                          <p:attrName>style.visibility</p:attrName>
                                        </p:attrNameLst>
                                      </p:cBhvr>
                                      <p:to>
                                        <p:strVal val="visible"/>
                                      </p:to>
                                    </p:set>
                                    <p:anim calcmode="lin" valueType="num">
                                      <p:cBhvr additive="base">
                                        <p:cTn id="36" dur="500" fill="hold"/>
                                        <p:tgtEl>
                                          <p:spTgt spid="184323">
                                            <p:txEl>
                                              <p:pRg st="7" end="7"/>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8432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endParaRPr lang="zh-CN" altLang="en-US" dirty="0"/>
          </a:p>
        </p:txBody>
      </p:sp>
      <p:sp>
        <p:nvSpPr>
          <p:cNvPr id="185347" name="Rectangle 3"/>
          <p:cNvSpPr>
            <a:spLocks noGrp="1" noChangeArrowheads="1"/>
          </p:cNvSpPr>
          <p:nvPr>
            <p:ph type="body" idx="1"/>
          </p:nvPr>
        </p:nvSpPr>
        <p:spPr>
          <a:xfrm>
            <a:off x="539552" y="1196752"/>
            <a:ext cx="8064896" cy="5256584"/>
          </a:xfrm>
        </p:spPr>
        <p:txBody>
          <a:bodyPr>
            <a:normAutofit fontScale="85000" lnSpcReduction="10000"/>
          </a:bodyPr>
          <a:lstStyle/>
          <a:p>
            <a:r>
              <a:rPr lang="zh-CN" altLang="en-US" dirty="0" smtClean="0"/>
              <a:t>因为</a:t>
            </a:r>
          </a:p>
          <a:p>
            <a:r>
              <a:rPr lang="zh-CN" altLang="en-US" dirty="0" smtClean="0"/>
              <a:t>所以上式可以改写为 </a:t>
            </a:r>
          </a:p>
          <a:p>
            <a:pPr lvl="3"/>
            <a:endParaRPr lang="zh-CN" altLang="en-US" dirty="0" smtClean="0"/>
          </a:p>
          <a:p>
            <a:r>
              <a:rPr lang="zh-CN" altLang="en-US" dirty="0" smtClean="0"/>
              <a:t>可看出，当</a:t>
            </a:r>
            <a:r>
              <a:rPr lang="en-US" altLang="zh-CN" i="1" dirty="0" smtClean="0"/>
              <a:t>k </a:t>
            </a:r>
            <a:r>
              <a:rPr lang="en-US" altLang="zh-CN" i="1" dirty="0" smtClean="0">
                <a:sym typeface="Symbol" pitchFamily="18" charset="2"/>
              </a:rPr>
              <a:t></a:t>
            </a:r>
            <a:r>
              <a:rPr lang="zh-CN" altLang="en-US" dirty="0" smtClean="0"/>
              <a:t>时，</a:t>
            </a:r>
            <a:r>
              <a:rPr lang="en-US" altLang="zh-CN" i="1" dirty="0" err="1" smtClean="0"/>
              <a:t>Pe</a:t>
            </a:r>
            <a:r>
              <a:rPr lang="zh-CN" altLang="en-US" dirty="0" smtClean="0"/>
              <a:t>按指数规律趋近于</a:t>
            </a:r>
            <a:r>
              <a:rPr lang="en-US" altLang="zh-CN" dirty="0" smtClean="0"/>
              <a:t>0</a:t>
            </a:r>
            <a:endParaRPr lang="en-US" altLang="zh-CN" dirty="0"/>
          </a:p>
          <a:p>
            <a:r>
              <a:rPr lang="zh-CN" altLang="en-US" dirty="0" smtClean="0"/>
              <a:t>但前提是</a:t>
            </a:r>
          </a:p>
          <a:p>
            <a:r>
              <a:rPr lang="zh-CN" altLang="en-US" dirty="0" smtClean="0"/>
              <a:t>上式表示：</a:t>
            </a:r>
            <a:r>
              <a:rPr lang="zh-CN" altLang="en-US" dirty="0" smtClean="0">
                <a:solidFill>
                  <a:srgbClr val="3333FF"/>
                </a:solidFill>
              </a:rPr>
              <a:t>只要保证比特信噪比</a:t>
            </a:r>
            <a:r>
              <a:rPr lang="en-US" altLang="zh-CN" i="1" dirty="0" err="1" smtClean="0">
                <a:solidFill>
                  <a:srgbClr val="3333FF"/>
                </a:solidFill>
              </a:rPr>
              <a:t>r</a:t>
            </a:r>
            <a:r>
              <a:rPr lang="en-US" altLang="zh-CN" i="1" baseline="-25000" dirty="0" err="1" smtClean="0">
                <a:solidFill>
                  <a:srgbClr val="3333FF"/>
                </a:solidFill>
              </a:rPr>
              <a:t>b</a:t>
            </a:r>
            <a:r>
              <a:rPr lang="zh-CN" altLang="en-US" dirty="0" smtClean="0">
                <a:solidFill>
                  <a:srgbClr val="3333FF"/>
                </a:solidFill>
              </a:rPr>
              <a:t>大于</a:t>
            </a:r>
            <a:r>
              <a:rPr lang="en-US" altLang="zh-CN" dirty="0" smtClean="0">
                <a:solidFill>
                  <a:srgbClr val="3333FF"/>
                </a:solidFill>
              </a:rPr>
              <a:t>2ln2 = 1.39</a:t>
            </a:r>
            <a:r>
              <a:rPr lang="zh-CN" altLang="en-US" dirty="0" smtClean="0">
                <a:solidFill>
                  <a:srgbClr val="3333FF"/>
                </a:solidFill>
              </a:rPr>
              <a:t>＝</a:t>
            </a:r>
            <a:r>
              <a:rPr lang="en-US" altLang="zh-CN" dirty="0" smtClean="0">
                <a:solidFill>
                  <a:srgbClr val="3333FF"/>
                </a:solidFill>
              </a:rPr>
              <a:t>1.42 dB</a:t>
            </a:r>
            <a:r>
              <a:rPr lang="zh-CN" altLang="en-US" dirty="0" smtClean="0">
                <a:solidFill>
                  <a:srgbClr val="3333FF"/>
                </a:solidFill>
              </a:rPr>
              <a:t>，则不断增大</a:t>
            </a:r>
            <a:r>
              <a:rPr lang="en-US" altLang="zh-CN" i="1" dirty="0" smtClean="0">
                <a:solidFill>
                  <a:srgbClr val="3333FF"/>
                </a:solidFill>
              </a:rPr>
              <a:t>k </a:t>
            </a:r>
            <a:r>
              <a:rPr lang="zh-CN" altLang="en-US" dirty="0" smtClean="0">
                <a:solidFill>
                  <a:srgbClr val="3333FF"/>
                </a:solidFill>
              </a:rPr>
              <a:t>，就能得到任意小的误码率。 </a:t>
            </a:r>
          </a:p>
          <a:p>
            <a:r>
              <a:rPr lang="zh-CN" altLang="en-US" dirty="0" smtClean="0"/>
              <a:t>对</a:t>
            </a:r>
            <a:r>
              <a:rPr lang="en-US" altLang="zh-CN" dirty="0" smtClean="0"/>
              <a:t>MFSK</a:t>
            </a:r>
            <a:r>
              <a:rPr lang="zh-CN" altLang="en-US" dirty="0" smtClean="0"/>
              <a:t>而言，就是</a:t>
            </a:r>
            <a:r>
              <a:rPr lang="zh-CN" altLang="en-US" dirty="0" smtClean="0">
                <a:solidFill>
                  <a:srgbClr val="FF0000"/>
                </a:solidFill>
              </a:rPr>
              <a:t>以增大占用带宽换取误码率的降低</a:t>
            </a:r>
            <a:r>
              <a:rPr lang="zh-CN" altLang="en-US" dirty="0" smtClean="0"/>
              <a:t>。</a:t>
            </a:r>
            <a:endParaRPr lang="en-US" altLang="zh-CN" dirty="0" smtClean="0"/>
          </a:p>
          <a:p>
            <a:r>
              <a:rPr lang="zh-CN" altLang="en-US" dirty="0" smtClean="0"/>
              <a:t>但是，随着</a:t>
            </a:r>
            <a:r>
              <a:rPr lang="en-US" altLang="zh-CN" dirty="0" smtClean="0"/>
              <a:t>k</a:t>
            </a:r>
            <a:r>
              <a:rPr lang="zh-CN" altLang="en-US" dirty="0" smtClean="0"/>
              <a:t>的增大，设备的</a:t>
            </a:r>
            <a:r>
              <a:rPr lang="zh-CN" altLang="en-US" dirty="0" smtClean="0">
                <a:solidFill>
                  <a:srgbClr val="3333FF"/>
                </a:solidFill>
              </a:rPr>
              <a:t>复杂程度</a:t>
            </a:r>
            <a:r>
              <a:rPr lang="zh-CN" altLang="en-US" dirty="0" smtClean="0"/>
              <a:t>也按指数规律增大。所以</a:t>
            </a:r>
            <a:r>
              <a:rPr lang="en-US" altLang="zh-CN" dirty="0" smtClean="0"/>
              <a:t>k</a:t>
            </a:r>
            <a:r>
              <a:rPr lang="zh-CN" altLang="en-US" dirty="0" smtClean="0"/>
              <a:t>的增大是受到实际应用条件的限制的。</a:t>
            </a:r>
            <a:endParaRPr lang="zh-CN" altLang="en-US" dirty="0"/>
          </a:p>
        </p:txBody>
      </p:sp>
      <p:sp>
        <p:nvSpPr>
          <p:cNvPr id="10" name="灯片编号占位符 5"/>
          <p:cNvSpPr>
            <a:spLocks noGrp="1"/>
          </p:cNvSpPr>
          <p:nvPr>
            <p:ph type="sldNum" sz="quarter" idx="12"/>
          </p:nvPr>
        </p:nvSpPr>
        <p:spPr/>
        <p:txBody>
          <a:bodyPr/>
          <a:lstStyle/>
          <a:p>
            <a:fld id="{7814AB79-2FFF-4CA1-876F-75AEBA5E0E13}" type="slidenum">
              <a:rPr lang="en-US" altLang="zh-CN" smtClean="0"/>
              <a:pPr/>
              <a:t>204</a:t>
            </a:fld>
            <a:endParaRPr lang="en-US" altLang="zh-CN"/>
          </a:p>
        </p:txBody>
      </p:sp>
      <p:sp>
        <p:nvSpPr>
          <p:cNvPr id="185349"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85348" name="Object 4"/>
          <p:cNvGraphicFramePr>
            <a:graphicFrameLocks noChangeAspect="1"/>
          </p:cNvGraphicFramePr>
          <p:nvPr>
            <p:extLst>
              <p:ext uri="{D42A27DB-BD31-4B8C-83A1-F6EECF244321}">
                <p14:modId xmlns:p14="http://schemas.microsoft.com/office/powerpoint/2010/main" val="3219337282"/>
              </p:ext>
            </p:extLst>
          </p:nvPr>
        </p:nvGraphicFramePr>
        <p:xfrm>
          <a:off x="1619672" y="1052736"/>
          <a:ext cx="1914733" cy="464120"/>
        </p:xfrm>
        <a:graphic>
          <a:graphicData uri="http://schemas.openxmlformats.org/presentationml/2006/ole">
            <mc:AlternateContent xmlns:mc="http://schemas.openxmlformats.org/markup-compatibility/2006">
              <mc:Choice xmlns:v="urn:schemas-microsoft-com:vml" Requires="v">
                <p:oleObj spid="_x0000_s455857" name="公式" r:id="rId3" imgW="939800" imgH="228600" progId="Equation.3">
                  <p:embed/>
                </p:oleObj>
              </mc:Choice>
              <mc:Fallback>
                <p:oleObj name="公式" r:id="rId3" imgW="93980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1052736"/>
                        <a:ext cx="1914733" cy="464120"/>
                      </a:xfrm>
                      <a:prstGeom prst="rect">
                        <a:avLst/>
                      </a:prstGeom>
                      <a:noFill/>
                    </p:spPr>
                  </p:pic>
                </p:oleObj>
              </mc:Fallback>
            </mc:AlternateContent>
          </a:graphicData>
        </a:graphic>
      </p:graphicFrame>
      <p:sp>
        <p:nvSpPr>
          <p:cNvPr id="185351" name="Rectangle 7"/>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85350" name="Object 6"/>
          <p:cNvGraphicFramePr>
            <a:graphicFrameLocks noChangeAspect="1"/>
          </p:cNvGraphicFramePr>
          <p:nvPr>
            <p:extLst>
              <p:ext uri="{D42A27DB-BD31-4B8C-83A1-F6EECF244321}">
                <p14:modId xmlns:p14="http://schemas.microsoft.com/office/powerpoint/2010/main" val="2393207079"/>
              </p:ext>
            </p:extLst>
          </p:nvPr>
        </p:nvGraphicFramePr>
        <p:xfrm>
          <a:off x="3779912" y="1412776"/>
          <a:ext cx="2970213" cy="930275"/>
        </p:xfrm>
        <a:graphic>
          <a:graphicData uri="http://schemas.openxmlformats.org/presentationml/2006/ole">
            <mc:AlternateContent xmlns:mc="http://schemas.openxmlformats.org/markup-compatibility/2006">
              <mc:Choice xmlns:v="urn:schemas-microsoft-com:vml" Requires="v">
                <p:oleObj spid="_x0000_s455858" name="公式" r:id="rId5" imgW="1548728" imgH="482391" progId="Equation.3">
                  <p:embed/>
                </p:oleObj>
              </mc:Choice>
              <mc:Fallback>
                <p:oleObj name="公式" r:id="rId5" imgW="1548728" imgH="482391"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912" y="1412776"/>
                        <a:ext cx="2970213" cy="930275"/>
                      </a:xfrm>
                      <a:prstGeom prst="rect">
                        <a:avLst/>
                      </a:prstGeom>
                      <a:noFill/>
                      <a:ln w="28575">
                        <a:solidFill>
                          <a:srgbClr val="00CC00"/>
                        </a:solidFill>
                      </a:ln>
                      <a:extLst/>
                    </p:spPr>
                  </p:pic>
                </p:oleObj>
              </mc:Fallback>
            </mc:AlternateContent>
          </a:graphicData>
        </a:graphic>
      </p:graphicFrame>
      <p:sp>
        <p:nvSpPr>
          <p:cNvPr id="185353" name="Rectangle 9"/>
          <p:cNvSpPr>
            <a:spLocks noChangeArrowheads="1"/>
          </p:cNvSpPr>
          <p:nvPr/>
        </p:nvSpPr>
        <p:spPr bwMode="auto">
          <a:xfrm>
            <a:off x="0" y="32242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85352" name="Object 8"/>
          <p:cNvGraphicFramePr>
            <a:graphicFrameLocks noChangeAspect="1"/>
          </p:cNvGraphicFramePr>
          <p:nvPr>
            <p:extLst>
              <p:ext uri="{D42A27DB-BD31-4B8C-83A1-F6EECF244321}">
                <p14:modId xmlns:p14="http://schemas.microsoft.com/office/powerpoint/2010/main" val="2924536881"/>
              </p:ext>
            </p:extLst>
          </p:nvPr>
        </p:nvGraphicFramePr>
        <p:xfrm>
          <a:off x="2339752" y="2996952"/>
          <a:ext cx="3456384" cy="731351"/>
        </p:xfrm>
        <a:graphic>
          <a:graphicData uri="http://schemas.openxmlformats.org/presentationml/2006/ole">
            <mc:AlternateContent xmlns:mc="http://schemas.openxmlformats.org/markup-compatibility/2006">
              <mc:Choice xmlns:v="urn:schemas-microsoft-com:vml" Requires="v">
                <p:oleObj spid="_x0000_s455859" name="公式" r:id="rId7" imgW="1930400" imgH="406400" progId="Equation.3">
                  <p:embed/>
                </p:oleObj>
              </mc:Choice>
              <mc:Fallback>
                <p:oleObj name="公式" r:id="rId7" imgW="1930400" imgH="4064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752" y="2996952"/>
                        <a:ext cx="3456384" cy="731351"/>
                      </a:xfrm>
                      <a:prstGeom prst="rect">
                        <a:avLst/>
                      </a:prstGeom>
                      <a:noFill/>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530880552"/>
              </p:ext>
            </p:extLst>
          </p:nvPr>
        </p:nvGraphicFramePr>
        <p:xfrm>
          <a:off x="4211960" y="476672"/>
          <a:ext cx="2655887" cy="471487"/>
        </p:xfrm>
        <a:graphic>
          <a:graphicData uri="http://schemas.openxmlformats.org/presentationml/2006/ole">
            <mc:AlternateContent xmlns:mc="http://schemas.openxmlformats.org/markup-compatibility/2006">
              <mc:Choice xmlns:v="urn:schemas-microsoft-com:vml" Requires="v">
                <p:oleObj spid="_x0000_s455860" name="公式" r:id="rId9" imgW="1282700" imgH="228600" progId="Equation.3">
                  <p:embed/>
                </p:oleObj>
              </mc:Choice>
              <mc:Fallback>
                <p:oleObj name="公式" r:id="rId9" imgW="1282700" imgH="2286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11960" y="476672"/>
                        <a:ext cx="2655887"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下箭头 2"/>
          <p:cNvSpPr/>
          <p:nvPr/>
        </p:nvSpPr>
        <p:spPr>
          <a:xfrm>
            <a:off x="4716016" y="908720"/>
            <a:ext cx="432048" cy="489317"/>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5347">
                                            <p:txEl>
                                              <p:pRg st="1" end="1"/>
                                            </p:txEl>
                                          </p:spTgt>
                                        </p:tgtEl>
                                        <p:attrNameLst>
                                          <p:attrName>style.visibility</p:attrName>
                                        </p:attrNameLst>
                                      </p:cBhvr>
                                      <p:to>
                                        <p:strVal val="visible"/>
                                      </p:to>
                                    </p:set>
                                    <p:anim calcmode="lin" valueType="num">
                                      <p:cBhvr additive="base">
                                        <p:cTn id="7" dur="500" fill="hold"/>
                                        <p:tgtEl>
                                          <p:spTgt spid="18534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534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85350"/>
                                        </p:tgtEl>
                                        <p:attrNameLst>
                                          <p:attrName>style.visibility</p:attrName>
                                        </p:attrNameLst>
                                      </p:cBhvr>
                                      <p:to>
                                        <p:strVal val="visible"/>
                                      </p:to>
                                    </p:set>
                                    <p:anim calcmode="lin" valueType="num">
                                      <p:cBhvr additive="base">
                                        <p:cTn id="20" dur="500" fill="hold"/>
                                        <p:tgtEl>
                                          <p:spTgt spid="185350"/>
                                        </p:tgtEl>
                                        <p:attrNameLst>
                                          <p:attrName>ppt_x</p:attrName>
                                        </p:attrNameLst>
                                      </p:cBhvr>
                                      <p:tavLst>
                                        <p:tav tm="0">
                                          <p:val>
                                            <p:strVal val="#ppt_x"/>
                                          </p:val>
                                        </p:tav>
                                        <p:tav tm="100000">
                                          <p:val>
                                            <p:strVal val="#ppt_x"/>
                                          </p:val>
                                        </p:tav>
                                      </p:tavLst>
                                    </p:anim>
                                    <p:anim calcmode="lin" valueType="num">
                                      <p:cBhvr additive="base">
                                        <p:cTn id="21" dur="500" fill="hold"/>
                                        <p:tgtEl>
                                          <p:spTgt spid="18535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85347">
                                            <p:txEl>
                                              <p:pRg st="3" end="3"/>
                                            </p:txEl>
                                          </p:spTgt>
                                        </p:tgtEl>
                                        <p:attrNameLst>
                                          <p:attrName>style.visibility</p:attrName>
                                        </p:attrNameLst>
                                      </p:cBhvr>
                                      <p:to>
                                        <p:strVal val="visible"/>
                                      </p:to>
                                    </p:set>
                                    <p:anim calcmode="lin" valueType="num">
                                      <p:cBhvr additive="base">
                                        <p:cTn id="26" dur="500" fill="hold"/>
                                        <p:tgtEl>
                                          <p:spTgt spid="185347">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853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85347">
                                            <p:txEl>
                                              <p:pRg st="4" end="4"/>
                                            </p:txEl>
                                          </p:spTgt>
                                        </p:tgtEl>
                                        <p:attrNameLst>
                                          <p:attrName>style.visibility</p:attrName>
                                        </p:attrNameLst>
                                      </p:cBhvr>
                                      <p:to>
                                        <p:strVal val="visible"/>
                                      </p:to>
                                    </p:set>
                                    <p:anim calcmode="lin" valueType="num">
                                      <p:cBhvr additive="base">
                                        <p:cTn id="32" dur="500" fill="hold"/>
                                        <p:tgtEl>
                                          <p:spTgt spid="185347">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85347">
                                            <p:txEl>
                                              <p:pRg st="4" end="4"/>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85352"/>
                                        </p:tgtEl>
                                        <p:attrNameLst>
                                          <p:attrName>style.visibility</p:attrName>
                                        </p:attrNameLst>
                                      </p:cBhvr>
                                      <p:to>
                                        <p:strVal val="visible"/>
                                      </p:to>
                                    </p:set>
                                    <p:anim calcmode="lin" valueType="num">
                                      <p:cBhvr additive="base">
                                        <p:cTn id="36" dur="500" fill="hold"/>
                                        <p:tgtEl>
                                          <p:spTgt spid="185352"/>
                                        </p:tgtEl>
                                        <p:attrNameLst>
                                          <p:attrName>ppt_x</p:attrName>
                                        </p:attrNameLst>
                                      </p:cBhvr>
                                      <p:tavLst>
                                        <p:tav tm="0">
                                          <p:val>
                                            <p:strVal val="#ppt_x"/>
                                          </p:val>
                                        </p:tav>
                                        <p:tav tm="100000">
                                          <p:val>
                                            <p:strVal val="#ppt_x"/>
                                          </p:val>
                                        </p:tav>
                                      </p:tavLst>
                                    </p:anim>
                                    <p:anim calcmode="lin" valueType="num">
                                      <p:cBhvr additive="base">
                                        <p:cTn id="37" dur="500" fill="hold"/>
                                        <p:tgtEl>
                                          <p:spTgt spid="18535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85347">
                                            <p:txEl>
                                              <p:pRg st="5" end="5"/>
                                            </p:txEl>
                                          </p:spTgt>
                                        </p:tgtEl>
                                        <p:attrNameLst>
                                          <p:attrName>style.visibility</p:attrName>
                                        </p:attrNameLst>
                                      </p:cBhvr>
                                      <p:to>
                                        <p:strVal val="visible"/>
                                      </p:to>
                                    </p:set>
                                    <p:anim calcmode="lin" valueType="num">
                                      <p:cBhvr additive="base">
                                        <p:cTn id="42" dur="500" fill="hold"/>
                                        <p:tgtEl>
                                          <p:spTgt spid="185347">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8534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85347">
                                            <p:txEl>
                                              <p:pRg st="6" end="6"/>
                                            </p:txEl>
                                          </p:spTgt>
                                        </p:tgtEl>
                                        <p:attrNameLst>
                                          <p:attrName>style.visibility</p:attrName>
                                        </p:attrNameLst>
                                      </p:cBhvr>
                                      <p:to>
                                        <p:strVal val="visible"/>
                                      </p:to>
                                    </p:set>
                                    <p:anim calcmode="lin" valueType="num">
                                      <p:cBhvr additive="base">
                                        <p:cTn id="48" dur="500" fill="hold"/>
                                        <p:tgtEl>
                                          <p:spTgt spid="185347">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18534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85347">
                                            <p:txEl>
                                              <p:pRg st="7" end="7"/>
                                            </p:txEl>
                                          </p:spTgt>
                                        </p:tgtEl>
                                        <p:attrNameLst>
                                          <p:attrName>style.visibility</p:attrName>
                                        </p:attrNameLst>
                                      </p:cBhvr>
                                      <p:to>
                                        <p:strVal val="visible"/>
                                      </p:to>
                                    </p:set>
                                    <p:anim calcmode="lin" valueType="num">
                                      <p:cBhvr additive="base">
                                        <p:cTn id="54" dur="500" fill="hold"/>
                                        <p:tgtEl>
                                          <p:spTgt spid="185347">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18534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normAutofit/>
          </a:bodyPr>
          <a:lstStyle/>
          <a:p>
            <a:r>
              <a:rPr lang="zh-CN" altLang="en-US" dirty="0" smtClean="0">
                <a:solidFill>
                  <a:srgbClr val="3333FF"/>
                </a:solidFill>
              </a:rPr>
              <a:t>码元错误率</a:t>
            </a:r>
            <a:r>
              <a:rPr lang="en-US" altLang="zh-CN" i="1" dirty="0" err="1" smtClean="0">
                <a:solidFill>
                  <a:srgbClr val="3333FF"/>
                </a:solidFill>
              </a:rPr>
              <a:t>P</a:t>
            </a:r>
            <a:r>
              <a:rPr lang="en-US" altLang="zh-CN" i="1" baseline="-25000" dirty="0" err="1" smtClean="0">
                <a:solidFill>
                  <a:srgbClr val="3333FF"/>
                </a:solidFill>
              </a:rPr>
              <a:t>e</a:t>
            </a:r>
            <a:r>
              <a:rPr lang="zh-CN" altLang="en-US" dirty="0" smtClean="0"/>
              <a:t>和</a:t>
            </a:r>
            <a:r>
              <a:rPr lang="zh-CN" altLang="en-US" dirty="0" smtClean="0">
                <a:solidFill>
                  <a:srgbClr val="C00000"/>
                </a:solidFill>
              </a:rPr>
              <a:t>比特错误率</a:t>
            </a:r>
            <a:r>
              <a:rPr lang="en-US" altLang="zh-CN" i="1" dirty="0" err="1" smtClean="0">
                <a:solidFill>
                  <a:srgbClr val="C00000"/>
                </a:solidFill>
              </a:rPr>
              <a:t>P</a:t>
            </a:r>
            <a:r>
              <a:rPr lang="en-US" altLang="zh-CN" i="1" baseline="-25000" dirty="0" err="1" smtClean="0">
                <a:solidFill>
                  <a:srgbClr val="C00000"/>
                </a:solidFill>
              </a:rPr>
              <a:t>b</a:t>
            </a:r>
            <a:r>
              <a:rPr lang="zh-CN" altLang="en-US" dirty="0" smtClean="0"/>
              <a:t>之间的关系</a:t>
            </a:r>
          </a:p>
        </p:txBody>
      </p:sp>
      <p:sp>
        <p:nvSpPr>
          <p:cNvPr id="188419" name="Rectangle 3"/>
          <p:cNvSpPr>
            <a:spLocks noGrp="1" noChangeArrowheads="1"/>
          </p:cNvSpPr>
          <p:nvPr>
            <p:ph type="body" idx="1"/>
          </p:nvPr>
        </p:nvSpPr>
        <p:spPr/>
        <p:txBody>
          <a:bodyPr>
            <a:normAutofit/>
          </a:bodyPr>
          <a:lstStyle/>
          <a:p>
            <a:r>
              <a:rPr lang="zh-CN" altLang="en-US" dirty="0">
                <a:solidFill>
                  <a:srgbClr val="3333FF"/>
                </a:solidFill>
              </a:rPr>
              <a:t>假定</a:t>
            </a:r>
            <a:r>
              <a:rPr lang="zh-CN" altLang="en-US" dirty="0"/>
              <a:t>：当一个</a:t>
            </a:r>
            <a:r>
              <a:rPr lang="en-US" altLang="zh-CN" i="1" dirty="0"/>
              <a:t>M</a:t>
            </a:r>
            <a:r>
              <a:rPr lang="zh-CN" altLang="en-US" dirty="0"/>
              <a:t>进制码元发生错误时，将随机地错成其他</a:t>
            </a:r>
            <a:r>
              <a:rPr lang="en-US" altLang="zh-CN" dirty="0"/>
              <a:t>(</a:t>
            </a:r>
            <a:r>
              <a:rPr lang="en-US" altLang="zh-CN" i="1" dirty="0"/>
              <a:t>M</a:t>
            </a:r>
            <a:r>
              <a:rPr lang="en-US" altLang="zh-CN" dirty="0"/>
              <a:t>-1)</a:t>
            </a:r>
            <a:r>
              <a:rPr lang="zh-CN" altLang="en-US" dirty="0"/>
              <a:t>个码元之一。</a:t>
            </a:r>
            <a:endParaRPr lang="en-US" altLang="zh-CN" dirty="0"/>
          </a:p>
          <a:p>
            <a:r>
              <a:rPr lang="zh-CN" altLang="en-US" dirty="0" smtClean="0">
                <a:solidFill>
                  <a:srgbClr val="3333FF"/>
                </a:solidFill>
              </a:rPr>
              <a:t>分析：</a:t>
            </a:r>
            <a:endParaRPr lang="en-US" altLang="zh-CN" dirty="0" smtClean="0">
              <a:solidFill>
                <a:srgbClr val="3333FF"/>
              </a:solidFill>
            </a:endParaRPr>
          </a:p>
          <a:p>
            <a:r>
              <a:rPr lang="en-US" altLang="zh-CN" i="1" dirty="0" smtClean="0"/>
              <a:t>M </a:t>
            </a:r>
            <a:r>
              <a:rPr lang="zh-CN" altLang="en-US" dirty="0"/>
              <a:t>进制信号共</a:t>
            </a:r>
            <a:r>
              <a:rPr lang="en-US" altLang="zh-CN" i="1" dirty="0"/>
              <a:t>M</a:t>
            </a:r>
            <a:r>
              <a:rPr lang="zh-CN" altLang="en-US" dirty="0"/>
              <a:t>种不同的码元，每码元中含有</a:t>
            </a:r>
            <a:r>
              <a:rPr lang="en-US" altLang="zh-CN" i="1" dirty="0"/>
              <a:t>k</a:t>
            </a:r>
            <a:r>
              <a:rPr lang="zh-CN" altLang="en-US" dirty="0"/>
              <a:t>个比特，</a:t>
            </a:r>
            <a:r>
              <a:rPr lang="en-US" altLang="zh-CN" i="1" dirty="0"/>
              <a:t>M</a:t>
            </a:r>
            <a:r>
              <a:rPr lang="en-US" altLang="zh-CN" dirty="0"/>
              <a:t> = 2</a:t>
            </a:r>
            <a:r>
              <a:rPr lang="en-US" altLang="zh-CN" i="1" baseline="30000" dirty="0"/>
              <a:t>k</a:t>
            </a:r>
            <a:r>
              <a:rPr lang="zh-CN" altLang="en-US" dirty="0" smtClean="0"/>
              <a:t>。</a:t>
            </a:r>
            <a:endParaRPr lang="en-US" altLang="zh-CN" dirty="0" smtClean="0"/>
          </a:p>
          <a:p>
            <a:r>
              <a:rPr lang="zh-CN" altLang="en-US" dirty="0"/>
              <a:t>而</a:t>
            </a:r>
            <a:r>
              <a:rPr lang="zh-CN" altLang="en-US" dirty="0" smtClean="0"/>
              <a:t>在</a:t>
            </a:r>
            <a:r>
              <a:rPr lang="zh-CN" altLang="en-US" dirty="0"/>
              <a:t>一个码元中的任一</a:t>
            </a:r>
            <a:r>
              <a:rPr lang="zh-CN" altLang="en-US" dirty="0">
                <a:solidFill>
                  <a:srgbClr val="3333FF"/>
                </a:solidFill>
              </a:rPr>
              <a:t>给定比特的位置</a:t>
            </a:r>
            <a:r>
              <a:rPr lang="zh-CN" altLang="en-US" dirty="0"/>
              <a:t>上，出现“</a:t>
            </a:r>
            <a:r>
              <a:rPr lang="en-US" altLang="zh-CN" dirty="0"/>
              <a:t>1”</a:t>
            </a:r>
            <a:r>
              <a:rPr lang="zh-CN" altLang="en-US" dirty="0"/>
              <a:t>和“</a:t>
            </a:r>
            <a:r>
              <a:rPr lang="en-US" altLang="zh-CN" dirty="0"/>
              <a:t>0”</a:t>
            </a:r>
            <a:r>
              <a:rPr lang="zh-CN" altLang="en-US" dirty="0"/>
              <a:t>的码元</a:t>
            </a:r>
            <a:r>
              <a:rPr lang="zh-CN" altLang="en-US" dirty="0">
                <a:solidFill>
                  <a:srgbClr val="3333FF"/>
                </a:solidFill>
              </a:rPr>
              <a:t>各占一半</a:t>
            </a:r>
            <a:r>
              <a:rPr lang="zh-CN" altLang="en-US" dirty="0"/>
              <a:t>，即出现信息“</a:t>
            </a:r>
            <a:r>
              <a:rPr lang="en-US" altLang="zh-CN" dirty="0"/>
              <a:t>1”</a:t>
            </a:r>
            <a:r>
              <a:rPr lang="zh-CN" altLang="en-US" dirty="0"/>
              <a:t>的码元有</a:t>
            </a:r>
            <a:r>
              <a:rPr lang="en-US" altLang="zh-CN" i="1" dirty="0"/>
              <a:t>M</a:t>
            </a:r>
            <a:r>
              <a:rPr lang="en-US" altLang="zh-CN" dirty="0"/>
              <a:t>/2</a:t>
            </a:r>
            <a:r>
              <a:rPr lang="zh-CN" altLang="en-US" dirty="0"/>
              <a:t>种，出现信息“</a:t>
            </a:r>
            <a:r>
              <a:rPr lang="en-US" altLang="zh-CN" dirty="0"/>
              <a:t>0”</a:t>
            </a:r>
            <a:r>
              <a:rPr lang="zh-CN" altLang="en-US" dirty="0"/>
              <a:t>的码元有</a:t>
            </a:r>
            <a:r>
              <a:rPr lang="en-US" altLang="zh-CN" i="1" dirty="0"/>
              <a:t>M</a:t>
            </a:r>
            <a:r>
              <a:rPr lang="en-US" altLang="zh-CN" dirty="0"/>
              <a:t>/2</a:t>
            </a:r>
            <a:r>
              <a:rPr lang="zh-CN" altLang="en-US" dirty="0"/>
              <a:t>种</a:t>
            </a:r>
            <a:r>
              <a:rPr lang="zh-CN" altLang="en-US" dirty="0" smtClean="0"/>
              <a:t>。</a:t>
            </a:r>
            <a:endParaRPr lang="en-US" altLang="zh-CN" dirty="0" smtClean="0"/>
          </a:p>
          <a:p>
            <a:r>
              <a:rPr lang="zh-CN" altLang="en-US" dirty="0"/>
              <a:t>见下例</a:t>
            </a:r>
          </a:p>
        </p:txBody>
      </p:sp>
      <p:sp>
        <p:nvSpPr>
          <p:cNvPr id="13" name="灯片编号占位符 5"/>
          <p:cNvSpPr>
            <a:spLocks noGrp="1"/>
          </p:cNvSpPr>
          <p:nvPr>
            <p:ph type="sldNum" sz="quarter" idx="12"/>
          </p:nvPr>
        </p:nvSpPr>
        <p:spPr/>
        <p:txBody>
          <a:bodyPr/>
          <a:lstStyle/>
          <a:p>
            <a:fld id="{99F21B13-1309-433C-87A8-7FE92D26A92A}" type="slidenum">
              <a:rPr lang="en-US" altLang="zh-CN" smtClean="0"/>
              <a:pPr/>
              <a:t>205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8419">
                                            <p:txEl>
                                              <p:pRg st="1" end="1"/>
                                            </p:txEl>
                                          </p:spTgt>
                                        </p:tgtEl>
                                        <p:attrNameLst>
                                          <p:attrName>style.visibility</p:attrName>
                                        </p:attrNameLst>
                                      </p:cBhvr>
                                      <p:to>
                                        <p:strVal val="visible"/>
                                      </p:to>
                                    </p:set>
                                    <p:anim calcmode="lin" valueType="num">
                                      <p:cBhvr additive="base">
                                        <p:cTn id="7" dur="500" fill="hold"/>
                                        <p:tgtEl>
                                          <p:spTgt spid="18841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841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8419">
                                            <p:txEl>
                                              <p:pRg st="2" end="2"/>
                                            </p:txEl>
                                          </p:spTgt>
                                        </p:tgtEl>
                                        <p:attrNameLst>
                                          <p:attrName>style.visibility</p:attrName>
                                        </p:attrNameLst>
                                      </p:cBhvr>
                                      <p:to>
                                        <p:strVal val="visible"/>
                                      </p:to>
                                    </p:set>
                                    <p:anim calcmode="lin" valueType="num">
                                      <p:cBhvr additive="base">
                                        <p:cTn id="11" dur="500" fill="hold"/>
                                        <p:tgtEl>
                                          <p:spTgt spid="18841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84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8419">
                                            <p:txEl>
                                              <p:pRg st="3" end="3"/>
                                            </p:txEl>
                                          </p:spTgt>
                                        </p:tgtEl>
                                        <p:attrNameLst>
                                          <p:attrName>style.visibility</p:attrName>
                                        </p:attrNameLst>
                                      </p:cBhvr>
                                      <p:to>
                                        <p:strVal val="visible"/>
                                      </p:to>
                                    </p:set>
                                    <p:anim calcmode="lin" valueType="num">
                                      <p:cBhvr additive="base">
                                        <p:cTn id="17" dur="500" fill="hold"/>
                                        <p:tgtEl>
                                          <p:spTgt spid="188419">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84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8419">
                                            <p:txEl>
                                              <p:pRg st="4" end="4"/>
                                            </p:txEl>
                                          </p:spTgt>
                                        </p:tgtEl>
                                        <p:attrNameLst>
                                          <p:attrName>style.visibility</p:attrName>
                                        </p:attrNameLst>
                                      </p:cBhvr>
                                      <p:to>
                                        <p:strVal val="visible"/>
                                      </p:to>
                                    </p:set>
                                    <p:anim calcmode="lin" valueType="num">
                                      <p:cBhvr additive="base">
                                        <p:cTn id="23" dur="500" fill="hold"/>
                                        <p:tgtEl>
                                          <p:spTgt spid="18841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8841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9" grpId="0" uiExpand="1" build="p"/>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normAutofit/>
          </a:bodyPr>
          <a:lstStyle/>
          <a:p>
            <a:r>
              <a:rPr lang="zh-CN" altLang="en-US" dirty="0" smtClean="0"/>
              <a:t>例</a:t>
            </a:r>
          </a:p>
        </p:txBody>
      </p:sp>
      <p:sp>
        <p:nvSpPr>
          <p:cNvPr id="13" name="灯片编号占位符 5"/>
          <p:cNvSpPr>
            <a:spLocks noGrp="1"/>
          </p:cNvSpPr>
          <p:nvPr>
            <p:ph type="sldNum" sz="quarter" idx="12"/>
          </p:nvPr>
        </p:nvSpPr>
        <p:spPr/>
        <p:txBody>
          <a:bodyPr/>
          <a:lstStyle/>
          <a:p>
            <a:fld id="{99F21B13-1309-433C-87A8-7FE92D26A92A}" type="slidenum">
              <a:rPr lang="en-US" altLang="zh-CN" smtClean="0"/>
              <a:pPr/>
              <a:t>206</a:t>
            </a:fld>
            <a:endParaRPr lang="en-US" altLang="zh-CN"/>
          </a:p>
        </p:txBody>
      </p:sp>
      <p:grpSp>
        <p:nvGrpSpPr>
          <p:cNvPr id="2" name="Group 4"/>
          <p:cNvGrpSpPr>
            <a:grpSpLocks/>
          </p:cNvGrpSpPr>
          <p:nvPr/>
        </p:nvGrpSpPr>
        <p:grpSpPr bwMode="auto">
          <a:xfrm>
            <a:off x="1691680" y="2204864"/>
            <a:ext cx="2426360" cy="3456584"/>
            <a:chOff x="7082" y="5401"/>
            <a:chExt cx="1724" cy="3206"/>
          </a:xfrm>
        </p:grpSpPr>
        <p:sp>
          <p:nvSpPr>
            <p:cNvPr id="188421" name="Text Box 5"/>
            <p:cNvSpPr txBox="1">
              <a:spLocks noChangeArrowheads="1"/>
            </p:cNvSpPr>
            <p:nvPr/>
          </p:nvSpPr>
          <p:spPr bwMode="auto">
            <a:xfrm>
              <a:off x="7082" y="5535"/>
              <a:ext cx="1724" cy="2955"/>
            </a:xfrm>
            <a:prstGeom prst="rect">
              <a:avLst/>
            </a:prstGeom>
            <a:solidFill>
              <a:srgbClr val="FFFFFF"/>
            </a:solidFill>
            <a:ln w="9525">
              <a:noFill/>
              <a:miter lim="800000"/>
              <a:headEnd/>
              <a:tailEnd/>
            </a:ln>
          </p:spPr>
          <p:txBody>
            <a:bodyPr anchor="ctr" anchorCtr="1"/>
            <a:lstStyle/>
            <a:p>
              <a:pPr algn="ctr"/>
              <a:r>
                <a:rPr lang="zh-CN" altLang="en-US" sz="2400" b="1" dirty="0">
                  <a:latin typeface="Times New Roman" pitchFamily="18" charset="0"/>
                </a:rPr>
                <a:t>码元	比特</a:t>
              </a:r>
            </a:p>
            <a:p>
              <a:pPr algn="ctr"/>
              <a:r>
                <a:rPr lang="zh-CN" altLang="en-US" sz="2400" b="1" dirty="0">
                  <a:latin typeface="Times New Roman" pitchFamily="18" charset="0"/>
                </a:rPr>
                <a:t>   </a:t>
              </a:r>
              <a:r>
                <a:rPr lang="en-US" altLang="zh-CN" sz="2400" b="1" dirty="0">
                  <a:latin typeface="Times New Roman" pitchFamily="18" charset="0"/>
                </a:rPr>
                <a:t>0	0 0 0</a:t>
              </a:r>
            </a:p>
            <a:p>
              <a:pPr algn="ctr"/>
              <a:r>
                <a:rPr lang="en-US" altLang="zh-CN" sz="2400" b="1" dirty="0">
                  <a:latin typeface="Times New Roman" pitchFamily="18" charset="0"/>
                </a:rPr>
                <a:t>   1	0 0 1</a:t>
              </a:r>
            </a:p>
            <a:p>
              <a:pPr algn="ctr"/>
              <a:r>
                <a:rPr lang="en-US" altLang="zh-CN" sz="2400" b="1" dirty="0">
                  <a:latin typeface="Times New Roman" pitchFamily="18" charset="0"/>
                </a:rPr>
                <a:t>   2	0 1 0</a:t>
              </a:r>
            </a:p>
            <a:p>
              <a:pPr algn="ctr"/>
              <a:r>
                <a:rPr lang="en-US" altLang="zh-CN" sz="2400" b="1" dirty="0">
                  <a:latin typeface="Times New Roman" pitchFamily="18" charset="0"/>
                </a:rPr>
                <a:t>   3	0 1 1</a:t>
              </a:r>
            </a:p>
            <a:p>
              <a:pPr algn="ctr"/>
              <a:r>
                <a:rPr lang="en-US" altLang="zh-CN" sz="2400" b="1" dirty="0">
                  <a:latin typeface="Times New Roman" pitchFamily="18" charset="0"/>
                </a:rPr>
                <a:t>   4	1 0 0</a:t>
              </a:r>
            </a:p>
            <a:p>
              <a:pPr algn="ctr"/>
              <a:r>
                <a:rPr lang="en-US" altLang="zh-CN" sz="2400" b="1" dirty="0">
                  <a:latin typeface="Times New Roman" pitchFamily="18" charset="0"/>
                </a:rPr>
                <a:t>   5	1 0 1</a:t>
              </a:r>
            </a:p>
            <a:p>
              <a:pPr algn="ctr"/>
              <a:r>
                <a:rPr lang="en-US" altLang="zh-CN" sz="2400" b="1" dirty="0">
                  <a:latin typeface="Times New Roman" pitchFamily="18" charset="0"/>
                </a:rPr>
                <a:t>   6	1 1 0</a:t>
              </a:r>
            </a:p>
            <a:p>
              <a:pPr algn="ctr"/>
              <a:r>
                <a:rPr lang="en-US" altLang="zh-CN" sz="2400" b="1" dirty="0">
                  <a:latin typeface="Times New Roman" pitchFamily="18" charset="0"/>
                </a:rPr>
                <a:t>   7	1 1 1</a:t>
              </a:r>
              <a:endParaRPr lang="en-US" altLang="zh-CN" sz="4000" b="1" dirty="0"/>
            </a:p>
          </p:txBody>
        </p:sp>
        <p:grpSp>
          <p:nvGrpSpPr>
            <p:cNvPr id="3" name="Group 6"/>
            <p:cNvGrpSpPr>
              <a:grpSpLocks/>
            </p:cNvGrpSpPr>
            <p:nvPr/>
          </p:nvGrpSpPr>
          <p:grpSpPr bwMode="auto">
            <a:xfrm>
              <a:off x="7158" y="5401"/>
              <a:ext cx="1558" cy="3206"/>
              <a:chOff x="7158" y="5401"/>
              <a:chExt cx="1558" cy="3206"/>
            </a:xfrm>
          </p:grpSpPr>
          <p:sp>
            <p:nvSpPr>
              <p:cNvPr id="188423" name="Line 7"/>
              <p:cNvSpPr>
                <a:spLocks noChangeShapeType="1"/>
              </p:cNvSpPr>
              <p:nvPr/>
            </p:nvSpPr>
            <p:spPr bwMode="auto">
              <a:xfrm>
                <a:off x="7158" y="5802"/>
                <a:ext cx="1544" cy="0"/>
              </a:xfrm>
              <a:prstGeom prst="line">
                <a:avLst/>
              </a:prstGeom>
              <a:noFill/>
              <a:ln w="9525">
                <a:solidFill>
                  <a:srgbClr val="000000"/>
                </a:solidFill>
                <a:round/>
                <a:headEnd/>
                <a:tailEnd/>
              </a:ln>
            </p:spPr>
            <p:txBody>
              <a:bodyPr anchor="ctr" anchorCtr="1"/>
              <a:lstStyle/>
              <a:p>
                <a:endParaRPr lang="zh-CN" altLang="en-US" sz="2000" b="1"/>
              </a:p>
            </p:txBody>
          </p:sp>
          <p:sp>
            <p:nvSpPr>
              <p:cNvPr id="188424" name="Line 8"/>
              <p:cNvSpPr>
                <a:spLocks noChangeShapeType="1"/>
              </p:cNvSpPr>
              <p:nvPr/>
            </p:nvSpPr>
            <p:spPr bwMode="auto">
              <a:xfrm>
                <a:off x="7158" y="5468"/>
                <a:ext cx="1544" cy="0"/>
              </a:xfrm>
              <a:prstGeom prst="line">
                <a:avLst/>
              </a:prstGeom>
              <a:noFill/>
              <a:ln w="9525">
                <a:solidFill>
                  <a:srgbClr val="000000"/>
                </a:solidFill>
                <a:round/>
                <a:headEnd/>
                <a:tailEnd/>
              </a:ln>
            </p:spPr>
            <p:txBody>
              <a:bodyPr anchor="ctr" anchorCtr="1"/>
              <a:lstStyle/>
              <a:p>
                <a:endParaRPr lang="zh-CN" altLang="en-US" sz="2400" b="1"/>
              </a:p>
            </p:txBody>
          </p:sp>
          <p:sp>
            <p:nvSpPr>
              <p:cNvPr id="188425" name="Line 9"/>
              <p:cNvSpPr>
                <a:spLocks noChangeShapeType="1"/>
              </p:cNvSpPr>
              <p:nvPr/>
            </p:nvSpPr>
            <p:spPr bwMode="auto">
              <a:xfrm>
                <a:off x="7158" y="8607"/>
                <a:ext cx="1544" cy="0"/>
              </a:xfrm>
              <a:prstGeom prst="line">
                <a:avLst/>
              </a:prstGeom>
              <a:noFill/>
              <a:ln w="9525">
                <a:solidFill>
                  <a:srgbClr val="000000"/>
                </a:solidFill>
                <a:round/>
                <a:headEnd/>
                <a:tailEnd/>
              </a:ln>
            </p:spPr>
            <p:txBody>
              <a:bodyPr anchor="ctr" anchorCtr="1"/>
              <a:lstStyle/>
              <a:p>
                <a:endParaRPr lang="zh-CN" altLang="en-US" sz="2000" b="1"/>
              </a:p>
            </p:txBody>
          </p:sp>
          <p:sp>
            <p:nvSpPr>
              <p:cNvPr id="188426" name="Line 10"/>
              <p:cNvSpPr>
                <a:spLocks noChangeShapeType="1"/>
              </p:cNvSpPr>
              <p:nvPr/>
            </p:nvSpPr>
            <p:spPr bwMode="auto">
              <a:xfrm flipH="1">
                <a:off x="7158" y="5468"/>
                <a:ext cx="0" cy="3139"/>
              </a:xfrm>
              <a:prstGeom prst="line">
                <a:avLst/>
              </a:prstGeom>
              <a:noFill/>
              <a:ln w="9525">
                <a:solidFill>
                  <a:srgbClr val="000000"/>
                </a:solidFill>
                <a:round/>
                <a:headEnd/>
                <a:tailEnd/>
              </a:ln>
            </p:spPr>
            <p:txBody>
              <a:bodyPr anchor="ctr" anchorCtr="1"/>
              <a:lstStyle/>
              <a:p>
                <a:endParaRPr lang="zh-CN" altLang="en-US" sz="2000" b="1"/>
              </a:p>
            </p:txBody>
          </p:sp>
          <p:sp>
            <p:nvSpPr>
              <p:cNvPr id="188427" name="Line 11"/>
              <p:cNvSpPr>
                <a:spLocks noChangeShapeType="1"/>
              </p:cNvSpPr>
              <p:nvPr/>
            </p:nvSpPr>
            <p:spPr bwMode="auto">
              <a:xfrm>
                <a:off x="8716" y="5401"/>
                <a:ext cx="0" cy="3206"/>
              </a:xfrm>
              <a:prstGeom prst="line">
                <a:avLst/>
              </a:prstGeom>
              <a:noFill/>
              <a:ln w="9525">
                <a:solidFill>
                  <a:srgbClr val="000000"/>
                </a:solidFill>
                <a:round/>
                <a:headEnd/>
                <a:tailEnd/>
              </a:ln>
            </p:spPr>
            <p:txBody>
              <a:bodyPr anchor="ctr" anchorCtr="1"/>
              <a:lstStyle/>
              <a:p>
                <a:endParaRPr lang="zh-CN" altLang="en-US" sz="2000" b="1"/>
              </a:p>
            </p:txBody>
          </p:sp>
          <p:sp>
            <p:nvSpPr>
              <p:cNvPr id="188428" name="Line 12"/>
              <p:cNvSpPr>
                <a:spLocks noChangeShapeType="1"/>
              </p:cNvSpPr>
              <p:nvPr/>
            </p:nvSpPr>
            <p:spPr bwMode="auto">
              <a:xfrm>
                <a:off x="7862" y="5468"/>
                <a:ext cx="0" cy="3139"/>
              </a:xfrm>
              <a:prstGeom prst="line">
                <a:avLst/>
              </a:prstGeom>
              <a:noFill/>
              <a:ln w="9525">
                <a:solidFill>
                  <a:srgbClr val="000000"/>
                </a:solidFill>
                <a:round/>
                <a:headEnd/>
                <a:tailEnd/>
              </a:ln>
            </p:spPr>
            <p:txBody>
              <a:bodyPr anchor="ctr" anchorCtr="1"/>
              <a:lstStyle/>
              <a:p>
                <a:endParaRPr lang="zh-CN" altLang="en-US" sz="2000" b="1"/>
              </a:p>
            </p:txBody>
          </p:sp>
        </p:grpSp>
      </p:grpSp>
      <p:sp>
        <p:nvSpPr>
          <p:cNvPr id="17" name="矩形 16"/>
          <p:cNvSpPr/>
          <p:nvPr/>
        </p:nvSpPr>
        <p:spPr>
          <a:xfrm>
            <a:off x="626260" y="1516360"/>
            <a:ext cx="5457908" cy="523220"/>
          </a:xfrm>
          <a:prstGeom prst="rect">
            <a:avLst/>
          </a:prstGeom>
        </p:spPr>
        <p:txBody>
          <a:bodyPr wrap="square">
            <a:spAutoFit/>
          </a:bodyPr>
          <a:lstStyle/>
          <a:p>
            <a:r>
              <a:rPr lang="zh-CN" altLang="en-US" sz="2800" b="1" dirty="0" smtClean="0">
                <a:latin typeface="+mj-ea"/>
                <a:ea typeface="+mj-ea"/>
              </a:rPr>
              <a:t>例：图中，</a:t>
            </a:r>
            <a:r>
              <a:rPr lang="en-US" altLang="zh-CN" sz="2800" b="1" dirty="0" smtClean="0">
                <a:latin typeface="+mj-ea"/>
                <a:ea typeface="+mj-ea"/>
              </a:rPr>
              <a:t>M=8</a:t>
            </a:r>
            <a:r>
              <a:rPr lang="zh-CN" altLang="en-US" sz="2800" b="1" dirty="0" smtClean="0">
                <a:latin typeface="+mj-ea"/>
                <a:ea typeface="+mj-ea"/>
              </a:rPr>
              <a:t>，</a:t>
            </a:r>
            <a:r>
              <a:rPr lang="en-US" altLang="zh-CN" sz="2800" b="1" dirty="0" smtClean="0">
                <a:latin typeface="+mj-ea"/>
                <a:ea typeface="+mj-ea"/>
              </a:rPr>
              <a:t>k=3</a:t>
            </a:r>
            <a:r>
              <a:rPr lang="zh-CN" altLang="en-US" sz="2800" b="1" dirty="0" smtClean="0">
                <a:latin typeface="+mj-ea"/>
                <a:ea typeface="+mj-ea"/>
              </a:rPr>
              <a:t>。</a:t>
            </a:r>
            <a:endParaRPr lang="en-US" altLang="zh-CN" sz="2800" b="1" dirty="0" smtClean="0">
              <a:latin typeface="+mj-ea"/>
              <a:ea typeface="+mj-ea"/>
            </a:endParaRPr>
          </a:p>
        </p:txBody>
      </p:sp>
      <p:sp>
        <p:nvSpPr>
          <p:cNvPr id="15" name="矩形 14"/>
          <p:cNvSpPr/>
          <p:nvPr/>
        </p:nvSpPr>
        <p:spPr>
          <a:xfrm>
            <a:off x="4403928" y="3573016"/>
            <a:ext cx="4449796" cy="1815882"/>
          </a:xfrm>
          <a:prstGeom prst="rect">
            <a:avLst/>
          </a:prstGeom>
        </p:spPr>
        <p:txBody>
          <a:bodyPr wrap="square">
            <a:spAutoFit/>
          </a:bodyPr>
          <a:lstStyle/>
          <a:p>
            <a:r>
              <a:rPr lang="zh-CN" altLang="en-US" sz="2800" b="1" dirty="0" smtClean="0">
                <a:solidFill>
                  <a:srgbClr val="3333FF"/>
                </a:solidFill>
                <a:latin typeface="+mj-ea"/>
                <a:ea typeface="+mj-ea"/>
              </a:rPr>
              <a:t>所以若一个码元错成另一个码元时，在给定的比特位置上发生错误的概率只有</a:t>
            </a:r>
            <a:r>
              <a:rPr lang="en-US" altLang="zh-CN" sz="2800" b="1" dirty="0" smtClean="0">
                <a:solidFill>
                  <a:srgbClr val="FF0000"/>
                </a:solidFill>
                <a:latin typeface="+mj-ea"/>
                <a:ea typeface="+mj-ea"/>
              </a:rPr>
              <a:t>4/7</a:t>
            </a:r>
            <a:r>
              <a:rPr lang="zh-CN" altLang="en-US" sz="2800" b="1" dirty="0" smtClean="0">
                <a:solidFill>
                  <a:srgbClr val="3333FF"/>
                </a:solidFill>
                <a:latin typeface="+mj-ea"/>
                <a:ea typeface="+mj-ea"/>
              </a:rPr>
              <a:t>。  </a:t>
            </a:r>
            <a:endParaRPr lang="zh-CN" altLang="en-US" sz="2800" b="1" dirty="0">
              <a:solidFill>
                <a:srgbClr val="3333FF"/>
              </a:solidFill>
              <a:latin typeface="+mj-ea"/>
              <a:ea typeface="+mj-ea"/>
            </a:endParaRPr>
          </a:p>
        </p:txBody>
      </p:sp>
      <p:sp>
        <p:nvSpPr>
          <p:cNvPr id="16" name="矩形 15"/>
          <p:cNvSpPr/>
          <p:nvPr/>
        </p:nvSpPr>
        <p:spPr>
          <a:xfrm>
            <a:off x="4572000" y="2277101"/>
            <a:ext cx="3312368" cy="954107"/>
          </a:xfrm>
          <a:prstGeom prst="rect">
            <a:avLst/>
          </a:prstGeom>
        </p:spPr>
        <p:txBody>
          <a:bodyPr wrap="square">
            <a:spAutoFit/>
          </a:bodyPr>
          <a:lstStyle/>
          <a:p>
            <a:r>
              <a:rPr lang="zh-CN" altLang="en-US" sz="2800" b="1" dirty="0" smtClean="0">
                <a:solidFill>
                  <a:srgbClr val="3333FF"/>
                </a:solidFill>
                <a:latin typeface="+mj-ea"/>
                <a:ea typeface="+mj-ea"/>
              </a:rPr>
              <a:t>在任一列中均有</a:t>
            </a:r>
            <a:r>
              <a:rPr lang="en-US" altLang="zh-CN" sz="2800" b="1" dirty="0" smtClean="0">
                <a:solidFill>
                  <a:srgbClr val="3333FF"/>
                </a:solidFill>
                <a:latin typeface="+mj-ea"/>
                <a:ea typeface="+mj-ea"/>
              </a:rPr>
              <a:t>4</a:t>
            </a:r>
            <a:r>
              <a:rPr lang="zh-CN" altLang="en-US" sz="2800" b="1" dirty="0" smtClean="0">
                <a:solidFill>
                  <a:srgbClr val="3333FF"/>
                </a:solidFill>
                <a:latin typeface="+mj-ea"/>
                <a:ea typeface="+mj-ea"/>
              </a:rPr>
              <a:t>个“</a:t>
            </a:r>
            <a:r>
              <a:rPr lang="en-US" altLang="zh-CN" sz="2800" b="1" dirty="0" smtClean="0">
                <a:solidFill>
                  <a:srgbClr val="3333FF"/>
                </a:solidFill>
                <a:latin typeface="+mj-ea"/>
                <a:ea typeface="+mj-ea"/>
              </a:rPr>
              <a:t>0”</a:t>
            </a:r>
            <a:r>
              <a:rPr lang="zh-CN" altLang="en-US" sz="2800" b="1" dirty="0" smtClean="0">
                <a:solidFill>
                  <a:srgbClr val="3333FF"/>
                </a:solidFill>
                <a:latin typeface="+mj-ea"/>
                <a:ea typeface="+mj-ea"/>
              </a:rPr>
              <a:t>和</a:t>
            </a:r>
            <a:r>
              <a:rPr lang="en-US" altLang="zh-CN" sz="2800" b="1" dirty="0" smtClean="0">
                <a:solidFill>
                  <a:srgbClr val="3333FF"/>
                </a:solidFill>
                <a:latin typeface="+mj-ea"/>
                <a:ea typeface="+mj-ea"/>
              </a:rPr>
              <a:t>4</a:t>
            </a:r>
            <a:r>
              <a:rPr lang="zh-CN" altLang="en-US" sz="2800" b="1" dirty="0" smtClean="0">
                <a:solidFill>
                  <a:srgbClr val="3333FF"/>
                </a:solidFill>
                <a:latin typeface="+mj-ea"/>
                <a:ea typeface="+mj-ea"/>
              </a:rPr>
              <a:t>个“</a:t>
            </a:r>
            <a:r>
              <a:rPr lang="en-US" altLang="zh-CN" sz="2800" b="1" dirty="0" smtClean="0">
                <a:solidFill>
                  <a:srgbClr val="3333FF"/>
                </a:solidFill>
                <a:latin typeface="+mj-ea"/>
                <a:ea typeface="+mj-ea"/>
              </a:rPr>
              <a:t>1”</a:t>
            </a:r>
            <a:r>
              <a:rPr lang="zh-CN" altLang="en-US" sz="2800" b="1" dirty="0" smtClean="0">
                <a:solidFill>
                  <a:srgbClr val="3333FF"/>
                </a:solidFill>
                <a:latin typeface="+mj-ea"/>
                <a:ea typeface="+mj-ea"/>
              </a:rPr>
              <a:t>。</a:t>
            </a:r>
            <a:endParaRPr lang="en-US" altLang="zh-CN" sz="2800" b="1" dirty="0" smtClean="0">
              <a:solidFill>
                <a:srgbClr val="3333FF"/>
              </a:solidFill>
              <a:latin typeface="+mj-ea"/>
              <a:ea typeface="+mj-ea"/>
            </a:endParaRPr>
          </a:p>
        </p:txBody>
      </p:sp>
      <p:cxnSp>
        <p:nvCxnSpPr>
          <p:cNvPr id="5" name="直接连接符 4"/>
          <p:cNvCxnSpPr/>
          <p:nvPr/>
        </p:nvCxnSpPr>
        <p:spPr>
          <a:xfrm>
            <a:off x="3491880" y="2637207"/>
            <a:ext cx="0" cy="3312073"/>
          </a:xfrm>
          <a:prstGeom prst="line">
            <a:avLst/>
          </a:prstGeom>
          <a:ln w="28575">
            <a:solidFill>
              <a:srgbClr val="3333FF"/>
            </a:solidFill>
            <a:prstDash val="dashDot"/>
          </a:ln>
        </p:spPr>
        <p:style>
          <a:lnRef idx="3">
            <a:schemeClr val="accent5"/>
          </a:lnRef>
          <a:fillRef idx="0">
            <a:schemeClr val="accent5"/>
          </a:fillRef>
          <a:effectRef idx="2">
            <a:schemeClr val="accent5"/>
          </a:effectRef>
          <a:fontRef idx="minor">
            <a:schemeClr val="tx1"/>
          </a:fontRef>
        </p:style>
      </p:cxnSp>
      <p:cxnSp>
        <p:nvCxnSpPr>
          <p:cNvPr id="19" name="直接连接符 18"/>
          <p:cNvCxnSpPr/>
          <p:nvPr/>
        </p:nvCxnSpPr>
        <p:spPr>
          <a:xfrm>
            <a:off x="3275856" y="2636912"/>
            <a:ext cx="0" cy="3312073"/>
          </a:xfrm>
          <a:prstGeom prst="line">
            <a:avLst/>
          </a:prstGeom>
          <a:ln w="28575">
            <a:solidFill>
              <a:srgbClr val="3333FF"/>
            </a:solidFill>
            <a:prstDash val="dashDot"/>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23164493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endParaRPr lang="zh-CN" altLang="en-US" dirty="0"/>
          </a:p>
        </p:txBody>
      </p:sp>
      <p:sp>
        <p:nvSpPr>
          <p:cNvPr id="189443" name="Rectangle 3"/>
          <p:cNvSpPr>
            <a:spLocks noGrp="1" noChangeArrowheads="1"/>
          </p:cNvSpPr>
          <p:nvPr>
            <p:ph type="body" idx="1"/>
          </p:nvPr>
        </p:nvSpPr>
        <p:spPr/>
        <p:txBody>
          <a:bodyPr/>
          <a:lstStyle/>
          <a:p>
            <a:r>
              <a:rPr lang="zh-CN" altLang="en-US" dirty="0" smtClean="0"/>
              <a:t>因此，一般而言，在一个给定的码元中</a:t>
            </a:r>
            <a:endParaRPr lang="en-US" altLang="zh-CN" dirty="0" smtClean="0"/>
          </a:p>
          <a:p>
            <a:pPr lvl="1"/>
            <a:r>
              <a:rPr lang="zh-CN" altLang="en-US" dirty="0" smtClean="0"/>
              <a:t>任一比特位置上的信息和其他</a:t>
            </a:r>
            <a:r>
              <a:rPr lang="en-US" altLang="zh-CN" dirty="0" smtClean="0">
                <a:solidFill>
                  <a:srgbClr val="3333FF"/>
                </a:solidFill>
              </a:rPr>
              <a:t>(2</a:t>
            </a:r>
            <a:r>
              <a:rPr lang="en-US" altLang="zh-CN" i="1" baseline="30000" dirty="0" smtClean="0">
                <a:solidFill>
                  <a:srgbClr val="3333FF"/>
                </a:solidFill>
              </a:rPr>
              <a:t>k</a:t>
            </a:r>
            <a:r>
              <a:rPr lang="en-US" altLang="zh-CN" baseline="30000" dirty="0" smtClean="0">
                <a:solidFill>
                  <a:srgbClr val="3333FF"/>
                </a:solidFill>
              </a:rPr>
              <a:t>-1</a:t>
            </a:r>
            <a:r>
              <a:rPr lang="en-US" altLang="zh-CN" dirty="0" smtClean="0">
                <a:solidFill>
                  <a:srgbClr val="3333FF"/>
                </a:solidFill>
              </a:rPr>
              <a:t> – 1)</a:t>
            </a:r>
            <a:r>
              <a:rPr lang="zh-CN" altLang="en-US" dirty="0" smtClean="0"/>
              <a:t>种码元在同一位置上的</a:t>
            </a:r>
            <a:r>
              <a:rPr lang="zh-CN" altLang="en-US" dirty="0" smtClean="0">
                <a:solidFill>
                  <a:srgbClr val="3333FF"/>
                </a:solidFill>
              </a:rPr>
              <a:t>信息相同</a:t>
            </a:r>
            <a:endParaRPr lang="en-US" altLang="zh-CN" dirty="0" smtClean="0">
              <a:solidFill>
                <a:srgbClr val="3333FF"/>
              </a:solidFill>
            </a:endParaRPr>
          </a:p>
          <a:p>
            <a:pPr lvl="1"/>
            <a:r>
              <a:rPr lang="zh-CN" altLang="en-US" dirty="0" smtClean="0"/>
              <a:t>和其他</a:t>
            </a:r>
            <a:r>
              <a:rPr lang="en-US" altLang="zh-CN" dirty="0" smtClean="0">
                <a:solidFill>
                  <a:srgbClr val="3333FF"/>
                </a:solidFill>
              </a:rPr>
              <a:t>2</a:t>
            </a:r>
            <a:r>
              <a:rPr lang="en-US" altLang="zh-CN" i="1" baseline="30000" dirty="0" smtClean="0">
                <a:solidFill>
                  <a:srgbClr val="3333FF"/>
                </a:solidFill>
              </a:rPr>
              <a:t>k</a:t>
            </a:r>
            <a:r>
              <a:rPr lang="en-US" altLang="zh-CN" baseline="30000" dirty="0" smtClean="0">
                <a:solidFill>
                  <a:srgbClr val="3333FF"/>
                </a:solidFill>
              </a:rPr>
              <a:t>-1</a:t>
            </a:r>
            <a:r>
              <a:rPr lang="zh-CN" altLang="en-US" dirty="0" smtClean="0"/>
              <a:t>种码元在同一位置上的</a:t>
            </a:r>
            <a:r>
              <a:rPr lang="zh-CN" altLang="en-US" dirty="0" smtClean="0">
                <a:solidFill>
                  <a:srgbClr val="3333FF"/>
                </a:solidFill>
              </a:rPr>
              <a:t>信息则不同</a:t>
            </a:r>
            <a:r>
              <a:rPr lang="zh-CN" altLang="en-US" dirty="0" smtClean="0"/>
              <a:t>。</a:t>
            </a:r>
            <a:endParaRPr lang="en-US" altLang="zh-CN" dirty="0" smtClean="0"/>
          </a:p>
          <a:p>
            <a:r>
              <a:rPr lang="zh-CN" altLang="en-US" dirty="0" smtClean="0"/>
              <a:t>所以，比特错误率</a:t>
            </a:r>
            <a:r>
              <a:rPr lang="en-US" altLang="zh-CN" i="1" dirty="0" err="1" smtClean="0"/>
              <a:t>P</a:t>
            </a:r>
            <a:r>
              <a:rPr lang="en-US" altLang="zh-CN" i="1" baseline="-25000" dirty="0" err="1" smtClean="0"/>
              <a:t>b</a:t>
            </a:r>
            <a:r>
              <a:rPr lang="zh-CN" altLang="en-US" dirty="0" smtClean="0"/>
              <a:t>和码元错误率</a:t>
            </a:r>
            <a:r>
              <a:rPr lang="en-US" altLang="zh-CN" i="1" dirty="0" err="1" smtClean="0"/>
              <a:t>P</a:t>
            </a:r>
            <a:r>
              <a:rPr lang="en-US" altLang="zh-CN" i="1" baseline="-25000" dirty="0" err="1" smtClean="0"/>
              <a:t>e</a:t>
            </a:r>
            <a:r>
              <a:rPr lang="zh-CN" altLang="en-US" dirty="0" smtClean="0"/>
              <a:t>之间的关系为</a:t>
            </a:r>
          </a:p>
          <a:p>
            <a:pPr lvl="4"/>
            <a:endParaRPr lang="zh-CN" altLang="en-US" dirty="0" smtClean="0"/>
          </a:p>
          <a:p>
            <a:pPr lvl="4"/>
            <a:endParaRPr lang="zh-CN" altLang="en-US" dirty="0" smtClean="0"/>
          </a:p>
          <a:p>
            <a:r>
              <a:rPr lang="zh-CN" altLang="en-US" dirty="0" smtClean="0"/>
              <a:t>当</a:t>
            </a:r>
            <a:r>
              <a:rPr lang="en-US" altLang="zh-CN" dirty="0" smtClean="0"/>
              <a:t>k</a:t>
            </a:r>
            <a:r>
              <a:rPr lang="zh-CN" altLang="en-US" dirty="0" smtClean="0"/>
              <a:t>很大时，</a:t>
            </a:r>
            <a:endParaRPr lang="zh-CN" altLang="en-US" dirty="0"/>
          </a:p>
        </p:txBody>
      </p:sp>
      <p:sp>
        <p:nvSpPr>
          <p:cNvPr id="8" name="灯片编号占位符 5"/>
          <p:cNvSpPr>
            <a:spLocks noGrp="1"/>
          </p:cNvSpPr>
          <p:nvPr>
            <p:ph type="sldNum" sz="quarter" idx="12"/>
          </p:nvPr>
        </p:nvSpPr>
        <p:spPr/>
        <p:txBody>
          <a:bodyPr/>
          <a:lstStyle/>
          <a:p>
            <a:fld id="{C735B898-C170-42FF-89A6-5820A1FC4C3F}" type="slidenum">
              <a:rPr lang="en-US" altLang="zh-CN" smtClean="0"/>
              <a:pPr/>
              <a:t>207</a:t>
            </a:fld>
            <a:endParaRPr lang="en-US" altLang="zh-CN"/>
          </a:p>
        </p:txBody>
      </p:sp>
      <p:sp>
        <p:nvSpPr>
          <p:cNvPr id="189456" name="Rectangle 16"/>
          <p:cNvSpPr>
            <a:spLocks noChangeArrowheads="1"/>
          </p:cNvSpPr>
          <p:nvPr/>
        </p:nvSpPr>
        <p:spPr bwMode="auto">
          <a:xfrm>
            <a:off x="0" y="32004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89455" name="Object 15"/>
          <p:cNvGraphicFramePr>
            <a:graphicFrameLocks noChangeAspect="1"/>
          </p:cNvGraphicFramePr>
          <p:nvPr>
            <p:extLst>
              <p:ext uri="{D42A27DB-BD31-4B8C-83A1-F6EECF244321}">
                <p14:modId xmlns:p14="http://schemas.microsoft.com/office/powerpoint/2010/main" val="4277310202"/>
              </p:ext>
            </p:extLst>
          </p:nvPr>
        </p:nvGraphicFramePr>
        <p:xfrm>
          <a:off x="1907703" y="3933056"/>
          <a:ext cx="3458105" cy="864096"/>
        </p:xfrm>
        <a:graphic>
          <a:graphicData uri="http://schemas.openxmlformats.org/presentationml/2006/ole">
            <mc:AlternateContent xmlns:mc="http://schemas.openxmlformats.org/markup-compatibility/2006">
              <mc:Choice xmlns:v="urn:schemas-microsoft-com:vml" Requires="v">
                <p:oleObj spid="_x0000_s110970" name="公式" r:id="rId3" imgW="1828800" imgH="457200" progId="Equation.3">
                  <p:embed/>
                </p:oleObj>
              </mc:Choice>
              <mc:Fallback>
                <p:oleObj name="公式" r:id="rId3" imgW="1828800" imgH="457200" progId="Equation.3">
                  <p:embed/>
                  <p:pic>
                    <p:nvPicPr>
                      <p:cNvPr id="0" name="Picture 2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3" y="3933056"/>
                        <a:ext cx="3458105" cy="864096"/>
                      </a:xfrm>
                      <a:prstGeom prst="rect">
                        <a:avLst/>
                      </a:prstGeom>
                      <a:noFill/>
                    </p:spPr>
                  </p:pic>
                </p:oleObj>
              </mc:Fallback>
            </mc:AlternateContent>
          </a:graphicData>
        </a:graphic>
      </p:graphicFrame>
      <p:sp>
        <p:nvSpPr>
          <p:cNvPr id="189458" name="Rectangle 18"/>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89457" name="Object 17"/>
          <p:cNvGraphicFramePr>
            <a:graphicFrameLocks noChangeAspect="1"/>
          </p:cNvGraphicFramePr>
          <p:nvPr>
            <p:extLst>
              <p:ext uri="{D42A27DB-BD31-4B8C-83A1-F6EECF244321}">
                <p14:modId xmlns:p14="http://schemas.microsoft.com/office/powerpoint/2010/main" val="4176446334"/>
              </p:ext>
            </p:extLst>
          </p:nvPr>
        </p:nvGraphicFramePr>
        <p:xfrm>
          <a:off x="2987824" y="5157192"/>
          <a:ext cx="1304925" cy="452437"/>
        </p:xfrm>
        <a:graphic>
          <a:graphicData uri="http://schemas.openxmlformats.org/presentationml/2006/ole">
            <mc:AlternateContent xmlns:mc="http://schemas.openxmlformats.org/markup-compatibility/2006">
              <mc:Choice xmlns:v="urn:schemas-microsoft-com:vml" Requires="v">
                <p:oleObj spid="_x0000_s110971" name="公式" r:id="rId5" imgW="660400" imgH="228600" progId="Equation.3">
                  <p:embed/>
                </p:oleObj>
              </mc:Choice>
              <mc:Fallback>
                <p:oleObj name="公式" r:id="rId5" imgW="660400" imgH="228600" progId="Equation.3">
                  <p:embed/>
                  <p:pic>
                    <p:nvPicPr>
                      <p:cNvPr id="0" name="Picture 2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824" y="5157192"/>
                        <a:ext cx="1304925" cy="452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 name="直接连接符 2"/>
          <p:cNvCxnSpPr/>
          <p:nvPr/>
        </p:nvCxnSpPr>
        <p:spPr>
          <a:xfrm>
            <a:off x="4572000" y="4437112"/>
            <a:ext cx="432048" cy="288032"/>
          </a:xfrm>
          <a:prstGeom prst="line">
            <a:avLst/>
          </a:prstGeom>
        </p:spPr>
        <p:style>
          <a:lnRef idx="3">
            <a:schemeClr val="accent2"/>
          </a:lnRef>
          <a:fillRef idx="0">
            <a:schemeClr val="accent2"/>
          </a:fillRef>
          <a:effectRef idx="2">
            <a:schemeClr val="accent2"/>
          </a:effectRef>
          <a:fontRef idx="minor">
            <a:schemeClr val="tx1"/>
          </a:fontRef>
        </p:style>
      </p:cxnSp>
      <p:cxnSp>
        <p:nvCxnSpPr>
          <p:cNvPr id="5" name="直接箭头连接符 4"/>
          <p:cNvCxnSpPr/>
          <p:nvPr/>
        </p:nvCxnSpPr>
        <p:spPr>
          <a:xfrm>
            <a:off x="2339752" y="2996952"/>
            <a:ext cx="360040" cy="1008112"/>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9455"/>
                                        </p:tgtEl>
                                        <p:attrNameLst>
                                          <p:attrName>style.visibility</p:attrName>
                                        </p:attrNameLst>
                                      </p:cBhvr>
                                      <p:to>
                                        <p:strVal val="visible"/>
                                      </p:to>
                                    </p:set>
                                    <p:anim calcmode="lin" valueType="num">
                                      <p:cBhvr additive="base">
                                        <p:cTn id="7" dur="500" fill="hold"/>
                                        <p:tgtEl>
                                          <p:spTgt spid="189455"/>
                                        </p:tgtEl>
                                        <p:attrNameLst>
                                          <p:attrName>ppt_x</p:attrName>
                                        </p:attrNameLst>
                                      </p:cBhvr>
                                      <p:tavLst>
                                        <p:tav tm="0">
                                          <p:val>
                                            <p:strVal val="#ppt_x"/>
                                          </p:val>
                                        </p:tav>
                                        <p:tav tm="100000">
                                          <p:val>
                                            <p:strVal val="#ppt_x"/>
                                          </p:val>
                                        </p:tav>
                                      </p:tavLst>
                                    </p:anim>
                                    <p:anim calcmode="lin" valueType="num">
                                      <p:cBhvr additive="base">
                                        <p:cTn id="8" dur="500" fill="hold"/>
                                        <p:tgtEl>
                                          <p:spTgt spid="1894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9443">
                                            <p:txEl>
                                              <p:pRg st="3" end="3"/>
                                            </p:txEl>
                                          </p:spTgt>
                                        </p:tgtEl>
                                        <p:attrNameLst>
                                          <p:attrName>style.visibility</p:attrName>
                                        </p:attrNameLst>
                                      </p:cBhvr>
                                      <p:to>
                                        <p:strVal val="visible"/>
                                      </p:to>
                                    </p:set>
                                    <p:anim calcmode="lin" valueType="num">
                                      <p:cBhvr additive="base">
                                        <p:cTn id="11" dur="500" fill="hold"/>
                                        <p:tgtEl>
                                          <p:spTgt spid="18944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9443">
                                            <p:txEl>
                                              <p:pRg st="3" end="3"/>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89443">
                                            <p:txEl>
                                              <p:pRg st="6" end="6"/>
                                            </p:txEl>
                                          </p:spTgt>
                                        </p:tgtEl>
                                        <p:attrNameLst>
                                          <p:attrName>style.visibility</p:attrName>
                                        </p:attrNameLst>
                                      </p:cBhvr>
                                      <p:to>
                                        <p:strVal val="visible"/>
                                      </p:to>
                                    </p:set>
                                    <p:anim calcmode="lin" valueType="num">
                                      <p:cBhvr additive="base">
                                        <p:cTn id="22" dur="500" fill="hold"/>
                                        <p:tgtEl>
                                          <p:spTgt spid="189443">
                                            <p:txEl>
                                              <p:pRg st="6" end="6"/>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89443">
                                            <p:txEl>
                                              <p:pRg st="6" end="6"/>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89457"/>
                                        </p:tgtEl>
                                        <p:attrNameLst>
                                          <p:attrName>style.visibility</p:attrName>
                                        </p:attrNameLst>
                                      </p:cBhvr>
                                      <p:to>
                                        <p:strVal val="visible"/>
                                      </p:to>
                                    </p:set>
                                    <p:anim calcmode="lin" valueType="num">
                                      <p:cBhvr additive="base">
                                        <p:cTn id="26" dur="500" fill="hold"/>
                                        <p:tgtEl>
                                          <p:spTgt spid="189457"/>
                                        </p:tgtEl>
                                        <p:attrNameLst>
                                          <p:attrName>ppt_x</p:attrName>
                                        </p:attrNameLst>
                                      </p:cBhvr>
                                      <p:tavLst>
                                        <p:tav tm="0">
                                          <p:val>
                                            <p:strVal val="#ppt_x"/>
                                          </p:val>
                                        </p:tav>
                                        <p:tav tm="100000">
                                          <p:val>
                                            <p:strVal val="#ppt_x"/>
                                          </p:val>
                                        </p:tav>
                                      </p:tavLst>
                                    </p:anim>
                                    <p:anim calcmode="lin" valueType="num">
                                      <p:cBhvr additive="base">
                                        <p:cTn id="27" dur="500" fill="hold"/>
                                        <p:tgtEl>
                                          <p:spTgt spid="189457"/>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 presetClass="entr" presetSubtype="4"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altLang="zh-CN" dirty="0" smtClean="0"/>
              <a:t>MFSK</a:t>
            </a:r>
            <a:r>
              <a:rPr lang="zh-CN" altLang="en-US" dirty="0" smtClean="0">
                <a:solidFill>
                  <a:srgbClr val="3333FF"/>
                </a:solidFill>
              </a:rPr>
              <a:t>非相干解调</a:t>
            </a:r>
            <a:r>
              <a:rPr lang="zh-CN" altLang="en-US" dirty="0" smtClean="0"/>
              <a:t>误码率曲线</a:t>
            </a:r>
            <a:endParaRPr lang="zh-CN" altLang="en-US" dirty="0"/>
          </a:p>
        </p:txBody>
      </p:sp>
      <p:sp>
        <p:nvSpPr>
          <p:cNvPr id="190467" name="Rectangle 3"/>
          <p:cNvSpPr>
            <a:spLocks noGrp="1" noChangeArrowheads="1"/>
          </p:cNvSpPr>
          <p:nvPr>
            <p:ph type="body" idx="1"/>
          </p:nvPr>
        </p:nvSpPr>
        <p:spPr/>
        <p:txBody>
          <a:bodyPr/>
          <a:lstStyle/>
          <a:p>
            <a:endParaRPr lang="zh-CN" altLang="en-US" dirty="0"/>
          </a:p>
        </p:txBody>
      </p:sp>
      <p:sp>
        <p:nvSpPr>
          <p:cNvPr id="10" name="灯片编号占位符 5"/>
          <p:cNvSpPr>
            <a:spLocks noGrp="1"/>
          </p:cNvSpPr>
          <p:nvPr>
            <p:ph type="sldNum" sz="quarter" idx="12"/>
          </p:nvPr>
        </p:nvSpPr>
        <p:spPr/>
        <p:txBody>
          <a:bodyPr/>
          <a:lstStyle/>
          <a:p>
            <a:fld id="{085C12D0-F4F5-4E65-BD87-0323A4B08572}" type="slidenum">
              <a:rPr lang="en-US" altLang="zh-CN" smtClean="0"/>
              <a:pPr/>
              <a:t>208</a:t>
            </a:fld>
            <a:endParaRPr lang="en-US" altLang="zh-CN"/>
          </a:p>
        </p:txBody>
      </p:sp>
      <p:grpSp>
        <p:nvGrpSpPr>
          <p:cNvPr id="3" name="Group 8"/>
          <p:cNvGrpSpPr>
            <a:grpSpLocks/>
          </p:cNvGrpSpPr>
          <p:nvPr/>
        </p:nvGrpSpPr>
        <p:grpSpPr bwMode="auto">
          <a:xfrm>
            <a:off x="18177" y="1132212"/>
            <a:ext cx="5041230" cy="5105100"/>
            <a:chOff x="5208" y="2424"/>
            <a:chExt cx="4770" cy="5817"/>
          </a:xfrm>
        </p:grpSpPr>
        <p:pic>
          <p:nvPicPr>
            <p:cNvPr id="190473" name="Picture 9" descr="非相干正交MFSK误码率"/>
            <p:cNvPicPr>
              <a:picLocks noChangeAspect="1" noChangeArrowheads="1"/>
            </p:cNvPicPr>
            <p:nvPr/>
          </p:nvPicPr>
          <p:blipFill>
            <a:blip r:embed="rId2" cstate="print"/>
            <a:srcRect/>
            <a:stretch>
              <a:fillRect/>
            </a:stretch>
          </p:blipFill>
          <p:spPr bwMode="auto">
            <a:xfrm>
              <a:off x="5416" y="2424"/>
              <a:ext cx="4562" cy="5535"/>
            </a:xfrm>
            <a:prstGeom prst="rect">
              <a:avLst/>
            </a:prstGeom>
            <a:noFill/>
            <a:ln w="9525">
              <a:noFill/>
              <a:miter lim="800000"/>
              <a:headEnd/>
              <a:tailEnd/>
            </a:ln>
          </p:spPr>
        </p:pic>
        <p:sp>
          <p:nvSpPr>
            <p:cNvPr id="190474" name="Text Box 10"/>
            <p:cNvSpPr txBox="1">
              <a:spLocks noChangeArrowheads="1"/>
            </p:cNvSpPr>
            <p:nvPr/>
          </p:nvSpPr>
          <p:spPr bwMode="auto">
            <a:xfrm>
              <a:off x="7636" y="7791"/>
              <a:ext cx="554" cy="450"/>
            </a:xfrm>
            <a:prstGeom prst="rect">
              <a:avLst/>
            </a:prstGeom>
            <a:noFill/>
            <a:ln w="9525">
              <a:noFill/>
              <a:miter lim="800000"/>
              <a:headEnd/>
              <a:tailEnd/>
            </a:ln>
          </p:spPr>
          <p:txBody>
            <a:bodyPr/>
            <a:lstStyle/>
            <a:p>
              <a:pPr algn="just"/>
              <a:r>
                <a:rPr lang="en-US" altLang="zh-CN" sz="2000" i="1">
                  <a:latin typeface="Times New Roman" pitchFamily="18" charset="0"/>
                </a:rPr>
                <a:t>r</a:t>
              </a:r>
              <a:r>
                <a:rPr lang="en-US" altLang="zh-CN" sz="2000" i="1" baseline="-25000">
                  <a:latin typeface="Times New Roman" pitchFamily="18" charset="0"/>
                </a:rPr>
                <a:t>b</a:t>
              </a:r>
              <a:endParaRPr lang="en-US" altLang="zh-CN" sz="3600"/>
            </a:p>
          </p:txBody>
        </p:sp>
        <p:sp>
          <p:nvSpPr>
            <p:cNvPr id="190475" name="Text Box 11"/>
            <p:cNvSpPr txBox="1">
              <a:spLocks noChangeArrowheads="1"/>
            </p:cNvSpPr>
            <p:nvPr/>
          </p:nvSpPr>
          <p:spPr bwMode="auto">
            <a:xfrm>
              <a:off x="5208" y="4776"/>
              <a:ext cx="554" cy="525"/>
            </a:xfrm>
            <a:prstGeom prst="rect">
              <a:avLst/>
            </a:prstGeom>
            <a:noFill/>
            <a:ln w="9525">
              <a:noFill/>
              <a:miter lim="800000"/>
              <a:headEnd/>
              <a:tailEnd/>
            </a:ln>
          </p:spPr>
          <p:txBody>
            <a:bodyPr/>
            <a:lstStyle/>
            <a:p>
              <a:pPr algn="just"/>
              <a:r>
                <a:rPr lang="en-US" altLang="zh-CN" sz="2000" i="1">
                  <a:latin typeface="Times New Roman" pitchFamily="18" charset="0"/>
                </a:rPr>
                <a:t>P</a:t>
              </a:r>
              <a:r>
                <a:rPr lang="en-US" altLang="zh-CN" sz="2000" i="1" baseline="-25000">
                  <a:latin typeface="Times New Roman" pitchFamily="18" charset="0"/>
                </a:rPr>
                <a:t>e</a:t>
              </a:r>
              <a:endParaRPr lang="en-US" altLang="zh-CN" sz="3600"/>
            </a:p>
          </p:txBody>
        </p:sp>
      </p:grpSp>
      <p:sp>
        <p:nvSpPr>
          <p:cNvPr id="4" name="矩形 3"/>
          <p:cNvSpPr/>
          <p:nvPr/>
        </p:nvSpPr>
        <p:spPr>
          <a:xfrm>
            <a:off x="2877697" y="5989824"/>
            <a:ext cx="1346844" cy="369332"/>
          </a:xfrm>
          <a:prstGeom prst="rect">
            <a:avLst/>
          </a:prstGeom>
        </p:spPr>
        <p:txBody>
          <a:bodyPr wrap="none">
            <a:spAutoFit/>
          </a:bodyPr>
          <a:lstStyle/>
          <a:p>
            <a:r>
              <a:rPr lang="zh-CN" altLang="en-US" b="1" dirty="0">
                <a:solidFill>
                  <a:srgbClr val="FF0000"/>
                </a:solidFill>
                <a:latin typeface="+mj-ea"/>
              </a:rPr>
              <a:t>比特信噪比</a:t>
            </a:r>
            <a:endParaRPr lang="zh-CN" altLang="en-US" dirty="0"/>
          </a:p>
        </p:txBody>
      </p:sp>
      <p:sp>
        <p:nvSpPr>
          <p:cNvPr id="12" name="矩形 11"/>
          <p:cNvSpPr/>
          <p:nvPr/>
        </p:nvSpPr>
        <p:spPr>
          <a:xfrm>
            <a:off x="5059406" y="2060848"/>
            <a:ext cx="3545041" cy="830997"/>
          </a:xfrm>
          <a:prstGeom prst="rect">
            <a:avLst/>
          </a:prstGeom>
        </p:spPr>
        <p:txBody>
          <a:bodyPr wrap="square">
            <a:spAutoFit/>
          </a:bodyPr>
          <a:lstStyle/>
          <a:p>
            <a:r>
              <a:rPr lang="zh-CN" altLang="en-US" sz="2400" b="1" dirty="0" smtClean="0">
                <a:latin typeface="+mj-ea"/>
                <a:ea typeface="+mj-ea"/>
              </a:rPr>
              <a:t>对于</a:t>
            </a:r>
            <a:r>
              <a:rPr lang="zh-CN" altLang="en-US" sz="2400" b="1" dirty="0" smtClean="0">
                <a:solidFill>
                  <a:srgbClr val="3333FF"/>
                </a:solidFill>
                <a:latin typeface="+mj-ea"/>
                <a:ea typeface="+mj-ea"/>
              </a:rPr>
              <a:t>给定误码率</a:t>
            </a:r>
            <a:r>
              <a:rPr lang="zh-CN" altLang="en-US" sz="2400" b="1" dirty="0" smtClean="0">
                <a:latin typeface="+mj-ea"/>
                <a:ea typeface="+mj-ea"/>
              </a:rPr>
              <a:t>，需要的</a:t>
            </a:r>
            <a:r>
              <a:rPr lang="en-US" altLang="zh-CN" sz="2400" b="1" i="1" dirty="0" err="1" smtClean="0">
                <a:solidFill>
                  <a:srgbClr val="3333FF"/>
                </a:solidFill>
                <a:latin typeface="+mj-ea"/>
                <a:ea typeface="+mj-ea"/>
              </a:rPr>
              <a:t>r</a:t>
            </a:r>
            <a:r>
              <a:rPr lang="en-US" altLang="zh-CN" sz="2400" b="1" i="1" baseline="-25000" dirty="0" err="1" smtClean="0">
                <a:solidFill>
                  <a:srgbClr val="3333FF"/>
                </a:solidFill>
                <a:latin typeface="+mj-ea"/>
                <a:ea typeface="+mj-ea"/>
              </a:rPr>
              <a:t>b</a:t>
            </a:r>
            <a:r>
              <a:rPr lang="zh-CN" altLang="en-US" sz="2400" b="1" dirty="0" smtClean="0">
                <a:solidFill>
                  <a:srgbClr val="3333FF"/>
                </a:solidFill>
                <a:latin typeface="+mj-ea"/>
                <a:ea typeface="+mj-ea"/>
              </a:rPr>
              <a:t>随</a:t>
            </a:r>
            <a:r>
              <a:rPr lang="en-US" altLang="zh-CN" sz="2400" b="1" dirty="0" smtClean="0">
                <a:solidFill>
                  <a:srgbClr val="3333FF"/>
                </a:solidFill>
                <a:latin typeface="+mj-ea"/>
                <a:ea typeface="+mj-ea"/>
              </a:rPr>
              <a:t>M</a:t>
            </a:r>
            <a:r>
              <a:rPr lang="zh-CN" altLang="en-US" sz="2400" b="1" dirty="0" smtClean="0">
                <a:solidFill>
                  <a:srgbClr val="3333FF"/>
                </a:solidFill>
                <a:latin typeface="+mj-ea"/>
                <a:ea typeface="+mj-ea"/>
              </a:rPr>
              <a:t>增大而下降</a:t>
            </a:r>
            <a:endParaRPr lang="zh-CN" altLang="en-US" sz="2400" b="1" dirty="0">
              <a:solidFill>
                <a:srgbClr val="3333FF"/>
              </a:solidFill>
              <a:latin typeface="+mj-ea"/>
              <a:ea typeface="+mj-ea"/>
            </a:endParaRPr>
          </a:p>
        </p:txBody>
      </p:sp>
      <p:sp>
        <p:nvSpPr>
          <p:cNvPr id="13" name="矩形 12"/>
          <p:cNvSpPr/>
          <p:nvPr/>
        </p:nvSpPr>
        <p:spPr>
          <a:xfrm>
            <a:off x="5059407" y="3145519"/>
            <a:ext cx="3545041" cy="830997"/>
          </a:xfrm>
          <a:prstGeom prst="rect">
            <a:avLst/>
          </a:prstGeom>
        </p:spPr>
        <p:txBody>
          <a:bodyPr wrap="square">
            <a:spAutoFit/>
          </a:bodyPr>
          <a:lstStyle/>
          <a:p>
            <a:r>
              <a:rPr lang="zh-CN" altLang="en-US" sz="2400" b="1" dirty="0" smtClean="0">
                <a:solidFill>
                  <a:srgbClr val="3333FF"/>
                </a:solidFill>
                <a:latin typeface="+mj-ea"/>
                <a:ea typeface="+mj-ea"/>
              </a:rPr>
              <a:t>即所需的信号功率随</a:t>
            </a:r>
            <a:r>
              <a:rPr lang="en-US" altLang="zh-CN" sz="2400" b="1" dirty="0" smtClean="0">
                <a:solidFill>
                  <a:srgbClr val="3333FF"/>
                </a:solidFill>
                <a:latin typeface="+mj-ea"/>
                <a:ea typeface="+mj-ea"/>
              </a:rPr>
              <a:t>M</a:t>
            </a:r>
            <a:r>
              <a:rPr lang="zh-CN" altLang="en-US" sz="2400" b="1" dirty="0" smtClean="0">
                <a:solidFill>
                  <a:srgbClr val="3333FF"/>
                </a:solidFill>
                <a:latin typeface="+mj-ea"/>
                <a:ea typeface="+mj-ea"/>
              </a:rPr>
              <a:t>增大而下降</a:t>
            </a:r>
            <a:endParaRPr lang="zh-CN" altLang="en-US" sz="2400" b="1" dirty="0">
              <a:solidFill>
                <a:srgbClr val="3333FF"/>
              </a:solidFill>
              <a:latin typeface="+mj-ea"/>
              <a:ea typeface="+mj-ea"/>
            </a:endParaRPr>
          </a:p>
        </p:txBody>
      </p:sp>
      <p:sp>
        <p:nvSpPr>
          <p:cNvPr id="14" name="矩形 13"/>
          <p:cNvSpPr/>
          <p:nvPr/>
        </p:nvSpPr>
        <p:spPr>
          <a:xfrm>
            <a:off x="5073318" y="4123196"/>
            <a:ext cx="3545041" cy="830997"/>
          </a:xfrm>
          <a:prstGeom prst="rect">
            <a:avLst/>
          </a:prstGeom>
        </p:spPr>
        <p:txBody>
          <a:bodyPr wrap="square">
            <a:spAutoFit/>
          </a:bodyPr>
          <a:lstStyle/>
          <a:p>
            <a:r>
              <a:rPr lang="zh-CN" altLang="en-US" sz="2400" b="1" dirty="0" smtClean="0">
                <a:solidFill>
                  <a:srgbClr val="3333FF"/>
                </a:solidFill>
                <a:latin typeface="+mj-ea"/>
                <a:ea typeface="+mj-ea"/>
              </a:rPr>
              <a:t>随</a:t>
            </a:r>
            <a:r>
              <a:rPr lang="en-US" altLang="zh-CN" sz="2400" b="1" dirty="0" smtClean="0">
                <a:solidFill>
                  <a:srgbClr val="3333FF"/>
                </a:solidFill>
                <a:latin typeface="+mj-ea"/>
                <a:ea typeface="+mj-ea"/>
              </a:rPr>
              <a:t>M</a:t>
            </a:r>
            <a:r>
              <a:rPr lang="zh-CN" altLang="en-US" sz="2400" b="1" dirty="0" smtClean="0">
                <a:solidFill>
                  <a:srgbClr val="3333FF"/>
                </a:solidFill>
                <a:latin typeface="+mj-ea"/>
                <a:ea typeface="+mj-ea"/>
              </a:rPr>
              <a:t>增大，信号带宽随之增大</a:t>
            </a:r>
            <a:endParaRPr lang="zh-CN" altLang="en-US" sz="2400" b="1" dirty="0">
              <a:solidFill>
                <a:srgbClr val="3333FF"/>
              </a:solidFill>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en-US" altLang="zh-CN" dirty="0" smtClean="0">
                <a:solidFill>
                  <a:srgbClr val="3333FF"/>
                </a:solidFill>
              </a:rPr>
              <a:t>2. </a:t>
            </a:r>
            <a:r>
              <a:rPr lang="zh-CN" altLang="en-US" dirty="0" smtClean="0">
                <a:solidFill>
                  <a:srgbClr val="3333FF"/>
                </a:solidFill>
              </a:rPr>
              <a:t>相干解调</a:t>
            </a:r>
            <a:r>
              <a:rPr lang="zh-CN" altLang="en-US" dirty="0" smtClean="0"/>
              <a:t>时的误码率</a:t>
            </a:r>
          </a:p>
        </p:txBody>
      </p:sp>
      <p:sp>
        <p:nvSpPr>
          <p:cNvPr id="191491" name="Rectangle 3"/>
          <p:cNvSpPr>
            <a:spLocks noGrp="1" noChangeArrowheads="1"/>
          </p:cNvSpPr>
          <p:nvPr>
            <p:ph type="body" idx="1"/>
          </p:nvPr>
        </p:nvSpPr>
        <p:spPr/>
        <p:txBody>
          <a:bodyPr/>
          <a:lstStyle/>
          <a:p>
            <a:r>
              <a:rPr lang="zh-CN" altLang="en-US" dirty="0" smtClean="0"/>
              <a:t>相干解调设备复杂，使用较少</a:t>
            </a:r>
            <a:endParaRPr lang="en-US" altLang="zh-CN" dirty="0" smtClean="0"/>
          </a:p>
          <a:p>
            <a:r>
              <a:rPr lang="zh-CN" altLang="en-US" dirty="0" smtClean="0"/>
              <a:t>计算结果给出如下：</a:t>
            </a:r>
          </a:p>
          <a:p>
            <a:pPr lvl="1"/>
            <a:endParaRPr lang="zh-CN" altLang="en-US" dirty="0" smtClean="0"/>
          </a:p>
          <a:p>
            <a:pPr lvl="1"/>
            <a:endParaRPr lang="zh-CN" altLang="en-US" dirty="0" smtClean="0"/>
          </a:p>
          <a:p>
            <a:pPr lvl="1"/>
            <a:endParaRPr lang="zh-CN" altLang="en-US" dirty="0" smtClean="0"/>
          </a:p>
          <a:p>
            <a:r>
              <a:rPr lang="zh-CN" altLang="en-US" dirty="0" smtClean="0"/>
              <a:t>上式较难作数值计算，为了估计相干解调时</a:t>
            </a:r>
            <a:r>
              <a:rPr lang="en-US" altLang="zh-CN" dirty="0" smtClean="0"/>
              <a:t>MFSK</a:t>
            </a:r>
            <a:r>
              <a:rPr lang="zh-CN" altLang="en-US" dirty="0" smtClean="0"/>
              <a:t>信号的误码率，可以采用下式给出的误码率上界公式： </a:t>
            </a:r>
            <a:endParaRPr lang="zh-CN" altLang="en-US" dirty="0"/>
          </a:p>
        </p:txBody>
      </p:sp>
      <p:sp>
        <p:nvSpPr>
          <p:cNvPr id="7" name="灯片编号占位符 5"/>
          <p:cNvSpPr>
            <a:spLocks noGrp="1"/>
          </p:cNvSpPr>
          <p:nvPr>
            <p:ph type="sldNum" sz="quarter" idx="12"/>
          </p:nvPr>
        </p:nvSpPr>
        <p:spPr/>
        <p:txBody>
          <a:bodyPr/>
          <a:lstStyle/>
          <a:p>
            <a:fld id="{DD467341-E147-489A-97B2-6DBEDA5D53D4}" type="slidenum">
              <a:rPr lang="en-US" altLang="zh-CN" smtClean="0"/>
              <a:pPr/>
              <a:t>209</a:t>
            </a:fld>
            <a:endParaRPr lang="en-US" altLang="zh-CN"/>
          </a:p>
        </p:txBody>
      </p:sp>
      <p:graphicFrame>
        <p:nvGraphicFramePr>
          <p:cNvPr id="191492" name="Object 4"/>
          <p:cNvGraphicFramePr>
            <a:graphicFrameLocks noChangeAspect="1"/>
          </p:cNvGraphicFramePr>
          <p:nvPr>
            <p:extLst>
              <p:ext uri="{D42A27DB-BD31-4B8C-83A1-F6EECF244321}">
                <p14:modId xmlns:p14="http://schemas.microsoft.com/office/powerpoint/2010/main" val="1962906173"/>
              </p:ext>
            </p:extLst>
          </p:nvPr>
        </p:nvGraphicFramePr>
        <p:xfrm>
          <a:off x="1259632" y="2564904"/>
          <a:ext cx="6953985" cy="1008112"/>
        </p:xfrm>
        <a:graphic>
          <a:graphicData uri="http://schemas.openxmlformats.org/presentationml/2006/ole">
            <mc:AlternateContent xmlns:mc="http://schemas.openxmlformats.org/markup-compatibility/2006">
              <mc:Choice xmlns:v="urn:schemas-microsoft-com:vml" Requires="v">
                <p:oleObj spid="_x0000_s111994" name="公式" r:id="rId3" imgW="3124200" imgH="495300" progId="Equation.3">
                  <p:embed/>
                </p:oleObj>
              </mc:Choice>
              <mc:Fallback>
                <p:oleObj name="公式" r:id="rId3" imgW="3124200" imgH="495300" progId="Equation.3">
                  <p:embed/>
                  <p:pic>
                    <p:nvPicPr>
                      <p:cNvPr id="0" name="Picture 2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2564904"/>
                        <a:ext cx="6953985" cy="1008112"/>
                      </a:xfrm>
                      <a:prstGeom prst="rect">
                        <a:avLst/>
                      </a:prstGeom>
                      <a:noFill/>
                    </p:spPr>
                  </p:pic>
                </p:oleObj>
              </mc:Fallback>
            </mc:AlternateContent>
          </a:graphicData>
        </a:graphic>
      </p:graphicFrame>
      <p:sp>
        <p:nvSpPr>
          <p:cNvPr id="191495" name="Rectangle 7"/>
          <p:cNvSpPr>
            <a:spLocks noChangeArrowheads="1"/>
          </p:cNvSpPr>
          <p:nvPr/>
        </p:nvSpPr>
        <p:spPr bwMode="auto">
          <a:xfrm>
            <a:off x="0" y="33004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91494" name="Object 6"/>
          <p:cNvGraphicFramePr>
            <a:graphicFrameLocks noChangeAspect="1"/>
          </p:cNvGraphicFramePr>
          <p:nvPr>
            <p:extLst>
              <p:ext uri="{D42A27DB-BD31-4B8C-83A1-F6EECF244321}">
                <p14:modId xmlns:p14="http://schemas.microsoft.com/office/powerpoint/2010/main" val="323370894"/>
              </p:ext>
            </p:extLst>
          </p:nvPr>
        </p:nvGraphicFramePr>
        <p:xfrm>
          <a:off x="2699792" y="5517232"/>
          <a:ext cx="2519362" cy="487363"/>
        </p:xfrm>
        <a:graphic>
          <a:graphicData uri="http://schemas.openxmlformats.org/presentationml/2006/ole">
            <mc:AlternateContent xmlns:mc="http://schemas.openxmlformats.org/markup-compatibility/2006">
              <mc:Choice xmlns:v="urn:schemas-microsoft-com:vml" Requires="v">
                <p:oleObj spid="_x0000_s111995" name="公式" r:id="rId5" imgW="1333500" imgH="254000" progId="Equation.3">
                  <p:embed/>
                </p:oleObj>
              </mc:Choice>
              <mc:Fallback>
                <p:oleObj name="公式" r:id="rId5" imgW="1333500" imgH="254000" progId="Equation.3">
                  <p:embed/>
                  <p:pic>
                    <p:nvPicPr>
                      <p:cNvPr id="0" name="Picture 2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5517232"/>
                        <a:ext cx="2519362"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1491">
                                            <p:txEl>
                                              <p:pRg st="5" end="5"/>
                                            </p:txEl>
                                          </p:spTgt>
                                        </p:tgtEl>
                                        <p:attrNameLst>
                                          <p:attrName>style.visibility</p:attrName>
                                        </p:attrNameLst>
                                      </p:cBhvr>
                                      <p:to>
                                        <p:strVal val="visible"/>
                                      </p:to>
                                    </p:set>
                                    <p:anim calcmode="lin" valueType="num">
                                      <p:cBhvr additive="base">
                                        <p:cTn id="7" dur="500" fill="hold"/>
                                        <p:tgtEl>
                                          <p:spTgt spid="191491">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1491">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1494"/>
                                        </p:tgtEl>
                                        <p:attrNameLst>
                                          <p:attrName>style.visibility</p:attrName>
                                        </p:attrNameLst>
                                      </p:cBhvr>
                                      <p:to>
                                        <p:strVal val="visible"/>
                                      </p:to>
                                    </p:set>
                                    <p:anim calcmode="lin" valueType="num">
                                      <p:cBhvr additive="base">
                                        <p:cTn id="11" dur="500" fill="hold"/>
                                        <p:tgtEl>
                                          <p:spTgt spid="191494"/>
                                        </p:tgtEl>
                                        <p:attrNameLst>
                                          <p:attrName>ppt_x</p:attrName>
                                        </p:attrNameLst>
                                      </p:cBhvr>
                                      <p:tavLst>
                                        <p:tav tm="0">
                                          <p:val>
                                            <p:strVal val="#ppt_x"/>
                                          </p:val>
                                        </p:tav>
                                        <p:tav tm="100000">
                                          <p:val>
                                            <p:strVal val="#ppt_x"/>
                                          </p:val>
                                        </p:tav>
                                      </p:tavLst>
                                    </p:anim>
                                    <p:anim calcmode="lin" valueType="num">
                                      <p:cBhvr additive="base">
                                        <p:cTn id="12" dur="500" fill="hold"/>
                                        <p:tgtEl>
                                          <p:spTgt spid="191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7</a:t>
            </a:r>
            <a:r>
              <a:rPr lang="zh-CN" altLang="en-US" dirty="0" smtClean="0"/>
              <a:t>章 数字带通传输系统 </a:t>
            </a:r>
            <a:endParaRPr lang="zh-CN" altLang="en-US" dirty="0"/>
          </a:p>
        </p:txBody>
      </p:sp>
      <p:sp>
        <p:nvSpPr>
          <p:cNvPr id="3" name="内容占位符 2"/>
          <p:cNvSpPr>
            <a:spLocks noGrp="1"/>
          </p:cNvSpPr>
          <p:nvPr>
            <p:ph idx="1"/>
          </p:nvPr>
        </p:nvSpPr>
        <p:spPr/>
        <p:txBody>
          <a:bodyPr/>
          <a:lstStyle/>
          <a:p>
            <a:r>
              <a:rPr lang="en-US" altLang="zh-CN" dirty="0" smtClean="0">
                <a:solidFill>
                  <a:srgbClr val="FF0000"/>
                </a:solidFill>
              </a:rPr>
              <a:t>7.1 </a:t>
            </a:r>
            <a:r>
              <a:rPr lang="zh-CN" altLang="en-US" dirty="0" smtClean="0">
                <a:solidFill>
                  <a:srgbClr val="FF0000"/>
                </a:solidFill>
              </a:rPr>
              <a:t>二进制数字调制原理</a:t>
            </a:r>
          </a:p>
          <a:p>
            <a:r>
              <a:rPr lang="en-US" altLang="zh-CN" dirty="0" smtClean="0"/>
              <a:t>7.2  </a:t>
            </a:r>
            <a:r>
              <a:rPr lang="zh-CN" altLang="en-US" dirty="0" smtClean="0"/>
              <a:t>二进制数字调制系统的抗噪声性能</a:t>
            </a:r>
          </a:p>
          <a:p>
            <a:r>
              <a:rPr lang="en-US" altLang="zh-CN" dirty="0" smtClean="0"/>
              <a:t>7.3  </a:t>
            </a:r>
            <a:r>
              <a:rPr lang="zh-CN" altLang="en-US" dirty="0" smtClean="0"/>
              <a:t>二进制数字调制系统的性能比较</a:t>
            </a:r>
          </a:p>
          <a:p>
            <a:r>
              <a:rPr lang="en-US" altLang="zh-CN" dirty="0" smtClean="0"/>
              <a:t>7.4</a:t>
            </a:r>
            <a:r>
              <a:rPr lang="zh-CN" altLang="en-US" dirty="0" smtClean="0"/>
              <a:t>多进制数字调制原理</a:t>
            </a:r>
          </a:p>
          <a:p>
            <a:r>
              <a:rPr lang="en-US" altLang="zh-CN" dirty="0" smtClean="0"/>
              <a:t>7.5 </a:t>
            </a:r>
            <a:r>
              <a:rPr lang="zh-CN" altLang="en-US" dirty="0" smtClean="0"/>
              <a:t>多进制数字调制系统的抗噪声性能</a:t>
            </a:r>
          </a:p>
          <a:p>
            <a:endParaRPr lang="en-US" altLang="zh-CN" b="0" dirty="0" smtClean="0"/>
          </a:p>
        </p:txBody>
      </p:sp>
      <p:sp>
        <p:nvSpPr>
          <p:cNvPr id="4" name="灯片编号占位符 3"/>
          <p:cNvSpPr>
            <a:spLocks noGrp="1"/>
          </p:cNvSpPr>
          <p:nvPr>
            <p:ph type="sldNum" sz="quarter" idx="12"/>
          </p:nvPr>
        </p:nvSpPr>
        <p:spPr/>
        <p:txBody>
          <a:bodyPr/>
          <a:lstStyle/>
          <a:p>
            <a:fld id="{E31375A4-56A4-47D6-9801-1991572033F7}" type="slidenum">
              <a:rPr lang="en-US" smtClean="0"/>
              <a:pPr/>
              <a:t>21</a:t>
            </a:fld>
            <a:endParaRPr lang="en-US"/>
          </a:p>
        </p:txBody>
      </p:sp>
      <p:sp>
        <p:nvSpPr>
          <p:cNvPr id="5" name="矩形 4"/>
          <p:cNvSpPr/>
          <p:nvPr/>
        </p:nvSpPr>
        <p:spPr>
          <a:xfrm>
            <a:off x="3203848" y="1772816"/>
            <a:ext cx="5530681" cy="2308324"/>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nSpc>
                <a:spcPct val="150000"/>
              </a:lnSpc>
            </a:pPr>
            <a:r>
              <a:rPr lang="en-US" altLang="zh-CN" sz="2400" b="1" dirty="0" smtClean="0">
                <a:solidFill>
                  <a:srgbClr val="0000FF"/>
                </a:solidFill>
                <a:latin typeface="+mj-ea"/>
                <a:ea typeface="+mj-ea"/>
              </a:rPr>
              <a:t>7.1.1 </a:t>
            </a:r>
            <a:r>
              <a:rPr lang="zh-CN" altLang="en-US" sz="2400" b="1" dirty="0" smtClean="0">
                <a:solidFill>
                  <a:srgbClr val="0000FF"/>
                </a:solidFill>
                <a:latin typeface="+mj-ea"/>
                <a:ea typeface="+mj-ea"/>
              </a:rPr>
              <a:t>二进制振幅键控</a:t>
            </a:r>
            <a:r>
              <a:rPr lang="en-US" altLang="zh-CN" sz="2400" b="1" dirty="0" smtClean="0">
                <a:solidFill>
                  <a:srgbClr val="0000FF"/>
                </a:solidFill>
                <a:latin typeface="+mj-ea"/>
                <a:ea typeface="+mj-ea"/>
              </a:rPr>
              <a:t>(2ASK</a:t>
            </a:r>
            <a:r>
              <a:rPr lang="zh-CN" altLang="en-US" sz="2400" b="1" dirty="0" smtClean="0">
                <a:solidFill>
                  <a:srgbClr val="0000FF"/>
                </a:solidFill>
                <a:latin typeface="+mj-ea"/>
                <a:ea typeface="+mj-ea"/>
              </a:rPr>
              <a:t>）</a:t>
            </a:r>
            <a:endParaRPr lang="en-US" altLang="zh-CN" sz="2400" b="1" dirty="0" smtClean="0">
              <a:solidFill>
                <a:srgbClr val="0000FF"/>
              </a:solidFill>
              <a:latin typeface="+mj-ea"/>
              <a:ea typeface="+mj-ea"/>
            </a:endParaRPr>
          </a:p>
          <a:p>
            <a:pPr>
              <a:lnSpc>
                <a:spcPct val="150000"/>
              </a:lnSpc>
            </a:pPr>
            <a:r>
              <a:rPr lang="en-US" altLang="zh-CN" sz="2400" b="1" dirty="0" smtClean="0">
                <a:solidFill>
                  <a:srgbClr val="FF0000"/>
                </a:solidFill>
                <a:latin typeface="+mj-ea"/>
                <a:ea typeface="+mj-ea"/>
              </a:rPr>
              <a:t>7.1.2  </a:t>
            </a:r>
            <a:r>
              <a:rPr lang="zh-CN" altLang="en-US" sz="2400" b="1" dirty="0" smtClean="0">
                <a:solidFill>
                  <a:srgbClr val="FF0000"/>
                </a:solidFill>
                <a:latin typeface="+mj-ea"/>
                <a:ea typeface="+mj-ea"/>
              </a:rPr>
              <a:t>二进制频移键控（</a:t>
            </a:r>
            <a:r>
              <a:rPr lang="en-US" altLang="zh-CN" sz="2400" b="1" dirty="0" smtClean="0">
                <a:solidFill>
                  <a:srgbClr val="FF0000"/>
                </a:solidFill>
                <a:latin typeface="+mj-ea"/>
                <a:ea typeface="+mj-ea"/>
              </a:rPr>
              <a:t>2FSK</a:t>
            </a:r>
            <a:r>
              <a:rPr lang="zh-CN" altLang="en-US" sz="2400" b="1" dirty="0" smtClean="0">
                <a:solidFill>
                  <a:srgbClr val="FF0000"/>
                </a:solidFill>
                <a:latin typeface="+mj-ea"/>
                <a:ea typeface="+mj-ea"/>
              </a:rPr>
              <a:t>）</a:t>
            </a:r>
            <a:endParaRPr lang="en-US" altLang="zh-CN" sz="2400" b="1" dirty="0" smtClean="0">
              <a:solidFill>
                <a:srgbClr val="FF0000"/>
              </a:solidFill>
              <a:latin typeface="+mj-ea"/>
              <a:ea typeface="+mj-ea"/>
            </a:endParaRPr>
          </a:p>
          <a:p>
            <a:pPr>
              <a:lnSpc>
                <a:spcPct val="150000"/>
              </a:lnSpc>
            </a:pPr>
            <a:r>
              <a:rPr lang="en-US" altLang="zh-CN" sz="2400" b="1" dirty="0">
                <a:solidFill>
                  <a:srgbClr val="0000FF"/>
                </a:solidFill>
                <a:latin typeface="+mj-ea"/>
                <a:ea typeface="+mj-ea"/>
              </a:rPr>
              <a:t>7.1.3  </a:t>
            </a:r>
            <a:r>
              <a:rPr lang="zh-CN" altLang="en-US" sz="2400" b="1" dirty="0">
                <a:solidFill>
                  <a:srgbClr val="0000FF"/>
                </a:solidFill>
                <a:latin typeface="+mj-ea"/>
                <a:ea typeface="+mj-ea"/>
              </a:rPr>
              <a:t>二进制相移键控（</a:t>
            </a:r>
            <a:r>
              <a:rPr lang="en-US" altLang="zh-CN" sz="2400" b="1" dirty="0">
                <a:solidFill>
                  <a:srgbClr val="0000FF"/>
                </a:solidFill>
                <a:latin typeface="+mj-ea"/>
                <a:ea typeface="+mj-ea"/>
              </a:rPr>
              <a:t>2PSK</a:t>
            </a:r>
            <a:r>
              <a:rPr lang="zh-CN" altLang="en-US" sz="2400" b="1" dirty="0" smtClean="0">
                <a:solidFill>
                  <a:srgbClr val="0000FF"/>
                </a:solidFill>
                <a:latin typeface="+mj-ea"/>
                <a:ea typeface="+mj-ea"/>
              </a:rPr>
              <a:t>）</a:t>
            </a:r>
            <a:endParaRPr lang="en-US" altLang="zh-CN" sz="2400" b="1" dirty="0" smtClean="0">
              <a:solidFill>
                <a:srgbClr val="0000FF"/>
              </a:solidFill>
              <a:latin typeface="+mj-ea"/>
              <a:ea typeface="+mj-ea"/>
            </a:endParaRPr>
          </a:p>
          <a:p>
            <a:pPr>
              <a:lnSpc>
                <a:spcPct val="150000"/>
              </a:lnSpc>
            </a:pPr>
            <a:r>
              <a:rPr lang="en-US" altLang="zh-CN" sz="2400" b="1" dirty="0">
                <a:solidFill>
                  <a:srgbClr val="0000FF"/>
                </a:solidFill>
                <a:latin typeface="+mj-ea"/>
                <a:ea typeface="+mj-ea"/>
              </a:rPr>
              <a:t>7.1.4  </a:t>
            </a:r>
            <a:r>
              <a:rPr lang="zh-CN" altLang="en-US" sz="2400" b="1" dirty="0">
                <a:solidFill>
                  <a:srgbClr val="0000FF"/>
                </a:solidFill>
                <a:latin typeface="+mj-ea"/>
                <a:ea typeface="+mj-ea"/>
              </a:rPr>
              <a:t>二进制差分相移键控（</a:t>
            </a:r>
            <a:r>
              <a:rPr lang="en-US" altLang="zh-CN" sz="2400" b="1" dirty="0">
                <a:solidFill>
                  <a:srgbClr val="0000FF"/>
                </a:solidFill>
                <a:latin typeface="+mj-ea"/>
                <a:ea typeface="+mj-ea"/>
              </a:rPr>
              <a:t>2DPSK</a:t>
            </a:r>
            <a:r>
              <a:rPr lang="zh-CN" altLang="en-US" sz="2400" b="1" dirty="0">
                <a:solidFill>
                  <a:srgbClr val="0000FF"/>
                </a:solidFill>
                <a:latin typeface="+mj-ea"/>
                <a:ea typeface="+mj-ea"/>
              </a:rPr>
              <a:t>）</a:t>
            </a:r>
          </a:p>
        </p:txBody>
      </p:sp>
    </p:spTree>
    <p:extLst>
      <p:ext uri="{BB962C8B-B14F-4D97-AF65-F5344CB8AC3E}">
        <p14:creationId xmlns:p14="http://schemas.microsoft.com/office/powerpoint/2010/main" val="611237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en-US" altLang="zh-CN" dirty="0" smtClean="0"/>
              <a:t>MFSK</a:t>
            </a:r>
            <a:r>
              <a:rPr lang="zh-CN" altLang="en-US" dirty="0" smtClean="0">
                <a:solidFill>
                  <a:srgbClr val="3333FF"/>
                </a:solidFill>
              </a:rPr>
              <a:t>相干解调</a:t>
            </a:r>
            <a:r>
              <a:rPr lang="zh-CN" altLang="en-US" dirty="0" smtClean="0"/>
              <a:t>误码率曲线</a:t>
            </a:r>
            <a:endParaRPr lang="zh-CN" altLang="en-US" dirty="0"/>
          </a:p>
        </p:txBody>
      </p:sp>
      <p:sp>
        <p:nvSpPr>
          <p:cNvPr id="192515" name="Rectangle 3"/>
          <p:cNvSpPr>
            <a:spLocks noGrp="1" noChangeArrowheads="1"/>
          </p:cNvSpPr>
          <p:nvPr>
            <p:ph type="body" idx="1"/>
          </p:nvPr>
        </p:nvSpPr>
        <p:spPr/>
        <p:txBody>
          <a:bodyPr/>
          <a:lstStyle/>
          <a:p>
            <a:endParaRPr lang="zh-CN" altLang="en-US" dirty="0"/>
          </a:p>
        </p:txBody>
      </p:sp>
      <p:sp>
        <p:nvSpPr>
          <p:cNvPr id="10" name="灯片编号占位符 5"/>
          <p:cNvSpPr>
            <a:spLocks noGrp="1"/>
          </p:cNvSpPr>
          <p:nvPr>
            <p:ph type="sldNum" sz="quarter" idx="12"/>
          </p:nvPr>
        </p:nvSpPr>
        <p:spPr/>
        <p:txBody>
          <a:bodyPr/>
          <a:lstStyle/>
          <a:p>
            <a:fld id="{A22802A8-5A1C-4574-9B4C-2B70C163E080}" type="slidenum">
              <a:rPr lang="en-US" altLang="zh-CN" smtClean="0"/>
              <a:pPr/>
              <a:t>210</a:t>
            </a:fld>
            <a:endParaRPr lang="en-US" altLang="zh-CN"/>
          </a:p>
        </p:txBody>
      </p:sp>
      <p:grpSp>
        <p:nvGrpSpPr>
          <p:cNvPr id="2" name="Group 19"/>
          <p:cNvGrpSpPr>
            <a:grpSpLocks/>
          </p:cNvGrpSpPr>
          <p:nvPr/>
        </p:nvGrpSpPr>
        <p:grpSpPr bwMode="auto">
          <a:xfrm>
            <a:off x="-108520" y="1196752"/>
            <a:ext cx="5328592" cy="5661247"/>
            <a:chOff x="1434" y="1054"/>
            <a:chExt cx="2693" cy="3004"/>
          </a:xfrm>
        </p:grpSpPr>
        <p:sp>
          <p:nvSpPr>
            <p:cNvPr id="192525" name="Text Box 13"/>
            <p:cNvSpPr txBox="1">
              <a:spLocks noChangeArrowheads="1"/>
            </p:cNvSpPr>
            <p:nvPr/>
          </p:nvSpPr>
          <p:spPr bwMode="auto">
            <a:xfrm>
              <a:off x="2171" y="3861"/>
              <a:ext cx="1656" cy="197"/>
            </a:xfrm>
            <a:prstGeom prst="rect">
              <a:avLst/>
            </a:prstGeom>
            <a:noFill/>
            <a:ln w="9525">
              <a:noFill/>
              <a:miter lim="800000"/>
              <a:headEnd/>
              <a:tailEnd/>
            </a:ln>
          </p:spPr>
          <p:txBody>
            <a:bodyPr/>
            <a:lstStyle/>
            <a:p>
              <a:pPr algn="ctr"/>
              <a:r>
                <a:rPr lang="en-US" altLang="zh-CN" sz="1600">
                  <a:latin typeface="Times New Roman" pitchFamily="18" charset="0"/>
                </a:rPr>
                <a:t>(</a:t>
              </a:r>
              <a:r>
                <a:rPr lang="en-US" altLang="zh-CN" sz="1600" i="1">
                  <a:latin typeface="Times New Roman" pitchFamily="18" charset="0"/>
                </a:rPr>
                <a:t>b</a:t>
              </a:r>
              <a:r>
                <a:rPr lang="en-US" altLang="zh-CN" sz="1600">
                  <a:latin typeface="Times New Roman" pitchFamily="18" charset="0"/>
                </a:rPr>
                <a:t>) </a:t>
              </a:r>
              <a:r>
                <a:rPr lang="zh-CN" altLang="en-US" sz="1600">
                  <a:latin typeface="Times New Roman" pitchFamily="18" charset="0"/>
                </a:rPr>
                <a:t>相干解调</a:t>
              </a:r>
            </a:p>
            <a:p>
              <a:endParaRPr lang="en-US" altLang="zh-CN" sz="2800"/>
            </a:p>
          </p:txBody>
        </p:sp>
        <p:grpSp>
          <p:nvGrpSpPr>
            <p:cNvPr id="3" name="Group 14"/>
            <p:cNvGrpSpPr>
              <a:grpSpLocks/>
            </p:cNvGrpSpPr>
            <p:nvPr/>
          </p:nvGrpSpPr>
          <p:grpSpPr bwMode="auto">
            <a:xfrm>
              <a:off x="1434" y="1054"/>
              <a:ext cx="2693" cy="2775"/>
              <a:chOff x="5282" y="8547"/>
              <a:chExt cx="4804" cy="5904"/>
            </a:xfrm>
          </p:grpSpPr>
          <p:pic>
            <p:nvPicPr>
              <p:cNvPr id="192527" name="Picture 15" descr="相干正交信号误码率"/>
              <p:cNvPicPr>
                <a:picLocks noChangeAspect="1" noChangeArrowheads="1"/>
              </p:cNvPicPr>
              <p:nvPr/>
            </p:nvPicPr>
            <p:blipFill>
              <a:blip r:embed="rId2" cstate="print"/>
              <a:srcRect/>
              <a:stretch>
                <a:fillRect/>
              </a:stretch>
            </p:blipFill>
            <p:spPr bwMode="auto">
              <a:xfrm>
                <a:off x="5564" y="8547"/>
                <a:ext cx="4522" cy="5646"/>
              </a:xfrm>
              <a:prstGeom prst="rect">
                <a:avLst/>
              </a:prstGeom>
              <a:noFill/>
              <a:ln w="9525">
                <a:noFill/>
                <a:miter lim="800000"/>
                <a:headEnd/>
                <a:tailEnd/>
              </a:ln>
            </p:spPr>
          </p:pic>
          <p:sp>
            <p:nvSpPr>
              <p:cNvPr id="192528" name="Text Box 16"/>
              <p:cNvSpPr txBox="1">
                <a:spLocks noChangeArrowheads="1"/>
              </p:cNvSpPr>
              <p:nvPr/>
            </p:nvSpPr>
            <p:spPr bwMode="auto">
              <a:xfrm>
                <a:off x="5282" y="10971"/>
                <a:ext cx="554" cy="525"/>
              </a:xfrm>
              <a:prstGeom prst="rect">
                <a:avLst/>
              </a:prstGeom>
              <a:noFill/>
              <a:ln w="9525">
                <a:noFill/>
                <a:miter lim="800000"/>
                <a:headEnd/>
                <a:tailEnd/>
              </a:ln>
            </p:spPr>
            <p:txBody>
              <a:bodyPr/>
              <a:lstStyle/>
              <a:p>
                <a:pPr algn="just"/>
                <a:r>
                  <a:rPr lang="en-US" altLang="zh-CN" i="1">
                    <a:latin typeface="Times New Roman" pitchFamily="18" charset="0"/>
                  </a:rPr>
                  <a:t>P</a:t>
                </a:r>
                <a:r>
                  <a:rPr lang="en-US" altLang="zh-CN" i="1" baseline="-25000">
                    <a:latin typeface="Times New Roman" pitchFamily="18" charset="0"/>
                  </a:rPr>
                  <a:t>e</a:t>
                </a:r>
                <a:endParaRPr lang="en-US" altLang="zh-CN" sz="3200"/>
              </a:p>
            </p:txBody>
          </p:sp>
          <p:sp>
            <p:nvSpPr>
              <p:cNvPr id="192529" name="Text Box 17"/>
              <p:cNvSpPr txBox="1">
                <a:spLocks noChangeArrowheads="1"/>
              </p:cNvSpPr>
              <p:nvPr/>
            </p:nvSpPr>
            <p:spPr bwMode="auto">
              <a:xfrm>
                <a:off x="7816" y="14001"/>
                <a:ext cx="554" cy="450"/>
              </a:xfrm>
              <a:prstGeom prst="rect">
                <a:avLst/>
              </a:prstGeom>
              <a:noFill/>
              <a:ln w="9525">
                <a:noFill/>
                <a:miter lim="800000"/>
                <a:headEnd/>
                <a:tailEnd/>
              </a:ln>
            </p:spPr>
            <p:txBody>
              <a:bodyPr/>
              <a:lstStyle/>
              <a:p>
                <a:pPr algn="just"/>
                <a:r>
                  <a:rPr lang="en-US" altLang="zh-CN" sz="2000" i="1">
                    <a:latin typeface="Times New Roman" pitchFamily="18" charset="0"/>
                  </a:rPr>
                  <a:t>r</a:t>
                </a:r>
                <a:r>
                  <a:rPr lang="en-US" altLang="zh-CN" sz="2000" i="1" baseline="-25000">
                    <a:latin typeface="Times New Roman" pitchFamily="18" charset="0"/>
                  </a:rPr>
                  <a:t>b</a:t>
                </a:r>
                <a:endParaRPr lang="en-US" altLang="zh-CN" sz="3600"/>
              </a:p>
            </p:txBody>
          </p:sp>
        </p:grpSp>
      </p:grpSp>
      <p:sp>
        <p:nvSpPr>
          <p:cNvPr id="11" name="矩形 10"/>
          <p:cNvSpPr/>
          <p:nvPr/>
        </p:nvSpPr>
        <p:spPr>
          <a:xfrm>
            <a:off x="5059406" y="2060848"/>
            <a:ext cx="3545041" cy="1200329"/>
          </a:xfrm>
          <a:prstGeom prst="rect">
            <a:avLst/>
          </a:prstGeom>
        </p:spPr>
        <p:txBody>
          <a:bodyPr wrap="square">
            <a:spAutoFit/>
          </a:bodyPr>
          <a:lstStyle/>
          <a:p>
            <a:r>
              <a:rPr lang="zh-CN" altLang="en-US" sz="2400" b="1" dirty="0" smtClean="0">
                <a:latin typeface="+mj-ea"/>
                <a:ea typeface="+mj-ea"/>
              </a:rPr>
              <a:t>对于</a:t>
            </a:r>
            <a:r>
              <a:rPr lang="zh-CN" altLang="en-US" sz="2400" b="1" dirty="0" smtClean="0">
                <a:solidFill>
                  <a:srgbClr val="3333FF"/>
                </a:solidFill>
                <a:latin typeface="+mj-ea"/>
                <a:ea typeface="+mj-ea"/>
              </a:rPr>
              <a:t>给定误码率</a:t>
            </a:r>
            <a:r>
              <a:rPr lang="zh-CN" altLang="en-US" sz="2400" b="1" dirty="0" smtClean="0">
                <a:latin typeface="+mj-ea"/>
                <a:ea typeface="+mj-ea"/>
              </a:rPr>
              <a:t>和</a:t>
            </a:r>
            <a:r>
              <a:rPr lang="zh-CN" altLang="en-US" sz="2400" b="1" dirty="0" smtClean="0">
                <a:solidFill>
                  <a:srgbClr val="3333FF"/>
                </a:solidFill>
                <a:latin typeface="+mj-ea"/>
                <a:ea typeface="+mj-ea"/>
              </a:rPr>
              <a:t>信息传输速率</a:t>
            </a:r>
            <a:r>
              <a:rPr lang="zh-CN" altLang="en-US" sz="2400" b="1" dirty="0" smtClean="0">
                <a:latin typeface="+mj-ea"/>
                <a:ea typeface="+mj-ea"/>
              </a:rPr>
              <a:t>，需要的</a:t>
            </a:r>
            <a:r>
              <a:rPr lang="en-US" altLang="zh-CN" sz="2400" b="1" i="1" dirty="0" err="1" smtClean="0">
                <a:solidFill>
                  <a:srgbClr val="3333FF"/>
                </a:solidFill>
                <a:latin typeface="+mj-ea"/>
                <a:ea typeface="+mj-ea"/>
              </a:rPr>
              <a:t>r</a:t>
            </a:r>
            <a:r>
              <a:rPr lang="en-US" altLang="zh-CN" sz="2400" b="1" i="1" baseline="-25000" dirty="0" err="1" smtClean="0">
                <a:solidFill>
                  <a:srgbClr val="3333FF"/>
                </a:solidFill>
                <a:latin typeface="+mj-ea"/>
                <a:ea typeface="+mj-ea"/>
              </a:rPr>
              <a:t>b</a:t>
            </a:r>
            <a:r>
              <a:rPr lang="zh-CN" altLang="en-US" sz="2400" b="1" dirty="0" smtClean="0">
                <a:solidFill>
                  <a:srgbClr val="3333FF"/>
                </a:solidFill>
                <a:latin typeface="+mj-ea"/>
                <a:ea typeface="+mj-ea"/>
              </a:rPr>
              <a:t>随</a:t>
            </a:r>
            <a:r>
              <a:rPr lang="en-US" altLang="zh-CN" sz="2400" b="1" dirty="0" smtClean="0">
                <a:solidFill>
                  <a:srgbClr val="3333FF"/>
                </a:solidFill>
                <a:latin typeface="+mj-ea"/>
                <a:ea typeface="+mj-ea"/>
              </a:rPr>
              <a:t>M</a:t>
            </a:r>
            <a:r>
              <a:rPr lang="zh-CN" altLang="en-US" sz="2400" b="1" dirty="0" smtClean="0">
                <a:solidFill>
                  <a:srgbClr val="3333FF"/>
                </a:solidFill>
                <a:latin typeface="+mj-ea"/>
                <a:ea typeface="+mj-ea"/>
              </a:rPr>
              <a:t>增大而下降</a:t>
            </a:r>
            <a:endParaRPr lang="zh-CN" altLang="en-US" sz="2400" b="1" dirty="0">
              <a:solidFill>
                <a:srgbClr val="3333FF"/>
              </a:solidFill>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zh-CN" altLang="en-US" dirty="0" smtClean="0"/>
              <a:t>比较相干和非相干解调的误码率：</a:t>
            </a:r>
          </a:p>
        </p:txBody>
      </p:sp>
      <p:sp>
        <p:nvSpPr>
          <p:cNvPr id="19" name="灯片编号占位符 5"/>
          <p:cNvSpPr>
            <a:spLocks noGrp="1"/>
          </p:cNvSpPr>
          <p:nvPr>
            <p:ph type="sldNum" sz="quarter" idx="12"/>
          </p:nvPr>
        </p:nvSpPr>
        <p:spPr/>
        <p:txBody>
          <a:bodyPr/>
          <a:lstStyle/>
          <a:p>
            <a:fld id="{C152C3AA-F410-4911-9280-460904D978AE}" type="slidenum">
              <a:rPr lang="en-US" altLang="zh-CN" smtClean="0"/>
              <a:pPr/>
              <a:t>211</a:t>
            </a:fld>
            <a:endParaRPr lang="en-US" altLang="zh-CN"/>
          </a:p>
        </p:txBody>
      </p:sp>
      <p:sp>
        <p:nvSpPr>
          <p:cNvPr id="193541" name="Rectangle 5"/>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93540" name="Object 4"/>
          <p:cNvGraphicFramePr>
            <a:graphicFrameLocks noChangeAspect="1"/>
          </p:cNvGraphicFramePr>
          <p:nvPr/>
        </p:nvGraphicFramePr>
        <p:xfrm>
          <a:off x="2771800" y="2420888"/>
          <a:ext cx="2025650" cy="665163"/>
        </p:xfrm>
        <a:graphic>
          <a:graphicData uri="http://schemas.openxmlformats.org/presentationml/2006/ole">
            <mc:AlternateContent xmlns:mc="http://schemas.openxmlformats.org/markup-compatibility/2006">
              <mc:Choice xmlns:v="urn:schemas-microsoft-com:vml" Requires="v">
                <p:oleObj spid="_x0000_s458796" name="公式" r:id="rId3" imgW="1193800" imgH="393700" progId="Equation.3">
                  <p:embed/>
                </p:oleObj>
              </mc:Choice>
              <mc:Fallback>
                <p:oleObj name="公式" r:id="rId3" imgW="11938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420888"/>
                        <a:ext cx="2025650" cy="665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7"/>
          <p:cNvGrpSpPr>
            <a:grpSpLocks/>
          </p:cNvGrpSpPr>
          <p:nvPr/>
        </p:nvGrpSpPr>
        <p:grpSpPr bwMode="auto">
          <a:xfrm>
            <a:off x="395536" y="1305702"/>
            <a:ext cx="8280920" cy="4787594"/>
            <a:chOff x="1284" y="6054"/>
            <a:chExt cx="9450" cy="6105"/>
          </a:xfrm>
        </p:grpSpPr>
        <p:grpSp>
          <p:nvGrpSpPr>
            <p:cNvPr id="3" name="Group 8"/>
            <p:cNvGrpSpPr>
              <a:grpSpLocks/>
            </p:cNvGrpSpPr>
            <p:nvPr/>
          </p:nvGrpSpPr>
          <p:grpSpPr bwMode="auto">
            <a:xfrm>
              <a:off x="1284" y="6123"/>
              <a:ext cx="4770" cy="6036"/>
              <a:chOff x="1284" y="6123"/>
              <a:chExt cx="4770" cy="6036"/>
            </a:xfrm>
          </p:grpSpPr>
          <p:sp>
            <p:nvSpPr>
              <p:cNvPr id="193545" name="Text Box 9"/>
              <p:cNvSpPr txBox="1">
                <a:spLocks noChangeArrowheads="1"/>
              </p:cNvSpPr>
              <p:nvPr/>
            </p:nvSpPr>
            <p:spPr bwMode="auto">
              <a:xfrm>
                <a:off x="2242" y="11724"/>
                <a:ext cx="3330" cy="435"/>
              </a:xfrm>
              <a:prstGeom prst="rect">
                <a:avLst/>
              </a:prstGeom>
              <a:noFill/>
              <a:ln w="9525">
                <a:noFill/>
                <a:miter lim="800000"/>
                <a:headEnd/>
                <a:tailEnd/>
              </a:ln>
            </p:spPr>
            <p:txBody>
              <a:bodyPr/>
              <a:lstStyle/>
              <a:p>
                <a:pPr algn="ctr"/>
                <a:r>
                  <a:rPr lang="en-US" altLang="zh-CN" b="1">
                    <a:latin typeface="Times New Roman" pitchFamily="18" charset="0"/>
                  </a:rPr>
                  <a:t>(</a:t>
                </a:r>
                <a:r>
                  <a:rPr lang="en-US" altLang="zh-CN" b="1" i="1">
                    <a:latin typeface="Times New Roman" pitchFamily="18" charset="0"/>
                  </a:rPr>
                  <a:t>a</a:t>
                </a:r>
                <a:r>
                  <a:rPr lang="en-US" altLang="zh-CN" b="1">
                    <a:latin typeface="Times New Roman" pitchFamily="18" charset="0"/>
                  </a:rPr>
                  <a:t>) </a:t>
                </a:r>
                <a:r>
                  <a:rPr lang="zh-CN" altLang="en-US" b="1">
                    <a:latin typeface="Times New Roman" pitchFamily="18" charset="0"/>
                  </a:rPr>
                  <a:t>非相干解调</a:t>
                </a:r>
                <a:endParaRPr lang="zh-CN" altLang="en-US" sz="4000" b="1"/>
              </a:p>
            </p:txBody>
          </p:sp>
          <p:grpSp>
            <p:nvGrpSpPr>
              <p:cNvPr id="4" name="Group 10"/>
              <p:cNvGrpSpPr>
                <a:grpSpLocks/>
              </p:cNvGrpSpPr>
              <p:nvPr/>
            </p:nvGrpSpPr>
            <p:grpSpPr bwMode="auto">
              <a:xfrm>
                <a:off x="1284" y="6123"/>
                <a:ext cx="4770" cy="5696"/>
                <a:chOff x="5208" y="2588"/>
                <a:chExt cx="4770" cy="5653"/>
              </a:xfrm>
            </p:grpSpPr>
            <p:pic>
              <p:nvPicPr>
                <p:cNvPr id="193547" name="Picture 11" descr="非相干正交MFSK误码率"/>
                <p:cNvPicPr>
                  <a:picLocks noChangeAspect="1" noChangeArrowheads="1"/>
                </p:cNvPicPr>
                <p:nvPr/>
              </p:nvPicPr>
              <p:blipFill>
                <a:blip r:embed="rId5" cstate="print"/>
                <a:srcRect/>
                <a:stretch>
                  <a:fillRect/>
                </a:stretch>
              </p:blipFill>
              <p:spPr bwMode="auto">
                <a:xfrm>
                  <a:off x="5416" y="2588"/>
                  <a:ext cx="4562" cy="5535"/>
                </a:xfrm>
                <a:prstGeom prst="rect">
                  <a:avLst/>
                </a:prstGeom>
                <a:noFill/>
                <a:ln w="9525">
                  <a:noFill/>
                  <a:miter lim="800000"/>
                  <a:headEnd/>
                  <a:tailEnd/>
                </a:ln>
              </p:spPr>
            </p:pic>
            <p:sp>
              <p:nvSpPr>
                <p:cNvPr id="193548" name="Text Box 12"/>
                <p:cNvSpPr txBox="1">
                  <a:spLocks noChangeArrowheads="1"/>
                </p:cNvSpPr>
                <p:nvPr/>
              </p:nvSpPr>
              <p:spPr bwMode="auto">
                <a:xfrm>
                  <a:off x="7636" y="7791"/>
                  <a:ext cx="554" cy="450"/>
                </a:xfrm>
                <a:prstGeom prst="rect">
                  <a:avLst/>
                </a:prstGeom>
                <a:noFill/>
                <a:ln w="9525">
                  <a:noFill/>
                  <a:miter lim="800000"/>
                  <a:headEnd/>
                  <a:tailEnd/>
                </a:ln>
              </p:spPr>
              <p:txBody>
                <a:bodyPr/>
                <a:lstStyle/>
                <a:p>
                  <a:pPr algn="just"/>
                  <a:r>
                    <a:rPr lang="en-US" altLang="zh-CN" b="1" i="1">
                      <a:latin typeface="Times New Roman" pitchFamily="18" charset="0"/>
                    </a:rPr>
                    <a:t>r</a:t>
                  </a:r>
                  <a:r>
                    <a:rPr lang="en-US" altLang="zh-CN" b="1" i="1" baseline="-25000">
                      <a:latin typeface="Times New Roman" pitchFamily="18" charset="0"/>
                    </a:rPr>
                    <a:t>b</a:t>
                  </a:r>
                  <a:endParaRPr lang="en-US" altLang="zh-CN" sz="4000" b="1"/>
                </a:p>
              </p:txBody>
            </p:sp>
            <p:sp>
              <p:nvSpPr>
                <p:cNvPr id="193549" name="Text Box 13"/>
                <p:cNvSpPr txBox="1">
                  <a:spLocks noChangeArrowheads="1"/>
                </p:cNvSpPr>
                <p:nvPr/>
              </p:nvSpPr>
              <p:spPr bwMode="auto">
                <a:xfrm>
                  <a:off x="5208" y="4776"/>
                  <a:ext cx="554" cy="525"/>
                </a:xfrm>
                <a:prstGeom prst="rect">
                  <a:avLst/>
                </a:prstGeom>
                <a:noFill/>
                <a:ln w="9525">
                  <a:noFill/>
                  <a:miter lim="800000"/>
                  <a:headEnd/>
                  <a:tailEnd/>
                </a:ln>
              </p:spPr>
              <p:txBody>
                <a:bodyPr/>
                <a:lstStyle/>
                <a:p>
                  <a:pPr algn="just"/>
                  <a:r>
                    <a:rPr lang="en-US" altLang="zh-CN" b="1" i="1">
                      <a:latin typeface="Times New Roman" pitchFamily="18" charset="0"/>
                    </a:rPr>
                    <a:t>P</a:t>
                  </a:r>
                  <a:r>
                    <a:rPr lang="en-US" altLang="zh-CN" b="1" i="1" baseline="-25000">
                      <a:latin typeface="Times New Roman" pitchFamily="18" charset="0"/>
                    </a:rPr>
                    <a:t>e</a:t>
                  </a:r>
                  <a:endParaRPr lang="en-US" altLang="zh-CN" sz="4000" b="1"/>
                </a:p>
              </p:txBody>
            </p:sp>
          </p:grpSp>
        </p:grpSp>
        <p:grpSp>
          <p:nvGrpSpPr>
            <p:cNvPr id="5" name="Group 14"/>
            <p:cNvGrpSpPr>
              <a:grpSpLocks/>
            </p:cNvGrpSpPr>
            <p:nvPr/>
          </p:nvGrpSpPr>
          <p:grpSpPr bwMode="auto">
            <a:xfrm>
              <a:off x="5930" y="6054"/>
              <a:ext cx="4804" cy="6060"/>
              <a:chOff x="5282" y="8700"/>
              <a:chExt cx="4804" cy="6060"/>
            </a:xfrm>
          </p:grpSpPr>
          <p:sp>
            <p:nvSpPr>
              <p:cNvPr id="193551" name="Text Box 15"/>
              <p:cNvSpPr txBox="1">
                <a:spLocks noChangeArrowheads="1"/>
              </p:cNvSpPr>
              <p:nvPr/>
            </p:nvSpPr>
            <p:spPr bwMode="auto">
              <a:xfrm>
                <a:off x="6614" y="14340"/>
                <a:ext cx="2954" cy="420"/>
              </a:xfrm>
              <a:prstGeom prst="rect">
                <a:avLst/>
              </a:prstGeom>
              <a:noFill/>
              <a:ln w="9525">
                <a:noFill/>
                <a:miter lim="800000"/>
                <a:headEnd/>
                <a:tailEnd/>
              </a:ln>
            </p:spPr>
            <p:txBody>
              <a:bodyPr/>
              <a:lstStyle/>
              <a:p>
                <a:pPr algn="ctr"/>
                <a:r>
                  <a:rPr lang="en-US" altLang="zh-CN" b="1">
                    <a:latin typeface="Times New Roman" pitchFamily="18" charset="0"/>
                  </a:rPr>
                  <a:t>(</a:t>
                </a:r>
                <a:r>
                  <a:rPr lang="en-US" altLang="zh-CN" b="1" i="1">
                    <a:latin typeface="Times New Roman" pitchFamily="18" charset="0"/>
                  </a:rPr>
                  <a:t>b</a:t>
                </a:r>
                <a:r>
                  <a:rPr lang="en-US" altLang="zh-CN" b="1">
                    <a:latin typeface="Times New Roman" pitchFamily="18" charset="0"/>
                  </a:rPr>
                  <a:t>) </a:t>
                </a:r>
                <a:r>
                  <a:rPr lang="zh-CN" altLang="en-US" b="1">
                    <a:latin typeface="Times New Roman" pitchFamily="18" charset="0"/>
                  </a:rPr>
                  <a:t>相干解调</a:t>
                </a:r>
              </a:p>
              <a:p>
                <a:endParaRPr lang="en-US" altLang="zh-CN" sz="4000" b="1"/>
              </a:p>
            </p:txBody>
          </p:sp>
          <p:grpSp>
            <p:nvGrpSpPr>
              <p:cNvPr id="6" name="Group 16"/>
              <p:cNvGrpSpPr>
                <a:grpSpLocks/>
              </p:cNvGrpSpPr>
              <p:nvPr/>
            </p:nvGrpSpPr>
            <p:grpSpPr bwMode="auto">
              <a:xfrm>
                <a:off x="5282" y="8700"/>
                <a:ext cx="4804" cy="5751"/>
                <a:chOff x="5282" y="8700"/>
                <a:chExt cx="4804" cy="5751"/>
              </a:xfrm>
            </p:grpSpPr>
            <p:pic>
              <p:nvPicPr>
                <p:cNvPr id="193553" name="Picture 17" descr="相干正交信号误码率"/>
                <p:cNvPicPr>
                  <a:picLocks noChangeAspect="1" noChangeArrowheads="1"/>
                </p:cNvPicPr>
                <p:nvPr/>
              </p:nvPicPr>
              <p:blipFill>
                <a:blip r:embed="rId6" cstate="print"/>
                <a:srcRect/>
                <a:stretch>
                  <a:fillRect/>
                </a:stretch>
              </p:blipFill>
              <p:spPr bwMode="auto">
                <a:xfrm>
                  <a:off x="5564" y="8700"/>
                  <a:ext cx="4522" cy="5646"/>
                </a:xfrm>
                <a:prstGeom prst="rect">
                  <a:avLst/>
                </a:prstGeom>
                <a:noFill/>
                <a:ln w="9525">
                  <a:noFill/>
                  <a:miter lim="800000"/>
                  <a:headEnd/>
                  <a:tailEnd/>
                </a:ln>
              </p:spPr>
            </p:pic>
            <p:sp>
              <p:nvSpPr>
                <p:cNvPr id="193554" name="Text Box 18"/>
                <p:cNvSpPr txBox="1">
                  <a:spLocks noChangeArrowheads="1"/>
                </p:cNvSpPr>
                <p:nvPr/>
              </p:nvSpPr>
              <p:spPr bwMode="auto">
                <a:xfrm>
                  <a:off x="5282" y="10971"/>
                  <a:ext cx="554" cy="525"/>
                </a:xfrm>
                <a:prstGeom prst="rect">
                  <a:avLst/>
                </a:prstGeom>
                <a:noFill/>
                <a:ln w="9525">
                  <a:noFill/>
                  <a:miter lim="800000"/>
                  <a:headEnd/>
                  <a:tailEnd/>
                </a:ln>
              </p:spPr>
              <p:txBody>
                <a:bodyPr/>
                <a:lstStyle/>
                <a:p>
                  <a:pPr algn="just"/>
                  <a:r>
                    <a:rPr lang="en-US" altLang="zh-CN" b="1" i="1">
                      <a:latin typeface="Times New Roman" pitchFamily="18" charset="0"/>
                    </a:rPr>
                    <a:t>P</a:t>
                  </a:r>
                  <a:r>
                    <a:rPr lang="en-US" altLang="zh-CN" b="1" i="1" baseline="-25000">
                      <a:latin typeface="Times New Roman" pitchFamily="18" charset="0"/>
                    </a:rPr>
                    <a:t>e</a:t>
                  </a:r>
                  <a:endParaRPr lang="en-US" altLang="zh-CN" sz="4000" b="1"/>
                </a:p>
              </p:txBody>
            </p:sp>
            <p:sp>
              <p:nvSpPr>
                <p:cNvPr id="193555" name="Text Box 19"/>
                <p:cNvSpPr txBox="1">
                  <a:spLocks noChangeArrowheads="1"/>
                </p:cNvSpPr>
                <p:nvPr/>
              </p:nvSpPr>
              <p:spPr bwMode="auto">
                <a:xfrm>
                  <a:off x="7816" y="14001"/>
                  <a:ext cx="554" cy="450"/>
                </a:xfrm>
                <a:prstGeom prst="rect">
                  <a:avLst/>
                </a:prstGeom>
                <a:noFill/>
                <a:ln w="9525">
                  <a:noFill/>
                  <a:miter lim="800000"/>
                  <a:headEnd/>
                  <a:tailEnd/>
                </a:ln>
              </p:spPr>
              <p:txBody>
                <a:bodyPr/>
                <a:lstStyle/>
                <a:p>
                  <a:pPr algn="just"/>
                  <a:r>
                    <a:rPr lang="en-US" altLang="zh-CN" b="1" i="1">
                      <a:latin typeface="Times New Roman" pitchFamily="18" charset="0"/>
                    </a:rPr>
                    <a:t>r</a:t>
                  </a:r>
                  <a:r>
                    <a:rPr lang="en-US" altLang="zh-CN" b="1" i="1" baseline="-25000">
                      <a:latin typeface="Times New Roman" pitchFamily="18" charset="0"/>
                    </a:rPr>
                    <a:t>b</a:t>
                  </a:r>
                  <a:endParaRPr lang="en-US" altLang="zh-CN" sz="4000" b="1"/>
                </a:p>
              </p:txBody>
            </p:sp>
          </p:grpSp>
        </p:grpSp>
      </p:grpSp>
    </p:spTree>
    <p:extLst>
      <p:ext uri="{BB962C8B-B14F-4D97-AF65-F5344CB8AC3E}">
        <p14:creationId xmlns:p14="http://schemas.microsoft.com/office/powerpoint/2010/main" val="8102448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3540"/>
                                        </p:tgtEl>
                                        <p:attrNameLst>
                                          <p:attrName>style.visibility</p:attrName>
                                        </p:attrNameLst>
                                      </p:cBhvr>
                                      <p:to>
                                        <p:strVal val="visible"/>
                                      </p:to>
                                    </p:set>
                                    <p:anim calcmode="lin" valueType="num">
                                      <p:cBhvr additive="base">
                                        <p:cTn id="7" dur="500" fill="hold"/>
                                        <p:tgtEl>
                                          <p:spTgt spid="193540"/>
                                        </p:tgtEl>
                                        <p:attrNameLst>
                                          <p:attrName>ppt_x</p:attrName>
                                        </p:attrNameLst>
                                      </p:cBhvr>
                                      <p:tavLst>
                                        <p:tav tm="0">
                                          <p:val>
                                            <p:strVal val="#ppt_x"/>
                                          </p:val>
                                        </p:tav>
                                        <p:tav tm="100000">
                                          <p:val>
                                            <p:strVal val="#ppt_x"/>
                                          </p:val>
                                        </p:tav>
                                      </p:tavLst>
                                    </p:anim>
                                    <p:anim calcmode="lin" valueType="num">
                                      <p:cBhvr additive="base">
                                        <p:cTn id="8" dur="500" fill="hold"/>
                                        <p:tgtEl>
                                          <p:spTgt spid="1935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zh-CN" altLang="en-US" smtClean="0"/>
              <a:t>比较相干和非相干解调的误码率：</a:t>
            </a:r>
            <a:endParaRPr lang="zh-CN" altLang="en-US" dirty="0" smtClean="0"/>
          </a:p>
        </p:txBody>
      </p:sp>
      <p:sp>
        <p:nvSpPr>
          <p:cNvPr id="193539" name="Rectangle 3"/>
          <p:cNvSpPr>
            <a:spLocks noGrp="1" noChangeArrowheads="1"/>
          </p:cNvSpPr>
          <p:nvPr>
            <p:ph type="body" idx="1"/>
          </p:nvPr>
        </p:nvSpPr>
        <p:spPr/>
        <p:txBody>
          <a:bodyPr/>
          <a:lstStyle/>
          <a:p>
            <a:pPr>
              <a:lnSpc>
                <a:spcPct val="150000"/>
              </a:lnSpc>
            </a:pPr>
            <a:r>
              <a:rPr lang="zh-CN" altLang="en-US" dirty="0" smtClean="0"/>
              <a:t>由曲线图可见，</a:t>
            </a:r>
            <a:r>
              <a:rPr lang="zh-CN" altLang="en-US" dirty="0" smtClean="0">
                <a:solidFill>
                  <a:srgbClr val="3333FF"/>
                </a:solidFill>
              </a:rPr>
              <a:t>当</a:t>
            </a:r>
            <a:r>
              <a:rPr lang="en-US" altLang="zh-CN" dirty="0" smtClean="0">
                <a:solidFill>
                  <a:srgbClr val="3333FF"/>
                </a:solidFill>
              </a:rPr>
              <a:t>k &gt; 7</a:t>
            </a:r>
            <a:r>
              <a:rPr lang="zh-CN" altLang="en-US" dirty="0" smtClean="0">
                <a:solidFill>
                  <a:srgbClr val="3333FF"/>
                </a:solidFill>
              </a:rPr>
              <a:t>时</a:t>
            </a:r>
            <a:r>
              <a:rPr lang="zh-CN" altLang="en-US" dirty="0" smtClean="0"/>
              <a:t>，两者的区别可以忽略。</a:t>
            </a:r>
            <a:endParaRPr lang="en-US" altLang="zh-CN" dirty="0" smtClean="0"/>
          </a:p>
          <a:p>
            <a:pPr>
              <a:lnSpc>
                <a:spcPct val="150000"/>
              </a:lnSpc>
            </a:pPr>
            <a:r>
              <a:rPr lang="zh-CN" altLang="en-US" dirty="0" smtClean="0"/>
              <a:t>这时，相干和非相干解调误码率的上界都可以用下式表示：</a:t>
            </a:r>
            <a:endParaRPr lang="zh-CN" altLang="en-US" dirty="0"/>
          </a:p>
        </p:txBody>
      </p:sp>
      <p:sp>
        <p:nvSpPr>
          <p:cNvPr id="19" name="灯片编号占位符 5"/>
          <p:cNvSpPr>
            <a:spLocks noGrp="1"/>
          </p:cNvSpPr>
          <p:nvPr>
            <p:ph type="sldNum" sz="quarter" idx="12"/>
          </p:nvPr>
        </p:nvSpPr>
        <p:spPr/>
        <p:txBody>
          <a:bodyPr/>
          <a:lstStyle/>
          <a:p>
            <a:fld id="{C152C3AA-F410-4911-9280-460904D978AE}" type="slidenum">
              <a:rPr lang="en-US" altLang="zh-CN" smtClean="0"/>
              <a:pPr/>
              <a:t>212</a:t>
            </a:fld>
            <a:endParaRPr lang="en-US" altLang="zh-CN"/>
          </a:p>
        </p:txBody>
      </p:sp>
      <p:sp>
        <p:nvSpPr>
          <p:cNvPr id="193541" name="Rectangle 5"/>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93540" name="Object 4"/>
          <p:cNvGraphicFramePr>
            <a:graphicFrameLocks noChangeAspect="1"/>
          </p:cNvGraphicFramePr>
          <p:nvPr>
            <p:extLst>
              <p:ext uri="{D42A27DB-BD31-4B8C-83A1-F6EECF244321}">
                <p14:modId xmlns:p14="http://schemas.microsoft.com/office/powerpoint/2010/main" val="4087234679"/>
              </p:ext>
            </p:extLst>
          </p:nvPr>
        </p:nvGraphicFramePr>
        <p:xfrm>
          <a:off x="2555776" y="3429000"/>
          <a:ext cx="2839579" cy="932433"/>
        </p:xfrm>
        <a:graphic>
          <a:graphicData uri="http://schemas.openxmlformats.org/presentationml/2006/ole">
            <mc:AlternateContent xmlns:mc="http://schemas.openxmlformats.org/markup-compatibility/2006">
              <mc:Choice xmlns:v="urn:schemas-microsoft-com:vml" Requires="v">
                <p:oleObj spid="_x0000_s112829" name="公式" r:id="rId3" imgW="1193800" imgH="393700" progId="Equation.3">
                  <p:embed/>
                </p:oleObj>
              </mc:Choice>
              <mc:Fallback>
                <p:oleObj name="公式" r:id="rId3" imgW="1193800" imgH="393700" progId="Equation.3">
                  <p:embed/>
                  <p:pic>
                    <p:nvPicPr>
                      <p:cNvPr id="0" name="Picture 1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3429000"/>
                        <a:ext cx="2839579" cy="932433"/>
                      </a:xfrm>
                      <a:prstGeom prst="rect">
                        <a:avLst/>
                      </a:prstGeom>
                      <a:noFill/>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3540"/>
                                        </p:tgtEl>
                                        <p:attrNameLst>
                                          <p:attrName>style.visibility</p:attrName>
                                        </p:attrNameLst>
                                      </p:cBhvr>
                                      <p:to>
                                        <p:strVal val="visible"/>
                                      </p:to>
                                    </p:set>
                                    <p:anim calcmode="lin" valueType="num">
                                      <p:cBhvr additive="base">
                                        <p:cTn id="7" dur="500" fill="hold"/>
                                        <p:tgtEl>
                                          <p:spTgt spid="193540"/>
                                        </p:tgtEl>
                                        <p:attrNameLst>
                                          <p:attrName>ppt_x</p:attrName>
                                        </p:attrNameLst>
                                      </p:cBhvr>
                                      <p:tavLst>
                                        <p:tav tm="0">
                                          <p:val>
                                            <p:strVal val="#ppt_x"/>
                                          </p:val>
                                        </p:tav>
                                        <p:tav tm="100000">
                                          <p:val>
                                            <p:strVal val="#ppt_x"/>
                                          </p:val>
                                        </p:tav>
                                      </p:tavLst>
                                    </p:anim>
                                    <p:anim calcmode="lin" valueType="num">
                                      <p:cBhvr additive="base">
                                        <p:cTn id="8" dur="500" fill="hold"/>
                                        <p:tgtEl>
                                          <p:spTgt spid="1935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altLang="zh-CN" dirty="0" smtClean="0"/>
              <a:t>7.5.3 MPSK</a:t>
            </a:r>
            <a:r>
              <a:rPr lang="zh-CN" altLang="en-US" dirty="0" smtClean="0"/>
              <a:t>系统的抗噪声性能</a:t>
            </a:r>
          </a:p>
        </p:txBody>
      </p:sp>
      <p:sp>
        <p:nvSpPr>
          <p:cNvPr id="194563" name="Rectangle 3"/>
          <p:cNvSpPr>
            <a:spLocks noGrp="1" noChangeArrowheads="1"/>
          </p:cNvSpPr>
          <p:nvPr>
            <p:ph type="body" idx="1"/>
          </p:nvPr>
        </p:nvSpPr>
        <p:spPr/>
        <p:txBody>
          <a:bodyPr>
            <a:normAutofit/>
          </a:bodyPr>
          <a:lstStyle/>
          <a:p>
            <a:r>
              <a:rPr lang="en-US" altLang="zh-CN" dirty="0" smtClean="0">
                <a:solidFill>
                  <a:srgbClr val="3333FF"/>
                </a:solidFill>
              </a:rPr>
              <a:t>QPSK</a:t>
            </a:r>
            <a:r>
              <a:rPr lang="zh-CN" altLang="en-US" dirty="0" smtClean="0">
                <a:solidFill>
                  <a:srgbClr val="3333FF"/>
                </a:solidFill>
              </a:rPr>
              <a:t>系统的性能</a:t>
            </a:r>
          </a:p>
          <a:p>
            <a:pPr lvl="1"/>
            <a:r>
              <a:rPr lang="zh-CN" altLang="en-US" dirty="0" smtClean="0">
                <a:solidFill>
                  <a:srgbClr val="3333FF"/>
                </a:solidFill>
              </a:rPr>
              <a:t>错判的发生：</a:t>
            </a:r>
            <a:r>
              <a:rPr lang="zh-CN" altLang="en-US" dirty="0" smtClean="0"/>
              <a:t>信号矢量的相位因噪声而发生了偏离</a:t>
            </a:r>
            <a:endParaRPr lang="en-US" altLang="zh-CN" dirty="0" smtClean="0"/>
          </a:p>
          <a:p>
            <a:pPr lvl="1"/>
            <a:r>
              <a:rPr lang="zh-CN" altLang="en-US" dirty="0" smtClean="0">
                <a:solidFill>
                  <a:srgbClr val="3333FF"/>
                </a:solidFill>
              </a:rPr>
              <a:t>如图：</a:t>
            </a:r>
            <a:endParaRPr lang="en-US" altLang="zh-CN" dirty="0" smtClean="0">
              <a:solidFill>
                <a:srgbClr val="3333FF"/>
              </a:solidFill>
            </a:endParaRPr>
          </a:p>
          <a:p>
            <a:pPr lvl="1"/>
            <a:endParaRPr lang="en-US" altLang="zh-CN" dirty="0">
              <a:solidFill>
                <a:srgbClr val="3333FF"/>
              </a:solidFill>
            </a:endParaRPr>
          </a:p>
          <a:p>
            <a:pPr lvl="1"/>
            <a:endParaRPr lang="en-US" altLang="zh-CN" dirty="0" smtClean="0">
              <a:solidFill>
                <a:srgbClr val="3333FF"/>
              </a:solidFill>
            </a:endParaRPr>
          </a:p>
          <a:p>
            <a:pPr lvl="1"/>
            <a:endParaRPr lang="en-US" altLang="zh-CN" dirty="0">
              <a:solidFill>
                <a:srgbClr val="3333FF"/>
              </a:solidFill>
            </a:endParaRPr>
          </a:p>
          <a:p>
            <a:pPr lvl="1"/>
            <a:endParaRPr lang="en-US" altLang="zh-CN" dirty="0" smtClean="0">
              <a:solidFill>
                <a:srgbClr val="3333FF"/>
              </a:solidFill>
            </a:endParaRPr>
          </a:p>
          <a:p>
            <a:pPr lvl="1"/>
            <a:endParaRPr lang="en-US" altLang="zh-CN" dirty="0">
              <a:solidFill>
                <a:srgbClr val="3333FF"/>
              </a:solidFill>
            </a:endParaRPr>
          </a:p>
          <a:p>
            <a:pPr lvl="1"/>
            <a:r>
              <a:rPr lang="zh-CN" altLang="en-US" dirty="0" smtClean="0">
                <a:solidFill>
                  <a:srgbClr val="3333FF"/>
                </a:solidFill>
              </a:rPr>
              <a:t>噪声容限</a:t>
            </a:r>
            <a:r>
              <a:rPr lang="zh-CN" altLang="en-US" dirty="0" smtClean="0"/>
              <a:t> </a:t>
            </a:r>
          </a:p>
          <a:p>
            <a:pPr lvl="1"/>
            <a:endParaRPr lang="zh-CN" altLang="en-US" dirty="0" smtClean="0"/>
          </a:p>
          <a:p>
            <a:pPr lvl="1"/>
            <a:endParaRPr lang="zh-CN" altLang="en-US" dirty="0" smtClean="0"/>
          </a:p>
          <a:p>
            <a:pPr lvl="1"/>
            <a:endParaRPr lang="zh-CN" altLang="en-US" dirty="0" smtClean="0"/>
          </a:p>
          <a:p>
            <a:pPr lvl="1"/>
            <a:endParaRPr lang="zh-CN" altLang="en-US" dirty="0" smtClean="0"/>
          </a:p>
          <a:p>
            <a:pPr lvl="1"/>
            <a:endParaRPr lang="zh-CN" altLang="en-US" dirty="0" smtClean="0"/>
          </a:p>
        </p:txBody>
      </p:sp>
      <p:sp>
        <p:nvSpPr>
          <p:cNvPr id="20" name="灯片编号占位符 5"/>
          <p:cNvSpPr>
            <a:spLocks noGrp="1"/>
          </p:cNvSpPr>
          <p:nvPr>
            <p:ph type="sldNum" sz="quarter" idx="12"/>
          </p:nvPr>
        </p:nvSpPr>
        <p:spPr/>
        <p:txBody>
          <a:bodyPr/>
          <a:lstStyle/>
          <a:p>
            <a:fld id="{9B78465D-9DE9-43F7-8770-3EE0C6FFDCC7}" type="slidenum">
              <a:rPr lang="en-US" altLang="zh-CN" smtClean="0"/>
              <a:pPr/>
              <a:t>213</a:t>
            </a:fld>
            <a:endParaRPr lang="en-US" altLang="zh-CN"/>
          </a:p>
        </p:txBody>
      </p:sp>
      <p:grpSp>
        <p:nvGrpSpPr>
          <p:cNvPr id="2" name="Group 5"/>
          <p:cNvGrpSpPr>
            <a:grpSpLocks/>
          </p:cNvGrpSpPr>
          <p:nvPr/>
        </p:nvGrpSpPr>
        <p:grpSpPr bwMode="auto">
          <a:xfrm>
            <a:off x="1843023" y="2614829"/>
            <a:ext cx="2714625" cy="2365375"/>
            <a:chOff x="6632" y="9285"/>
            <a:chExt cx="2906" cy="2739"/>
          </a:xfrm>
        </p:grpSpPr>
        <p:sp>
          <p:nvSpPr>
            <p:cNvPr id="194566" name="AutoShape 6" descr="宽下对角线"/>
            <p:cNvSpPr>
              <a:spLocks noChangeArrowheads="1"/>
            </p:cNvSpPr>
            <p:nvPr/>
          </p:nvSpPr>
          <p:spPr bwMode="auto">
            <a:xfrm>
              <a:off x="7988" y="9816"/>
              <a:ext cx="936" cy="828"/>
            </a:xfrm>
            <a:prstGeom prst="rtTriangle">
              <a:avLst/>
            </a:prstGeom>
            <a:pattFill prst="wdDnDiag">
              <a:fgClr>
                <a:srgbClr val="000000"/>
              </a:fgClr>
              <a:bgClr>
                <a:srgbClr val="FFFFFF"/>
              </a:bgClr>
            </a:pattFill>
            <a:ln w="9525">
              <a:noFill/>
              <a:miter lim="800000"/>
              <a:headEnd/>
              <a:tailEnd/>
            </a:ln>
          </p:spPr>
          <p:txBody>
            <a:bodyPr/>
            <a:lstStyle/>
            <a:p>
              <a:endParaRPr lang="zh-CN" altLang="en-US"/>
            </a:p>
          </p:txBody>
        </p:sp>
        <p:grpSp>
          <p:nvGrpSpPr>
            <p:cNvPr id="3" name="Group 7"/>
            <p:cNvGrpSpPr>
              <a:grpSpLocks/>
            </p:cNvGrpSpPr>
            <p:nvPr/>
          </p:nvGrpSpPr>
          <p:grpSpPr bwMode="auto">
            <a:xfrm>
              <a:off x="6632" y="9315"/>
              <a:ext cx="2710" cy="2709"/>
              <a:chOff x="6691" y="10843"/>
              <a:chExt cx="2710" cy="2709"/>
            </a:xfrm>
          </p:grpSpPr>
          <p:sp>
            <p:nvSpPr>
              <p:cNvPr id="194568" name="Line 8"/>
              <p:cNvSpPr>
                <a:spLocks noChangeShapeType="1"/>
              </p:cNvSpPr>
              <p:nvPr/>
            </p:nvSpPr>
            <p:spPr bwMode="auto">
              <a:xfrm rot="18918480" flipV="1">
                <a:off x="6691" y="12174"/>
                <a:ext cx="2710" cy="11"/>
              </a:xfrm>
              <a:prstGeom prst="line">
                <a:avLst/>
              </a:prstGeom>
              <a:noFill/>
              <a:ln w="19050">
                <a:solidFill>
                  <a:srgbClr val="000000"/>
                </a:solidFill>
                <a:round/>
                <a:headEnd type="triangle" w="med" len="med"/>
                <a:tailEnd type="triangle" w="med" len="med"/>
              </a:ln>
            </p:spPr>
            <p:txBody>
              <a:bodyPr/>
              <a:lstStyle/>
              <a:p>
                <a:endParaRPr lang="zh-CN" altLang="en-US"/>
              </a:p>
            </p:txBody>
          </p:sp>
          <p:sp>
            <p:nvSpPr>
              <p:cNvPr id="194569" name="Line 9"/>
              <p:cNvSpPr>
                <a:spLocks noChangeShapeType="1"/>
              </p:cNvSpPr>
              <p:nvPr/>
            </p:nvSpPr>
            <p:spPr bwMode="auto">
              <a:xfrm rot="2718480" flipH="1">
                <a:off x="6717" y="12192"/>
                <a:ext cx="2709" cy="11"/>
              </a:xfrm>
              <a:prstGeom prst="line">
                <a:avLst/>
              </a:prstGeom>
              <a:noFill/>
              <a:ln w="19050">
                <a:solidFill>
                  <a:srgbClr val="000000"/>
                </a:solidFill>
                <a:round/>
                <a:headEnd type="triangle" w="med" len="med"/>
                <a:tailEnd type="triangle" w="med" len="med"/>
              </a:ln>
            </p:spPr>
            <p:txBody>
              <a:bodyPr/>
              <a:lstStyle/>
              <a:p>
                <a:endParaRPr lang="zh-CN" altLang="en-US"/>
              </a:p>
            </p:txBody>
          </p:sp>
        </p:grpSp>
        <p:grpSp>
          <p:nvGrpSpPr>
            <p:cNvPr id="4" name="Group 10"/>
            <p:cNvGrpSpPr>
              <a:grpSpLocks/>
            </p:cNvGrpSpPr>
            <p:nvPr/>
          </p:nvGrpSpPr>
          <p:grpSpPr bwMode="auto">
            <a:xfrm>
              <a:off x="6809" y="9512"/>
              <a:ext cx="2566" cy="2205"/>
              <a:chOff x="6809" y="9512"/>
              <a:chExt cx="2566" cy="2205"/>
            </a:xfrm>
          </p:grpSpPr>
          <p:sp>
            <p:nvSpPr>
              <p:cNvPr id="194571" name="Text Box 11"/>
              <p:cNvSpPr txBox="1">
                <a:spLocks noChangeArrowheads="1"/>
              </p:cNvSpPr>
              <p:nvPr/>
            </p:nvSpPr>
            <p:spPr bwMode="auto">
              <a:xfrm>
                <a:off x="7155" y="9512"/>
                <a:ext cx="556" cy="390"/>
              </a:xfrm>
              <a:prstGeom prst="rect">
                <a:avLst/>
              </a:prstGeom>
              <a:noFill/>
              <a:ln w="9525">
                <a:noFill/>
                <a:miter lim="800000"/>
                <a:headEnd/>
                <a:tailEnd/>
              </a:ln>
            </p:spPr>
            <p:txBody>
              <a:bodyPr/>
              <a:lstStyle/>
              <a:p>
                <a:pPr algn="just"/>
                <a:r>
                  <a:rPr lang="en-US" altLang="zh-CN">
                    <a:latin typeface="Times New Roman" pitchFamily="18" charset="0"/>
                  </a:rPr>
                  <a:t>01</a:t>
                </a:r>
                <a:endParaRPr lang="en-US" altLang="zh-CN" sz="3200"/>
              </a:p>
            </p:txBody>
          </p:sp>
          <p:sp>
            <p:nvSpPr>
              <p:cNvPr id="194572" name="Text Box 12"/>
              <p:cNvSpPr txBox="1">
                <a:spLocks noChangeArrowheads="1"/>
              </p:cNvSpPr>
              <p:nvPr/>
            </p:nvSpPr>
            <p:spPr bwMode="auto">
              <a:xfrm>
                <a:off x="8819" y="9662"/>
                <a:ext cx="556" cy="390"/>
              </a:xfrm>
              <a:prstGeom prst="rect">
                <a:avLst/>
              </a:prstGeom>
              <a:noFill/>
              <a:ln w="9525">
                <a:noFill/>
                <a:miter lim="800000"/>
                <a:headEnd/>
                <a:tailEnd/>
              </a:ln>
            </p:spPr>
            <p:txBody>
              <a:bodyPr/>
              <a:lstStyle/>
              <a:p>
                <a:pPr algn="just"/>
                <a:r>
                  <a:rPr lang="en-US" altLang="zh-CN">
                    <a:latin typeface="Times New Roman" pitchFamily="18" charset="0"/>
                  </a:rPr>
                  <a:t>11</a:t>
                </a:r>
                <a:endParaRPr lang="en-US" altLang="zh-CN" sz="3200"/>
              </a:p>
            </p:txBody>
          </p:sp>
          <p:sp>
            <p:nvSpPr>
              <p:cNvPr id="194573" name="Text Box 13"/>
              <p:cNvSpPr txBox="1">
                <a:spLocks noChangeArrowheads="1"/>
              </p:cNvSpPr>
              <p:nvPr/>
            </p:nvSpPr>
            <p:spPr bwMode="auto">
              <a:xfrm>
                <a:off x="6809" y="11057"/>
                <a:ext cx="556" cy="390"/>
              </a:xfrm>
              <a:prstGeom prst="rect">
                <a:avLst/>
              </a:prstGeom>
              <a:noFill/>
              <a:ln w="9525">
                <a:noFill/>
                <a:miter lim="800000"/>
                <a:headEnd/>
                <a:tailEnd/>
              </a:ln>
            </p:spPr>
            <p:txBody>
              <a:bodyPr/>
              <a:lstStyle/>
              <a:p>
                <a:pPr algn="just"/>
                <a:r>
                  <a:rPr lang="en-US" altLang="zh-CN">
                    <a:latin typeface="Times New Roman" pitchFamily="18" charset="0"/>
                  </a:rPr>
                  <a:t>00</a:t>
                </a:r>
                <a:endParaRPr lang="en-US" altLang="zh-CN" sz="3200"/>
              </a:p>
            </p:txBody>
          </p:sp>
          <p:sp>
            <p:nvSpPr>
              <p:cNvPr id="194574" name="Text Box 14"/>
              <p:cNvSpPr txBox="1">
                <a:spLocks noChangeArrowheads="1"/>
              </p:cNvSpPr>
              <p:nvPr/>
            </p:nvSpPr>
            <p:spPr bwMode="auto">
              <a:xfrm>
                <a:off x="8385" y="11327"/>
                <a:ext cx="556" cy="390"/>
              </a:xfrm>
              <a:prstGeom prst="rect">
                <a:avLst/>
              </a:prstGeom>
              <a:noFill/>
              <a:ln w="9525">
                <a:noFill/>
                <a:miter lim="800000"/>
                <a:headEnd/>
                <a:tailEnd/>
              </a:ln>
            </p:spPr>
            <p:txBody>
              <a:bodyPr/>
              <a:lstStyle/>
              <a:p>
                <a:pPr algn="just"/>
                <a:r>
                  <a:rPr lang="en-US" altLang="zh-CN">
                    <a:latin typeface="Times New Roman" pitchFamily="18" charset="0"/>
                  </a:rPr>
                  <a:t>10</a:t>
                </a:r>
                <a:endParaRPr lang="en-US" altLang="zh-CN" sz="3200"/>
              </a:p>
            </p:txBody>
          </p:sp>
        </p:grpSp>
        <p:sp>
          <p:nvSpPr>
            <p:cNvPr id="194575" name="Line 15"/>
            <p:cNvSpPr>
              <a:spLocks noChangeShapeType="1"/>
            </p:cNvSpPr>
            <p:nvPr/>
          </p:nvSpPr>
          <p:spPr bwMode="auto">
            <a:xfrm rot="10800000">
              <a:off x="7976" y="10653"/>
              <a:ext cx="1014" cy="0"/>
            </a:xfrm>
            <a:prstGeom prst="line">
              <a:avLst/>
            </a:prstGeom>
            <a:noFill/>
            <a:ln w="9525">
              <a:solidFill>
                <a:srgbClr val="000000"/>
              </a:solidFill>
              <a:prstDash val="dash"/>
              <a:round/>
              <a:headEnd/>
              <a:tailEnd/>
            </a:ln>
          </p:spPr>
          <p:txBody>
            <a:bodyPr/>
            <a:lstStyle/>
            <a:p>
              <a:endParaRPr lang="zh-CN" altLang="en-US"/>
            </a:p>
          </p:txBody>
        </p:sp>
        <p:sp>
          <p:nvSpPr>
            <p:cNvPr id="194576" name="Line 16"/>
            <p:cNvSpPr>
              <a:spLocks noChangeShapeType="1"/>
            </p:cNvSpPr>
            <p:nvPr/>
          </p:nvSpPr>
          <p:spPr bwMode="auto">
            <a:xfrm rot="16200000" flipH="1">
              <a:off x="7487" y="10153"/>
              <a:ext cx="991" cy="6"/>
            </a:xfrm>
            <a:prstGeom prst="line">
              <a:avLst/>
            </a:prstGeom>
            <a:noFill/>
            <a:ln w="9525">
              <a:solidFill>
                <a:srgbClr val="000000"/>
              </a:solidFill>
              <a:prstDash val="dash"/>
              <a:round/>
              <a:headEnd/>
              <a:tailEnd/>
            </a:ln>
          </p:spPr>
          <p:txBody>
            <a:bodyPr/>
            <a:lstStyle/>
            <a:p>
              <a:endParaRPr lang="zh-CN" altLang="en-US"/>
            </a:p>
          </p:txBody>
        </p:sp>
        <p:sp>
          <p:nvSpPr>
            <p:cNvPr id="194577" name="Text Box 17"/>
            <p:cNvSpPr txBox="1">
              <a:spLocks noChangeArrowheads="1"/>
            </p:cNvSpPr>
            <p:nvPr/>
          </p:nvSpPr>
          <p:spPr bwMode="auto">
            <a:xfrm>
              <a:off x="7710" y="9285"/>
              <a:ext cx="748" cy="435"/>
            </a:xfrm>
            <a:prstGeom prst="rect">
              <a:avLst/>
            </a:prstGeom>
            <a:noFill/>
            <a:ln w="9525">
              <a:noFill/>
              <a:miter lim="800000"/>
              <a:headEnd/>
              <a:tailEnd/>
            </a:ln>
          </p:spPr>
          <p:txBody>
            <a:bodyPr/>
            <a:lstStyle/>
            <a:p>
              <a:pPr algn="just"/>
              <a:r>
                <a:rPr lang="en-US" altLang="zh-CN">
                  <a:latin typeface="Times New Roman" pitchFamily="18" charset="0"/>
                </a:rPr>
                <a:t>90</a:t>
              </a:r>
              <a:r>
                <a:rPr lang="en-US" altLang="zh-CN">
                  <a:latin typeface="Times New Roman" pitchFamily="18" charset="0"/>
                  <a:sym typeface="Symbol" pitchFamily="18" charset="2"/>
                </a:rPr>
                <a:t></a:t>
              </a:r>
              <a:endParaRPr lang="en-US" altLang="zh-CN" sz="3200"/>
            </a:p>
          </p:txBody>
        </p:sp>
        <p:sp>
          <p:nvSpPr>
            <p:cNvPr id="194578" name="Text Box 18"/>
            <p:cNvSpPr txBox="1">
              <a:spLocks noChangeArrowheads="1"/>
            </p:cNvSpPr>
            <p:nvPr/>
          </p:nvSpPr>
          <p:spPr bwMode="auto">
            <a:xfrm>
              <a:off x="8894" y="10455"/>
              <a:ext cx="644" cy="435"/>
            </a:xfrm>
            <a:prstGeom prst="rect">
              <a:avLst/>
            </a:prstGeom>
            <a:noFill/>
            <a:ln w="9525">
              <a:noFill/>
              <a:miter lim="800000"/>
              <a:headEnd/>
              <a:tailEnd/>
            </a:ln>
          </p:spPr>
          <p:txBody>
            <a:bodyPr/>
            <a:lstStyle/>
            <a:p>
              <a:pPr algn="just"/>
              <a:r>
                <a:rPr lang="en-US" altLang="zh-CN">
                  <a:latin typeface="Times New Roman" pitchFamily="18" charset="0"/>
                </a:rPr>
                <a:t>0</a:t>
              </a:r>
              <a:r>
                <a:rPr lang="en-US" altLang="zh-CN">
                  <a:latin typeface="Times New Roman" pitchFamily="18" charset="0"/>
                  <a:sym typeface="Symbol" pitchFamily="18" charset="2"/>
                </a:rPr>
                <a:t></a:t>
              </a:r>
              <a:endParaRPr lang="en-US" altLang="zh-CN" sz="3200"/>
            </a:p>
          </p:txBody>
        </p:sp>
      </p:grpSp>
      <p:sp>
        <p:nvSpPr>
          <p:cNvPr id="194582" name="Rectangle 22"/>
          <p:cNvSpPr>
            <a:spLocks noChangeArrowheads="1"/>
          </p:cNvSpPr>
          <p:nvPr/>
        </p:nvSpPr>
        <p:spPr bwMode="auto">
          <a:xfrm>
            <a:off x="0" y="326231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21" name="矩形 20"/>
          <p:cNvSpPr/>
          <p:nvPr/>
        </p:nvSpPr>
        <p:spPr>
          <a:xfrm>
            <a:off x="4603721" y="2390326"/>
            <a:ext cx="1624463" cy="461665"/>
          </a:xfrm>
          <a:prstGeom prst="rect">
            <a:avLst/>
          </a:prstGeom>
        </p:spPr>
        <p:txBody>
          <a:bodyPr wrap="square">
            <a:spAutoFit/>
          </a:bodyPr>
          <a:lstStyle/>
          <a:p>
            <a:r>
              <a:rPr lang="zh-CN" altLang="en-US" sz="2400" b="1" dirty="0" smtClean="0">
                <a:solidFill>
                  <a:srgbClr val="3333FF"/>
                </a:solidFill>
                <a:latin typeface="+mj-ea"/>
                <a:ea typeface="+mj-ea"/>
              </a:rPr>
              <a:t>发射矢量</a:t>
            </a:r>
            <a:endParaRPr lang="zh-CN" altLang="en-US" sz="2400" b="1" dirty="0">
              <a:solidFill>
                <a:srgbClr val="3333FF"/>
              </a:solidFill>
              <a:latin typeface="+mj-ea"/>
              <a:ea typeface="+mj-ea"/>
            </a:endParaRPr>
          </a:p>
        </p:txBody>
      </p:sp>
      <p:cxnSp>
        <p:nvCxnSpPr>
          <p:cNvPr id="6" name="直接箭头连接符 5"/>
          <p:cNvCxnSpPr/>
          <p:nvPr/>
        </p:nvCxnSpPr>
        <p:spPr>
          <a:xfrm flipV="1">
            <a:off x="4045737" y="2621158"/>
            <a:ext cx="511911" cy="317949"/>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8" name="直接箭头连接符 7"/>
          <p:cNvCxnSpPr/>
          <p:nvPr/>
        </p:nvCxnSpPr>
        <p:spPr>
          <a:xfrm>
            <a:off x="3741208" y="3190843"/>
            <a:ext cx="172275" cy="480157"/>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8" name="直接箭头连接符 27"/>
          <p:cNvCxnSpPr/>
          <p:nvPr/>
        </p:nvCxnSpPr>
        <p:spPr>
          <a:xfrm flipH="1" flipV="1">
            <a:off x="3132610" y="2934187"/>
            <a:ext cx="499206" cy="18587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32" name="矩形 31"/>
          <p:cNvSpPr/>
          <p:nvPr/>
        </p:nvSpPr>
        <p:spPr>
          <a:xfrm>
            <a:off x="4221328" y="3108803"/>
            <a:ext cx="3243440" cy="461665"/>
          </a:xfrm>
          <a:prstGeom prst="rect">
            <a:avLst/>
          </a:prstGeom>
        </p:spPr>
        <p:txBody>
          <a:bodyPr wrap="square">
            <a:spAutoFit/>
          </a:bodyPr>
          <a:lstStyle/>
          <a:p>
            <a:r>
              <a:rPr lang="zh-CN" altLang="en-US" sz="2400" b="1" dirty="0" smtClean="0">
                <a:solidFill>
                  <a:srgbClr val="FF0000"/>
                </a:solidFill>
                <a:latin typeface="+mj-ea"/>
                <a:ea typeface="+mj-ea"/>
              </a:rPr>
              <a:t>噪声干扰而相位偏离</a:t>
            </a:r>
            <a:endParaRPr lang="zh-CN" altLang="en-US" sz="2400" b="1" dirty="0">
              <a:solidFill>
                <a:srgbClr val="FF0000"/>
              </a:solidFill>
              <a:latin typeface="+mj-ea"/>
              <a:ea typeface="+mj-ea"/>
            </a:endParaRPr>
          </a:p>
        </p:txBody>
      </p:sp>
      <p:cxnSp>
        <p:nvCxnSpPr>
          <p:cNvPr id="15" name="直接连接符 14"/>
          <p:cNvCxnSpPr>
            <a:endCxn id="194576" idx="1"/>
          </p:cNvCxnSpPr>
          <p:nvPr/>
        </p:nvCxnSpPr>
        <p:spPr>
          <a:xfrm>
            <a:off x="3098513" y="2492896"/>
            <a:ext cx="8875" cy="1302030"/>
          </a:xfrm>
          <a:prstGeom prst="line">
            <a:avLst/>
          </a:prstGeom>
          <a:ln>
            <a:solidFill>
              <a:srgbClr val="00CC00"/>
            </a:solidFill>
            <a:prstDash val="dashDot"/>
          </a:ln>
        </p:spPr>
        <p:style>
          <a:lnRef idx="3">
            <a:schemeClr val="accent3"/>
          </a:lnRef>
          <a:fillRef idx="0">
            <a:schemeClr val="accent3"/>
          </a:fillRef>
          <a:effectRef idx="2">
            <a:schemeClr val="accent3"/>
          </a:effectRef>
          <a:fontRef idx="minor">
            <a:schemeClr val="tx1"/>
          </a:fontRef>
        </p:style>
      </p:cxnSp>
      <p:cxnSp>
        <p:nvCxnSpPr>
          <p:cNvPr id="35" name="直接连接符 34"/>
          <p:cNvCxnSpPr>
            <a:endCxn id="194576" idx="1"/>
          </p:cNvCxnSpPr>
          <p:nvPr/>
        </p:nvCxnSpPr>
        <p:spPr>
          <a:xfrm flipH="1" flipV="1">
            <a:off x="3107388" y="3794926"/>
            <a:ext cx="1245508" cy="10521"/>
          </a:xfrm>
          <a:prstGeom prst="line">
            <a:avLst/>
          </a:prstGeom>
          <a:ln>
            <a:solidFill>
              <a:srgbClr val="00CC00"/>
            </a:solidFill>
            <a:prstDash val="dashDot"/>
          </a:ln>
        </p:spPr>
        <p:style>
          <a:lnRef idx="3">
            <a:schemeClr val="accent3"/>
          </a:lnRef>
          <a:fillRef idx="0">
            <a:schemeClr val="accent3"/>
          </a:fillRef>
          <a:effectRef idx="2">
            <a:schemeClr val="accent3"/>
          </a:effectRef>
          <a:fontRef idx="minor">
            <a:schemeClr val="tx1"/>
          </a:fontRef>
        </p:style>
      </p:cxnSp>
      <p:sp>
        <p:nvSpPr>
          <p:cNvPr id="39" name="矩形 38"/>
          <p:cNvSpPr/>
          <p:nvPr/>
        </p:nvSpPr>
        <p:spPr>
          <a:xfrm>
            <a:off x="4405383" y="3671000"/>
            <a:ext cx="3243440" cy="461665"/>
          </a:xfrm>
          <a:prstGeom prst="rect">
            <a:avLst/>
          </a:prstGeom>
        </p:spPr>
        <p:txBody>
          <a:bodyPr wrap="square">
            <a:spAutoFit/>
          </a:bodyPr>
          <a:lstStyle/>
          <a:p>
            <a:r>
              <a:rPr lang="zh-CN" altLang="en-US" sz="2400" b="1" dirty="0" smtClean="0">
                <a:solidFill>
                  <a:srgbClr val="00CC00"/>
                </a:solidFill>
                <a:latin typeface="+mj-ea"/>
                <a:ea typeface="+mj-ea"/>
              </a:rPr>
              <a:t>判决门限</a:t>
            </a:r>
            <a:endParaRPr lang="zh-CN" altLang="en-US" sz="2400" b="1" dirty="0">
              <a:solidFill>
                <a:srgbClr val="00CC00"/>
              </a:solidFill>
              <a:latin typeface="+mj-ea"/>
              <a:ea typeface="+mj-ea"/>
            </a:endParaRPr>
          </a:p>
        </p:txBody>
      </p:sp>
    </p:spTree>
    <p:extLst>
      <p:ext uri="{BB962C8B-B14F-4D97-AF65-F5344CB8AC3E}">
        <p14:creationId xmlns:p14="http://schemas.microsoft.com/office/powerpoint/2010/main" val="405870528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563">
                                            <p:txEl>
                                              <p:pRg st="2" end="2"/>
                                            </p:txEl>
                                          </p:spTgt>
                                        </p:tgtEl>
                                        <p:attrNameLst>
                                          <p:attrName>style.visibility</p:attrName>
                                        </p:attrNameLst>
                                      </p:cBhvr>
                                      <p:to>
                                        <p:strVal val="visible"/>
                                      </p:to>
                                    </p:set>
                                    <p:anim calcmode="lin" valueType="num">
                                      <p:cBhvr additive="base">
                                        <p:cTn id="7" dur="500" fill="hold"/>
                                        <p:tgtEl>
                                          <p:spTgt spid="19456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56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500" fill="hold"/>
                                        <p:tgtEl>
                                          <p:spTgt spid="35"/>
                                        </p:tgtEl>
                                        <p:attrNameLst>
                                          <p:attrName>ppt_x</p:attrName>
                                        </p:attrNameLst>
                                      </p:cBhvr>
                                      <p:tavLst>
                                        <p:tav tm="0">
                                          <p:val>
                                            <p:strVal val="#ppt_x"/>
                                          </p:val>
                                        </p:tav>
                                        <p:tav tm="100000">
                                          <p:val>
                                            <p:strVal val="#ppt_x"/>
                                          </p:val>
                                        </p:tav>
                                      </p:tavLst>
                                    </p:anim>
                                    <p:anim calcmode="lin" valueType="num">
                                      <p:cBhvr additive="base">
                                        <p:cTn id="46" dur="500" fill="hold"/>
                                        <p:tgtEl>
                                          <p:spTgt spid="3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additive="base">
                                        <p:cTn id="49" dur="500" fill="hold"/>
                                        <p:tgtEl>
                                          <p:spTgt spid="39"/>
                                        </p:tgtEl>
                                        <p:attrNameLst>
                                          <p:attrName>ppt_x</p:attrName>
                                        </p:attrNameLst>
                                      </p:cBhvr>
                                      <p:tavLst>
                                        <p:tav tm="0">
                                          <p:val>
                                            <p:strVal val="#ppt_x"/>
                                          </p:val>
                                        </p:tav>
                                        <p:tav tm="100000">
                                          <p:val>
                                            <p:strVal val="#ppt_x"/>
                                          </p:val>
                                        </p:tav>
                                      </p:tavLst>
                                    </p:anim>
                                    <p:anim calcmode="lin" valueType="num">
                                      <p:cBhvr additive="base">
                                        <p:cTn id="5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94563">
                                            <p:txEl>
                                              <p:pRg st="8" end="8"/>
                                            </p:txEl>
                                          </p:spTgt>
                                        </p:tgtEl>
                                        <p:attrNameLst>
                                          <p:attrName>style.visibility</p:attrName>
                                        </p:attrNameLst>
                                      </p:cBhvr>
                                      <p:to>
                                        <p:strVal val="visible"/>
                                      </p:to>
                                    </p:set>
                                    <p:anim calcmode="lin" valueType="num">
                                      <p:cBhvr additive="base">
                                        <p:cTn id="55" dur="500" fill="hold"/>
                                        <p:tgtEl>
                                          <p:spTgt spid="19456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9456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9"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endParaRPr lang="zh-CN" altLang="en-US" dirty="0" smtClean="0"/>
          </a:p>
        </p:txBody>
      </p:sp>
      <p:sp>
        <p:nvSpPr>
          <p:cNvPr id="194563" name="Rectangle 3"/>
          <p:cNvSpPr>
            <a:spLocks noGrp="1" noChangeArrowheads="1"/>
          </p:cNvSpPr>
          <p:nvPr>
            <p:ph type="body" idx="1"/>
          </p:nvPr>
        </p:nvSpPr>
        <p:spPr/>
        <p:txBody>
          <a:bodyPr>
            <a:normAutofit/>
          </a:bodyPr>
          <a:lstStyle/>
          <a:p>
            <a:r>
              <a:rPr lang="zh-CN" altLang="en-US" dirty="0" smtClean="0">
                <a:solidFill>
                  <a:srgbClr val="3333FF"/>
                </a:solidFill>
              </a:rPr>
              <a:t>误码率：</a:t>
            </a:r>
            <a:endParaRPr lang="zh-CN" altLang="en-US" dirty="0" smtClean="0"/>
          </a:p>
          <a:p>
            <a:pPr lvl="1"/>
            <a:endParaRPr lang="zh-CN" altLang="en-US" dirty="0" smtClean="0"/>
          </a:p>
          <a:p>
            <a:pPr lvl="1"/>
            <a:endParaRPr lang="zh-CN" altLang="en-US" dirty="0" smtClean="0"/>
          </a:p>
          <a:p>
            <a:pPr lvl="1"/>
            <a:endParaRPr lang="zh-CN" altLang="en-US" dirty="0" smtClean="0"/>
          </a:p>
          <a:p>
            <a:pPr lvl="1"/>
            <a:endParaRPr lang="zh-CN" altLang="en-US" dirty="0" smtClean="0"/>
          </a:p>
          <a:p>
            <a:pPr lvl="1"/>
            <a:r>
              <a:rPr lang="zh-CN" altLang="en-US" dirty="0" smtClean="0"/>
              <a:t>设：</a:t>
            </a:r>
            <a:r>
              <a:rPr lang="en-US" altLang="zh-CN" i="1" dirty="0" smtClean="0"/>
              <a:t>f(</a:t>
            </a:r>
            <a:r>
              <a:rPr lang="en-US" altLang="zh-CN" i="1" dirty="0" smtClean="0">
                <a:sym typeface="Symbol" pitchFamily="18" charset="2"/>
              </a:rPr>
              <a:t></a:t>
            </a:r>
            <a:r>
              <a:rPr lang="en-US" altLang="zh-CN" i="1" dirty="0" smtClean="0"/>
              <a:t>)</a:t>
            </a:r>
            <a:r>
              <a:rPr lang="zh-CN" altLang="en-US" dirty="0" smtClean="0"/>
              <a:t>为接收矢量（包括</a:t>
            </a:r>
            <a:r>
              <a:rPr lang="zh-CN" altLang="en-US" dirty="0" smtClean="0">
                <a:solidFill>
                  <a:srgbClr val="3333FF"/>
                </a:solidFill>
              </a:rPr>
              <a:t>信号和噪声</a:t>
            </a:r>
            <a:r>
              <a:rPr lang="zh-CN" altLang="en-US" dirty="0" smtClean="0"/>
              <a:t>）相位的概率密度，则发生</a:t>
            </a:r>
            <a:r>
              <a:rPr lang="zh-CN" altLang="en-US" dirty="0" smtClean="0">
                <a:solidFill>
                  <a:srgbClr val="3333FF"/>
                </a:solidFill>
              </a:rPr>
              <a:t>错误的概率</a:t>
            </a:r>
            <a:r>
              <a:rPr lang="zh-CN" altLang="en-US" dirty="0" smtClean="0"/>
              <a:t>等于</a:t>
            </a:r>
          </a:p>
          <a:p>
            <a:pPr lvl="1"/>
            <a:endParaRPr lang="zh-CN" altLang="en-US" dirty="0" smtClean="0"/>
          </a:p>
          <a:p>
            <a:pPr lvl="1"/>
            <a:endParaRPr lang="zh-CN" altLang="en-US" dirty="0" smtClean="0"/>
          </a:p>
          <a:p>
            <a:pPr lvl="1"/>
            <a:r>
              <a:rPr lang="zh-CN" altLang="en-US" dirty="0" smtClean="0"/>
              <a:t>下面将用简单方法计算上式。</a:t>
            </a:r>
            <a:endParaRPr lang="zh-CN" altLang="en-US" dirty="0"/>
          </a:p>
        </p:txBody>
      </p:sp>
      <p:sp>
        <p:nvSpPr>
          <p:cNvPr id="20" name="灯片编号占位符 5"/>
          <p:cNvSpPr>
            <a:spLocks noGrp="1"/>
          </p:cNvSpPr>
          <p:nvPr>
            <p:ph type="sldNum" sz="quarter" idx="12"/>
          </p:nvPr>
        </p:nvSpPr>
        <p:spPr/>
        <p:txBody>
          <a:bodyPr/>
          <a:lstStyle/>
          <a:p>
            <a:fld id="{9B78465D-9DE9-43F7-8770-3EE0C6FFDCC7}" type="slidenum">
              <a:rPr lang="en-US" altLang="zh-CN" smtClean="0"/>
              <a:pPr/>
              <a:t>214</a:t>
            </a:fld>
            <a:endParaRPr lang="en-US" altLang="zh-CN"/>
          </a:p>
        </p:txBody>
      </p:sp>
      <p:grpSp>
        <p:nvGrpSpPr>
          <p:cNvPr id="2" name="Group 5"/>
          <p:cNvGrpSpPr>
            <a:grpSpLocks/>
          </p:cNvGrpSpPr>
          <p:nvPr/>
        </p:nvGrpSpPr>
        <p:grpSpPr bwMode="auto">
          <a:xfrm>
            <a:off x="2483768" y="1290068"/>
            <a:ext cx="2714625" cy="2365375"/>
            <a:chOff x="6632" y="9285"/>
            <a:chExt cx="2906" cy="2739"/>
          </a:xfrm>
        </p:grpSpPr>
        <p:sp>
          <p:nvSpPr>
            <p:cNvPr id="194566" name="AutoShape 6" descr="宽下对角线"/>
            <p:cNvSpPr>
              <a:spLocks noChangeArrowheads="1"/>
            </p:cNvSpPr>
            <p:nvPr/>
          </p:nvSpPr>
          <p:spPr bwMode="auto">
            <a:xfrm>
              <a:off x="7988" y="9816"/>
              <a:ext cx="936" cy="828"/>
            </a:xfrm>
            <a:prstGeom prst="rtTriangle">
              <a:avLst/>
            </a:prstGeom>
            <a:pattFill prst="wdDnDiag">
              <a:fgClr>
                <a:srgbClr val="000000"/>
              </a:fgClr>
              <a:bgClr>
                <a:srgbClr val="FFFFFF"/>
              </a:bgClr>
            </a:pattFill>
            <a:ln w="9525">
              <a:noFill/>
              <a:miter lim="800000"/>
              <a:headEnd/>
              <a:tailEnd/>
            </a:ln>
          </p:spPr>
          <p:txBody>
            <a:bodyPr/>
            <a:lstStyle/>
            <a:p>
              <a:endParaRPr lang="zh-CN" altLang="en-US"/>
            </a:p>
          </p:txBody>
        </p:sp>
        <p:grpSp>
          <p:nvGrpSpPr>
            <p:cNvPr id="3" name="Group 7"/>
            <p:cNvGrpSpPr>
              <a:grpSpLocks/>
            </p:cNvGrpSpPr>
            <p:nvPr/>
          </p:nvGrpSpPr>
          <p:grpSpPr bwMode="auto">
            <a:xfrm>
              <a:off x="6632" y="9315"/>
              <a:ext cx="2710" cy="2709"/>
              <a:chOff x="6691" y="10843"/>
              <a:chExt cx="2710" cy="2709"/>
            </a:xfrm>
          </p:grpSpPr>
          <p:sp>
            <p:nvSpPr>
              <p:cNvPr id="194568" name="Line 8"/>
              <p:cNvSpPr>
                <a:spLocks noChangeShapeType="1"/>
              </p:cNvSpPr>
              <p:nvPr/>
            </p:nvSpPr>
            <p:spPr bwMode="auto">
              <a:xfrm rot="18918480" flipV="1">
                <a:off x="6691" y="12174"/>
                <a:ext cx="2710" cy="11"/>
              </a:xfrm>
              <a:prstGeom prst="line">
                <a:avLst/>
              </a:prstGeom>
              <a:noFill/>
              <a:ln w="19050">
                <a:solidFill>
                  <a:srgbClr val="000000"/>
                </a:solidFill>
                <a:round/>
                <a:headEnd type="triangle" w="med" len="med"/>
                <a:tailEnd type="triangle" w="med" len="med"/>
              </a:ln>
            </p:spPr>
            <p:txBody>
              <a:bodyPr/>
              <a:lstStyle/>
              <a:p>
                <a:endParaRPr lang="zh-CN" altLang="en-US"/>
              </a:p>
            </p:txBody>
          </p:sp>
          <p:sp>
            <p:nvSpPr>
              <p:cNvPr id="194569" name="Line 9"/>
              <p:cNvSpPr>
                <a:spLocks noChangeShapeType="1"/>
              </p:cNvSpPr>
              <p:nvPr/>
            </p:nvSpPr>
            <p:spPr bwMode="auto">
              <a:xfrm rot="2718480" flipH="1">
                <a:off x="6717" y="12192"/>
                <a:ext cx="2709" cy="11"/>
              </a:xfrm>
              <a:prstGeom prst="line">
                <a:avLst/>
              </a:prstGeom>
              <a:noFill/>
              <a:ln w="19050">
                <a:solidFill>
                  <a:srgbClr val="000000"/>
                </a:solidFill>
                <a:round/>
                <a:headEnd type="triangle" w="med" len="med"/>
                <a:tailEnd type="triangle" w="med" len="med"/>
              </a:ln>
            </p:spPr>
            <p:txBody>
              <a:bodyPr/>
              <a:lstStyle/>
              <a:p>
                <a:endParaRPr lang="zh-CN" altLang="en-US"/>
              </a:p>
            </p:txBody>
          </p:sp>
        </p:grpSp>
        <p:grpSp>
          <p:nvGrpSpPr>
            <p:cNvPr id="4" name="Group 10"/>
            <p:cNvGrpSpPr>
              <a:grpSpLocks/>
            </p:cNvGrpSpPr>
            <p:nvPr/>
          </p:nvGrpSpPr>
          <p:grpSpPr bwMode="auto">
            <a:xfrm>
              <a:off x="6809" y="9512"/>
              <a:ext cx="2566" cy="2205"/>
              <a:chOff x="6809" y="9512"/>
              <a:chExt cx="2566" cy="2205"/>
            </a:xfrm>
          </p:grpSpPr>
          <p:sp>
            <p:nvSpPr>
              <p:cNvPr id="194571" name="Text Box 11"/>
              <p:cNvSpPr txBox="1">
                <a:spLocks noChangeArrowheads="1"/>
              </p:cNvSpPr>
              <p:nvPr/>
            </p:nvSpPr>
            <p:spPr bwMode="auto">
              <a:xfrm>
                <a:off x="7155" y="9512"/>
                <a:ext cx="556" cy="390"/>
              </a:xfrm>
              <a:prstGeom prst="rect">
                <a:avLst/>
              </a:prstGeom>
              <a:noFill/>
              <a:ln w="9525">
                <a:noFill/>
                <a:miter lim="800000"/>
                <a:headEnd/>
                <a:tailEnd/>
              </a:ln>
            </p:spPr>
            <p:txBody>
              <a:bodyPr/>
              <a:lstStyle/>
              <a:p>
                <a:pPr algn="just"/>
                <a:r>
                  <a:rPr lang="en-US" altLang="zh-CN">
                    <a:latin typeface="Times New Roman" pitchFamily="18" charset="0"/>
                  </a:rPr>
                  <a:t>01</a:t>
                </a:r>
                <a:endParaRPr lang="en-US" altLang="zh-CN" sz="3200"/>
              </a:p>
            </p:txBody>
          </p:sp>
          <p:sp>
            <p:nvSpPr>
              <p:cNvPr id="194572" name="Text Box 12"/>
              <p:cNvSpPr txBox="1">
                <a:spLocks noChangeArrowheads="1"/>
              </p:cNvSpPr>
              <p:nvPr/>
            </p:nvSpPr>
            <p:spPr bwMode="auto">
              <a:xfrm>
                <a:off x="8819" y="9662"/>
                <a:ext cx="556" cy="390"/>
              </a:xfrm>
              <a:prstGeom prst="rect">
                <a:avLst/>
              </a:prstGeom>
              <a:noFill/>
              <a:ln w="9525">
                <a:noFill/>
                <a:miter lim="800000"/>
                <a:headEnd/>
                <a:tailEnd/>
              </a:ln>
            </p:spPr>
            <p:txBody>
              <a:bodyPr/>
              <a:lstStyle/>
              <a:p>
                <a:pPr algn="just"/>
                <a:r>
                  <a:rPr lang="en-US" altLang="zh-CN">
                    <a:latin typeface="Times New Roman" pitchFamily="18" charset="0"/>
                  </a:rPr>
                  <a:t>11</a:t>
                </a:r>
                <a:endParaRPr lang="en-US" altLang="zh-CN" sz="3200"/>
              </a:p>
            </p:txBody>
          </p:sp>
          <p:sp>
            <p:nvSpPr>
              <p:cNvPr id="194573" name="Text Box 13"/>
              <p:cNvSpPr txBox="1">
                <a:spLocks noChangeArrowheads="1"/>
              </p:cNvSpPr>
              <p:nvPr/>
            </p:nvSpPr>
            <p:spPr bwMode="auto">
              <a:xfrm>
                <a:off x="6809" y="11057"/>
                <a:ext cx="556" cy="390"/>
              </a:xfrm>
              <a:prstGeom prst="rect">
                <a:avLst/>
              </a:prstGeom>
              <a:noFill/>
              <a:ln w="9525">
                <a:noFill/>
                <a:miter lim="800000"/>
                <a:headEnd/>
                <a:tailEnd/>
              </a:ln>
            </p:spPr>
            <p:txBody>
              <a:bodyPr/>
              <a:lstStyle/>
              <a:p>
                <a:pPr algn="just"/>
                <a:r>
                  <a:rPr lang="en-US" altLang="zh-CN">
                    <a:latin typeface="Times New Roman" pitchFamily="18" charset="0"/>
                  </a:rPr>
                  <a:t>00</a:t>
                </a:r>
                <a:endParaRPr lang="en-US" altLang="zh-CN" sz="3200"/>
              </a:p>
            </p:txBody>
          </p:sp>
          <p:sp>
            <p:nvSpPr>
              <p:cNvPr id="194574" name="Text Box 14"/>
              <p:cNvSpPr txBox="1">
                <a:spLocks noChangeArrowheads="1"/>
              </p:cNvSpPr>
              <p:nvPr/>
            </p:nvSpPr>
            <p:spPr bwMode="auto">
              <a:xfrm>
                <a:off x="8385" y="11327"/>
                <a:ext cx="556" cy="390"/>
              </a:xfrm>
              <a:prstGeom prst="rect">
                <a:avLst/>
              </a:prstGeom>
              <a:noFill/>
              <a:ln w="9525">
                <a:noFill/>
                <a:miter lim="800000"/>
                <a:headEnd/>
                <a:tailEnd/>
              </a:ln>
            </p:spPr>
            <p:txBody>
              <a:bodyPr/>
              <a:lstStyle/>
              <a:p>
                <a:pPr algn="just"/>
                <a:r>
                  <a:rPr lang="en-US" altLang="zh-CN">
                    <a:latin typeface="Times New Roman" pitchFamily="18" charset="0"/>
                  </a:rPr>
                  <a:t>10</a:t>
                </a:r>
                <a:endParaRPr lang="en-US" altLang="zh-CN" sz="3200"/>
              </a:p>
            </p:txBody>
          </p:sp>
        </p:grpSp>
        <p:sp>
          <p:nvSpPr>
            <p:cNvPr id="194575" name="Line 15"/>
            <p:cNvSpPr>
              <a:spLocks noChangeShapeType="1"/>
            </p:cNvSpPr>
            <p:nvPr/>
          </p:nvSpPr>
          <p:spPr bwMode="auto">
            <a:xfrm rot="10800000">
              <a:off x="7976" y="10653"/>
              <a:ext cx="1014" cy="0"/>
            </a:xfrm>
            <a:prstGeom prst="line">
              <a:avLst/>
            </a:prstGeom>
            <a:noFill/>
            <a:ln w="9525">
              <a:solidFill>
                <a:srgbClr val="000000"/>
              </a:solidFill>
              <a:prstDash val="dash"/>
              <a:round/>
              <a:headEnd/>
              <a:tailEnd/>
            </a:ln>
          </p:spPr>
          <p:txBody>
            <a:bodyPr/>
            <a:lstStyle/>
            <a:p>
              <a:endParaRPr lang="zh-CN" altLang="en-US"/>
            </a:p>
          </p:txBody>
        </p:sp>
        <p:sp>
          <p:nvSpPr>
            <p:cNvPr id="194576" name="Line 16"/>
            <p:cNvSpPr>
              <a:spLocks noChangeShapeType="1"/>
            </p:cNvSpPr>
            <p:nvPr/>
          </p:nvSpPr>
          <p:spPr bwMode="auto">
            <a:xfrm rot="16200000" flipH="1">
              <a:off x="7487" y="10153"/>
              <a:ext cx="991" cy="6"/>
            </a:xfrm>
            <a:prstGeom prst="line">
              <a:avLst/>
            </a:prstGeom>
            <a:noFill/>
            <a:ln w="9525">
              <a:solidFill>
                <a:srgbClr val="000000"/>
              </a:solidFill>
              <a:prstDash val="dash"/>
              <a:round/>
              <a:headEnd/>
              <a:tailEnd/>
            </a:ln>
          </p:spPr>
          <p:txBody>
            <a:bodyPr/>
            <a:lstStyle/>
            <a:p>
              <a:endParaRPr lang="zh-CN" altLang="en-US"/>
            </a:p>
          </p:txBody>
        </p:sp>
        <p:sp>
          <p:nvSpPr>
            <p:cNvPr id="194577" name="Text Box 17"/>
            <p:cNvSpPr txBox="1">
              <a:spLocks noChangeArrowheads="1"/>
            </p:cNvSpPr>
            <p:nvPr/>
          </p:nvSpPr>
          <p:spPr bwMode="auto">
            <a:xfrm>
              <a:off x="7710" y="9285"/>
              <a:ext cx="748" cy="435"/>
            </a:xfrm>
            <a:prstGeom prst="rect">
              <a:avLst/>
            </a:prstGeom>
            <a:noFill/>
            <a:ln w="9525">
              <a:noFill/>
              <a:miter lim="800000"/>
              <a:headEnd/>
              <a:tailEnd/>
            </a:ln>
          </p:spPr>
          <p:txBody>
            <a:bodyPr/>
            <a:lstStyle/>
            <a:p>
              <a:pPr algn="just"/>
              <a:r>
                <a:rPr lang="en-US" altLang="zh-CN">
                  <a:latin typeface="Times New Roman" pitchFamily="18" charset="0"/>
                </a:rPr>
                <a:t>90</a:t>
              </a:r>
              <a:r>
                <a:rPr lang="en-US" altLang="zh-CN">
                  <a:latin typeface="Times New Roman" pitchFamily="18" charset="0"/>
                  <a:sym typeface="Symbol" pitchFamily="18" charset="2"/>
                </a:rPr>
                <a:t></a:t>
              </a:r>
              <a:endParaRPr lang="en-US" altLang="zh-CN" sz="3200"/>
            </a:p>
          </p:txBody>
        </p:sp>
        <p:sp>
          <p:nvSpPr>
            <p:cNvPr id="194578" name="Text Box 18"/>
            <p:cNvSpPr txBox="1">
              <a:spLocks noChangeArrowheads="1"/>
            </p:cNvSpPr>
            <p:nvPr/>
          </p:nvSpPr>
          <p:spPr bwMode="auto">
            <a:xfrm>
              <a:off x="8894" y="10455"/>
              <a:ext cx="644" cy="435"/>
            </a:xfrm>
            <a:prstGeom prst="rect">
              <a:avLst/>
            </a:prstGeom>
            <a:noFill/>
            <a:ln w="9525">
              <a:noFill/>
              <a:miter lim="800000"/>
              <a:headEnd/>
              <a:tailEnd/>
            </a:ln>
          </p:spPr>
          <p:txBody>
            <a:bodyPr/>
            <a:lstStyle/>
            <a:p>
              <a:pPr algn="just"/>
              <a:r>
                <a:rPr lang="en-US" altLang="zh-CN">
                  <a:latin typeface="Times New Roman" pitchFamily="18" charset="0"/>
                </a:rPr>
                <a:t>0</a:t>
              </a:r>
              <a:r>
                <a:rPr lang="en-US" altLang="zh-CN">
                  <a:latin typeface="Times New Roman" pitchFamily="18" charset="0"/>
                  <a:sym typeface="Symbol" pitchFamily="18" charset="2"/>
                </a:rPr>
                <a:t></a:t>
              </a:r>
              <a:endParaRPr lang="en-US" altLang="zh-CN" sz="3200"/>
            </a:p>
          </p:txBody>
        </p:sp>
      </p:grpSp>
      <p:sp>
        <p:nvSpPr>
          <p:cNvPr id="194582" name="Rectangle 22"/>
          <p:cNvSpPr>
            <a:spLocks noChangeArrowheads="1"/>
          </p:cNvSpPr>
          <p:nvPr/>
        </p:nvSpPr>
        <p:spPr bwMode="auto">
          <a:xfrm>
            <a:off x="0" y="32623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94581" name="Object 21"/>
          <p:cNvGraphicFramePr>
            <a:graphicFrameLocks noChangeAspect="1"/>
          </p:cNvGraphicFramePr>
          <p:nvPr>
            <p:extLst>
              <p:ext uri="{D42A27DB-BD31-4B8C-83A1-F6EECF244321}">
                <p14:modId xmlns:p14="http://schemas.microsoft.com/office/powerpoint/2010/main" val="2574231011"/>
              </p:ext>
            </p:extLst>
          </p:nvPr>
        </p:nvGraphicFramePr>
        <p:xfrm>
          <a:off x="3041753" y="4653135"/>
          <a:ext cx="2538359" cy="667065"/>
        </p:xfrm>
        <a:graphic>
          <a:graphicData uri="http://schemas.openxmlformats.org/presentationml/2006/ole">
            <mc:AlternateContent xmlns:mc="http://schemas.openxmlformats.org/markup-compatibility/2006">
              <mc:Choice xmlns:v="urn:schemas-microsoft-com:vml" Requires="v">
                <p:oleObj spid="_x0000_s113854" name="公式" r:id="rId3" imgW="1269449" imgH="330057" progId="Equation.3">
                  <p:embed/>
                </p:oleObj>
              </mc:Choice>
              <mc:Fallback>
                <p:oleObj name="公式" r:id="rId3" imgW="1269449" imgH="330057" progId="Equation.3">
                  <p:embed/>
                  <p:pic>
                    <p:nvPicPr>
                      <p:cNvPr id="0" name="Picture 1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1753" y="4653135"/>
                        <a:ext cx="2538359" cy="667065"/>
                      </a:xfrm>
                      <a:prstGeom prst="rect">
                        <a:avLst/>
                      </a:prstGeom>
                      <a:noFill/>
                    </p:spPr>
                  </p:pic>
                </p:oleObj>
              </mc:Fallback>
            </mc:AlternateContent>
          </a:graphicData>
        </a:graphic>
      </p:graphicFrame>
      <p:sp>
        <p:nvSpPr>
          <p:cNvPr id="21" name="矩形 20"/>
          <p:cNvSpPr/>
          <p:nvPr/>
        </p:nvSpPr>
        <p:spPr>
          <a:xfrm>
            <a:off x="5364088" y="1512730"/>
            <a:ext cx="3096344" cy="1200329"/>
          </a:xfrm>
          <a:prstGeom prst="rect">
            <a:avLst/>
          </a:prstGeom>
        </p:spPr>
        <p:txBody>
          <a:bodyPr wrap="square">
            <a:spAutoFit/>
          </a:bodyPr>
          <a:lstStyle/>
          <a:p>
            <a:r>
              <a:rPr lang="zh-CN" altLang="en-US" sz="2400" b="1" dirty="0" smtClean="0">
                <a:latin typeface="+mj-ea"/>
                <a:ea typeface="+mj-ea"/>
              </a:rPr>
              <a:t>发射</a:t>
            </a:r>
            <a:r>
              <a:rPr lang="zh-CN" altLang="en-US" sz="2400" b="1" dirty="0" smtClean="0">
                <a:solidFill>
                  <a:srgbClr val="3333FF"/>
                </a:solidFill>
                <a:latin typeface="+mj-ea"/>
                <a:ea typeface="+mj-ea"/>
              </a:rPr>
              <a:t>“</a:t>
            </a:r>
            <a:r>
              <a:rPr lang="en-US" altLang="zh-CN" sz="2400" b="1" dirty="0" smtClean="0">
                <a:solidFill>
                  <a:srgbClr val="3333FF"/>
                </a:solidFill>
                <a:latin typeface="+mj-ea"/>
                <a:ea typeface="+mj-ea"/>
              </a:rPr>
              <a:t>11</a:t>
            </a:r>
            <a:r>
              <a:rPr lang="zh-CN" altLang="en-US" sz="2400" b="1" dirty="0" smtClean="0">
                <a:solidFill>
                  <a:srgbClr val="3333FF"/>
                </a:solidFill>
                <a:latin typeface="+mj-ea"/>
                <a:ea typeface="+mj-ea"/>
              </a:rPr>
              <a:t>”</a:t>
            </a:r>
            <a:r>
              <a:rPr lang="zh-CN" altLang="en-US" sz="2400" b="1" dirty="0" smtClean="0">
                <a:latin typeface="+mj-ea"/>
                <a:ea typeface="+mj-ea"/>
              </a:rPr>
              <a:t>时，接收矢量的</a:t>
            </a:r>
            <a:r>
              <a:rPr lang="zh-CN" altLang="en-US" sz="2400" b="1" dirty="0" smtClean="0">
                <a:solidFill>
                  <a:srgbClr val="3333FF"/>
                </a:solidFill>
                <a:latin typeface="+mj-ea"/>
                <a:ea typeface="+mj-ea"/>
              </a:rPr>
              <a:t>相位超出在</a:t>
            </a:r>
            <a:r>
              <a:rPr lang="en-US" altLang="zh-CN" sz="2400" b="1" dirty="0" smtClean="0">
                <a:solidFill>
                  <a:srgbClr val="3333FF"/>
                </a:solidFill>
                <a:latin typeface="+mj-ea"/>
                <a:ea typeface="+mj-ea"/>
              </a:rPr>
              <a:t>0~90</a:t>
            </a:r>
            <a:r>
              <a:rPr lang="zh-CN" altLang="en-US" sz="2400" b="1" dirty="0" smtClean="0">
                <a:solidFill>
                  <a:srgbClr val="3333FF"/>
                </a:solidFill>
                <a:latin typeface="+mj-ea"/>
                <a:ea typeface="+mj-ea"/>
              </a:rPr>
              <a:t>度</a:t>
            </a:r>
            <a:r>
              <a:rPr lang="zh-CN" altLang="en-US" sz="2400" b="1" dirty="0" smtClean="0">
                <a:latin typeface="+mj-ea"/>
                <a:ea typeface="+mj-ea"/>
              </a:rPr>
              <a:t>内，将错判</a:t>
            </a:r>
            <a:endParaRPr lang="zh-CN" altLang="en-US" sz="2400" b="1" dirty="0">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4563">
                                            <p:txEl>
                                              <p:pRg st="5" end="5"/>
                                            </p:txEl>
                                          </p:spTgt>
                                        </p:tgtEl>
                                        <p:attrNameLst>
                                          <p:attrName>style.visibility</p:attrName>
                                        </p:attrNameLst>
                                      </p:cBhvr>
                                      <p:to>
                                        <p:strVal val="visible"/>
                                      </p:to>
                                    </p:set>
                                    <p:anim calcmode="lin" valueType="num">
                                      <p:cBhvr additive="base">
                                        <p:cTn id="17" dur="500" fill="hold"/>
                                        <p:tgtEl>
                                          <p:spTgt spid="19456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4563">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4581"/>
                                        </p:tgtEl>
                                        <p:attrNameLst>
                                          <p:attrName>style.visibility</p:attrName>
                                        </p:attrNameLst>
                                      </p:cBhvr>
                                      <p:to>
                                        <p:strVal val="visible"/>
                                      </p:to>
                                    </p:set>
                                    <p:anim calcmode="lin" valueType="num">
                                      <p:cBhvr additive="base">
                                        <p:cTn id="21" dur="500" fill="hold"/>
                                        <p:tgtEl>
                                          <p:spTgt spid="194581"/>
                                        </p:tgtEl>
                                        <p:attrNameLst>
                                          <p:attrName>ppt_x</p:attrName>
                                        </p:attrNameLst>
                                      </p:cBhvr>
                                      <p:tavLst>
                                        <p:tav tm="0">
                                          <p:val>
                                            <p:strVal val="#ppt_x"/>
                                          </p:val>
                                        </p:tav>
                                        <p:tav tm="100000">
                                          <p:val>
                                            <p:strVal val="#ppt_x"/>
                                          </p:val>
                                        </p:tav>
                                      </p:tavLst>
                                    </p:anim>
                                    <p:anim calcmode="lin" valueType="num">
                                      <p:cBhvr additive="base">
                                        <p:cTn id="22" dur="500" fill="hold"/>
                                        <p:tgtEl>
                                          <p:spTgt spid="19458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94563">
                                            <p:txEl>
                                              <p:pRg st="8" end="8"/>
                                            </p:txEl>
                                          </p:spTgt>
                                        </p:tgtEl>
                                        <p:attrNameLst>
                                          <p:attrName>style.visibility</p:attrName>
                                        </p:attrNameLst>
                                      </p:cBhvr>
                                      <p:to>
                                        <p:strVal val="visible"/>
                                      </p:to>
                                    </p:set>
                                    <p:anim calcmode="lin" valueType="num">
                                      <p:cBhvr additive="base">
                                        <p:cTn id="27" dur="500" fill="hold"/>
                                        <p:tgtEl>
                                          <p:spTgt spid="194563">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9456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zh-CN" altLang="en-US" dirty="0" smtClean="0">
                <a:solidFill>
                  <a:srgbClr val="3333FF"/>
                </a:solidFill>
              </a:rPr>
              <a:t>计算</a:t>
            </a:r>
            <a:endParaRPr lang="zh-CN" altLang="en-US" dirty="0">
              <a:solidFill>
                <a:srgbClr val="3333FF"/>
              </a:solidFill>
            </a:endParaRPr>
          </a:p>
        </p:txBody>
      </p:sp>
      <p:sp>
        <p:nvSpPr>
          <p:cNvPr id="195587" name="Rectangle 3"/>
          <p:cNvSpPr>
            <a:spLocks noGrp="1" noChangeArrowheads="1"/>
          </p:cNvSpPr>
          <p:nvPr>
            <p:ph type="body" idx="1"/>
          </p:nvPr>
        </p:nvSpPr>
        <p:spPr/>
        <p:txBody>
          <a:bodyPr>
            <a:normAutofit lnSpcReduction="10000"/>
          </a:bodyPr>
          <a:lstStyle/>
          <a:p>
            <a:r>
              <a:rPr lang="zh-CN" altLang="en-US" dirty="0" smtClean="0"/>
              <a:t>设：信号表示式为</a:t>
            </a:r>
          </a:p>
          <a:p>
            <a:r>
              <a:rPr lang="zh-CN" altLang="en-US" dirty="0" smtClean="0"/>
              <a:t>式中 </a:t>
            </a:r>
          </a:p>
          <a:p>
            <a:r>
              <a:rPr lang="zh-CN" altLang="en-US" dirty="0" smtClean="0"/>
              <a:t>当</a:t>
            </a:r>
            <a:r>
              <a:rPr lang="en-US" altLang="zh-CN" dirty="0" smtClean="0"/>
              <a:t>QPSK</a:t>
            </a:r>
            <a:r>
              <a:rPr lang="zh-CN" altLang="en-US" dirty="0" smtClean="0"/>
              <a:t>码元相位</a:t>
            </a:r>
            <a:r>
              <a:rPr lang="zh-CN" altLang="en-US" i="1" dirty="0" smtClean="0">
                <a:solidFill>
                  <a:srgbClr val="3333FF"/>
                </a:solidFill>
                <a:sym typeface="Symbol" pitchFamily="18" charset="2"/>
              </a:rPr>
              <a:t></a:t>
            </a:r>
            <a:r>
              <a:rPr lang="en-US" altLang="zh-CN" i="1" baseline="-25000" dirty="0" smtClean="0">
                <a:solidFill>
                  <a:srgbClr val="3333FF"/>
                </a:solidFill>
              </a:rPr>
              <a:t>k</a:t>
            </a:r>
            <a:r>
              <a:rPr lang="zh-CN" altLang="en-US" dirty="0" smtClean="0">
                <a:solidFill>
                  <a:srgbClr val="3333FF"/>
                </a:solidFill>
              </a:rPr>
              <a:t>等于</a:t>
            </a:r>
            <a:r>
              <a:rPr lang="en-US" altLang="zh-CN" dirty="0" smtClean="0">
                <a:solidFill>
                  <a:srgbClr val="3333FF"/>
                </a:solidFill>
              </a:rPr>
              <a:t>45</a:t>
            </a:r>
            <a:r>
              <a:rPr lang="en-US" altLang="zh-CN" dirty="0" smtClean="0">
                <a:solidFill>
                  <a:srgbClr val="3333FF"/>
                </a:solidFill>
                <a:sym typeface="Symbol" pitchFamily="18" charset="2"/>
              </a:rPr>
              <a:t></a:t>
            </a:r>
            <a:r>
              <a:rPr lang="zh-CN" altLang="en-US" dirty="0" smtClean="0"/>
              <a:t>时，</a:t>
            </a:r>
          </a:p>
          <a:p>
            <a:r>
              <a:rPr lang="zh-CN" altLang="en-US" dirty="0" smtClean="0"/>
              <a:t>故信号码元相当于是互相正交的两个</a:t>
            </a:r>
            <a:r>
              <a:rPr lang="en-US" altLang="zh-CN" dirty="0" smtClean="0"/>
              <a:t>2PSK</a:t>
            </a:r>
            <a:r>
              <a:rPr lang="zh-CN" altLang="en-US" dirty="0" smtClean="0"/>
              <a:t>码元，其幅度分别为接收信号幅度的</a:t>
            </a:r>
            <a:r>
              <a:rPr lang="en-US" altLang="zh-CN" dirty="0" smtClean="0"/>
              <a:t>1/2</a:t>
            </a:r>
            <a:r>
              <a:rPr lang="en-US" altLang="zh-CN" baseline="30000" dirty="0" smtClean="0"/>
              <a:t>1/2</a:t>
            </a:r>
            <a:r>
              <a:rPr lang="zh-CN" altLang="en-US" dirty="0" smtClean="0"/>
              <a:t>倍，</a:t>
            </a:r>
            <a:r>
              <a:rPr lang="zh-CN" altLang="en-US" dirty="0" smtClean="0">
                <a:solidFill>
                  <a:srgbClr val="3333FF"/>
                </a:solidFill>
              </a:rPr>
              <a:t>功率为接收信号功率的</a:t>
            </a:r>
            <a:r>
              <a:rPr lang="en-US" altLang="zh-CN" dirty="0" smtClean="0">
                <a:solidFill>
                  <a:srgbClr val="3333FF"/>
                </a:solidFill>
              </a:rPr>
              <a:t>(1/2)</a:t>
            </a:r>
            <a:r>
              <a:rPr lang="zh-CN" altLang="en-US" dirty="0" smtClean="0">
                <a:solidFill>
                  <a:srgbClr val="3333FF"/>
                </a:solidFill>
              </a:rPr>
              <a:t>倍</a:t>
            </a:r>
            <a:r>
              <a:rPr lang="zh-CN" altLang="en-US" dirty="0" smtClean="0"/>
              <a:t>。</a:t>
            </a:r>
            <a:endParaRPr lang="en-US" altLang="zh-CN" dirty="0" smtClean="0"/>
          </a:p>
          <a:p>
            <a:r>
              <a:rPr lang="zh-CN" altLang="en-US" dirty="0" smtClean="0">
                <a:solidFill>
                  <a:srgbClr val="3333FF"/>
                </a:solidFill>
              </a:rPr>
              <a:t>接收端</a:t>
            </a:r>
            <a:r>
              <a:rPr lang="zh-CN" altLang="en-US" dirty="0" smtClean="0"/>
              <a:t>，接收信号与噪声之和为</a:t>
            </a:r>
          </a:p>
          <a:p>
            <a:pPr lvl="1"/>
            <a:endParaRPr lang="zh-CN" altLang="en-US" dirty="0" smtClean="0"/>
          </a:p>
          <a:p>
            <a:r>
              <a:rPr lang="zh-CN" altLang="en-US" dirty="0" smtClean="0"/>
              <a:t>式中</a:t>
            </a:r>
          </a:p>
        </p:txBody>
      </p:sp>
      <p:sp>
        <p:nvSpPr>
          <p:cNvPr id="18" name="灯片编号占位符 5"/>
          <p:cNvSpPr>
            <a:spLocks noGrp="1"/>
          </p:cNvSpPr>
          <p:nvPr>
            <p:ph type="sldNum" sz="quarter" idx="12"/>
          </p:nvPr>
        </p:nvSpPr>
        <p:spPr/>
        <p:txBody>
          <a:bodyPr/>
          <a:lstStyle/>
          <a:p>
            <a:fld id="{A4516BDC-3933-4542-944E-FA01521CE6B3}" type="slidenum">
              <a:rPr lang="en-US" altLang="zh-CN" smtClean="0"/>
              <a:pPr/>
              <a:t>215</a:t>
            </a:fld>
            <a:endParaRPr lang="en-US" altLang="zh-CN"/>
          </a:p>
        </p:txBody>
      </p:sp>
      <p:sp>
        <p:nvSpPr>
          <p:cNvPr id="195589" name="Rectangle 5"/>
          <p:cNvSpPr>
            <a:spLocks noChangeArrowheads="1"/>
          </p:cNvSpPr>
          <p:nvPr/>
        </p:nvSpPr>
        <p:spPr bwMode="auto">
          <a:xfrm>
            <a:off x="0" y="32004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95588" name="Object 4"/>
          <p:cNvGraphicFramePr>
            <a:graphicFrameLocks noChangeAspect="1"/>
          </p:cNvGraphicFramePr>
          <p:nvPr>
            <p:extLst>
              <p:ext uri="{D42A27DB-BD31-4B8C-83A1-F6EECF244321}">
                <p14:modId xmlns:p14="http://schemas.microsoft.com/office/powerpoint/2010/main" val="4139173989"/>
              </p:ext>
            </p:extLst>
          </p:nvPr>
        </p:nvGraphicFramePr>
        <p:xfrm>
          <a:off x="3707904" y="1196752"/>
          <a:ext cx="5294312" cy="452438"/>
        </p:xfrm>
        <a:graphic>
          <a:graphicData uri="http://schemas.openxmlformats.org/presentationml/2006/ole">
            <mc:AlternateContent xmlns:mc="http://schemas.openxmlformats.org/markup-compatibility/2006">
              <mc:Choice xmlns:v="urn:schemas-microsoft-com:vml" Requires="v">
                <p:oleObj spid="_x0000_s460018" name="公式" r:id="rId3" imgW="2667000" imgH="228600" progId="Equation.3">
                  <p:embed/>
                </p:oleObj>
              </mc:Choice>
              <mc:Fallback>
                <p:oleObj name="公式" r:id="rId3" imgW="26670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196752"/>
                        <a:ext cx="5294312"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5591" name="Rectangle 7"/>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95590" name="Object 6"/>
          <p:cNvGraphicFramePr>
            <a:graphicFrameLocks noChangeAspect="1"/>
          </p:cNvGraphicFramePr>
          <p:nvPr>
            <p:extLst>
              <p:ext uri="{D42A27DB-BD31-4B8C-83A1-F6EECF244321}">
                <p14:modId xmlns:p14="http://schemas.microsoft.com/office/powerpoint/2010/main" val="1417552179"/>
              </p:ext>
            </p:extLst>
          </p:nvPr>
        </p:nvGraphicFramePr>
        <p:xfrm>
          <a:off x="1691680" y="1917080"/>
          <a:ext cx="1350963" cy="431800"/>
        </p:xfrm>
        <a:graphic>
          <a:graphicData uri="http://schemas.openxmlformats.org/presentationml/2006/ole">
            <mc:AlternateContent xmlns:mc="http://schemas.openxmlformats.org/markup-compatibility/2006">
              <mc:Choice xmlns:v="urn:schemas-microsoft-com:vml" Requires="v">
                <p:oleObj spid="_x0000_s460019" name="公式" r:id="rId5" imgW="711200" imgH="228600" progId="Equation.3">
                  <p:embed/>
                </p:oleObj>
              </mc:Choice>
              <mc:Fallback>
                <p:oleObj name="公式" r:id="rId5" imgW="71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680" y="1917080"/>
                        <a:ext cx="1350963"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5593" name="Rectangle 9"/>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95592" name="Object 8"/>
          <p:cNvGraphicFramePr>
            <a:graphicFrameLocks noChangeAspect="1"/>
          </p:cNvGraphicFramePr>
          <p:nvPr>
            <p:extLst>
              <p:ext uri="{D42A27DB-BD31-4B8C-83A1-F6EECF244321}">
                <p14:modId xmlns:p14="http://schemas.microsoft.com/office/powerpoint/2010/main" val="2546616150"/>
              </p:ext>
            </p:extLst>
          </p:nvPr>
        </p:nvGraphicFramePr>
        <p:xfrm>
          <a:off x="3265488" y="1916832"/>
          <a:ext cx="1306512" cy="441325"/>
        </p:xfrm>
        <a:graphic>
          <a:graphicData uri="http://schemas.openxmlformats.org/presentationml/2006/ole">
            <mc:AlternateContent xmlns:mc="http://schemas.openxmlformats.org/markup-compatibility/2006">
              <mc:Choice xmlns:v="urn:schemas-microsoft-com:vml" Requires="v">
                <p:oleObj spid="_x0000_s460020" name="公式" r:id="rId7" imgW="672808" imgH="228501" progId="Equation.3">
                  <p:embed/>
                </p:oleObj>
              </mc:Choice>
              <mc:Fallback>
                <p:oleObj name="公式" r:id="rId7" imgW="67280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5488" y="1916832"/>
                        <a:ext cx="1306512"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5595" name="Rectangle 11"/>
          <p:cNvSpPr>
            <a:spLocks noChangeArrowheads="1"/>
          </p:cNvSpPr>
          <p:nvPr/>
        </p:nvSpPr>
        <p:spPr bwMode="auto">
          <a:xfrm>
            <a:off x="0" y="33004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95594" name="Object 10"/>
          <p:cNvGraphicFramePr>
            <a:graphicFrameLocks noChangeAspect="1"/>
          </p:cNvGraphicFramePr>
          <p:nvPr>
            <p:extLst>
              <p:ext uri="{D42A27DB-BD31-4B8C-83A1-F6EECF244321}">
                <p14:modId xmlns:p14="http://schemas.microsoft.com/office/powerpoint/2010/main" val="2422080430"/>
              </p:ext>
            </p:extLst>
          </p:nvPr>
        </p:nvGraphicFramePr>
        <p:xfrm>
          <a:off x="6084168" y="2348880"/>
          <a:ext cx="1844675" cy="479425"/>
        </p:xfrm>
        <a:graphic>
          <a:graphicData uri="http://schemas.openxmlformats.org/presentationml/2006/ole">
            <mc:AlternateContent xmlns:mc="http://schemas.openxmlformats.org/markup-compatibility/2006">
              <mc:Choice xmlns:v="urn:schemas-microsoft-com:vml" Requires="v">
                <p:oleObj spid="_x0000_s460021" name="公式" r:id="rId9" imgW="990170" imgH="253890" progId="Equation.3">
                  <p:embed/>
                </p:oleObj>
              </mc:Choice>
              <mc:Fallback>
                <p:oleObj name="公式" r:id="rId9" imgW="990170" imgH="25389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4168" y="2348880"/>
                        <a:ext cx="1844675"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5597" name="Rectangle 13"/>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95596" name="Object 12"/>
          <p:cNvGraphicFramePr>
            <a:graphicFrameLocks noChangeAspect="1"/>
          </p:cNvGraphicFramePr>
          <p:nvPr>
            <p:extLst>
              <p:ext uri="{D42A27DB-BD31-4B8C-83A1-F6EECF244321}">
                <p14:modId xmlns:p14="http://schemas.microsoft.com/office/powerpoint/2010/main" val="3819116248"/>
              </p:ext>
            </p:extLst>
          </p:nvPr>
        </p:nvGraphicFramePr>
        <p:xfrm>
          <a:off x="2267744" y="4941168"/>
          <a:ext cx="3509963" cy="439738"/>
        </p:xfrm>
        <a:graphic>
          <a:graphicData uri="http://schemas.openxmlformats.org/presentationml/2006/ole">
            <mc:AlternateContent xmlns:mc="http://schemas.openxmlformats.org/markup-compatibility/2006">
              <mc:Choice xmlns:v="urn:schemas-microsoft-com:vml" Requires="v">
                <p:oleObj spid="_x0000_s460022" name="公式" r:id="rId11" imgW="1828800" imgH="228600" progId="Equation.3">
                  <p:embed/>
                </p:oleObj>
              </mc:Choice>
              <mc:Fallback>
                <p:oleObj name="公式" r:id="rId11" imgW="18288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7744" y="4941168"/>
                        <a:ext cx="3509963" cy="43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5599" name="Rectangle 15"/>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95598" name="Object 14"/>
          <p:cNvGraphicFramePr>
            <a:graphicFrameLocks noChangeAspect="1"/>
          </p:cNvGraphicFramePr>
          <p:nvPr>
            <p:extLst>
              <p:ext uri="{D42A27DB-BD31-4B8C-83A1-F6EECF244321}">
                <p14:modId xmlns:p14="http://schemas.microsoft.com/office/powerpoint/2010/main" val="200143870"/>
              </p:ext>
            </p:extLst>
          </p:nvPr>
        </p:nvGraphicFramePr>
        <p:xfrm>
          <a:off x="1691680" y="5517232"/>
          <a:ext cx="3916362" cy="428625"/>
        </p:xfrm>
        <a:graphic>
          <a:graphicData uri="http://schemas.openxmlformats.org/presentationml/2006/ole">
            <mc:AlternateContent xmlns:mc="http://schemas.openxmlformats.org/markup-compatibility/2006">
              <mc:Choice xmlns:v="urn:schemas-microsoft-com:vml" Requires="v">
                <p:oleObj spid="_x0000_s460023" name="公式" r:id="rId13" imgW="2082800" imgH="228600" progId="Equation.3">
                  <p:embed/>
                </p:oleObj>
              </mc:Choice>
              <mc:Fallback>
                <p:oleObj name="公式" r:id="rId13" imgW="20828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1680" y="5517232"/>
                        <a:ext cx="3916362"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5601" name="Rectangle 17"/>
          <p:cNvSpPr>
            <a:spLocks noChangeArrowheads="1"/>
          </p:cNvSpPr>
          <p:nvPr/>
        </p:nvSpPr>
        <p:spPr bwMode="auto">
          <a:xfrm>
            <a:off x="0" y="330993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2" name="矩形 1"/>
          <p:cNvSpPr/>
          <p:nvPr/>
        </p:nvSpPr>
        <p:spPr>
          <a:xfrm>
            <a:off x="1475656" y="5899444"/>
            <a:ext cx="4572000" cy="400110"/>
          </a:xfrm>
          <a:prstGeom prst="rect">
            <a:avLst/>
          </a:prstGeom>
        </p:spPr>
        <p:txBody>
          <a:bodyPr>
            <a:spAutoFit/>
          </a:bodyPr>
          <a:lstStyle/>
          <a:p>
            <a:r>
              <a:rPr lang="en-US" altLang="zh-CN" sz="2000" b="1" i="1" dirty="0">
                <a:latin typeface="+mj-ea"/>
                <a:ea typeface="+mj-ea"/>
              </a:rPr>
              <a:t>n</a:t>
            </a:r>
            <a:r>
              <a:rPr lang="en-US" altLang="zh-CN" sz="2000" b="1" dirty="0">
                <a:latin typeface="+mj-ea"/>
                <a:ea typeface="+mj-ea"/>
              </a:rPr>
              <a:t>(</a:t>
            </a:r>
            <a:r>
              <a:rPr lang="en-US" altLang="zh-CN" sz="2000" b="1" i="1" dirty="0">
                <a:latin typeface="+mj-ea"/>
                <a:ea typeface="+mj-ea"/>
              </a:rPr>
              <a:t>t</a:t>
            </a:r>
            <a:r>
              <a:rPr lang="en-US" altLang="zh-CN" sz="2000" b="1" dirty="0" smtClean="0">
                <a:latin typeface="+mj-ea"/>
                <a:ea typeface="+mj-ea"/>
              </a:rPr>
              <a:t>)</a:t>
            </a:r>
            <a:r>
              <a:rPr lang="zh-CN" altLang="en-US" sz="2000" b="1" dirty="0" smtClean="0">
                <a:latin typeface="+mj-ea"/>
                <a:ea typeface="+mj-ea"/>
              </a:rPr>
              <a:t>，</a:t>
            </a:r>
            <a:r>
              <a:rPr lang="en-US" altLang="zh-CN" sz="2000" b="1" i="1" dirty="0">
                <a:latin typeface="+mj-ea"/>
                <a:ea typeface="+mj-ea"/>
              </a:rPr>
              <a:t> </a:t>
            </a:r>
            <a:r>
              <a:rPr lang="en-US" altLang="zh-CN" sz="2000" b="1" i="1" dirty="0" err="1" smtClean="0">
                <a:latin typeface="+mj-ea"/>
                <a:ea typeface="+mj-ea"/>
              </a:rPr>
              <a:t>n</a:t>
            </a:r>
            <a:r>
              <a:rPr lang="en-US" altLang="zh-CN" sz="2000" b="1" i="1" baseline="-25000" dirty="0" err="1" smtClean="0">
                <a:latin typeface="+mj-ea"/>
                <a:ea typeface="+mj-ea"/>
              </a:rPr>
              <a:t>c</a:t>
            </a:r>
            <a:r>
              <a:rPr lang="en-US" altLang="zh-CN" sz="2000" b="1" dirty="0" smtClean="0">
                <a:latin typeface="+mj-ea"/>
                <a:ea typeface="+mj-ea"/>
              </a:rPr>
              <a:t>(</a:t>
            </a:r>
            <a:r>
              <a:rPr lang="en-US" altLang="zh-CN" sz="2000" b="1" i="1" dirty="0" smtClean="0">
                <a:latin typeface="+mj-ea"/>
                <a:ea typeface="+mj-ea"/>
              </a:rPr>
              <a:t>t</a:t>
            </a:r>
            <a:r>
              <a:rPr lang="en-US" altLang="zh-CN" sz="2000" b="1" dirty="0" smtClean="0">
                <a:latin typeface="+mj-ea"/>
                <a:ea typeface="+mj-ea"/>
              </a:rPr>
              <a:t>)</a:t>
            </a:r>
            <a:r>
              <a:rPr lang="zh-CN" altLang="en-US" sz="2000" b="1" dirty="0" smtClean="0">
                <a:latin typeface="+mj-ea"/>
                <a:ea typeface="+mj-ea"/>
              </a:rPr>
              <a:t>，</a:t>
            </a:r>
            <a:r>
              <a:rPr lang="en-US" altLang="zh-CN" sz="2000" b="1" i="1" dirty="0">
                <a:latin typeface="+mj-ea"/>
                <a:ea typeface="+mj-ea"/>
              </a:rPr>
              <a:t> </a:t>
            </a:r>
            <a:r>
              <a:rPr lang="en-US" altLang="zh-CN" sz="2000" b="1" i="1" dirty="0" smtClean="0">
                <a:latin typeface="+mj-ea"/>
                <a:ea typeface="+mj-ea"/>
              </a:rPr>
              <a:t>n</a:t>
            </a:r>
            <a:r>
              <a:rPr lang="en-US" altLang="zh-CN" sz="2000" b="1" i="1" baseline="-25000" dirty="0" smtClean="0">
                <a:latin typeface="+mj-ea"/>
              </a:rPr>
              <a:t>s</a:t>
            </a:r>
            <a:r>
              <a:rPr lang="en-US" altLang="zh-CN" sz="2000" b="1" dirty="0" smtClean="0">
                <a:latin typeface="+mj-ea"/>
                <a:ea typeface="+mj-ea"/>
              </a:rPr>
              <a:t>(</a:t>
            </a:r>
            <a:r>
              <a:rPr lang="en-US" altLang="zh-CN" sz="2000" b="1" i="1" dirty="0" smtClean="0">
                <a:latin typeface="+mj-ea"/>
                <a:ea typeface="+mj-ea"/>
              </a:rPr>
              <a:t>t</a:t>
            </a:r>
            <a:r>
              <a:rPr lang="en-US" altLang="zh-CN" sz="2000" b="1" dirty="0">
                <a:latin typeface="+mj-ea"/>
                <a:ea typeface="+mj-ea"/>
              </a:rPr>
              <a:t>)</a:t>
            </a:r>
            <a:r>
              <a:rPr lang="zh-CN" altLang="en-US" sz="2000" b="1" dirty="0" smtClean="0">
                <a:latin typeface="+mj-ea"/>
                <a:ea typeface="+mj-ea"/>
              </a:rPr>
              <a:t>的</a:t>
            </a:r>
            <a:r>
              <a:rPr lang="zh-CN" altLang="en-US" sz="2000" b="1" dirty="0">
                <a:latin typeface="+mj-ea"/>
                <a:ea typeface="+mj-ea"/>
              </a:rPr>
              <a:t>方差为</a:t>
            </a:r>
            <a:r>
              <a:rPr lang="zh-CN" altLang="en-US" sz="2000" b="1" dirty="0">
                <a:latin typeface="+mj-ea"/>
                <a:ea typeface="+mj-ea"/>
                <a:sym typeface="Symbol" pitchFamily="18" charset="2"/>
              </a:rPr>
              <a:t></a:t>
            </a:r>
            <a:r>
              <a:rPr lang="en-US" altLang="zh-CN" sz="2000" b="1" baseline="-25000" dirty="0" smtClean="0">
                <a:latin typeface="+mj-ea"/>
                <a:ea typeface="+mj-ea"/>
                <a:sym typeface="Symbol" pitchFamily="18" charset="2"/>
              </a:rPr>
              <a:t>n</a:t>
            </a:r>
            <a:r>
              <a:rPr lang="en-US" altLang="zh-CN" sz="2000" b="1" baseline="30000" dirty="0" smtClean="0">
                <a:latin typeface="+mj-ea"/>
                <a:ea typeface="+mj-ea"/>
                <a:sym typeface="Symbol" pitchFamily="18" charset="2"/>
              </a:rPr>
              <a:t>2</a:t>
            </a:r>
            <a:endParaRPr lang="zh-CN" altLang="en-US" sz="2000" b="1" dirty="0">
              <a:latin typeface="+mj-ea"/>
              <a:ea typeface="+mj-ea"/>
            </a:endParaRPr>
          </a:p>
        </p:txBody>
      </p:sp>
    </p:spTree>
    <p:extLst>
      <p:ext uri="{BB962C8B-B14F-4D97-AF65-F5344CB8AC3E}">
        <p14:creationId xmlns:p14="http://schemas.microsoft.com/office/powerpoint/2010/main" val="93728561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5587">
                                            <p:txEl>
                                              <p:pRg st="2" end="2"/>
                                            </p:txEl>
                                          </p:spTgt>
                                        </p:tgtEl>
                                        <p:attrNameLst>
                                          <p:attrName>style.visibility</p:attrName>
                                        </p:attrNameLst>
                                      </p:cBhvr>
                                      <p:to>
                                        <p:strVal val="visible"/>
                                      </p:to>
                                    </p:set>
                                    <p:anim calcmode="lin" valueType="num">
                                      <p:cBhvr additive="base">
                                        <p:cTn id="7" dur="500" fill="hold"/>
                                        <p:tgtEl>
                                          <p:spTgt spid="19558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558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5594"/>
                                        </p:tgtEl>
                                        <p:attrNameLst>
                                          <p:attrName>style.visibility</p:attrName>
                                        </p:attrNameLst>
                                      </p:cBhvr>
                                      <p:to>
                                        <p:strVal val="visible"/>
                                      </p:to>
                                    </p:set>
                                    <p:anim calcmode="lin" valueType="num">
                                      <p:cBhvr additive="base">
                                        <p:cTn id="11" dur="500" fill="hold"/>
                                        <p:tgtEl>
                                          <p:spTgt spid="195594"/>
                                        </p:tgtEl>
                                        <p:attrNameLst>
                                          <p:attrName>ppt_x</p:attrName>
                                        </p:attrNameLst>
                                      </p:cBhvr>
                                      <p:tavLst>
                                        <p:tav tm="0">
                                          <p:val>
                                            <p:strVal val="#ppt_x"/>
                                          </p:val>
                                        </p:tav>
                                        <p:tav tm="100000">
                                          <p:val>
                                            <p:strVal val="#ppt_x"/>
                                          </p:val>
                                        </p:tav>
                                      </p:tavLst>
                                    </p:anim>
                                    <p:anim calcmode="lin" valueType="num">
                                      <p:cBhvr additive="base">
                                        <p:cTn id="12" dur="500" fill="hold"/>
                                        <p:tgtEl>
                                          <p:spTgt spid="19559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5587">
                                            <p:txEl>
                                              <p:pRg st="3" end="3"/>
                                            </p:txEl>
                                          </p:spTgt>
                                        </p:tgtEl>
                                        <p:attrNameLst>
                                          <p:attrName>style.visibility</p:attrName>
                                        </p:attrNameLst>
                                      </p:cBhvr>
                                      <p:to>
                                        <p:strVal val="visible"/>
                                      </p:to>
                                    </p:set>
                                    <p:anim calcmode="lin" valueType="num">
                                      <p:cBhvr additive="base">
                                        <p:cTn id="17" dur="500" fill="hold"/>
                                        <p:tgtEl>
                                          <p:spTgt spid="19558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55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95587">
                                            <p:txEl>
                                              <p:pRg st="4" end="4"/>
                                            </p:txEl>
                                          </p:spTgt>
                                        </p:tgtEl>
                                        <p:attrNameLst>
                                          <p:attrName>style.visibility</p:attrName>
                                        </p:attrNameLst>
                                      </p:cBhvr>
                                      <p:to>
                                        <p:strVal val="visible"/>
                                      </p:to>
                                    </p:set>
                                    <p:anim calcmode="lin" valueType="num">
                                      <p:cBhvr additive="base">
                                        <p:cTn id="23" dur="500" fill="hold"/>
                                        <p:tgtEl>
                                          <p:spTgt spid="19558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95587">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95596"/>
                                        </p:tgtEl>
                                        <p:attrNameLst>
                                          <p:attrName>style.visibility</p:attrName>
                                        </p:attrNameLst>
                                      </p:cBhvr>
                                      <p:to>
                                        <p:strVal val="visible"/>
                                      </p:to>
                                    </p:set>
                                    <p:anim calcmode="lin" valueType="num">
                                      <p:cBhvr additive="base">
                                        <p:cTn id="27" dur="500" fill="hold"/>
                                        <p:tgtEl>
                                          <p:spTgt spid="195596"/>
                                        </p:tgtEl>
                                        <p:attrNameLst>
                                          <p:attrName>ppt_x</p:attrName>
                                        </p:attrNameLst>
                                      </p:cBhvr>
                                      <p:tavLst>
                                        <p:tav tm="0">
                                          <p:val>
                                            <p:strVal val="#ppt_x"/>
                                          </p:val>
                                        </p:tav>
                                        <p:tav tm="100000">
                                          <p:val>
                                            <p:strVal val="#ppt_x"/>
                                          </p:val>
                                        </p:tav>
                                      </p:tavLst>
                                    </p:anim>
                                    <p:anim calcmode="lin" valueType="num">
                                      <p:cBhvr additive="base">
                                        <p:cTn id="28" dur="500" fill="hold"/>
                                        <p:tgtEl>
                                          <p:spTgt spid="195596"/>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 presetClass="entr" presetSubtype="4" fill="hold" nodeType="afterEffect">
                                  <p:stCondLst>
                                    <p:cond delay="0"/>
                                  </p:stCondLst>
                                  <p:childTnLst>
                                    <p:set>
                                      <p:cBhvr>
                                        <p:cTn id="31" dur="1" fill="hold">
                                          <p:stCondLst>
                                            <p:cond delay="0"/>
                                          </p:stCondLst>
                                        </p:cTn>
                                        <p:tgtEl>
                                          <p:spTgt spid="195587">
                                            <p:txEl>
                                              <p:pRg st="6" end="6"/>
                                            </p:txEl>
                                          </p:spTgt>
                                        </p:tgtEl>
                                        <p:attrNameLst>
                                          <p:attrName>style.visibility</p:attrName>
                                        </p:attrNameLst>
                                      </p:cBhvr>
                                      <p:to>
                                        <p:strVal val="visible"/>
                                      </p:to>
                                    </p:set>
                                    <p:anim calcmode="lin" valueType="num">
                                      <p:cBhvr additive="base">
                                        <p:cTn id="32" dur="500" fill="hold"/>
                                        <p:tgtEl>
                                          <p:spTgt spid="195587">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95587">
                                            <p:txEl>
                                              <p:pRg st="6" end="6"/>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95598"/>
                                        </p:tgtEl>
                                        <p:attrNameLst>
                                          <p:attrName>style.visibility</p:attrName>
                                        </p:attrNameLst>
                                      </p:cBhvr>
                                      <p:to>
                                        <p:strVal val="visible"/>
                                      </p:to>
                                    </p:set>
                                    <p:anim calcmode="lin" valueType="num">
                                      <p:cBhvr additive="base">
                                        <p:cTn id="36" dur="500" fill="hold"/>
                                        <p:tgtEl>
                                          <p:spTgt spid="195598"/>
                                        </p:tgtEl>
                                        <p:attrNameLst>
                                          <p:attrName>ppt_x</p:attrName>
                                        </p:attrNameLst>
                                      </p:cBhvr>
                                      <p:tavLst>
                                        <p:tav tm="0">
                                          <p:val>
                                            <p:strVal val="#ppt_x"/>
                                          </p:val>
                                        </p:tav>
                                        <p:tav tm="100000">
                                          <p:val>
                                            <p:strVal val="#ppt_x"/>
                                          </p:val>
                                        </p:tav>
                                      </p:tavLst>
                                    </p:anim>
                                    <p:anim calcmode="lin" valueType="num">
                                      <p:cBhvr additive="base">
                                        <p:cTn id="37" dur="500" fill="hold"/>
                                        <p:tgtEl>
                                          <p:spTgt spid="19559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additive="base">
                                        <p:cTn id="40" dur="500" fill="hold"/>
                                        <p:tgtEl>
                                          <p:spTgt spid="2"/>
                                        </p:tgtEl>
                                        <p:attrNameLst>
                                          <p:attrName>ppt_x</p:attrName>
                                        </p:attrNameLst>
                                      </p:cBhvr>
                                      <p:tavLst>
                                        <p:tav tm="0">
                                          <p:val>
                                            <p:strVal val="#ppt_x"/>
                                          </p:val>
                                        </p:tav>
                                        <p:tav tm="100000">
                                          <p:val>
                                            <p:strVal val="#ppt_x"/>
                                          </p:val>
                                        </p:tav>
                                      </p:tavLst>
                                    </p:anim>
                                    <p:anim calcmode="lin" valueType="num">
                                      <p:cBhvr additive="base">
                                        <p:cTn id="4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zh-CN" altLang="en-US" dirty="0" smtClean="0">
                <a:solidFill>
                  <a:srgbClr val="3333FF"/>
                </a:solidFill>
              </a:rPr>
              <a:t>相干解调输入信噪比</a:t>
            </a:r>
            <a:endParaRPr lang="zh-CN" altLang="en-US" dirty="0">
              <a:solidFill>
                <a:srgbClr val="3333FF"/>
              </a:solidFill>
            </a:endParaRPr>
          </a:p>
        </p:txBody>
      </p:sp>
      <p:sp>
        <p:nvSpPr>
          <p:cNvPr id="196611" name="Rectangle 3"/>
          <p:cNvSpPr>
            <a:spLocks noGrp="1" noChangeArrowheads="1"/>
          </p:cNvSpPr>
          <p:nvPr>
            <p:ph type="body" idx="1"/>
          </p:nvPr>
        </p:nvSpPr>
        <p:spPr/>
        <p:txBody>
          <a:bodyPr>
            <a:normAutofit/>
          </a:bodyPr>
          <a:lstStyle/>
          <a:p>
            <a:r>
              <a:rPr lang="zh-CN" altLang="en-US" dirty="0" smtClean="0"/>
              <a:t>把此</a:t>
            </a:r>
            <a:r>
              <a:rPr lang="en-US" altLang="zh-CN" dirty="0" smtClean="0"/>
              <a:t>QPSK</a:t>
            </a:r>
            <a:r>
              <a:rPr lang="zh-CN" altLang="en-US" dirty="0" smtClean="0"/>
              <a:t>信号当作两个</a:t>
            </a:r>
            <a:r>
              <a:rPr lang="en-US" altLang="zh-CN" dirty="0" smtClean="0"/>
              <a:t>2PSK</a:t>
            </a:r>
            <a:r>
              <a:rPr lang="zh-CN" altLang="en-US" dirty="0" smtClean="0"/>
              <a:t>信号分别在两个</a:t>
            </a:r>
            <a:r>
              <a:rPr lang="zh-CN" altLang="en-US" dirty="0" smtClean="0">
                <a:solidFill>
                  <a:srgbClr val="3333FF"/>
                </a:solidFill>
              </a:rPr>
              <a:t>相干检测器</a:t>
            </a:r>
            <a:r>
              <a:rPr lang="zh-CN" altLang="en-US" dirty="0" smtClean="0"/>
              <a:t>中解调时，只有</a:t>
            </a:r>
            <a:r>
              <a:rPr lang="zh-CN" altLang="en-US" dirty="0" smtClean="0">
                <a:solidFill>
                  <a:srgbClr val="3333FF"/>
                </a:solidFill>
              </a:rPr>
              <a:t>和</a:t>
            </a:r>
            <a:r>
              <a:rPr lang="en-US" altLang="zh-CN" dirty="0" smtClean="0">
                <a:solidFill>
                  <a:srgbClr val="3333FF"/>
                </a:solidFill>
              </a:rPr>
              <a:t>2PSK</a:t>
            </a:r>
            <a:r>
              <a:rPr lang="zh-CN" altLang="en-US" dirty="0" smtClean="0">
                <a:solidFill>
                  <a:srgbClr val="3333FF"/>
                </a:solidFill>
              </a:rPr>
              <a:t>信号同相的噪声才有影响</a:t>
            </a:r>
            <a:r>
              <a:rPr lang="zh-CN" altLang="en-US" dirty="0" smtClean="0"/>
              <a:t>。</a:t>
            </a:r>
            <a:endParaRPr lang="en-US" altLang="zh-CN" dirty="0" smtClean="0"/>
          </a:p>
          <a:p>
            <a:r>
              <a:rPr lang="zh-CN" altLang="en-US" dirty="0" smtClean="0"/>
              <a:t>现在先考虑每一路的</a:t>
            </a:r>
            <a:r>
              <a:rPr lang="en-US" altLang="zh-CN" dirty="0" smtClean="0"/>
              <a:t>2PSK</a:t>
            </a:r>
            <a:r>
              <a:rPr lang="zh-CN" altLang="en-US" dirty="0" smtClean="0"/>
              <a:t>解调过程：</a:t>
            </a:r>
            <a:endParaRPr lang="en-US" altLang="zh-CN" dirty="0" smtClean="0"/>
          </a:p>
          <a:p>
            <a:r>
              <a:rPr lang="zh-CN" altLang="en-US" dirty="0" smtClean="0">
                <a:solidFill>
                  <a:srgbClr val="3333FF"/>
                </a:solidFill>
              </a:rPr>
              <a:t>误码率</a:t>
            </a:r>
            <a:r>
              <a:rPr lang="zh-CN" altLang="en-US" dirty="0" smtClean="0"/>
              <a:t>决定于各个</a:t>
            </a:r>
            <a:r>
              <a:rPr lang="zh-CN" altLang="en-US" dirty="0" smtClean="0">
                <a:solidFill>
                  <a:srgbClr val="3333FF"/>
                </a:solidFill>
              </a:rPr>
              <a:t>相干检测器输入的信噪比</a:t>
            </a:r>
            <a:r>
              <a:rPr lang="zh-CN" altLang="en-US" dirty="0" smtClean="0"/>
              <a:t>：</a:t>
            </a:r>
            <a:endParaRPr lang="en-US" altLang="zh-CN" dirty="0" smtClean="0"/>
          </a:p>
          <a:p>
            <a:pPr lvl="1"/>
            <a:r>
              <a:rPr lang="zh-CN" altLang="en-US" dirty="0" smtClean="0"/>
              <a:t>刚刚分析：此处的</a:t>
            </a:r>
            <a:r>
              <a:rPr lang="zh-CN" altLang="en-US" dirty="0" smtClean="0">
                <a:solidFill>
                  <a:srgbClr val="3333FF"/>
                </a:solidFill>
              </a:rPr>
              <a:t>信号功率</a:t>
            </a:r>
            <a:r>
              <a:rPr lang="zh-CN" altLang="en-US" dirty="0" smtClean="0"/>
              <a:t>为</a:t>
            </a:r>
            <a:r>
              <a:rPr lang="zh-CN" altLang="en-US" dirty="0" smtClean="0">
                <a:solidFill>
                  <a:srgbClr val="C00000"/>
                </a:solidFill>
              </a:rPr>
              <a:t>接收信号功率</a:t>
            </a:r>
            <a:r>
              <a:rPr lang="zh-CN" altLang="en-US" dirty="0" smtClean="0"/>
              <a:t>的</a:t>
            </a:r>
            <a:r>
              <a:rPr lang="en-US" altLang="zh-CN" dirty="0" smtClean="0">
                <a:solidFill>
                  <a:srgbClr val="3333FF"/>
                </a:solidFill>
              </a:rPr>
              <a:t>(1/2)</a:t>
            </a:r>
            <a:r>
              <a:rPr lang="zh-CN" altLang="en-US" dirty="0" smtClean="0">
                <a:solidFill>
                  <a:srgbClr val="3333FF"/>
                </a:solidFill>
              </a:rPr>
              <a:t>倍，</a:t>
            </a:r>
            <a:r>
              <a:rPr lang="zh-CN" altLang="en-US" dirty="0" smtClean="0"/>
              <a:t>噪声功率为</a:t>
            </a:r>
            <a:r>
              <a:rPr lang="zh-CN" altLang="en-US" dirty="0" smtClean="0">
                <a:solidFill>
                  <a:srgbClr val="3333FF"/>
                </a:solidFill>
                <a:sym typeface="Symbol" pitchFamily="18" charset="2"/>
              </a:rPr>
              <a:t></a:t>
            </a:r>
            <a:r>
              <a:rPr lang="en-US" altLang="zh-CN" baseline="-25000" dirty="0" smtClean="0">
                <a:solidFill>
                  <a:srgbClr val="3333FF"/>
                </a:solidFill>
              </a:rPr>
              <a:t>n</a:t>
            </a:r>
            <a:r>
              <a:rPr lang="en-US" altLang="zh-CN" baseline="30000" dirty="0" smtClean="0">
                <a:solidFill>
                  <a:srgbClr val="3333FF"/>
                </a:solidFill>
              </a:rPr>
              <a:t>2</a:t>
            </a:r>
            <a:r>
              <a:rPr lang="zh-CN" altLang="en-US" dirty="0" smtClean="0"/>
              <a:t>。</a:t>
            </a:r>
            <a:endParaRPr lang="en-US" altLang="zh-CN" dirty="0" smtClean="0"/>
          </a:p>
          <a:p>
            <a:pPr lvl="1"/>
            <a:r>
              <a:rPr lang="zh-CN" altLang="en-US" dirty="0" smtClean="0"/>
              <a:t>若</a:t>
            </a:r>
            <a:r>
              <a:rPr lang="zh-CN" altLang="en-US" dirty="0" smtClean="0">
                <a:solidFill>
                  <a:srgbClr val="C00000"/>
                </a:solidFill>
              </a:rPr>
              <a:t>输入信号的信噪比</a:t>
            </a:r>
            <a:r>
              <a:rPr lang="zh-CN" altLang="en-US" dirty="0" smtClean="0"/>
              <a:t>为</a:t>
            </a:r>
            <a:r>
              <a:rPr lang="en-US" altLang="zh-CN" i="1" dirty="0" smtClean="0">
                <a:solidFill>
                  <a:srgbClr val="3333FF"/>
                </a:solidFill>
              </a:rPr>
              <a:t>r</a:t>
            </a:r>
            <a:r>
              <a:rPr lang="zh-CN" altLang="en-US" dirty="0" smtClean="0"/>
              <a:t>，则每个</a:t>
            </a:r>
            <a:r>
              <a:rPr lang="zh-CN" altLang="en-US" dirty="0" smtClean="0">
                <a:solidFill>
                  <a:srgbClr val="3333FF"/>
                </a:solidFill>
              </a:rPr>
              <a:t>解调器输入端的信噪比</a:t>
            </a:r>
            <a:r>
              <a:rPr lang="zh-CN" altLang="en-US" dirty="0" smtClean="0"/>
              <a:t>将为</a:t>
            </a:r>
            <a:r>
              <a:rPr lang="en-US" altLang="zh-CN" i="1" dirty="0" smtClean="0">
                <a:solidFill>
                  <a:srgbClr val="3333FF"/>
                </a:solidFill>
              </a:rPr>
              <a:t>r</a:t>
            </a:r>
            <a:r>
              <a:rPr lang="en-US" altLang="zh-CN" dirty="0" smtClean="0">
                <a:solidFill>
                  <a:srgbClr val="3333FF"/>
                </a:solidFill>
              </a:rPr>
              <a:t>/2</a:t>
            </a:r>
            <a:r>
              <a:rPr lang="zh-CN" altLang="en-US" dirty="0" smtClean="0"/>
              <a:t>。</a:t>
            </a:r>
          </a:p>
          <a:p>
            <a:pPr lvl="3"/>
            <a:endParaRPr lang="zh-CN" altLang="en-US" dirty="0" smtClean="0"/>
          </a:p>
          <a:p>
            <a:pPr lvl="3"/>
            <a:endParaRPr lang="zh-CN" altLang="en-US" dirty="0" smtClean="0"/>
          </a:p>
        </p:txBody>
      </p:sp>
      <p:sp>
        <p:nvSpPr>
          <p:cNvPr id="10" name="灯片编号占位符 5"/>
          <p:cNvSpPr>
            <a:spLocks noGrp="1"/>
          </p:cNvSpPr>
          <p:nvPr>
            <p:ph type="sldNum" sz="quarter" idx="12"/>
          </p:nvPr>
        </p:nvSpPr>
        <p:spPr/>
        <p:txBody>
          <a:bodyPr/>
          <a:lstStyle/>
          <a:p>
            <a:fld id="{A6515506-CE4A-4A33-9C3C-57C892F1768A}" type="slidenum">
              <a:rPr lang="en-US" altLang="zh-CN" smtClean="0"/>
              <a:pPr/>
              <a:t>216</a:t>
            </a:fld>
            <a:endParaRPr lang="en-US" altLang="zh-CN"/>
          </a:p>
        </p:txBody>
      </p:sp>
      <p:sp>
        <p:nvSpPr>
          <p:cNvPr id="196613" name="Rectangle 5"/>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96615" name="Rectangle 7"/>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96617" name="Rectangle 9"/>
          <p:cNvSpPr>
            <a:spLocks noChangeArrowheads="1"/>
          </p:cNvSpPr>
          <p:nvPr/>
        </p:nvSpPr>
        <p:spPr bwMode="auto">
          <a:xfrm>
            <a:off x="0" y="3309938"/>
            <a:ext cx="9144000" cy="0"/>
          </a:xfrm>
          <a:prstGeom prst="rect">
            <a:avLst/>
          </a:prstGeom>
          <a:noFill/>
          <a:ln w="9525">
            <a:noFill/>
            <a:miter lim="800000"/>
            <a:headEnd/>
            <a:tailEnd/>
          </a:ln>
          <a:effectLst/>
        </p:spPr>
        <p:txBody>
          <a:bodyPr wrap="none" anchor="ctr">
            <a:spAutoFit/>
          </a:bodyPr>
          <a:lstStyle/>
          <a:p>
            <a:endParaRPr lang="zh-CN" altLang="en-US"/>
          </a:p>
        </p:txBody>
      </p:sp>
    </p:spTree>
    <p:extLst>
      <p:ext uri="{BB962C8B-B14F-4D97-AF65-F5344CB8AC3E}">
        <p14:creationId xmlns:p14="http://schemas.microsoft.com/office/powerpoint/2010/main" val="189250987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6611">
                                            <p:txEl>
                                              <p:pRg st="2" end="2"/>
                                            </p:txEl>
                                          </p:spTgt>
                                        </p:tgtEl>
                                        <p:attrNameLst>
                                          <p:attrName>style.visibility</p:attrName>
                                        </p:attrNameLst>
                                      </p:cBhvr>
                                      <p:to>
                                        <p:strVal val="visible"/>
                                      </p:to>
                                    </p:set>
                                    <p:anim calcmode="lin" valueType="num">
                                      <p:cBhvr additive="base">
                                        <p:cTn id="7" dur="500" fill="hold"/>
                                        <p:tgtEl>
                                          <p:spTgt spid="19661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66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6611">
                                            <p:txEl>
                                              <p:pRg st="3" end="3"/>
                                            </p:txEl>
                                          </p:spTgt>
                                        </p:tgtEl>
                                        <p:attrNameLst>
                                          <p:attrName>style.visibility</p:attrName>
                                        </p:attrNameLst>
                                      </p:cBhvr>
                                      <p:to>
                                        <p:strVal val="visible"/>
                                      </p:to>
                                    </p:set>
                                    <p:anim calcmode="lin" valueType="num">
                                      <p:cBhvr additive="base">
                                        <p:cTn id="13" dur="500" fill="hold"/>
                                        <p:tgtEl>
                                          <p:spTgt spid="19661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66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6611">
                                            <p:txEl>
                                              <p:pRg st="4" end="4"/>
                                            </p:txEl>
                                          </p:spTgt>
                                        </p:tgtEl>
                                        <p:attrNameLst>
                                          <p:attrName>style.visibility</p:attrName>
                                        </p:attrNameLst>
                                      </p:cBhvr>
                                      <p:to>
                                        <p:strVal val="visible"/>
                                      </p:to>
                                    </p:set>
                                    <p:anim calcmode="lin" valueType="num">
                                      <p:cBhvr additive="base">
                                        <p:cTn id="19" dur="500" fill="hold"/>
                                        <p:tgtEl>
                                          <p:spTgt spid="19661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66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zh-CN" altLang="en-US" dirty="0" smtClean="0">
                <a:solidFill>
                  <a:srgbClr val="3333FF"/>
                </a:solidFill>
              </a:rPr>
              <a:t>一路</a:t>
            </a:r>
            <a:r>
              <a:rPr lang="en-US" altLang="zh-CN" dirty="0" smtClean="0">
                <a:solidFill>
                  <a:srgbClr val="3333FF"/>
                </a:solidFill>
              </a:rPr>
              <a:t>2PSK</a:t>
            </a:r>
            <a:r>
              <a:rPr lang="zh-CN" altLang="en-US" dirty="0" smtClean="0">
                <a:solidFill>
                  <a:srgbClr val="3333FF"/>
                </a:solidFill>
              </a:rPr>
              <a:t>相干解调误码率</a:t>
            </a:r>
            <a:endParaRPr lang="zh-CN" altLang="en-US" dirty="0">
              <a:solidFill>
                <a:srgbClr val="3333FF"/>
              </a:solidFill>
            </a:endParaRPr>
          </a:p>
        </p:txBody>
      </p:sp>
      <p:sp>
        <p:nvSpPr>
          <p:cNvPr id="196611" name="Rectangle 3"/>
          <p:cNvSpPr>
            <a:spLocks noGrp="1" noChangeArrowheads="1"/>
          </p:cNvSpPr>
          <p:nvPr>
            <p:ph type="body" idx="1"/>
          </p:nvPr>
        </p:nvSpPr>
        <p:spPr/>
        <p:txBody>
          <a:bodyPr>
            <a:normAutofit/>
          </a:bodyPr>
          <a:lstStyle/>
          <a:p>
            <a:r>
              <a:rPr lang="zh-CN" altLang="en-US" dirty="0" smtClean="0"/>
              <a:t>在</a:t>
            </a:r>
            <a:r>
              <a:rPr lang="en-US" altLang="zh-CN" dirty="0" smtClean="0"/>
              <a:t>7.2</a:t>
            </a:r>
            <a:r>
              <a:rPr lang="zh-CN" altLang="en-US" dirty="0" smtClean="0"/>
              <a:t>节中已经给出</a:t>
            </a:r>
            <a:r>
              <a:rPr lang="en-US" altLang="zh-CN" dirty="0" smtClean="0"/>
              <a:t>2PSK</a:t>
            </a:r>
            <a:r>
              <a:rPr lang="zh-CN" altLang="en-US" dirty="0" smtClean="0"/>
              <a:t>相干解调的误码率为</a:t>
            </a:r>
          </a:p>
          <a:p>
            <a:pPr lvl="3"/>
            <a:endParaRPr lang="zh-CN" altLang="en-US" dirty="0" smtClean="0"/>
          </a:p>
          <a:p>
            <a:pPr lvl="3"/>
            <a:endParaRPr lang="zh-CN" altLang="en-US" dirty="0" smtClean="0"/>
          </a:p>
          <a:p>
            <a:r>
              <a:rPr lang="zh-CN" altLang="en-US" dirty="0" smtClean="0"/>
              <a:t>其中</a:t>
            </a:r>
            <a:r>
              <a:rPr lang="en-US" altLang="zh-CN" dirty="0" smtClean="0">
                <a:solidFill>
                  <a:srgbClr val="3333FF"/>
                </a:solidFill>
              </a:rPr>
              <a:t>r</a:t>
            </a:r>
            <a:r>
              <a:rPr lang="zh-CN" altLang="en-US" dirty="0" smtClean="0"/>
              <a:t>为解调器输入端的信噪比，现应该用</a:t>
            </a:r>
            <a:r>
              <a:rPr lang="en-US" altLang="zh-CN" dirty="0" smtClean="0">
                <a:solidFill>
                  <a:srgbClr val="3333FF"/>
                </a:solidFill>
              </a:rPr>
              <a:t>r/2</a:t>
            </a:r>
            <a:r>
              <a:rPr lang="zh-CN" altLang="en-US" dirty="0" smtClean="0">
                <a:solidFill>
                  <a:srgbClr val="3333FF"/>
                </a:solidFill>
              </a:rPr>
              <a:t>代替</a:t>
            </a:r>
            <a:r>
              <a:rPr lang="en-US" altLang="zh-CN" dirty="0" smtClean="0">
                <a:solidFill>
                  <a:srgbClr val="3333FF"/>
                </a:solidFill>
              </a:rPr>
              <a:t>r</a:t>
            </a:r>
            <a:r>
              <a:rPr lang="zh-CN" altLang="en-US" dirty="0" smtClean="0"/>
              <a:t>，即</a:t>
            </a:r>
            <a:r>
              <a:rPr lang="zh-CN" altLang="en-US" dirty="0" smtClean="0">
                <a:solidFill>
                  <a:srgbClr val="3333FF"/>
                </a:solidFill>
              </a:rPr>
              <a:t>误码率</a:t>
            </a:r>
            <a:r>
              <a:rPr lang="zh-CN" altLang="en-US" dirty="0" smtClean="0"/>
              <a:t>为</a:t>
            </a:r>
          </a:p>
          <a:p>
            <a:endParaRPr lang="zh-CN" altLang="en-US" dirty="0" smtClean="0"/>
          </a:p>
          <a:p>
            <a:r>
              <a:rPr lang="zh-CN" altLang="en-US" dirty="0" smtClean="0"/>
              <a:t>所以，一路的正确概率为 </a:t>
            </a:r>
            <a:endParaRPr lang="zh-CN" altLang="en-US" dirty="0"/>
          </a:p>
        </p:txBody>
      </p:sp>
      <p:sp>
        <p:nvSpPr>
          <p:cNvPr id="10" name="灯片编号占位符 5"/>
          <p:cNvSpPr>
            <a:spLocks noGrp="1"/>
          </p:cNvSpPr>
          <p:nvPr>
            <p:ph type="sldNum" sz="quarter" idx="12"/>
          </p:nvPr>
        </p:nvSpPr>
        <p:spPr/>
        <p:txBody>
          <a:bodyPr/>
          <a:lstStyle/>
          <a:p>
            <a:fld id="{A6515506-CE4A-4A33-9C3C-57C892F1768A}" type="slidenum">
              <a:rPr lang="en-US" altLang="zh-CN" smtClean="0"/>
              <a:pPr/>
              <a:t>217</a:t>
            </a:fld>
            <a:endParaRPr lang="en-US" altLang="zh-CN"/>
          </a:p>
        </p:txBody>
      </p:sp>
      <p:sp>
        <p:nvSpPr>
          <p:cNvPr id="196613" name="Rectangle 5"/>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96612" name="Object 4"/>
          <p:cNvGraphicFramePr>
            <a:graphicFrameLocks noChangeAspect="1"/>
          </p:cNvGraphicFramePr>
          <p:nvPr>
            <p:extLst>
              <p:ext uri="{D42A27DB-BD31-4B8C-83A1-F6EECF244321}">
                <p14:modId xmlns:p14="http://schemas.microsoft.com/office/powerpoint/2010/main" val="1011685321"/>
              </p:ext>
            </p:extLst>
          </p:nvPr>
        </p:nvGraphicFramePr>
        <p:xfrm>
          <a:off x="2915816" y="1700808"/>
          <a:ext cx="2212515" cy="792088"/>
        </p:xfrm>
        <a:graphic>
          <a:graphicData uri="http://schemas.openxmlformats.org/presentationml/2006/ole">
            <mc:AlternateContent xmlns:mc="http://schemas.openxmlformats.org/markup-compatibility/2006">
              <mc:Choice xmlns:v="urn:schemas-microsoft-com:vml" Requires="v">
                <p:oleObj spid="_x0000_s116272" name="公式" r:id="rId3" imgW="901309" imgH="393529" progId="Equation.3">
                  <p:embed/>
                </p:oleObj>
              </mc:Choice>
              <mc:Fallback>
                <p:oleObj name="公式" r:id="rId3" imgW="901309" imgH="393529" progId="Equation.3">
                  <p:embed/>
                  <p:pic>
                    <p:nvPicPr>
                      <p:cNvPr id="0" name="Picture 4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1700808"/>
                        <a:ext cx="2212515" cy="792088"/>
                      </a:xfrm>
                      <a:prstGeom prst="rect">
                        <a:avLst/>
                      </a:prstGeom>
                      <a:noFill/>
                    </p:spPr>
                  </p:pic>
                </p:oleObj>
              </mc:Fallback>
            </mc:AlternateContent>
          </a:graphicData>
        </a:graphic>
      </p:graphicFrame>
      <p:sp>
        <p:nvSpPr>
          <p:cNvPr id="196615" name="Rectangle 7"/>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96614" name="Object 6"/>
          <p:cNvGraphicFramePr>
            <a:graphicFrameLocks noChangeAspect="1"/>
          </p:cNvGraphicFramePr>
          <p:nvPr>
            <p:extLst>
              <p:ext uri="{D42A27DB-BD31-4B8C-83A1-F6EECF244321}">
                <p14:modId xmlns:p14="http://schemas.microsoft.com/office/powerpoint/2010/main" val="4259670099"/>
              </p:ext>
            </p:extLst>
          </p:nvPr>
        </p:nvGraphicFramePr>
        <p:xfrm>
          <a:off x="3059832" y="3501008"/>
          <a:ext cx="1979613" cy="725488"/>
        </p:xfrm>
        <a:graphic>
          <a:graphicData uri="http://schemas.openxmlformats.org/presentationml/2006/ole">
            <mc:AlternateContent xmlns:mc="http://schemas.openxmlformats.org/markup-compatibility/2006">
              <mc:Choice xmlns:v="urn:schemas-microsoft-com:vml" Requires="v">
                <p:oleObj spid="_x0000_s116273" name="公式" r:id="rId5" imgW="1066337" imgH="393529" progId="Equation.3">
                  <p:embed/>
                </p:oleObj>
              </mc:Choice>
              <mc:Fallback>
                <p:oleObj name="公式" r:id="rId5" imgW="1066337" imgH="393529" progId="Equation.3">
                  <p:embed/>
                  <p:pic>
                    <p:nvPicPr>
                      <p:cNvPr id="0" name="Picture 4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832" y="3501008"/>
                        <a:ext cx="1979613" cy="725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6617" name="Rectangle 9"/>
          <p:cNvSpPr>
            <a:spLocks noChangeArrowheads="1"/>
          </p:cNvSpPr>
          <p:nvPr/>
        </p:nvSpPr>
        <p:spPr bwMode="auto">
          <a:xfrm>
            <a:off x="0" y="33099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96616" name="Object 8"/>
          <p:cNvGraphicFramePr>
            <a:graphicFrameLocks noChangeAspect="1"/>
          </p:cNvGraphicFramePr>
          <p:nvPr>
            <p:extLst>
              <p:ext uri="{D42A27DB-BD31-4B8C-83A1-F6EECF244321}">
                <p14:modId xmlns:p14="http://schemas.microsoft.com/office/powerpoint/2010/main" val="4290959079"/>
              </p:ext>
            </p:extLst>
          </p:nvPr>
        </p:nvGraphicFramePr>
        <p:xfrm>
          <a:off x="2915816" y="5085184"/>
          <a:ext cx="2160240" cy="455613"/>
        </p:xfrm>
        <a:graphic>
          <a:graphicData uri="http://schemas.openxmlformats.org/presentationml/2006/ole">
            <mc:AlternateContent xmlns:mc="http://schemas.openxmlformats.org/markup-compatibility/2006">
              <mc:Choice xmlns:v="urn:schemas-microsoft-com:vml" Requires="v">
                <p:oleObj spid="_x0000_s116274" name="公式" r:id="rId7" imgW="1193800" imgH="241300" progId="Equation.3">
                  <p:embed/>
                </p:oleObj>
              </mc:Choice>
              <mc:Fallback>
                <p:oleObj name="公式" r:id="rId7" imgW="1193800" imgH="241300" progId="Equation.3">
                  <p:embed/>
                  <p:pic>
                    <p:nvPicPr>
                      <p:cNvPr id="0" name="Picture 4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5816" y="5085184"/>
                        <a:ext cx="2160240" cy="455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6611">
                                            <p:txEl>
                                              <p:pRg st="3" end="3"/>
                                            </p:txEl>
                                          </p:spTgt>
                                        </p:tgtEl>
                                        <p:attrNameLst>
                                          <p:attrName>style.visibility</p:attrName>
                                        </p:attrNameLst>
                                      </p:cBhvr>
                                      <p:to>
                                        <p:strVal val="visible"/>
                                      </p:to>
                                    </p:set>
                                    <p:anim calcmode="lin" valueType="num">
                                      <p:cBhvr additive="base">
                                        <p:cTn id="7" dur="500" fill="hold"/>
                                        <p:tgtEl>
                                          <p:spTgt spid="196611">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6611">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6614"/>
                                        </p:tgtEl>
                                        <p:attrNameLst>
                                          <p:attrName>style.visibility</p:attrName>
                                        </p:attrNameLst>
                                      </p:cBhvr>
                                      <p:to>
                                        <p:strVal val="visible"/>
                                      </p:to>
                                    </p:set>
                                    <p:anim calcmode="lin" valueType="num">
                                      <p:cBhvr additive="base">
                                        <p:cTn id="11" dur="500" fill="hold"/>
                                        <p:tgtEl>
                                          <p:spTgt spid="196614"/>
                                        </p:tgtEl>
                                        <p:attrNameLst>
                                          <p:attrName>ppt_x</p:attrName>
                                        </p:attrNameLst>
                                      </p:cBhvr>
                                      <p:tavLst>
                                        <p:tav tm="0">
                                          <p:val>
                                            <p:strVal val="#ppt_x"/>
                                          </p:val>
                                        </p:tav>
                                        <p:tav tm="100000">
                                          <p:val>
                                            <p:strVal val="#ppt_x"/>
                                          </p:val>
                                        </p:tav>
                                      </p:tavLst>
                                    </p:anim>
                                    <p:anim calcmode="lin" valueType="num">
                                      <p:cBhvr additive="base">
                                        <p:cTn id="12" dur="500" fill="hold"/>
                                        <p:tgtEl>
                                          <p:spTgt spid="1966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6611">
                                            <p:txEl>
                                              <p:pRg st="5" end="5"/>
                                            </p:txEl>
                                          </p:spTgt>
                                        </p:tgtEl>
                                        <p:attrNameLst>
                                          <p:attrName>style.visibility</p:attrName>
                                        </p:attrNameLst>
                                      </p:cBhvr>
                                      <p:to>
                                        <p:strVal val="visible"/>
                                      </p:to>
                                    </p:set>
                                    <p:anim calcmode="lin" valueType="num">
                                      <p:cBhvr additive="base">
                                        <p:cTn id="17" dur="500" fill="hold"/>
                                        <p:tgtEl>
                                          <p:spTgt spid="196611">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6611">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6616"/>
                                        </p:tgtEl>
                                        <p:attrNameLst>
                                          <p:attrName>style.visibility</p:attrName>
                                        </p:attrNameLst>
                                      </p:cBhvr>
                                      <p:to>
                                        <p:strVal val="visible"/>
                                      </p:to>
                                    </p:set>
                                    <p:anim calcmode="lin" valueType="num">
                                      <p:cBhvr additive="base">
                                        <p:cTn id="21" dur="500" fill="hold"/>
                                        <p:tgtEl>
                                          <p:spTgt spid="196616"/>
                                        </p:tgtEl>
                                        <p:attrNameLst>
                                          <p:attrName>ppt_x</p:attrName>
                                        </p:attrNameLst>
                                      </p:cBhvr>
                                      <p:tavLst>
                                        <p:tav tm="0">
                                          <p:val>
                                            <p:strVal val="#ppt_x"/>
                                          </p:val>
                                        </p:tav>
                                        <p:tav tm="100000">
                                          <p:val>
                                            <p:strVal val="#ppt_x"/>
                                          </p:val>
                                        </p:tav>
                                      </p:tavLst>
                                    </p:anim>
                                    <p:anim calcmode="lin" valueType="num">
                                      <p:cBhvr additive="base">
                                        <p:cTn id="22" dur="500" fill="hold"/>
                                        <p:tgtEl>
                                          <p:spTgt spid="1966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altLang="zh-CN" dirty="0"/>
              <a:t>QPSK</a:t>
            </a:r>
            <a:r>
              <a:rPr lang="zh-CN" altLang="en-US" dirty="0"/>
              <a:t>信号的</a:t>
            </a:r>
            <a:r>
              <a:rPr lang="zh-CN" altLang="en-US" dirty="0">
                <a:solidFill>
                  <a:srgbClr val="3333FF"/>
                </a:solidFill>
              </a:rPr>
              <a:t>误码率</a:t>
            </a:r>
            <a:endParaRPr lang="zh-CN" altLang="en-US" dirty="0"/>
          </a:p>
        </p:txBody>
      </p:sp>
      <p:sp>
        <p:nvSpPr>
          <p:cNvPr id="197635" name="Rectangle 3"/>
          <p:cNvSpPr>
            <a:spLocks noGrp="1" noChangeArrowheads="1"/>
          </p:cNvSpPr>
          <p:nvPr>
            <p:ph type="body" idx="1"/>
          </p:nvPr>
        </p:nvSpPr>
        <p:spPr/>
        <p:txBody>
          <a:bodyPr>
            <a:normAutofit/>
          </a:bodyPr>
          <a:lstStyle/>
          <a:p>
            <a:r>
              <a:rPr lang="zh-CN" altLang="en-US" dirty="0" smtClean="0"/>
              <a:t>因为只有</a:t>
            </a:r>
            <a:r>
              <a:rPr lang="zh-CN" altLang="en-US" dirty="0" smtClean="0">
                <a:solidFill>
                  <a:srgbClr val="3333FF"/>
                </a:solidFill>
              </a:rPr>
              <a:t>两路</a:t>
            </a:r>
            <a:r>
              <a:rPr lang="zh-CN" altLang="en-US" dirty="0" smtClean="0"/>
              <a:t>正交的相干检测都正确，才能保证</a:t>
            </a:r>
            <a:r>
              <a:rPr lang="en-US" altLang="zh-CN" dirty="0" smtClean="0"/>
              <a:t>QPSK</a:t>
            </a:r>
            <a:r>
              <a:rPr lang="zh-CN" altLang="en-US" dirty="0" smtClean="0"/>
              <a:t>信号的解调输出正确。</a:t>
            </a:r>
            <a:endParaRPr lang="en-US" altLang="zh-CN" dirty="0" smtClean="0"/>
          </a:p>
          <a:p>
            <a:r>
              <a:rPr lang="zh-CN" altLang="en-US" dirty="0" smtClean="0"/>
              <a:t>两路正交相干检测</a:t>
            </a:r>
            <a:r>
              <a:rPr lang="zh-CN" altLang="en-US" dirty="0" smtClean="0">
                <a:solidFill>
                  <a:srgbClr val="3333FF"/>
                </a:solidFill>
              </a:rPr>
              <a:t>都正确</a:t>
            </a:r>
            <a:r>
              <a:rPr lang="zh-CN" altLang="en-US" dirty="0" smtClean="0"/>
              <a:t>的概率为</a:t>
            </a:r>
            <a:endParaRPr lang="en-US" altLang="zh-CN" dirty="0" smtClean="0"/>
          </a:p>
          <a:p>
            <a:endParaRPr lang="zh-CN" altLang="en-US" dirty="0" smtClean="0"/>
          </a:p>
          <a:p>
            <a:r>
              <a:rPr lang="zh-CN" altLang="en-US" dirty="0" smtClean="0"/>
              <a:t>所以</a:t>
            </a:r>
            <a:r>
              <a:rPr lang="en-US" altLang="zh-CN" dirty="0" smtClean="0"/>
              <a:t>QPSK</a:t>
            </a:r>
            <a:r>
              <a:rPr lang="zh-CN" altLang="en-US" dirty="0" smtClean="0"/>
              <a:t>信号解调</a:t>
            </a:r>
            <a:r>
              <a:rPr lang="zh-CN" altLang="en-US" dirty="0" smtClean="0">
                <a:solidFill>
                  <a:srgbClr val="3333FF"/>
                </a:solidFill>
              </a:rPr>
              <a:t>错误概率</a:t>
            </a:r>
            <a:r>
              <a:rPr lang="zh-CN" altLang="en-US" dirty="0" smtClean="0"/>
              <a:t>为</a:t>
            </a:r>
            <a:endParaRPr lang="en-US" altLang="zh-CN" dirty="0" smtClean="0"/>
          </a:p>
          <a:p>
            <a:endParaRPr lang="zh-CN" altLang="en-US" dirty="0" smtClean="0"/>
          </a:p>
          <a:p>
            <a:r>
              <a:rPr lang="zh-CN" altLang="en-US" dirty="0" smtClean="0"/>
              <a:t>上式计算出的是</a:t>
            </a:r>
            <a:r>
              <a:rPr lang="en-US" altLang="zh-CN" dirty="0" smtClean="0"/>
              <a:t>QPSK</a:t>
            </a:r>
            <a:r>
              <a:rPr lang="zh-CN" altLang="en-US" dirty="0" smtClean="0"/>
              <a:t>信号的</a:t>
            </a:r>
            <a:r>
              <a:rPr lang="zh-CN" altLang="en-US" dirty="0" smtClean="0">
                <a:solidFill>
                  <a:srgbClr val="3333FF"/>
                </a:solidFill>
              </a:rPr>
              <a:t>误码率</a:t>
            </a:r>
            <a:r>
              <a:rPr lang="zh-CN" altLang="en-US" dirty="0" smtClean="0"/>
              <a:t>。</a:t>
            </a:r>
            <a:endParaRPr lang="en-US" altLang="zh-CN" dirty="0" smtClean="0"/>
          </a:p>
        </p:txBody>
      </p:sp>
      <p:sp>
        <p:nvSpPr>
          <p:cNvPr id="10" name="灯片编号占位符 5"/>
          <p:cNvSpPr>
            <a:spLocks noGrp="1"/>
          </p:cNvSpPr>
          <p:nvPr>
            <p:ph type="sldNum" sz="quarter" idx="12"/>
          </p:nvPr>
        </p:nvSpPr>
        <p:spPr/>
        <p:txBody>
          <a:bodyPr/>
          <a:lstStyle/>
          <a:p>
            <a:fld id="{5EC914AB-8AD0-4CDC-8F6D-81621BB48E45}" type="slidenum">
              <a:rPr lang="en-US" altLang="zh-CN" smtClean="0"/>
              <a:pPr/>
              <a:t>218</a:t>
            </a:fld>
            <a:endParaRPr lang="en-US" altLang="zh-CN"/>
          </a:p>
        </p:txBody>
      </p:sp>
      <p:sp>
        <p:nvSpPr>
          <p:cNvPr id="197637" name="Rectangle 5"/>
          <p:cNvSpPr>
            <a:spLocks noChangeArrowheads="1"/>
          </p:cNvSpPr>
          <p:nvPr/>
        </p:nvSpPr>
        <p:spPr bwMode="auto">
          <a:xfrm>
            <a:off x="0" y="32908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97636" name="Object 4"/>
          <p:cNvGraphicFramePr>
            <a:graphicFrameLocks noChangeAspect="1"/>
          </p:cNvGraphicFramePr>
          <p:nvPr>
            <p:extLst>
              <p:ext uri="{D42A27DB-BD31-4B8C-83A1-F6EECF244321}">
                <p14:modId xmlns:p14="http://schemas.microsoft.com/office/powerpoint/2010/main" val="2206362154"/>
              </p:ext>
            </p:extLst>
          </p:nvPr>
        </p:nvGraphicFramePr>
        <p:xfrm>
          <a:off x="2627784" y="2932636"/>
          <a:ext cx="2088232" cy="526003"/>
        </p:xfrm>
        <a:graphic>
          <a:graphicData uri="http://schemas.openxmlformats.org/presentationml/2006/ole">
            <mc:AlternateContent xmlns:mc="http://schemas.openxmlformats.org/markup-compatibility/2006">
              <mc:Choice xmlns:v="urn:schemas-microsoft-com:vml" Requires="v">
                <p:oleObj spid="_x0000_s461902" name="公式" r:id="rId3" imgW="1091726" imgH="279279" progId="Equation.3">
                  <p:embed/>
                </p:oleObj>
              </mc:Choice>
              <mc:Fallback>
                <p:oleObj name="公式" r:id="rId3" imgW="1091726" imgH="2792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932636"/>
                        <a:ext cx="2088232" cy="526003"/>
                      </a:xfrm>
                      <a:prstGeom prst="rect">
                        <a:avLst/>
                      </a:prstGeom>
                      <a:noFill/>
                    </p:spPr>
                  </p:pic>
                </p:oleObj>
              </mc:Fallback>
            </mc:AlternateContent>
          </a:graphicData>
        </a:graphic>
      </p:graphicFrame>
      <p:sp>
        <p:nvSpPr>
          <p:cNvPr id="197639" name="Rectangle 7"/>
          <p:cNvSpPr>
            <a:spLocks noChangeArrowheads="1"/>
          </p:cNvSpPr>
          <p:nvPr/>
        </p:nvSpPr>
        <p:spPr bwMode="auto">
          <a:xfrm>
            <a:off x="0" y="31956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97638" name="Object 6"/>
          <p:cNvGraphicFramePr>
            <a:graphicFrameLocks noChangeAspect="1"/>
          </p:cNvGraphicFramePr>
          <p:nvPr>
            <p:extLst>
              <p:ext uri="{D42A27DB-BD31-4B8C-83A1-F6EECF244321}">
                <p14:modId xmlns:p14="http://schemas.microsoft.com/office/powerpoint/2010/main" val="2229753013"/>
              </p:ext>
            </p:extLst>
          </p:nvPr>
        </p:nvGraphicFramePr>
        <p:xfrm>
          <a:off x="2411760" y="4149080"/>
          <a:ext cx="2879725" cy="820738"/>
        </p:xfrm>
        <a:graphic>
          <a:graphicData uri="http://schemas.openxmlformats.org/presentationml/2006/ole">
            <mc:AlternateContent xmlns:mc="http://schemas.openxmlformats.org/markup-compatibility/2006">
              <mc:Choice xmlns:v="urn:schemas-microsoft-com:vml" Requires="v">
                <p:oleObj spid="_x0000_s461903" name="公式" r:id="rId5" imgW="1638300" imgH="469900" progId="Equation.3">
                  <p:embed/>
                </p:oleObj>
              </mc:Choice>
              <mc:Fallback>
                <p:oleObj name="公式" r:id="rId5" imgW="1638300" imgH="469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760" y="4149080"/>
                        <a:ext cx="2879725" cy="820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7641" name="Rectangle 9"/>
          <p:cNvSpPr>
            <a:spLocks noChangeArrowheads="1"/>
          </p:cNvSpPr>
          <p:nvPr/>
        </p:nvSpPr>
        <p:spPr bwMode="auto">
          <a:xfrm>
            <a:off x="0" y="320040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2" name="椭圆 1"/>
          <p:cNvSpPr/>
          <p:nvPr/>
        </p:nvSpPr>
        <p:spPr>
          <a:xfrm>
            <a:off x="4427984" y="2852936"/>
            <a:ext cx="432048" cy="437952"/>
          </a:xfrm>
          <a:prstGeom prst="ellipse">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749530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7635">
                                            <p:txEl>
                                              <p:pRg st="1" end="1"/>
                                            </p:txEl>
                                          </p:spTgt>
                                        </p:tgtEl>
                                        <p:attrNameLst>
                                          <p:attrName>style.visibility</p:attrName>
                                        </p:attrNameLst>
                                      </p:cBhvr>
                                      <p:to>
                                        <p:strVal val="visible"/>
                                      </p:to>
                                    </p:set>
                                    <p:anim calcmode="lin" valueType="num">
                                      <p:cBhvr additive="base">
                                        <p:cTn id="7" dur="500" fill="hold"/>
                                        <p:tgtEl>
                                          <p:spTgt spid="19763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763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7636"/>
                                        </p:tgtEl>
                                        <p:attrNameLst>
                                          <p:attrName>style.visibility</p:attrName>
                                        </p:attrNameLst>
                                      </p:cBhvr>
                                      <p:to>
                                        <p:strVal val="visible"/>
                                      </p:to>
                                    </p:set>
                                    <p:anim calcmode="lin" valueType="num">
                                      <p:cBhvr additive="base">
                                        <p:cTn id="11" dur="500" fill="hold"/>
                                        <p:tgtEl>
                                          <p:spTgt spid="197636"/>
                                        </p:tgtEl>
                                        <p:attrNameLst>
                                          <p:attrName>ppt_x</p:attrName>
                                        </p:attrNameLst>
                                      </p:cBhvr>
                                      <p:tavLst>
                                        <p:tav tm="0">
                                          <p:val>
                                            <p:strVal val="#ppt_x"/>
                                          </p:val>
                                        </p:tav>
                                        <p:tav tm="100000">
                                          <p:val>
                                            <p:strVal val="#ppt_x"/>
                                          </p:val>
                                        </p:tav>
                                      </p:tavLst>
                                    </p:anim>
                                    <p:anim calcmode="lin" valueType="num">
                                      <p:cBhvr additive="base">
                                        <p:cTn id="12" dur="500" fill="hold"/>
                                        <p:tgtEl>
                                          <p:spTgt spid="19763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97635">
                                            <p:txEl>
                                              <p:pRg st="3" end="3"/>
                                            </p:txEl>
                                          </p:spTgt>
                                        </p:tgtEl>
                                        <p:attrNameLst>
                                          <p:attrName>style.visibility</p:attrName>
                                        </p:attrNameLst>
                                      </p:cBhvr>
                                      <p:to>
                                        <p:strVal val="visible"/>
                                      </p:to>
                                    </p:set>
                                    <p:anim calcmode="lin" valueType="num">
                                      <p:cBhvr additive="base">
                                        <p:cTn id="21" dur="500" fill="hold"/>
                                        <p:tgtEl>
                                          <p:spTgt spid="19763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9763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97638"/>
                                        </p:tgtEl>
                                        <p:attrNameLst>
                                          <p:attrName>style.visibility</p:attrName>
                                        </p:attrNameLst>
                                      </p:cBhvr>
                                      <p:to>
                                        <p:strVal val="visible"/>
                                      </p:to>
                                    </p:set>
                                    <p:anim calcmode="lin" valueType="num">
                                      <p:cBhvr additive="base">
                                        <p:cTn id="25" dur="500" fill="hold"/>
                                        <p:tgtEl>
                                          <p:spTgt spid="197638"/>
                                        </p:tgtEl>
                                        <p:attrNameLst>
                                          <p:attrName>ppt_x</p:attrName>
                                        </p:attrNameLst>
                                      </p:cBhvr>
                                      <p:tavLst>
                                        <p:tav tm="0">
                                          <p:val>
                                            <p:strVal val="#ppt_x"/>
                                          </p:val>
                                        </p:tav>
                                        <p:tav tm="100000">
                                          <p:val>
                                            <p:strVal val="#ppt_x"/>
                                          </p:val>
                                        </p:tav>
                                      </p:tavLst>
                                    </p:anim>
                                    <p:anim calcmode="lin" valueType="num">
                                      <p:cBhvr additive="base">
                                        <p:cTn id="26" dur="500" fill="hold"/>
                                        <p:tgtEl>
                                          <p:spTgt spid="19763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97635">
                                            <p:txEl>
                                              <p:pRg st="5" end="5"/>
                                            </p:txEl>
                                          </p:spTgt>
                                        </p:tgtEl>
                                        <p:attrNameLst>
                                          <p:attrName>style.visibility</p:attrName>
                                        </p:attrNameLst>
                                      </p:cBhvr>
                                      <p:to>
                                        <p:strVal val="visible"/>
                                      </p:to>
                                    </p:set>
                                    <p:anim calcmode="lin" valueType="num">
                                      <p:cBhvr additive="base">
                                        <p:cTn id="29" dur="500" fill="hold"/>
                                        <p:tgtEl>
                                          <p:spTgt spid="19763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9763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endParaRPr lang="zh-CN" altLang="en-US" dirty="0"/>
          </a:p>
        </p:txBody>
      </p:sp>
      <p:sp>
        <p:nvSpPr>
          <p:cNvPr id="197635" name="Rectangle 3"/>
          <p:cNvSpPr>
            <a:spLocks noGrp="1" noChangeArrowheads="1"/>
          </p:cNvSpPr>
          <p:nvPr>
            <p:ph type="body" idx="1"/>
          </p:nvPr>
        </p:nvSpPr>
        <p:spPr/>
        <p:txBody>
          <a:bodyPr>
            <a:normAutofit/>
          </a:bodyPr>
          <a:lstStyle/>
          <a:p>
            <a:r>
              <a:rPr lang="en-US" altLang="zh-CN" dirty="0" smtClean="0">
                <a:solidFill>
                  <a:srgbClr val="3333FF"/>
                </a:solidFill>
              </a:rPr>
              <a:t>QPSK</a:t>
            </a:r>
            <a:r>
              <a:rPr lang="zh-CN" altLang="en-US" dirty="0" smtClean="0">
                <a:solidFill>
                  <a:srgbClr val="3333FF"/>
                </a:solidFill>
              </a:rPr>
              <a:t>误比特率</a:t>
            </a:r>
            <a:endParaRPr lang="en-US" altLang="zh-CN" dirty="0" smtClean="0">
              <a:solidFill>
                <a:srgbClr val="3333FF"/>
              </a:solidFill>
            </a:endParaRPr>
          </a:p>
          <a:p>
            <a:pPr lvl="1"/>
            <a:r>
              <a:rPr lang="zh-CN" altLang="en-US" dirty="0" smtClean="0"/>
              <a:t>若考虑其</a:t>
            </a:r>
            <a:r>
              <a:rPr lang="zh-CN" altLang="en-US" dirty="0" smtClean="0">
                <a:solidFill>
                  <a:srgbClr val="3333FF"/>
                </a:solidFill>
              </a:rPr>
              <a:t>误比特率</a:t>
            </a:r>
            <a:r>
              <a:rPr lang="zh-CN" altLang="en-US" dirty="0" smtClean="0"/>
              <a:t>，则由于正交的两路相干解调方法和</a:t>
            </a:r>
            <a:r>
              <a:rPr lang="en-US" altLang="zh-CN" dirty="0" smtClean="0"/>
              <a:t>2PSK</a:t>
            </a:r>
            <a:r>
              <a:rPr lang="zh-CN" altLang="en-US" dirty="0" smtClean="0"/>
              <a:t>中采用的解调方法一样。所以其</a:t>
            </a:r>
            <a:r>
              <a:rPr lang="zh-CN" altLang="en-US" dirty="0" smtClean="0">
                <a:solidFill>
                  <a:srgbClr val="3333FF"/>
                </a:solidFill>
              </a:rPr>
              <a:t>误比特率</a:t>
            </a:r>
            <a:r>
              <a:rPr lang="zh-CN" altLang="en-US" dirty="0" smtClean="0"/>
              <a:t>的计算公式和</a:t>
            </a:r>
            <a:r>
              <a:rPr lang="en-US" altLang="zh-CN" dirty="0" smtClean="0"/>
              <a:t>2PSK</a:t>
            </a:r>
            <a:r>
              <a:rPr lang="zh-CN" altLang="en-US" dirty="0" smtClean="0"/>
              <a:t>的</a:t>
            </a:r>
            <a:r>
              <a:rPr lang="zh-CN" altLang="en-US" dirty="0" smtClean="0">
                <a:solidFill>
                  <a:srgbClr val="3333FF"/>
                </a:solidFill>
              </a:rPr>
              <a:t>误码率</a:t>
            </a:r>
            <a:r>
              <a:rPr lang="zh-CN" altLang="en-US" dirty="0" smtClean="0"/>
              <a:t>公式一样。</a:t>
            </a:r>
          </a:p>
          <a:p>
            <a:r>
              <a:rPr lang="en-US" altLang="zh-CN" dirty="0" smtClean="0">
                <a:solidFill>
                  <a:srgbClr val="3333FF"/>
                </a:solidFill>
              </a:rPr>
              <a:t>MPSK</a:t>
            </a:r>
            <a:r>
              <a:rPr lang="zh-CN" altLang="en-US" dirty="0" smtClean="0">
                <a:solidFill>
                  <a:srgbClr val="3333FF"/>
                </a:solidFill>
              </a:rPr>
              <a:t>误码率</a:t>
            </a:r>
            <a:endParaRPr lang="en-US" altLang="zh-CN" dirty="0">
              <a:solidFill>
                <a:srgbClr val="3333FF"/>
              </a:solidFill>
            </a:endParaRPr>
          </a:p>
          <a:p>
            <a:r>
              <a:rPr lang="zh-CN" altLang="en-US" dirty="0" smtClean="0"/>
              <a:t>对于任意</a:t>
            </a:r>
            <a:r>
              <a:rPr lang="en-US" altLang="zh-CN" dirty="0" smtClean="0"/>
              <a:t>M</a:t>
            </a:r>
            <a:r>
              <a:rPr lang="zh-CN" altLang="en-US" dirty="0" smtClean="0"/>
              <a:t>进制</a:t>
            </a:r>
            <a:r>
              <a:rPr lang="en-US" altLang="zh-CN" dirty="0" smtClean="0"/>
              <a:t>PSK</a:t>
            </a:r>
            <a:r>
              <a:rPr lang="zh-CN" altLang="en-US" dirty="0" smtClean="0"/>
              <a:t>信号，其误码率公式为 </a:t>
            </a:r>
            <a:endParaRPr lang="zh-CN" altLang="en-US" dirty="0"/>
          </a:p>
        </p:txBody>
      </p:sp>
      <p:sp>
        <p:nvSpPr>
          <p:cNvPr id="10" name="灯片编号占位符 5"/>
          <p:cNvSpPr>
            <a:spLocks noGrp="1"/>
          </p:cNvSpPr>
          <p:nvPr>
            <p:ph type="sldNum" sz="quarter" idx="12"/>
          </p:nvPr>
        </p:nvSpPr>
        <p:spPr/>
        <p:txBody>
          <a:bodyPr/>
          <a:lstStyle/>
          <a:p>
            <a:fld id="{5EC914AB-8AD0-4CDC-8F6D-81621BB48E45}" type="slidenum">
              <a:rPr lang="en-US" altLang="zh-CN" smtClean="0"/>
              <a:pPr/>
              <a:t>219</a:t>
            </a:fld>
            <a:endParaRPr lang="en-US" altLang="zh-CN"/>
          </a:p>
        </p:txBody>
      </p:sp>
      <p:sp>
        <p:nvSpPr>
          <p:cNvPr id="197637" name="Rectangle 5"/>
          <p:cNvSpPr>
            <a:spLocks noChangeArrowheads="1"/>
          </p:cNvSpPr>
          <p:nvPr/>
        </p:nvSpPr>
        <p:spPr bwMode="auto">
          <a:xfrm>
            <a:off x="0" y="329088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97639" name="Rectangle 7"/>
          <p:cNvSpPr>
            <a:spLocks noChangeArrowheads="1"/>
          </p:cNvSpPr>
          <p:nvPr/>
        </p:nvSpPr>
        <p:spPr bwMode="auto">
          <a:xfrm>
            <a:off x="0" y="319563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97641" name="Rectangle 9"/>
          <p:cNvSpPr>
            <a:spLocks noChangeArrowheads="1"/>
          </p:cNvSpPr>
          <p:nvPr/>
        </p:nvSpPr>
        <p:spPr bwMode="auto">
          <a:xfrm>
            <a:off x="0" y="32004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97640" name="Object 8"/>
          <p:cNvGraphicFramePr>
            <a:graphicFrameLocks noChangeAspect="1"/>
          </p:cNvGraphicFramePr>
          <p:nvPr>
            <p:extLst>
              <p:ext uri="{D42A27DB-BD31-4B8C-83A1-F6EECF244321}">
                <p14:modId xmlns:p14="http://schemas.microsoft.com/office/powerpoint/2010/main" val="2343040230"/>
              </p:ext>
            </p:extLst>
          </p:nvPr>
        </p:nvGraphicFramePr>
        <p:xfrm>
          <a:off x="783912" y="4509120"/>
          <a:ext cx="7576175" cy="843533"/>
        </p:xfrm>
        <a:graphic>
          <a:graphicData uri="http://schemas.openxmlformats.org/presentationml/2006/ole">
            <mc:AlternateContent xmlns:mc="http://schemas.openxmlformats.org/markup-compatibility/2006">
              <mc:Choice xmlns:v="urn:schemas-microsoft-com:vml" Requires="v">
                <p:oleObj spid="_x0000_s117220" name="公式" r:id="rId3" imgW="4102100" imgH="457200" progId="Equation.3">
                  <p:embed/>
                </p:oleObj>
              </mc:Choice>
              <mc:Fallback>
                <p:oleObj name="公式" r:id="rId3" imgW="4102100" imgH="457200" progId="Equation.3">
                  <p:embed/>
                  <p:pic>
                    <p:nvPicPr>
                      <p:cNvPr id="0" name="Picture 4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912" y="4509120"/>
                        <a:ext cx="7576175" cy="843533"/>
                      </a:xfrm>
                      <a:prstGeom prst="rect">
                        <a:avLst/>
                      </a:prstGeom>
                      <a:noFill/>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7635">
                                            <p:txEl>
                                              <p:pRg st="3" end="3"/>
                                            </p:txEl>
                                          </p:spTgt>
                                        </p:tgtEl>
                                        <p:attrNameLst>
                                          <p:attrName>style.visibility</p:attrName>
                                        </p:attrNameLst>
                                      </p:cBhvr>
                                      <p:to>
                                        <p:strVal val="visible"/>
                                      </p:to>
                                    </p:set>
                                    <p:anim calcmode="lin" valueType="num">
                                      <p:cBhvr additive="base">
                                        <p:cTn id="7" dur="500" fill="hold"/>
                                        <p:tgtEl>
                                          <p:spTgt spid="19763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763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7640"/>
                                        </p:tgtEl>
                                        <p:attrNameLst>
                                          <p:attrName>style.visibility</p:attrName>
                                        </p:attrNameLst>
                                      </p:cBhvr>
                                      <p:to>
                                        <p:strVal val="visible"/>
                                      </p:to>
                                    </p:set>
                                    <p:anim calcmode="lin" valueType="num">
                                      <p:cBhvr additive="base">
                                        <p:cTn id="11" dur="500" fill="hold"/>
                                        <p:tgtEl>
                                          <p:spTgt spid="197640"/>
                                        </p:tgtEl>
                                        <p:attrNameLst>
                                          <p:attrName>ppt_x</p:attrName>
                                        </p:attrNameLst>
                                      </p:cBhvr>
                                      <p:tavLst>
                                        <p:tav tm="0">
                                          <p:val>
                                            <p:strVal val="#ppt_x"/>
                                          </p:val>
                                        </p:tav>
                                        <p:tav tm="100000">
                                          <p:val>
                                            <p:strVal val="#ppt_x"/>
                                          </p:val>
                                        </p:tav>
                                      </p:tavLst>
                                    </p:anim>
                                    <p:anim calcmode="lin" valueType="num">
                                      <p:cBhvr additive="base">
                                        <p:cTn id="12" dur="500" fill="hold"/>
                                        <p:tgtEl>
                                          <p:spTgt spid="19764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7635">
                                            <p:txEl>
                                              <p:pRg st="2" end="2"/>
                                            </p:txEl>
                                          </p:spTgt>
                                        </p:tgtEl>
                                        <p:attrNameLst>
                                          <p:attrName>style.visibility</p:attrName>
                                        </p:attrNameLst>
                                      </p:cBhvr>
                                      <p:to>
                                        <p:strVal val="visible"/>
                                      </p:to>
                                    </p:set>
                                    <p:anim calcmode="lin" valueType="num">
                                      <p:cBhvr additive="base">
                                        <p:cTn id="15" dur="500" fill="hold"/>
                                        <p:tgtEl>
                                          <p:spTgt spid="19763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9763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zh-CN" dirty="0" smtClean="0"/>
              <a:t>7.1.2  </a:t>
            </a:r>
            <a:r>
              <a:rPr lang="zh-CN" altLang="en-US" dirty="0" smtClean="0"/>
              <a:t>二进制频移键控（</a:t>
            </a:r>
            <a:r>
              <a:rPr lang="en-US" altLang="zh-CN" dirty="0" smtClean="0"/>
              <a:t>2FSK</a:t>
            </a:r>
            <a:r>
              <a:rPr lang="zh-CN" altLang="en-US" dirty="0" smtClean="0"/>
              <a:t>）</a:t>
            </a:r>
          </a:p>
        </p:txBody>
      </p:sp>
      <p:sp>
        <p:nvSpPr>
          <p:cNvPr id="43011" name="Rectangle 3"/>
          <p:cNvSpPr>
            <a:spLocks noGrp="1" noChangeArrowheads="1"/>
          </p:cNvSpPr>
          <p:nvPr>
            <p:ph type="body" idx="1"/>
          </p:nvPr>
        </p:nvSpPr>
        <p:spPr/>
        <p:txBody>
          <a:bodyPr/>
          <a:lstStyle/>
          <a:p>
            <a:r>
              <a:rPr lang="en-US" altLang="zh-CN" dirty="0" smtClean="0">
                <a:solidFill>
                  <a:srgbClr val="0000FF"/>
                </a:solidFill>
              </a:rPr>
              <a:t>1. </a:t>
            </a:r>
            <a:r>
              <a:rPr lang="zh-CN" altLang="en-US" dirty="0" smtClean="0">
                <a:solidFill>
                  <a:srgbClr val="0000FF"/>
                </a:solidFill>
              </a:rPr>
              <a:t>基本原理</a:t>
            </a:r>
            <a:r>
              <a:rPr lang="zh-CN" altLang="en-US" dirty="0" smtClean="0"/>
              <a:t> </a:t>
            </a:r>
          </a:p>
          <a:p>
            <a:pPr lvl="1"/>
            <a:r>
              <a:rPr lang="zh-CN" altLang="en-US" dirty="0" smtClean="0">
                <a:solidFill>
                  <a:srgbClr val="0000FF"/>
                </a:solidFill>
              </a:rPr>
              <a:t>频移键控</a:t>
            </a:r>
            <a:r>
              <a:rPr lang="zh-CN" altLang="en-US" dirty="0" smtClean="0"/>
              <a:t>：利用</a:t>
            </a:r>
            <a:r>
              <a:rPr lang="zh-CN" altLang="en-US" dirty="0" smtClean="0">
                <a:solidFill>
                  <a:srgbClr val="0000FF"/>
                </a:solidFill>
              </a:rPr>
              <a:t>载波频率变化</a:t>
            </a:r>
            <a:r>
              <a:rPr lang="zh-CN" altLang="en-US" dirty="0" smtClean="0"/>
              <a:t>来传递数字信息。</a:t>
            </a:r>
            <a:endParaRPr lang="en-US" altLang="zh-CN" dirty="0" smtClean="0"/>
          </a:p>
          <a:p>
            <a:pPr lvl="1"/>
            <a:r>
              <a:rPr lang="zh-CN" altLang="en-US" dirty="0" smtClean="0"/>
              <a:t>在</a:t>
            </a:r>
            <a:r>
              <a:rPr lang="en-US" altLang="zh-CN" dirty="0" smtClean="0">
                <a:solidFill>
                  <a:srgbClr val="0000FF"/>
                </a:solidFill>
              </a:rPr>
              <a:t>2FSK</a:t>
            </a:r>
            <a:r>
              <a:rPr lang="zh-CN" altLang="en-US" dirty="0" smtClean="0"/>
              <a:t>中：载波的频率随</a:t>
            </a:r>
            <a:r>
              <a:rPr lang="zh-CN" altLang="en-US" dirty="0" smtClean="0">
                <a:solidFill>
                  <a:srgbClr val="FF0000"/>
                </a:solidFill>
              </a:rPr>
              <a:t>二进制</a:t>
            </a:r>
            <a:r>
              <a:rPr lang="zh-CN" altLang="en-US" dirty="0" smtClean="0"/>
              <a:t>基带信号在</a:t>
            </a:r>
            <a:r>
              <a:rPr lang="en-US" altLang="zh-CN" i="1" dirty="0" smtClean="0">
                <a:solidFill>
                  <a:srgbClr val="FF0000"/>
                </a:solidFill>
              </a:rPr>
              <a:t>f</a:t>
            </a:r>
            <a:r>
              <a:rPr lang="en-US" altLang="zh-CN" baseline="-25000" dirty="0" smtClean="0">
                <a:solidFill>
                  <a:srgbClr val="FF0000"/>
                </a:solidFill>
              </a:rPr>
              <a:t>1</a:t>
            </a:r>
            <a:r>
              <a:rPr lang="zh-CN" altLang="en-US" dirty="0" smtClean="0">
                <a:solidFill>
                  <a:srgbClr val="FF0000"/>
                </a:solidFill>
              </a:rPr>
              <a:t>和</a:t>
            </a:r>
            <a:r>
              <a:rPr lang="en-US" altLang="zh-CN" i="1" dirty="0" smtClean="0">
                <a:solidFill>
                  <a:srgbClr val="FF0000"/>
                </a:solidFill>
              </a:rPr>
              <a:t>f</a:t>
            </a:r>
            <a:r>
              <a:rPr lang="en-US" altLang="zh-CN" baseline="-25000" dirty="0" smtClean="0">
                <a:solidFill>
                  <a:srgbClr val="FF0000"/>
                </a:solidFill>
              </a:rPr>
              <a:t>2</a:t>
            </a:r>
            <a:r>
              <a:rPr lang="zh-CN" altLang="en-US" dirty="0" smtClean="0">
                <a:solidFill>
                  <a:srgbClr val="FF0000"/>
                </a:solidFill>
              </a:rPr>
              <a:t>两个频率点</a:t>
            </a:r>
            <a:r>
              <a:rPr lang="zh-CN" altLang="en-US" dirty="0" smtClean="0"/>
              <a:t>间变化。</a:t>
            </a:r>
            <a:endParaRPr lang="en-US" altLang="zh-CN" dirty="0" smtClean="0"/>
          </a:p>
          <a:p>
            <a:pPr lvl="1"/>
            <a:r>
              <a:rPr lang="zh-CN" altLang="en-US" dirty="0" smtClean="0"/>
              <a:t>故其表达式为 </a:t>
            </a:r>
          </a:p>
          <a:p>
            <a:pPr lvl="1"/>
            <a:endParaRPr lang="zh-CN" altLang="en-US" dirty="0" smtClean="0"/>
          </a:p>
          <a:p>
            <a:pPr lvl="1"/>
            <a:endParaRPr lang="en-US" altLang="zh-CN" dirty="0"/>
          </a:p>
        </p:txBody>
      </p:sp>
      <p:sp>
        <p:nvSpPr>
          <p:cNvPr id="7" name="灯片编号占位符 5"/>
          <p:cNvSpPr>
            <a:spLocks noGrp="1"/>
          </p:cNvSpPr>
          <p:nvPr>
            <p:ph type="sldNum" sz="quarter" idx="12"/>
          </p:nvPr>
        </p:nvSpPr>
        <p:spPr/>
        <p:txBody>
          <a:bodyPr/>
          <a:lstStyle/>
          <a:p>
            <a:fld id="{52A616B6-6640-40C2-B9D7-2250DF5A3324}" type="slidenum">
              <a:rPr lang="en-US" altLang="zh-CN" smtClean="0"/>
              <a:pPr/>
              <a:t>22</a:t>
            </a:fld>
            <a:endParaRPr lang="en-US" altLang="zh-CN"/>
          </a:p>
        </p:txBody>
      </p:sp>
      <p:sp>
        <p:nvSpPr>
          <p:cNvPr id="43013" name="Rectangle 5"/>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43012" name="Object 4"/>
          <p:cNvGraphicFramePr>
            <a:graphicFrameLocks noChangeAspect="1"/>
          </p:cNvGraphicFramePr>
          <p:nvPr>
            <p:extLst>
              <p:ext uri="{D42A27DB-BD31-4B8C-83A1-F6EECF244321}">
                <p14:modId xmlns:p14="http://schemas.microsoft.com/office/powerpoint/2010/main" val="473254341"/>
              </p:ext>
            </p:extLst>
          </p:nvPr>
        </p:nvGraphicFramePr>
        <p:xfrm>
          <a:off x="1114380" y="3861048"/>
          <a:ext cx="6915239" cy="1082799"/>
        </p:xfrm>
        <a:graphic>
          <a:graphicData uri="http://schemas.openxmlformats.org/presentationml/2006/ole">
            <mc:AlternateContent xmlns:mc="http://schemas.openxmlformats.org/markup-compatibility/2006">
              <mc:Choice xmlns:v="urn:schemas-microsoft-com:vml" Requires="v">
                <p:oleObj spid="_x0000_s12477" name="公式" r:id="rId3" imgW="2806700" imgH="482600" progId="Equation.3">
                  <p:embed/>
                </p:oleObj>
              </mc:Choice>
              <mc:Fallback>
                <p:oleObj name="公式" r:id="rId3" imgW="2806700" imgH="482600" progId="Equation.3">
                  <p:embed/>
                  <p:pic>
                    <p:nvPicPr>
                      <p:cNvPr id="0" name="Picture 1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4380" y="3861048"/>
                        <a:ext cx="6915239" cy="10827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15" name="Rectangle 7"/>
          <p:cNvSpPr>
            <a:spLocks noChangeArrowheads="1"/>
          </p:cNvSpPr>
          <p:nvPr/>
        </p:nvSpPr>
        <p:spPr bwMode="auto">
          <a:xfrm>
            <a:off x="0" y="2214563"/>
            <a:ext cx="9144000" cy="0"/>
          </a:xfrm>
          <a:prstGeom prst="rect">
            <a:avLst/>
          </a:prstGeom>
          <a:noFill/>
          <a:ln w="9525">
            <a:noFill/>
            <a:miter lim="800000"/>
            <a:headEnd/>
            <a:tailEnd/>
          </a:ln>
          <a:effectLst/>
        </p:spPr>
        <p:txBody>
          <a:bodyPr wrap="none" anchor="ctr">
            <a:spAutoFit/>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 calcmode="lin" valueType="num">
                                      <p:cBhvr additive="base">
                                        <p:cTn id="7" dur="500" fill="hold"/>
                                        <p:tgtEl>
                                          <p:spTgt spid="430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0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3011">
                                            <p:txEl>
                                              <p:pRg st="1" end="1"/>
                                            </p:txEl>
                                          </p:spTgt>
                                        </p:tgtEl>
                                        <p:attrNameLst>
                                          <p:attrName>style.visibility</p:attrName>
                                        </p:attrNameLst>
                                      </p:cBhvr>
                                      <p:to>
                                        <p:strVal val="visible"/>
                                      </p:to>
                                    </p:set>
                                    <p:anim calcmode="lin" valueType="num">
                                      <p:cBhvr additive="base">
                                        <p:cTn id="13" dur="500" fill="hold"/>
                                        <p:tgtEl>
                                          <p:spTgt spid="430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30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3011">
                                            <p:txEl>
                                              <p:pRg st="2" end="2"/>
                                            </p:txEl>
                                          </p:spTgt>
                                        </p:tgtEl>
                                        <p:attrNameLst>
                                          <p:attrName>style.visibility</p:attrName>
                                        </p:attrNameLst>
                                      </p:cBhvr>
                                      <p:to>
                                        <p:strVal val="visible"/>
                                      </p:to>
                                    </p:set>
                                    <p:anim calcmode="lin" valueType="num">
                                      <p:cBhvr additive="base">
                                        <p:cTn id="19" dur="500" fill="hold"/>
                                        <p:tgtEl>
                                          <p:spTgt spid="430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30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3011">
                                            <p:txEl>
                                              <p:pRg st="3" end="3"/>
                                            </p:txEl>
                                          </p:spTgt>
                                        </p:tgtEl>
                                        <p:attrNameLst>
                                          <p:attrName>style.visibility</p:attrName>
                                        </p:attrNameLst>
                                      </p:cBhvr>
                                      <p:to>
                                        <p:strVal val="visible"/>
                                      </p:to>
                                    </p:set>
                                    <p:anim calcmode="lin" valueType="num">
                                      <p:cBhvr additive="base">
                                        <p:cTn id="25" dur="500" fill="hold"/>
                                        <p:tgtEl>
                                          <p:spTgt spid="430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3011">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3012"/>
                                        </p:tgtEl>
                                        <p:attrNameLst>
                                          <p:attrName>style.visibility</p:attrName>
                                        </p:attrNameLst>
                                      </p:cBhvr>
                                      <p:to>
                                        <p:strVal val="visible"/>
                                      </p:to>
                                    </p:set>
                                    <p:anim calcmode="lin" valueType="num">
                                      <p:cBhvr additive="base">
                                        <p:cTn id="29" dur="500" fill="hold"/>
                                        <p:tgtEl>
                                          <p:spTgt spid="43012"/>
                                        </p:tgtEl>
                                        <p:attrNameLst>
                                          <p:attrName>ppt_x</p:attrName>
                                        </p:attrNameLst>
                                      </p:cBhvr>
                                      <p:tavLst>
                                        <p:tav tm="0">
                                          <p:val>
                                            <p:strVal val="#ppt_x"/>
                                          </p:val>
                                        </p:tav>
                                        <p:tav tm="100000">
                                          <p:val>
                                            <p:strVal val="#ppt_x"/>
                                          </p:val>
                                        </p:tav>
                                      </p:tavLst>
                                    </p:anim>
                                    <p:anim calcmode="lin" valueType="num">
                                      <p:cBhvr additive="base">
                                        <p:cTn id="30" dur="500" fill="hold"/>
                                        <p:tgtEl>
                                          <p:spTgt spid="430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198659" name="Rectangle 3"/>
          <p:cNvSpPr>
            <a:spLocks noGrp="1" noChangeArrowheads="1"/>
          </p:cNvSpPr>
          <p:nvPr>
            <p:ph sz="half" idx="1"/>
          </p:nvPr>
        </p:nvSpPr>
        <p:spPr>
          <a:xfrm>
            <a:off x="611560" y="1124744"/>
            <a:ext cx="3788990" cy="5318286"/>
          </a:xfrm>
        </p:spPr>
        <p:txBody>
          <a:bodyPr>
            <a:normAutofit fontScale="92500" lnSpcReduction="10000"/>
          </a:bodyPr>
          <a:lstStyle/>
          <a:p>
            <a:r>
              <a:rPr lang="zh-CN" altLang="en-US" dirty="0">
                <a:solidFill>
                  <a:srgbClr val="3333FF"/>
                </a:solidFill>
              </a:rPr>
              <a:t>误码率曲线</a:t>
            </a:r>
            <a:endParaRPr lang="en-US" altLang="zh-CN" dirty="0">
              <a:solidFill>
                <a:srgbClr val="3333FF"/>
              </a:solidFill>
            </a:endParaRPr>
          </a:p>
          <a:p>
            <a:endParaRPr lang="en-US" altLang="zh-CN" dirty="0" smtClean="0"/>
          </a:p>
          <a:p>
            <a:endParaRPr lang="en-US" altLang="zh-CN" dirty="0" smtClean="0"/>
          </a:p>
          <a:p>
            <a:endParaRPr lang="en-US" altLang="zh-CN" dirty="0" smtClean="0"/>
          </a:p>
          <a:p>
            <a:r>
              <a:rPr lang="zh-CN" altLang="en-US" dirty="0" smtClean="0"/>
              <a:t>当</a:t>
            </a:r>
            <a:r>
              <a:rPr lang="en-US" altLang="zh-CN" dirty="0" smtClean="0">
                <a:solidFill>
                  <a:srgbClr val="3333FF"/>
                </a:solidFill>
              </a:rPr>
              <a:t>M</a:t>
            </a:r>
            <a:r>
              <a:rPr lang="zh-CN" altLang="en-US" dirty="0" smtClean="0">
                <a:solidFill>
                  <a:srgbClr val="3333FF"/>
                </a:solidFill>
              </a:rPr>
              <a:t>大</a:t>
            </a:r>
            <a:r>
              <a:rPr lang="zh-CN" altLang="en-US" dirty="0" smtClean="0"/>
              <a:t>时，</a:t>
            </a:r>
            <a:r>
              <a:rPr lang="en-US" altLang="zh-CN" dirty="0" smtClean="0"/>
              <a:t>MPSK</a:t>
            </a:r>
            <a:r>
              <a:rPr lang="zh-CN" altLang="en-US" dirty="0" smtClean="0"/>
              <a:t>误码率公式可以近似为写为 </a:t>
            </a:r>
          </a:p>
          <a:p>
            <a:pPr lvl="1"/>
            <a:endParaRPr lang="zh-CN" altLang="en-US" dirty="0" smtClean="0"/>
          </a:p>
          <a:p>
            <a:endParaRPr lang="en-US" altLang="zh-CN" dirty="0"/>
          </a:p>
          <a:p>
            <a:r>
              <a:rPr lang="en-US" altLang="zh-CN" dirty="0"/>
              <a:t>OQPSK</a:t>
            </a:r>
            <a:r>
              <a:rPr lang="zh-CN" altLang="en-US" dirty="0"/>
              <a:t>的抗噪声</a:t>
            </a:r>
            <a:r>
              <a:rPr lang="zh-CN" altLang="en-US" dirty="0" smtClean="0"/>
              <a:t>性能和</a:t>
            </a:r>
            <a:r>
              <a:rPr lang="en-US" altLang="zh-CN" dirty="0"/>
              <a:t>QPSK</a:t>
            </a:r>
            <a:r>
              <a:rPr lang="zh-CN" altLang="en-US" dirty="0"/>
              <a:t>完全一样。 </a:t>
            </a:r>
          </a:p>
          <a:p>
            <a:endParaRPr lang="zh-CN" altLang="en-US" dirty="0"/>
          </a:p>
        </p:txBody>
      </p:sp>
      <p:sp>
        <p:nvSpPr>
          <p:cNvPr id="10" name="灯片编号占位符 5"/>
          <p:cNvSpPr>
            <a:spLocks noGrp="1"/>
          </p:cNvSpPr>
          <p:nvPr>
            <p:ph type="sldNum" sz="quarter" idx="12"/>
          </p:nvPr>
        </p:nvSpPr>
        <p:spPr/>
        <p:txBody>
          <a:bodyPr/>
          <a:lstStyle/>
          <a:p>
            <a:fld id="{2780BD42-7A44-417E-9F4D-D200D7DF6856}" type="slidenum">
              <a:rPr lang="en-US" altLang="zh-CN" smtClean="0"/>
              <a:pPr/>
              <a:t>220</a:t>
            </a:fld>
            <a:endParaRPr lang="en-US" altLang="zh-CN"/>
          </a:p>
        </p:txBody>
      </p:sp>
      <p:grpSp>
        <p:nvGrpSpPr>
          <p:cNvPr id="2" name="Group 10"/>
          <p:cNvGrpSpPr>
            <a:grpSpLocks/>
          </p:cNvGrpSpPr>
          <p:nvPr/>
        </p:nvGrpSpPr>
        <p:grpSpPr bwMode="auto">
          <a:xfrm>
            <a:off x="4427984" y="1124744"/>
            <a:ext cx="4536504" cy="5616624"/>
            <a:chOff x="1944" y="884"/>
            <a:chExt cx="2703" cy="3144"/>
          </a:xfrm>
        </p:grpSpPr>
        <p:pic>
          <p:nvPicPr>
            <p:cNvPr id="198661" name="Picture 5" descr="相干MPSK误码率"/>
            <p:cNvPicPr>
              <a:picLocks noChangeAspect="1" noChangeArrowheads="1"/>
            </p:cNvPicPr>
            <p:nvPr/>
          </p:nvPicPr>
          <p:blipFill>
            <a:blip r:embed="rId3" cstate="print"/>
            <a:srcRect/>
            <a:stretch>
              <a:fillRect/>
            </a:stretch>
          </p:blipFill>
          <p:spPr bwMode="auto">
            <a:xfrm>
              <a:off x="2058" y="884"/>
              <a:ext cx="2589" cy="2977"/>
            </a:xfrm>
            <a:prstGeom prst="rect">
              <a:avLst/>
            </a:prstGeom>
            <a:noFill/>
            <a:ln w="9525">
              <a:noFill/>
              <a:miter lim="800000"/>
              <a:headEnd/>
              <a:tailEnd/>
            </a:ln>
          </p:spPr>
        </p:pic>
        <p:sp>
          <p:nvSpPr>
            <p:cNvPr id="198663" name="Text Box 7"/>
            <p:cNvSpPr txBox="1">
              <a:spLocks noChangeArrowheads="1"/>
            </p:cNvSpPr>
            <p:nvPr/>
          </p:nvSpPr>
          <p:spPr bwMode="auto">
            <a:xfrm>
              <a:off x="1944" y="2188"/>
              <a:ext cx="225" cy="224"/>
            </a:xfrm>
            <a:prstGeom prst="rect">
              <a:avLst/>
            </a:prstGeom>
            <a:noFill/>
            <a:ln w="9525">
              <a:noFill/>
              <a:miter lim="800000"/>
              <a:headEnd/>
              <a:tailEnd/>
            </a:ln>
          </p:spPr>
          <p:txBody>
            <a:bodyPr lIns="0" tIns="0" rIns="0" bIns="0"/>
            <a:lstStyle/>
            <a:p>
              <a:pPr algn="just"/>
              <a:r>
                <a:rPr lang="en-US" altLang="zh-CN" i="1">
                  <a:latin typeface="Times New Roman" pitchFamily="18" charset="0"/>
                </a:rPr>
                <a:t>P</a:t>
              </a:r>
              <a:r>
                <a:rPr lang="en-US" altLang="zh-CN" i="1" baseline="-25000">
                  <a:latin typeface="Times New Roman" pitchFamily="18" charset="0"/>
                </a:rPr>
                <a:t>e</a:t>
              </a:r>
              <a:endParaRPr lang="en-US" altLang="zh-CN" sz="3200"/>
            </a:p>
          </p:txBody>
        </p:sp>
        <p:sp>
          <p:nvSpPr>
            <p:cNvPr id="198664" name="Text Box 8"/>
            <p:cNvSpPr txBox="1">
              <a:spLocks noChangeArrowheads="1"/>
            </p:cNvSpPr>
            <p:nvPr/>
          </p:nvSpPr>
          <p:spPr bwMode="auto">
            <a:xfrm>
              <a:off x="3249" y="3861"/>
              <a:ext cx="513" cy="167"/>
            </a:xfrm>
            <a:prstGeom prst="rect">
              <a:avLst/>
            </a:prstGeom>
            <a:noFill/>
            <a:ln w="9525">
              <a:noFill/>
              <a:miter lim="800000"/>
              <a:headEnd/>
              <a:tailEnd/>
            </a:ln>
          </p:spPr>
          <p:txBody>
            <a:bodyPr lIns="0" tIns="0" rIns="0" bIns="0"/>
            <a:lstStyle/>
            <a:p>
              <a:pPr algn="just"/>
              <a:r>
                <a:rPr lang="en-US" altLang="zh-CN" sz="1600" i="1">
                  <a:latin typeface="Times New Roman" pitchFamily="18" charset="0"/>
                </a:rPr>
                <a:t>r</a:t>
              </a:r>
              <a:r>
                <a:rPr lang="en-US" altLang="zh-CN" sz="1600" i="1" baseline="-25000">
                  <a:latin typeface="Times New Roman" pitchFamily="18" charset="0"/>
                </a:rPr>
                <a:t>b</a:t>
              </a:r>
              <a:r>
                <a:rPr lang="en-US" altLang="zh-CN" sz="1600" i="1">
                  <a:latin typeface="Times New Roman" pitchFamily="18" charset="0"/>
                </a:rPr>
                <a:t> </a:t>
              </a:r>
              <a:r>
                <a:rPr lang="en-US" altLang="zh-CN" sz="1600">
                  <a:latin typeface="Times New Roman" pitchFamily="18" charset="0"/>
                </a:rPr>
                <a:t>(dB</a:t>
              </a:r>
              <a:r>
                <a:rPr lang="en-US" altLang="zh-CN" sz="1000">
                  <a:latin typeface="Times New Roman" pitchFamily="18" charset="0"/>
                </a:rPr>
                <a:t>)</a:t>
              </a:r>
              <a:endParaRPr lang="en-US" altLang="zh-CN"/>
            </a:p>
          </p:txBody>
        </p:sp>
      </p:grpSp>
      <p:sp>
        <p:nvSpPr>
          <p:cNvPr id="198668" name="Rectangle 12"/>
          <p:cNvSpPr>
            <a:spLocks noChangeArrowheads="1"/>
          </p:cNvSpPr>
          <p:nvPr/>
        </p:nvSpPr>
        <p:spPr bwMode="auto">
          <a:xfrm>
            <a:off x="0" y="32146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98667" name="Object 11"/>
          <p:cNvGraphicFramePr>
            <a:graphicFrameLocks noChangeAspect="1"/>
          </p:cNvGraphicFramePr>
          <p:nvPr>
            <p:extLst>
              <p:ext uri="{D42A27DB-BD31-4B8C-83A1-F6EECF244321}">
                <p14:modId xmlns:p14="http://schemas.microsoft.com/office/powerpoint/2010/main" val="394025246"/>
              </p:ext>
            </p:extLst>
          </p:nvPr>
        </p:nvGraphicFramePr>
        <p:xfrm>
          <a:off x="1187624" y="4365104"/>
          <a:ext cx="2295525" cy="742950"/>
        </p:xfrm>
        <a:graphic>
          <a:graphicData uri="http://schemas.openxmlformats.org/presentationml/2006/ole">
            <mc:AlternateContent xmlns:mc="http://schemas.openxmlformats.org/markup-compatibility/2006">
              <mc:Choice xmlns:v="urn:schemas-microsoft-com:vml" Requires="v">
                <p:oleObj spid="_x0000_s117948" name="公式" r:id="rId4" imgW="1320227" imgH="431613" progId="Equation.3">
                  <p:embed/>
                </p:oleObj>
              </mc:Choice>
              <mc:Fallback>
                <p:oleObj name="公式" r:id="rId4" imgW="1320227" imgH="431613" progId="Equation.3">
                  <p:embed/>
                  <p:pic>
                    <p:nvPicPr>
                      <p:cNvPr id="0" name="Picture 1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4365104"/>
                        <a:ext cx="2295525" cy="74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矩形 12"/>
          <p:cNvSpPr/>
          <p:nvPr/>
        </p:nvSpPr>
        <p:spPr>
          <a:xfrm>
            <a:off x="788691" y="1646984"/>
            <a:ext cx="3545041" cy="1569660"/>
          </a:xfrm>
          <a:prstGeom prst="rect">
            <a:avLst/>
          </a:prstGeom>
        </p:spPr>
        <p:txBody>
          <a:bodyPr wrap="square">
            <a:spAutoFit/>
          </a:bodyPr>
          <a:lstStyle/>
          <a:p>
            <a:r>
              <a:rPr lang="zh-CN" altLang="en-US" sz="2400" b="1" dirty="0" smtClean="0">
                <a:latin typeface="+mj-ea"/>
                <a:ea typeface="+mj-ea"/>
              </a:rPr>
              <a:t>给定</a:t>
            </a:r>
            <a:r>
              <a:rPr lang="zh-CN" altLang="en-US" sz="2400" b="1" dirty="0" smtClean="0">
                <a:solidFill>
                  <a:srgbClr val="3333FF"/>
                </a:solidFill>
                <a:latin typeface="+mj-ea"/>
                <a:ea typeface="+mj-ea"/>
              </a:rPr>
              <a:t>误码率</a:t>
            </a:r>
            <a:r>
              <a:rPr lang="zh-CN" altLang="en-US" sz="2400" b="1" dirty="0" smtClean="0">
                <a:latin typeface="+mj-ea"/>
                <a:ea typeface="+mj-ea"/>
              </a:rPr>
              <a:t>和</a:t>
            </a:r>
            <a:r>
              <a:rPr lang="zh-CN" altLang="en-US" sz="2400" b="1" dirty="0" smtClean="0">
                <a:solidFill>
                  <a:srgbClr val="3333FF"/>
                </a:solidFill>
                <a:latin typeface="+mj-ea"/>
                <a:ea typeface="+mj-ea"/>
              </a:rPr>
              <a:t>信息传输速率</a:t>
            </a:r>
            <a:r>
              <a:rPr lang="zh-CN" altLang="en-US" sz="2400" b="1" dirty="0" smtClean="0">
                <a:latin typeface="+mj-ea"/>
                <a:ea typeface="+mj-ea"/>
              </a:rPr>
              <a:t>，</a:t>
            </a:r>
            <a:r>
              <a:rPr lang="en-US" altLang="zh-CN" sz="2400" b="1" dirty="0" smtClean="0">
                <a:solidFill>
                  <a:srgbClr val="3333FF"/>
                </a:solidFill>
                <a:latin typeface="+mj-ea"/>
                <a:ea typeface="+mj-ea"/>
              </a:rPr>
              <a:t>M</a:t>
            </a:r>
            <a:r>
              <a:rPr lang="zh-CN" altLang="en-US" sz="2400" b="1" dirty="0" smtClean="0">
                <a:solidFill>
                  <a:srgbClr val="3333FF"/>
                </a:solidFill>
                <a:latin typeface="+mj-ea"/>
                <a:ea typeface="+mj-ea"/>
              </a:rPr>
              <a:t>增大，</a:t>
            </a:r>
            <a:r>
              <a:rPr lang="en-US" altLang="zh-CN" sz="2400" b="1" i="1" dirty="0">
                <a:solidFill>
                  <a:srgbClr val="3333FF"/>
                </a:solidFill>
                <a:latin typeface="+mj-ea"/>
              </a:rPr>
              <a:t> </a:t>
            </a:r>
            <a:r>
              <a:rPr lang="en-US" altLang="zh-CN" sz="2400" b="1" i="1" dirty="0" err="1" smtClean="0">
                <a:solidFill>
                  <a:srgbClr val="3333FF"/>
                </a:solidFill>
                <a:latin typeface="+mj-ea"/>
              </a:rPr>
              <a:t>r</a:t>
            </a:r>
            <a:r>
              <a:rPr lang="en-US" altLang="zh-CN" sz="2400" b="1" i="1" baseline="-25000" dirty="0" err="1" smtClean="0">
                <a:solidFill>
                  <a:srgbClr val="3333FF"/>
                </a:solidFill>
                <a:latin typeface="+mj-ea"/>
              </a:rPr>
              <a:t>b</a:t>
            </a:r>
            <a:r>
              <a:rPr lang="zh-CN" altLang="en-US" sz="2400" b="1" dirty="0" smtClean="0">
                <a:solidFill>
                  <a:srgbClr val="3333FF"/>
                </a:solidFill>
                <a:latin typeface="+mj-ea"/>
                <a:ea typeface="+mj-ea"/>
              </a:rPr>
              <a:t>增大，</a:t>
            </a:r>
            <a:r>
              <a:rPr lang="zh-CN" altLang="en-US" sz="2400" b="1" dirty="0" smtClean="0">
                <a:latin typeface="+mj-ea"/>
                <a:ea typeface="+mj-ea"/>
              </a:rPr>
              <a:t>即要增大发射功率，但传输带宽减小了</a:t>
            </a:r>
            <a:endParaRPr lang="zh-CN" altLang="en-US" sz="2400" b="1" dirty="0">
              <a:latin typeface="+mj-ea"/>
              <a:ea typeface="+mj-ea"/>
            </a:endParaRPr>
          </a:p>
        </p:txBody>
      </p:sp>
      <p:sp>
        <p:nvSpPr>
          <p:cNvPr id="14" name="矩形 13"/>
          <p:cNvSpPr/>
          <p:nvPr/>
        </p:nvSpPr>
        <p:spPr>
          <a:xfrm>
            <a:off x="5140471" y="3592842"/>
            <a:ext cx="3816424"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800" b="1" dirty="0" smtClean="0">
                <a:solidFill>
                  <a:srgbClr val="3333FF"/>
                </a:solidFill>
                <a:latin typeface="+mj-ea"/>
                <a:ea typeface="+mj-ea"/>
              </a:rPr>
              <a:t>增大功率换取节省带宽</a:t>
            </a:r>
            <a:endParaRPr lang="zh-CN" altLang="en-US" sz="2800" b="1" dirty="0">
              <a:solidFill>
                <a:srgbClr val="3333FF"/>
              </a:solidFill>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8659">
                                            <p:txEl>
                                              <p:pRg st="4" end="4"/>
                                            </p:txEl>
                                          </p:spTgt>
                                        </p:tgtEl>
                                        <p:attrNameLst>
                                          <p:attrName>style.visibility</p:attrName>
                                        </p:attrNameLst>
                                      </p:cBhvr>
                                      <p:to>
                                        <p:strVal val="visible"/>
                                      </p:to>
                                    </p:set>
                                    <p:anim calcmode="lin" valueType="num">
                                      <p:cBhvr additive="base">
                                        <p:cTn id="19" dur="500" fill="hold"/>
                                        <p:tgtEl>
                                          <p:spTgt spid="19865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8659">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8667"/>
                                        </p:tgtEl>
                                        <p:attrNameLst>
                                          <p:attrName>style.visibility</p:attrName>
                                        </p:attrNameLst>
                                      </p:cBhvr>
                                      <p:to>
                                        <p:strVal val="visible"/>
                                      </p:to>
                                    </p:set>
                                    <p:anim calcmode="lin" valueType="num">
                                      <p:cBhvr additive="base">
                                        <p:cTn id="23" dur="500" fill="hold"/>
                                        <p:tgtEl>
                                          <p:spTgt spid="198667"/>
                                        </p:tgtEl>
                                        <p:attrNameLst>
                                          <p:attrName>ppt_x</p:attrName>
                                        </p:attrNameLst>
                                      </p:cBhvr>
                                      <p:tavLst>
                                        <p:tav tm="0">
                                          <p:val>
                                            <p:strVal val="#ppt_x"/>
                                          </p:val>
                                        </p:tav>
                                        <p:tav tm="100000">
                                          <p:val>
                                            <p:strVal val="#ppt_x"/>
                                          </p:val>
                                        </p:tav>
                                      </p:tavLst>
                                    </p:anim>
                                    <p:anim calcmode="lin" valueType="num">
                                      <p:cBhvr additive="base">
                                        <p:cTn id="24" dur="500" fill="hold"/>
                                        <p:tgtEl>
                                          <p:spTgt spid="19866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98659">
                                            <p:txEl>
                                              <p:pRg st="7" end="7"/>
                                            </p:txEl>
                                          </p:spTgt>
                                        </p:tgtEl>
                                        <p:attrNameLst>
                                          <p:attrName>style.visibility</p:attrName>
                                        </p:attrNameLst>
                                      </p:cBhvr>
                                      <p:to>
                                        <p:strVal val="visible"/>
                                      </p:to>
                                    </p:set>
                                    <p:anim calcmode="lin" valueType="num">
                                      <p:cBhvr additive="base">
                                        <p:cTn id="29" dur="500" fill="hold"/>
                                        <p:tgtEl>
                                          <p:spTgt spid="198659">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9865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r>
              <a:rPr lang="en-US" altLang="zh-CN" dirty="0" smtClean="0"/>
              <a:t>7.5.4 MDPSK</a:t>
            </a:r>
            <a:r>
              <a:rPr lang="zh-CN" altLang="en-US" dirty="0" smtClean="0"/>
              <a:t>系统的抗噪声性能</a:t>
            </a:r>
            <a:endParaRPr lang="zh-CN" altLang="en-US" dirty="0"/>
          </a:p>
        </p:txBody>
      </p:sp>
      <p:sp>
        <p:nvSpPr>
          <p:cNvPr id="199683" name="Rectangle 3"/>
          <p:cNvSpPr>
            <a:spLocks noGrp="1" noChangeArrowheads="1"/>
          </p:cNvSpPr>
          <p:nvPr>
            <p:ph type="body" idx="1"/>
          </p:nvPr>
        </p:nvSpPr>
        <p:spPr/>
        <p:txBody>
          <a:bodyPr/>
          <a:lstStyle/>
          <a:p>
            <a:r>
              <a:rPr lang="zh-CN" altLang="en-US" dirty="0" smtClean="0"/>
              <a:t>误码率计算近似公式为 </a:t>
            </a:r>
          </a:p>
          <a:p>
            <a:pPr lvl="1"/>
            <a:endParaRPr lang="zh-CN" altLang="en-US" dirty="0" smtClean="0"/>
          </a:p>
          <a:p>
            <a:pPr lvl="1"/>
            <a:endParaRPr lang="zh-CN" altLang="en-US" dirty="0" smtClean="0"/>
          </a:p>
          <a:p>
            <a:r>
              <a:rPr lang="zh-CN" altLang="en-US" dirty="0" smtClean="0"/>
              <a:t>曲线</a:t>
            </a:r>
            <a:endParaRPr lang="zh-CN" altLang="en-US" dirty="0"/>
          </a:p>
        </p:txBody>
      </p:sp>
      <p:sp>
        <p:nvSpPr>
          <p:cNvPr id="10" name="灯片编号占位符 5"/>
          <p:cNvSpPr>
            <a:spLocks noGrp="1"/>
          </p:cNvSpPr>
          <p:nvPr>
            <p:ph type="sldNum" sz="quarter" idx="12"/>
          </p:nvPr>
        </p:nvSpPr>
        <p:spPr/>
        <p:txBody>
          <a:bodyPr/>
          <a:lstStyle/>
          <a:p>
            <a:fld id="{DF204D3E-C57D-44BA-9725-89CC28E3D199}" type="slidenum">
              <a:rPr lang="en-US" altLang="zh-CN" smtClean="0"/>
              <a:pPr/>
              <a:t>221</a:t>
            </a:fld>
            <a:endParaRPr lang="en-US" altLang="zh-CN"/>
          </a:p>
        </p:txBody>
      </p:sp>
      <p:sp>
        <p:nvSpPr>
          <p:cNvPr id="199685" name="Rectangle 5"/>
          <p:cNvSpPr>
            <a:spLocks noChangeArrowheads="1"/>
          </p:cNvSpPr>
          <p:nvPr/>
        </p:nvSpPr>
        <p:spPr bwMode="auto">
          <a:xfrm>
            <a:off x="0" y="32146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99684" name="Object 4"/>
          <p:cNvGraphicFramePr>
            <a:graphicFrameLocks noChangeAspect="1"/>
          </p:cNvGraphicFramePr>
          <p:nvPr>
            <p:extLst>
              <p:ext uri="{D42A27DB-BD31-4B8C-83A1-F6EECF244321}">
                <p14:modId xmlns:p14="http://schemas.microsoft.com/office/powerpoint/2010/main" val="3620760957"/>
              </p:ext>
            </p:extLst>
          </p:nvPr>
        </p:nvGraphicFramePr>
        <p:xfrm>
          <a:off x="1084983" y="1844824"/>
          <a:ext cx="2974553" cy="864096"/>
        </p:xfrm>
        <a:graphic>
          <a:graphicData uri="http://schemas.openxmlformats.org/presentationml/2006/ole">
            <mc:AlternateContent xmlns:mc="http://schemas.openxmlformats.org/markup-compatibility/2006">
              <mc:Choice xmlns:v="urn:schemas-microsoft-com:vml" Requires="v">
                <p:oleObj spid="_x0000_s118972" name="公式" r:id="rId3" imgW="1473200" imgH="431800" progId="Equation.3">
                  <p:embed/>
                </p:oleObj>
              </mc:Choice>
              <mc:Fallback>
                <p:oleObj name="公式" r:id="rId3" imgW="1473200" imgH="431800" progId="Equation.3">
                  <p:embed/>
                  <p:pic>
                    <p:nvPicPr>
                      <p:cNvPr id="0" name="Picture 1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983" y="1844824"/>
                        <a:ext cx="2974553" cy="864096"/>
                      </a:xfrm>
                      <a:prstGeom prst="rect">
                        <a:avLst/>
                      </a:prstGeom>
                      <a:noFill/>
                    </p:spPr>
                  </p:pic>
                </p:oleObj>
              </mc:Fallback>
            </mc:AlternateContent>
          </a:graphicData>
        </a:graphic>
      </p:graphicFrame>
      <p:grpSp>
        <p:nvGrpSpPr>
          <p:cNvPr id="2" name="Group 15"/>
          <p:cNvGrpSpPr>
            <a:grpSpLocks/>
          </p:cNvGrpSpPr>
          <p:nvPr/>
        </p:nvGrpSpPr>
        <p:grpSpPr bwMode="auto">
          <a:xfrm>
            <a:off x="4355976" y="1268760"/>
            <a:ext cx="4464496" cy="5378698"/>
            <a:chOff x="3050" y="1054"/>
            <a:chExt cx="2472" cy="3116"/>
          </a:xfrm>
        </p:grpSpPr>
        <p:pic>
          <p:nvPicPr>
            <p:cNvPr id="199691" name="Picture 11" descr="差分相干PSK误码率"/>
            <p:cNvPicPr>
              <a:picLocks noChangeAspect="1" noChangeArrowheads="1"/>
            </p:cNvPicPr>
            <p:nvPr/>
          </p:nvPicPr>
          <p:blipFill>
            <a:blip r:embed="rId5" cstate="print"/>
            <a:srcRect/>
            <a:stretch>
              <a:fillRect/>
            </a:stretch>
          </p:blipFill>
          <p:spPr bwMode="auto">
            <a:xfrm>
              <a:off x="3249" y="1054"/>
              <a:ext cx="2273" cy="2892"/>
            </a:xfrm>
            <a:prstGeom prst="rect">
              <a:avLst/>
            </a:prstGeom>
            <a:noFill/>
            <a:ln w="9525">
              <a:noFill/>
              <a:miter lim="800000"/>
              <a:headEnd/>
              <a:tailEnd/>
            </a:ln>
          </p:spPr>
        </p:pic>
        <p:sp>
          <p:nvSpPr>
            <p:cNvPr id="199693" name="Text Box 13"/>
            <p:cNvSpPr txBox="1">
              <a:spLocks noChangeArrowheads="1"/>
            </p:cNvSpPr>
            <p:nvPr/>
          </p:nvSpPr>
          <p:spPr bwMode="auto">
            <a:xfrm>
              <a:off x="3050" y="2330"/>
              <a:ext cx="288" cy="196"/>
            </a:xfrm>
            <a:prstGeom prst="rect">
              <a:avLst/>
            </a:prstGeom>
            <a:noFill/>
            <a:ln w="9525">
              <a:noFill/>
              <a:miter lim="800000"/>
              <a:headEnd/>
              <a:tailEnd/>
            </a:ln>
          </p:spPr>
          <p:txBody>
            <a:bodyPr/>
            <a:lstStyle/>
            <a:p>
              <a:pPr algn="just"/>
              <a:r>
                <a:rPr lang="en-US" altLang="zh-CN" sz="1600">
                  <a:latin typeface="Times New Roman" pitchFamily="18" charset="0"/>
                </a:rPr>
                <a:t>P</a:t>
              </a:r>
              <a:r>
                <a:rPr lang="en-US" altLang="zh-CN" sz="1600" baseline="-25000">
                  <a:latin typeface="Times New Roman" pitchFamily="18" charset="0"/>
                </a:rPr>
                <a:t>e</a:t>
              </a:r>
              <a:endParaRPr lang="en-US" altLang="zh-CN" sz="2800"/>
            </a:p>
          </p:txBody>
        </p:sp>
        <p:sp>
          <p:nvSpPr>
            <p:cNvPr id="199694" name="Text Box 14"/>
            <p:cNvSpPr txBox="1">
              <a:spLocks noChangeArrowheads="1"/>
            </p:cNvSpPr>
            <p:nvPr/>
          </p:nvSpPr>
          <p:spPr bwMode="auto">
            <a:xfrm>
              <a:off x="4212" y="3974"/>
              <a:ext cx="414" cy="196"/>
            </a:xfrm>
            <a:prstGeom prst="rect">
              <a:avLst/>
            </a:prstGeom>
            <a:noFill/>
            <a:ln w="9525">
              <a:noFill/>
              <a:miter lim="800000"/>
              <a:headEnd/>
              <a:tailEnd/>
            </a:ln>
          </p:spPr>
          <p:txBody>
            <a:bodyPr/>
            <a:lstStyle/>
            <a:p>
              <a:pPr algn="just"/>
              <a:r>
                <a:rPr lang="en-US" altLang="zh-CN" sz="1600">
                  <a:latin typeface="Times New Roman" pitchFamily="18" charset="0"/>
                </a:rPr>
                <a:t>r</a:t>
              </a:r>
              <a:r>
                <a:rPr lang="en-US" altLang="zh-CN" sz="1600" baseline="-25000">
                  <a:latin typeface="Times New Roman" pitchFamily="18" charset="0"/>
                </a:rPr>
                <a:t>b</a:t>
              </a:r>
              <a:r>
                <a:rPr lang="en-US" altLang="zh-CN" sz="1600">
                  <a:latin typeface="Times New Roman" pitchFamily="18" charset="0"/>
                </a:rPr>
                <a:t>(dB</a:t>
              </a:r>
              <a:r>
                <a:rPr lang="en-US" altLang="zh-CN" sz="1000">
                  <a:latin typeface="Times New Roman" pitchFamily="18" charset="0"/>
                </a:rPr>
                <a:t>)</a:t>
              </a:r>
              <a:endParaRPr lang="en-US" altLang="zh-CN"/>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9683">
                                            <p:txEl>
                                              <p:pRg st="3" end="3"/>
                                            </p:txEl>
                                          </p:spTgt>
                                        </p:tgtEl>
                                        <p:attrNameLst>
                                          <p:attrName>style.visibility</p:attrName>
                                        </p:attrNameLst>
                                      </p:cBhvr>
                                      <p:to>
                                        <p:strVal val="visible"/>
                                      </p:to>
                                    </p:set>
                                    <p:anim calcmode="lin" valueType="num">
                                      <p:cBhvr additive="base">
                                        <p:cTn id="7" dur="500" fill="hold"/>
                                        <p:tgtEl>
                                          <p:spTgt spid="19968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968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endParaRPr lang="zh-CN" altLang="en-US" dirty="0"/>
          </a:p>
        </p:txBody>
      </p:sp>
      <p:sp>
        <p:nvSpPr>
          <p:cNvPr id="200707" name="Rectangle 3"/>
          <p:cNvSpPr>
            <a:spLocks noGrp="1" noChangeArrowheads="1"/>
          </p:cNvSpPr>
          <p:nvPr>
            <p:ph type="body" idx="1"/>
          </p:nvPr>
        </p:nvSpPr>
        <p:spPr/>
        <p:txBody>
          <a:bodyPr/>
          <a:lstStyle/>
          <a:p>
            <a:r>
              <a:rPr lang="en-US" altLang="zh-CN" smtClean="0"/>
              <a:t>7.6 </a:t>
            </a:r>
            <a:r>
              <a:rPr lang="zh-CN" altLang="en-US" smtClean="0"/>
              <a:t>小结</a:t>
            </a:r>
            <a:endParaRPr lang="zh-CN" altLang="en-US"/>
          </a:p>
        </p:txBody>
      </p:sp>
      <p:sp>
        <p:nvSpPr>
          <p:cNvPr id="4" name="灯片编号占位符 5"/>
          <p:cNvSpPr>
            <a:spLocks noGrp="1"/>
          </p:cNvSpPr>
          <p:nvPr>
            <p:ph type="sldNum" sz="quarter" idx="12"/>
          </p:nvPr>
        </p:nvSpPr>
        <p:spPr/>
        <p:txBody>
          <a:bodyPr/>
          <a:lstStyle/>
          <a:p>
            <a:fld id="{33187EBD-020C-4AD9-8A0D-52DE2CDF978F}" type="slidenum">
              <a:rPr lang="en-US" altLang="zh-CN" smtClean="0"/>
              <a:pPr/>
              <a:t>222</a:t>
            </a:fld>
            <a:endParaRPr lang="en-US" altLang="zh-CN"/>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zh-CN" altLang="en-US" dirty="0" smtClean="0"/>
              <a:t>典型波形</a:t>
            </a:r>
          </a:p>
        </p:txBody>
      </p:sp>
      <p:sp>
        <p:nvSpPr>
          <p:cNvPr id="44035" name="Rectangle 3"/>
          <p:cNvSpPr>
            <a:spLocks noGrp="1" noChangeArrowheads="1"/>
          </p:cNvSpPr>
          <p:nvPr>
            <p:ph type="body" idx="1"/>
          </p:nvPr>
        </p:nvSpPr>
        <p:spPr>
          <a:xfrm>
            <a:off x="539552" y="1196752"/>
            <a:ext cx="8064896" cy="5328592"/>
          </a:xfrm>
        </p:spPr>
        <p:txBody>
          <a:bodyPr>
            <a:normAutofit fontScale="92500" lnSpcReduction="20000"/>
          </a:bodyPr>
          <a:lstStyle/>
          <a:p>
            <a:pPr lvl="3"/>
            <a:endParaRPr lang="zh-CN" altLang="en-US" dirty="0" smtClean="0"/>
          </a:p>
          <a:p>
            <a:pPr lvl="3"/>
            <a:endParaRPr lang="zh-CN" altLang="en-US" dirty="0" smtClean="0"/>
          </a:p>
          <a:p>
            <a:pPr lvl="3"/>
            <a:endParaRPr lang="zh-CN" altLang="en-US" dirty="0" smtClean="0"/>
          </a:p>
          <a:p>
            <a:pPr lvl="3"/>
            <a:endParaRPr lang="zh-CN" altLang="en-US" dirty="0" smtClean="0"/>
          </a:p>
          <a:p>
            <a:pPr lvl="3"/>
            <a:endParaRPr lang="zh-CN" altLang="en-US" dirty="0" smtClean="0"/>
          </a:p>
          <a:p>
            <a:pPr lvl="3"/>
            <a:endParaRPr lang="zh-CN" altLang="en-US" dirty="0" smtClean="0"/>
          </a:p>
          <a:p>
            <a:pPr lvl="3"/>
            <a:endParaRPr lang="en-US" altLang="zh-CN" dirty="0" smtClean="0"/>
          </a:p>
          <a:p>
            <a:pPr lvl="3"/>
            <a:endParaRPr lang="zh-CN" altLang="en-US" dirty="0" smtClean="0"/>
          </a:p>
          <a:p>
            <a:pPr lvl="3"/>
            <a:endParaRPr lang="en-US" altLang="zh-CN" dirty="0" smtClean="0"/>
          </a:p>
          <a:p>
            <a:pPr lvl="3"/>
            <a:endParaRPr lang="zh-CN" altLang="en-US" dirty="0" smtClean="0"/>
          </a:p>
          <a:p>
            <a:pPr lvl="3"/>
            <a:endParaRPr lang="zh-CN" altLang="en-US" dirty="0" smtClean="0"/>
          </a:p>
          <a:p>
            <a:r>
              <a:rPr lang="zh-CN" altLang="en-US" dirty="0" smtClean="0"/>
              <a:t>由图可见，</a:t>
            </a:r>
            <a:r>
              <a:rPr lang="en-US" altLang="zh-CN" dirty="0" smtClean="0"/>
              <a:t>2FSK </a:t>
            </a:r>
            <a:r>
              <a:rPr lang="zh-CN" altLang="en-US" dirty="0" smtClean="0"/>
              <a:t>信号的波形</a:t>
            </a:r>
            <a:r>
              <a:rPr lang="en-US" altLang="zh-CN" dirty="0" smtClean="0"/>
              <a:t>(a)</a:t>
            </a:r>
            <a:r>
              <a:rPr lang="zh-CN" altLang="en-US" dirty="0" smtClean="0"/>
              <a:t>可以分解为波形</a:t>
            </a:r>
            <a:r>
              <a:rPr lang="en-US" altLang="zh-CN" dirty="0" smtClean="0"/>
              <a:t>(b)</a:t>
            </a:r>
            <a:r>
              <a:rPr lang="zh-CN" altLang="en-US" dirty="0" smtClean="0"/>
              <a:t>和波形（</a:t>
            </a:r>
            <a:r>
              <a:rPr lang="en-US" altLang="zh-CN" dirty="0" smtClean="0"/>
              <a:t>c</a:t>
            </a:r>
            <a:r>
              <a:rPr lang="zh-CN" altLang="en-US" dirty="0" smtClean="0"/>
              <a:t>）</a:t>
            </a:r>
            <a:endParaRPr lang="en-US" altLang="zh-CN" dirty="0" smtClean="0"/>
          </a:p>
          <a:p>
            <a:r>
              <a:rPr lang="zh-CN" altLang="en-US" dirty="0" smtClean="0"/>
              <a:t>也就是说，一个</a:t>
            </a:r>
            <a:r>
              <a:rPr lang="en-US" altLang="zh-CN" dirty="0" smtClean="0"/>
              <a:t>2FSK</a:t>
            </a:r>
            <a:r>
              <a:rPr lang="zh-CN" altLang="en-US" dirty="0" smtClean="0"/>
              <a:t>信号可以看成是两个不同载频的</a:t>
            </a:r>
            <a:r>
              <a:rPr lang="en-US" altLang="zh-CN" dirty="0" smtClean="0">
                <a:solidFill>
                  <a:srgbClr val="FF0000"/>
                </a:solidFill>
              </a:rPr>
              <a:t>2ASK</a:t>
            </a:r>
            <a:r>
              <a:rPr lang="zh-CN" altLang="en-US" dirty="0" smtClean="0"/>
              <a:t>信号的叠加。</a:t>
            </a:r>
            <a:endParaRPr lang="zh-CN" altLang="en-US" dirty="0"/>
          </a:p>
        </p:txBody>
      </p:sp>
      <p:sp>
        <p:nvSpPr>
          <p:cNvPr id="5" name="灯片编号占位符 5"/>
          <p:cNvSpPr>
            <a:spLocks noGrp="1"/>
          </p:cNvSpPr>
          <p:nvPr>
            <p:ph type="sldNum" sz="quarter" idx="12"/>
          </p:nvPr>
        </p:nvSpPr>
        <p:spPr/>
        <p:txBody>
          <a:bodyPr/>
          <a:lstStyle/>
          <a:p>
            <a:fld id="{2E51CCA2-B79A-41EA-B642-E48E63C3511E}" type="slidenum">
              <a:rPr lang="en-US" altLang="zh-CN" smtClean="0"/>
              <a:pPr/>
              <a:t>23</a:t>
            </a:fld>
            <a:endParaRPr lang="en-US" altLang="zh-CN"/>
          </a:p>
        </p:txBody>
      </p:sp>
      <p:graphicFrame>
        <p:nvGraphicFramePr>
          <p:cNvPr id="44036" name="Object 4"/>
          <p:cNvGraphicFramePr>
            <a:graphicFrameLocks noChangeAspect="1"/>
          </p:cNvGraphicFramePr>
          <p:nvPr/>
        </p:nvGraphicFramePr>
        <p:xfrm>
          <a:off x="827584" y="980728"/>
          <a:ext cx="6779713" cy="3770437"/>
        </p:xfrm>
        <a:graphic>
          <a:graphicData uri="http://schemas.openxmlformats.org/presentationml/2006/ole">
            <mc:AlternateContent xmlns:mc="http://schemas.openxmlformats.org/markup-compatibility/2006">
              <mc:Choice xmlns:v="urn:schemas-microsoft-com:vml" Requires="v">
                <p:oleObj spid="_x0000_s13501" name="Visio" r:id="rId3" imgW="4471721" imgH="2843174" progId="Visio.Drawing.11">
                  <p:embed/>
                </p:oleObj>
              </mc:Choice>
              <mc:Fallback>
                <p:oleObj name="Visio" r:id="rId3" imgW="4471721" imgH="2843174" progId="Visio.Drawing.11">
                  <p:embed/>
                  <p:pic>
                    <p:nvPicPr>
                      <p:cNvPr id="0" name="Picture 1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980728"/>
                        <a:ext cx="6779713" cy="3770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anim calcmode="lin" valueType="num">
                                      <p:cBhvr additive="base">
                                        <p:cTn id="7" dur="500" fill="hold"/>
                                        <p:tgtEl>
                                          <p:spTgt spid="44036"/>
                                        </p:tgtEl>
                                        <p:attrNameLst>
                                          <p:attrName>ppt_x</p:attrName>
                                        </p:attrNameLst>
                                      </p:cBhvr>
                                      <p:tavLst>
                                        <p:tav tm="0">
                                          <p:val>
                                            <p:strVal val="#ppt_x"/>
                                          </p:val>
                                        </p:tav>
                                        <p:tav tm="100000">
                                          <p:val>
                                            <p:strVal val="#ppt_x"/>
                                          </p:val>
                                        </p:tav>
                                      </p:tavLst>
                                    </p:anim>
                                    <p:anim calcmode="lin" valueType="num">
                                      <p:cBhvr additive="base">
                                        <p:cTn id="8" dur="500" fill="hold"/>
                                        <p:tgtEl>
                                          <p:spTgt spid="440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035">
                                            <p:txEl>
                                              <p:pRg st="11" end="11"/>
                                            </p:txEl>
                                          </p:spTgt>
                                        </p:tgtEl>
                                        <p:attrNameLst>
                                          <p:attrName>style.visibility</p:attrName>
                                        </p:attrNameLst>
                                      </p:cBhvr>
                                      <p:to>
                                        <p:strVal val="visible"/>
                                      </p:to>
                                    </p:set>
                                    <p:anim calcmode="lin" valueType="num">
                                      <p:cBhvr additive="base">
                                        <p:cTn id="13" dur="500" fill="hold"/>
                                        <p:tgtEl>
                                          <p:spTgt spid="44035">
                                            <p:txEl>
                                              <p:pRg st="11" end="1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03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4035">
                                            <p:txEl>
                                              <p:pRg st="12" end="12"/>
                                            </p:txEl>
                                          </p:spTgt>
                                        </p:tgtEl>
                                        <p:attrNameLst>
                                          <p:attrName>style.visibility</p:attrName>
                                        </p:attrNameLst>
                                      </p:cBhvr>
                                      <p:to>
                                        <p:strVal val="visible"/>
                                      </p:to>
                                    </p:set>
                                    <p:anim calcmode="lin" valueType="num">
                                      <p:cBhvr additive="base">
                                        <p:cTn id="19" dur="500" fill="hold"/>
                                        <p:tgtEl>
                                          <p:spTgt spid="44035">
                                            <p:txEl>
                                              <p:pRg st="12" end="1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03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endParaRPr lang="zh-CN" altLang="en-US" dirty="0"/>
          </a:p>
        </p:txBody>
      </p:sp>
      <p:sp>
        <p:nvSpPr>
          <p:cNvPr id="45059" name="Rectangle 3"/>
          <p:cNvSpPr>
            <a:spLocks noGrp="1" noChangeArrowheads="1"/>
          </p:cNvSpPr>
          <p:nvPr>
            <p:ph type="body" idx="1"/>
          </p:nvPr>
        </p:nvSpPr>
        <p:spPr/>
        <p:txBody>
          <a:bodyPr/>
          <a:lstStyle/>
          <a:p>
            <a:r>
              <a:rPr lang="zh-CN" altLang="en-US" dirty="0" smtClean="0"/>
              <a:t>因此，</a:t>
            </a:r>
            <a:r>
              <a:rPr lang="en-US" altLang="zh-CN" dirty="0" smtClean="0"/>
              <a:t>2FSK</a:t>
            </a:r>
            <a:r>
              <a:rPr lang="zh-CN" altLang="en-US" dirty="0" smtClean="0"/>
              <a:t>信号的时域表达式又可写成</a:t>
            </a:r>
            <a:endParaRPr lang="en-US" altLang="zh-CN" dirty="0" smtClean="0"/>
          </a:p>
          <a:p>
            <a:pPr lvl="3"/>
            <a:endParaRPr lang="en-US" altLang="zh-CN" dirty="0" smtClean="0"/>
          </a:p>
          <a:p>
            <a:pPr lvl="3"/>
            <a:endParaRPr lang="en-US" altLang="zh-CN" dirty="0" smtClean="0"/>
          </a:p>
          <a:p>
            <a:pPr lvl="1"/>
            <a:endParaRPr lang="en-US" altLang="zh-CN" dirty="0" smtClean="0"/>
          </a:p>
          <a:p>
            <a:pPr lvl="1"/>
            <a:r>
              <a:rPr lang="zh-CN" altLang="en-US" dirty="0" smtClean="0"/>
              <a:t>式中：  </a:t>
            </a:r>
            <a:r>
              <a:rPr lang="en-US" altLang="zh-CN" dirty="0" smtClean="0"/>
              <a:t>g(t) </a:t>
            </a:r>
            <a:r>
              <a:rPr lang="zh-CN" altLang="en-US" dirty="0" smtClean="0"/>
              <a:t>－ 单个矩形脉冲， </a:t>
            </a:r>
            <a:r>
              <a:rPr lang="en-US" altLang="zh-CN" i="1" dirty="0" smtClean="0"/>
              <a:t>T</a:t>
            </a:r>
            <a:r>
              <a:rPr lang="en-US" altLang="zh-CN" i="1" baseline="-25000" dirty="0" smtClean="0"/>
              <a:t>s </a:t>
            </a:r>
            <a:r>
              <a:rPr lang="zh-CN" altLang="en-US" dirty="0" smtClean="0"/>
              <a:t>－ 脉冲持续时间；</a:t>
            </a:r>
          </a:p>
          <a:p>
            <a:pPr lvl="1"/>
            <a:r>
              <a:rPr lang="en-US" altLang="zh-CN" dirty="0" smtClean="0"/>
              <a:t>2</a:t>
            </a:r>
            <a:r>
              <a:rPr lang="zh-CN" altLang="en-US" dirty="0" smtClean="0"/>
              <a:t>个</a:t>
            </a:r>
            <a:r>
              <a:rPr lang="en-US" altLang="zh-CN" dirty="0" smtClean="0"/>
              <a:t>2ASK</a:t>
            </a:r>
            <a:r>
              <a:rPr lang="zh-CN" altLang="en-US" dirty="0" smtClean="0"/>
              <a:t>信号中：</a:t>
            </a:r>
          </a:p>
          <a:p>
            <a:pPr lvl="2"/>
            <a:endParaRPr lang="en-US" altLang="zh-CN" dirty="0" smtClean="0"/>
          </a:p>
          <a:p>
            <a:pPr lvl="2"/>
            <a:endParaRPr lang="zh-CN" altLang="en-US" dirty="0" smtClean="0"/>
          </a:p>
          <a:p>
            <a:pPr lvl="1"/>
            <a:r>
              <a:rPr lang="zh-CN" altLang="en-US" dirty="0" smtClean="0"/>
              <a:t> </a:t>
            </a:r>
            <a:r>
              <a:rPr lang="zh-CN" altLang="en-US" dirty="0" smtClean="0">
                <a:solidFill>
                  <a:srgbClr val="FF0000"/>
                </a:solidFill>
              </a:rPr>
              <a:t>互为反码</a:t>
            </a:r>
            <a:endParaRPr lang="en-US" altLang="zh-CN" dirty="0" smtClean="0">
              <a:solidFill>
                <a:srgbClr val="FF0000"/>
              </a:solidFill>
            </a:endParaRPr>
          </a:p>
          <a:p>
            <a:pPr lvl="1"/>
            <a:r>
              <a:rPr lang="zh-CN" altLang="en-US" i="1" dirty="0" smtClean="0">
                <a:sym typeface="Symbol" pitchFamily="18" charset="2"/>
              </a:rPr>
              <a:t></a:t>
            </a:r>
            <a:r>
              <a:rPr lang="en-US" altLang="zh-CN" i="1" baseline="-25000" dirty="0" smtClean="0">
                <a:sym typeface="Symbol" pitchFamily="18" charset="2"/>
              </a:rPr>
              <a:t>n</a:t>
            </a:r>
            <a:r>
              <a:rPr lang="zh-CN" altLang="en-US" dirty="0" smtClean="0">
                <a:sym typeface="Symbol" pitchFamily="18" charset="2"/>
              </a:rPr>
              <a:t>和</a:t>
            </a:r>
            <a:r>
              <a:rPr lang="zh-CN" altLang="en-US" i="1" dirty="0" smtClean="0">
                <a:sym typeface="Symbol" pitchFamily="18" charset="2"/>
              </a:rPr>
              <a:t></a:t>
            </a:r>
            <a:r>
              <a:rPr lang="en-US" altLang="zh-CN" i="1" baseline="-25000" dirty="0" smtClean="0">
                <a:sym typeface="Symbol" pitchFamily="18" charset="2"/>
              </a:rPr>
              <a:t>n</a:t>
            </a:r>
            <a:r>
              <a:rPr lang="zh-CN" altLang="en-US" dirty="0" smtClean="0"/>
              <a:t>分别是第</a:t>
            </a:r>
            <a:r>
              <a:rPr lang="en-US" altLang="zh-CN" i="1" dirty="0" smtClean="0"/>
              <a:t>n</a:t>
            </a:r>
            <a:r>
              <a:rPr lang="zh-CN" altLang="en-US" dirty="0" smtClean="0"/>
              <a:t>个信号码元（</a:t>
            </a:r>
            <a:r>
              <a:rPr lang="en-US" altLang="zh-CN" dirty="0" smtClean="0"/>
              <a:t>1</a:t>
            </a:r>
            <a:r>
              <a:rPr lang="zh-CN" altLang="en-US" dirty="0" smtClean="0"/>
              <a:t>或</a:t>
            </a:r>
            <a:r>
              <a:rPr lang="en-US" altLang="zh-CN" dirty="0" smtClean="0"/>
              <a:t>0</a:t>
            </a:r>
            <a:r>
              <a:rPr lang="zh-CN" altLang="en-US" dirty="0" smtClean="0"/>
              <a:t>）的初始相位，通常可令其为零（不携信息）。</a:t>
            </a:r>
            <a:endParaRPr lang="en-US" altLang="zh-CN" dirty="0" smtClean="0"/>
          </a:p>
          <a:p>
            <a:pPr lvl="3"/>
            <a:endParaRPr lang="en-US" altLang="zh-CN" dirty="0" smtClean="0"/>
          </a:p>
          <a:p>
            <a:pPr lvl="1"/>
            <a:endParaRPr lang="zh-CN" altLang="en-US" dirty="0"/>
          </a:p>
        </p:txBody>
      </p:sp>
      <p:sp>
        <p:nvSpPr>
          <p:cNvPr id="11" name="灯片编号占位符 5"/>
          <p:cNvSpPr>
            <a:spLocks noGrp="1"/>
          </p:cNvSpPr>
          <p:nvPr>
            <p:ph type="sldNum" sz="quarter" idx="12"/>
          </p:nvPr>
        </p:nvSpPr>
        <p:spPr/>
        <p:txBody>
          <a:bodyPr/>
          <a:lstStyle/>
          <a:p>
            <a:fld id="{0ED80DE8-7F2E-44F7-A87E-775F7C0F8674}" type="slidenum">
              <a:rPr lang="en-US" altLang="zh-CN" smtClean="0"/>
              <a:pPr/>
              <a:t>24</a:t>
            </a:fld>
            <a:endParaRPr lang="en-US" altLang="zh-CN"/>
          </a:p>
        </p:txBody>
      </p:sp>
      <p:sp>
        <p:nvSpPr>
          <p:cNvPr id="45061"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45060" name="Object 4"/>
          <p:cNvGraphicFramePr>
            <a:graphicFrameLocks noChangeAspect="1"/>
          </p:cNvGraphicFramePr>
          <p:nvPr>
            <p:extLst>
              <p:ext uri="{D42A27DB-BD31-4B8C-83A1-F6EECF244321}">
                <p14:modId xmlns:p14="http://schemas.microsoft.com/office/powerpoint/2010/main" val="3356634546"/>
              </p:ext>
            </p:extLst>
          </p:nvPr>
        </p:nvGraphicFramePr>
        <p:xfrm>
          <a:off x="809054" y="1700808"/>
          <a:ext cx="7525891" cy="851316"/>
        </p:xfrm>
        <a:graphic>
          <a:graphicData uri="http://schemas.openxmlformats.org/presentationml/2006/ole">
            <mc:AlternateContent xmlns:mc="http://schemas.openxmlformats.org/markup-compatibility/2006">
              <mc:Choice xmlns:v="urn:schemas-microsoft-com:vml" Requires="v">
                <p:oleObj spid="_x0000_s135641" name="公式" r:id="rId3" imgW="4597400" imgH="457200" progId="Equation.3">
                  <p:embed/>
                </p:oleObj>
              </mc:Choice>
              <mc:Fallback>
                <p:oleObj name="公式" r:id="rId3" imgW="4597400" imgH="457200" progId="Equation.3">
                  <p:embed/>
                  <p:pic>
                    <p:nvPicPr>
                      <p:cNvPr id="0" name="Picture 3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054" y="1700808"/>
                        <a:ext cx="7525891" cy="8513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63" name="Rectangle 7"/>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45062" name="Object 6"/>
          <p:cNvGraphicFramePr>
            <a:graphicFrameLocks noChangeAspect="1"/>
          </p:cNvGraphicFramePr>
          <p:nvPr>
            <p:extLst>
              <p:ext uri="{D42A27DB-BD31-4B8C-83A1-F6EECF244321}">
                <p14:modId xmlns:p14="http://schemas.microsoft.com/office/powerpoint/2010/main" val="1798215469"/>
              </p:ext>
            </p:extLst>
          </p:nvPr>
        </p:nvGraphicFramePr>
        <p:xfrm>
          <a:off x="1115616" y="4005064"/>
          <a:ext cx="3151187" cy="842963"/>
        </p:xfrm>
        <a:graphic>
          <a:graphicData uri="http://schemas.openxmlformats.org/presentationml/2006/ole">
            <mc:AlternateContent xmlns:mc="http://schemas.openxmlformats.org/markup-compatibility/2006">
              <mc:Choice xmlns:v="urn:schemas-microsoft-com:vml" Requires="v">
                <p:oleObj spid="_x0000_s135642" name="公式" r:id="rId5" imgW="1816100" imgH="482600" progId="Equation.3">
                  <p:embed/>
                </p:oleObj>
              </mc:Choice>
              <mc:Fallback>
                <p:oleObj name="公式" r:id="rId5" imgW="1816100" imgH="482600" progId="Equation.3">
                  <p:embed/>
                  <p:pic>
                    <p:nvPicPr>
                      <p:cNvPr id="0" name="Picture 3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616" y="4005064"/>
                        <a:ext cx="3151187" cy="842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64" name="Object 8"/>
          <p:cNvGraphicFramePr>
            <a:graphicFrameLocks noChangeAspect="1"/>
          </p:cNvGraphicFramePr>
          <p:nvPr>
            <p:extLst>
              <p:ext uri="{D42A27DB-BD31-4B8C-83A1-F6EECF244321}">
                <p14:modId xmlns:p14="http://schemas.microsoft.com/office/powerpoint/2010/main" val="2430048009"/>
              </p:ext>
            </p:extLst>
          </p:nvPr>
        </p:nvGraphicFramePr>
        <p:xfrm>
          <a:off x="4737832" y="4005064"/>
          <a:ext cx="2924175" cy="862013"/>
        </p:xfrm>
        <a:graphic>
          <a:graphicData uri="http://schemas.openxmlformats.org/presentationml/2006/ole">
            <mc:AlternateContent xmlns:mc="http://schemas.openxmlformats.org/markup-compatibility/2006">
              <mc:Choice xmlns:v="urn:schemas-microsoft-com:vml" Requires="v">
                <p:oleObj spid="_x0000_s135643" name="公式" r:id="rId7" imgW="1651000" imgH="482600" progId="Equation.3">
                  <p:embed/>
                </p:oleObj>
              </mc:Choice>
              <mc:Fallback>
                <p:oleObj name="公式" r:id="rId7" imgW="1651000" imgH="482600" progId="Equation.3">
                  <p:embed/>
                  <p:pic>
                    <p:nvPicPr>
                      <p:cNvPr id="0" name="Picture 3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7832" y="4005064"/>
                        <a:ext cx="2924175" cy="86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67" name="Rectangle 11"/>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2" name="矩形 1"/>
          <p:cNvSpPr/>
          <p:nvPr/>
        </p:nvSpPr>
        <p:spPr>
          <a:xfrm>
            <a:off x="1907704" y="2494865"/>
            <a:ext cx="3168352" cy="461665"/>
          </a:xfrm>
          <a:prstGeom prst="rect">
            <a:avLst/>
          </a:prstGeom>
        </p:spPr>
        <p:txBody>
          <a:bodyPr wrap="square">
            <a:spAutoFit/>
          </a:bodyPr>
          <a:lstStyle/>
          <a:p>
            <a:r>
              <a:rPr lang="en-US" altLang="zh-CN" sz="2400" b="1" dirty="0">
                <a:solidFill>
                  <a:srgbClr val="0000FF"/>
                </a:solidFill>
                <a:latin typeface="+mj-ea"/>
                <a:ea typeface="+mj-ea"/>
              </a:rPr>
              <a:t>2ASK</a:t>
            </a:r>
            <a:r>
              <a:rPr lang="zh-CN" altLang="en-US" sz="2400" b="1" dirty="0" smtClean="0">
                <a:solidFill>
                  <a:srgbClr val="0000FF"/>
                </a:solidFill>
                <a:latin typeface="+mj-ea"/>
                <a:ea typeface="+mj-ea"/>
              </a:rPr>
              <a:t>信号</a:t>
            </a:r>
            <a:r>
              <a:rPr lang="en-US" altLang="zh-CN" sz="2400" b="1" dirty="0" smtClean="0">
                <a:solidFill>
                  <a:srgbClr val="0000FF"/>
                </a:solidFill>
                <a:latin typeface="+mj-ea"/>
                <a:ea typeface="+mj-ea"/>
              </a:rPr>
              <a:t>1          +</a:t>
            </a:r>
            <a:endParaRPr lang="zh-CN" altLang="en-US" sz="2400" b="1" dirty="0">
              <a:solidFill>
                <a:srgbClr val="0000FF"/>
              </a:solidFill>
              <a:latin typeface="+mj-ea"/>
              <a:ea typeface="+mj-ea"/>
            </a:endParaRPr>
          </a:p>
        </p:txBody>
      </p:sp>
      <p:sp>
        <p:nvSpPr>
          <p:cNvPr id="15" name="矩形 14"/>
          <p:cNvSpPr/>
          <p:nvPr/>
        </p:nvSpPr>
        <p:spPr>
          <a:xfrm>
            <a:off x="5295666" y="2492896"/>
            <a:ext cx="1808508" cy="461665"/>
          </a:xfrm>
          <a:prstGeom prst="rect">
            <a:avLst/>
          </a:prstGeom>
        </p:spPr>
        <p:txBody>
          <a:bodyPr wrap="none">
            <a:spAutoFit/>
          </a:bodyPr>
          <a:lstStyle/>
          <a:p>
            <a:r>
              <a:rPr lang="en-US" altLang="zh-CN" sz="2400" b="1" dirty="0">
                <a:solidFill>
                  <a:srgbClr val="0000FF"/>
                </a:solidFill>
                <a:latin typeface="+mj-ea"/>
                <a:ea typeface="+mj-ea"/>
              </a:rPr>
              <a:t>2ASK</a:t>
            </a:r>
            <a:r>
              <a:rPr lang="zh-CN" altLang="en-US" sz="2400" b="1" dirty="0" smtClean="0">
                <a:solidFill>
                  <a:srgbClr val="0000FF"/>
                </a:solidFill>
                <a:latin typeface="+mj-ea"/>
                <a:ea typeface="+mj-ea"/>
              </a:rPr>
              <a:t>信号</a:t>
            </a:r>
            <a:r>
              <a:rPr lang="en-US" altLang="zh-CN" sz="2400" b="1" dirty="0" smtClean="0">
                <a:solidFill>
                  <a:srgbClr val="0000FF"/>
                </a:solidFill>
                <a:latin typeface="+mj-ea"/>
                <a:ea typeface="+mj-ea"/>
              </a:rPr>
              <a:t>2</a:t>
            </a:r>
            <a:endParaRPr lang="zh-CN" altLang="en-US" sz="2400" b="1" dirty="0">
              <a:solidFill>
                <a:srgbClr val="0000FF"/>
              </a:solidFill>
              <a:latin typeface="+mj-ea"/>
              <a:ea typeface="+mj-ea"/>
            </a:endParaRPr>
          </a:p>
        </p:txBody>
      </p:sp>
    </p:spTree>
    <p:extLst>
      <p:ext uri="{BB962C8B-B14F-4D97-AF65-F5344CB8AC3E}">
        <p14:creationId xmlns:p14="http://schemas.microsoft.com/office/powerpoint/2010/main" val="66473555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059">
                                            <p:txEl>
                                              <p:pRg st="4" end="4"/>
                                            </p:txEl>
                                          </p:spTgt>
                                        </p:tgtEl>
                                        <p:attrNameLst>
                                          <p:attrName>style.visibility</p:attrName>
                                        </p:attrNameLst>
                                      </p:cBhvr>
                                      <p:to>
                                        <p:strVal val="visible"/>
                                      </p:to>
                                    </p:set>
                                    <p:anim calcmode="lin" valueType="num">
                                      <p:cBhvr additive="base">
                                        <p:cTn id="7" dur="500" fill="hold"/>
                                        <p:tgtEl>
                                          <p:spTgt spid="45059">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05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5059">
                                            <p:txEl>
                                              <p:pRg st="5" end="5"/>
                                            </p:txEl>
                                          </p:spTgt>
                                        </p:tgtEl>
                                        <p:attrNameLst>
                                          <p:attrName>style.visibility</p:attrName>
                                        </p:attrNameLst>
                                      </p:cBhvr>
                                      <p:to>
                                        <p:strVal val="visible"/>
                                      </p:to>
                                    </p:set>
                                    <p:anim calcmode="lin" valueType="num">
                                      <p:cBhvr additive="base">
                                        <p:cTn id="13" dur="500" fill="hold"/>
                                        <p:tgtEl>
                                          <p:spTgt spid="45059">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505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5062"/>
                                        </p:tgtEl>
                                        <p:attrNameLst>
                                          <p:attrName>style.visibility</p:attrName>
                                        </p:attrNameLst>
                                      </p:cBhvr>
                                      <p:to>
                                        <p:strVal val="visible"/>
                                      </p:to>
                                    </p:set>
                                    <p:anim calcmode="lin" valueType="num">
                                      <p:cBhvr additive="base">
                                        <p:cTn id="19" dur="500" fill="hold"/>
                                        <p:tgtEl>
                                          <p:spTgt spid="45062"/>
                                        </p:tgtEl>
                                        <p:attrNameLst>
                                          <p:attrName>ppt_x</p:attrName>
                                        </p:attrNameLst>
                                      </p:cBhvr>
                                      <p:tavLst>
                                        <p:tav tm="0">
                                          <p:val>
                                            <p:strVal val="#ppt_x"/>
                                          </p:val>
                                        </p:tav>
                                        <p:tav tm="100000">
                                          <p:val>
                                            <p:strVal val="#ppt_x"/>
                                          </p:val>
                                        </p:tav>
                                      </p:tavLst>
                                    </p:anim>
                                    <p:anim calcmode="lin" valueType="num">
                                      <p:cBhvr additive="base">
                                        <p:cTn id="20" dur="500" fill="hold"/>
                                        <p:tgtEl>
                                          <p:spTgt spid="4506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5064"/>
                                        </p:tgtEl>
                                        <p:attrNameLst>
                                          <p:attrName>style.visibility</p:attrName>
                                        </p:attrNameLst>
                                      </p:cBhvr>
                                      <p:to>
                                        <p:strVal val="visible"/>
                                      </p:to>
                                    </p:set>
                                    <p:anim calcmode="lin" valueType="num">
                                      <p:cBhvr additive="base">
                                        <p:cTn id="23" dur="500" fill="hold"/>
                                        <p:tgtEl>
                                          <p:spTgt spid="45064"/>
                                        </p:tgtEl>
                                        <p:attrNameLst>
                                          <p:attrName>ppt_x</p:attrName>
                                        </p:attrNameLst>
                                      </p:cBhvr>
                                      <p:tavLst>
                                        <p:tav tm="0">
                                          <p:val>
                                            <p:strVal val="#ppt_x"/>
                                          </p:val>
                                        </p:tav>
                                        <p:tav tm="100000">
                                          <p:val>
                                            <p:strVal val="#ppt_x"/>
                                          </p:val>
                                        </p:tav>
                                      </p:tavLst>
                                    </p:anim>
                                    <p:anim calcmode="lin" valueType="num">
                                      <p:cBhvr additive="base">
                                        <p:cTn id="24" dur="500" fill="hold"/>
                                        <p:tgtEl>
                                          <p:spTgt spid="4506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5059">
                                            <p:txEl>
                                              <p:pRg st="8" end="8"/>
                                            </p:txEl>
                                          </p:spTgt>
                                        </p:tgtEl>
                                        <p:attrNameLst>
                                          <p:attrName>style.visibility</p:attrName>
                                        </p:attrNameLst>
                                      </p:cBhvr>
                                      <p:to>
                                        <p:strVal val="visible"/>
                                      </p:to>
                                    </p:set>
                                    <p:anim calcmode="lin" valueType="num">
                                      <p:cBhvr additive="base">
                                        <p:cTn id="27" dur="500" fill="hold"/>
                                        <p:tgtEl>
                                          <p:spTgt spid="45059">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505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5059">
                                            <p:txEl>
                                              <p:pRg st="9" end="9"/>
                                            </p:txEl>
                                          </p:spTgt>
                                        </p:tgtEl>
                                        <p:attrNameLst>
                                          <p:attrName>style.visibility</p:attrName>
                                        </p:attrNameLst>
                                      </p:cBhvr>
                                      <p:to>
                                        <p:strVal val="visible"/>
                                      </p:to>
                                    </p:set>
                                    <p:anim calcmode="lin" valueType="num">
                                      <p:cBhvr additive="base">
                                        <p:cTn id="33" dur="500" fill="hold"/>
                                        <p:tgtEl>
                                          <p:spTgt spid="45059">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505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endParaRPr lang="zh-CN" altLang="en-US" dirty="0"/>
          </a:p>
        </p:txBody>
      </p:sp>
      <p:sp>
        <p:nvSpPr>
          <p:cNvPr id="45059" name="Rectangle 3"/>
          <p:cNvSpPr>
            <a:spLocks noGrp="1" noChangeArrowheads="1"/>
          </p:cNvSpPr>
          <p:nvPr>
            <p:ph type="body" idx="1"/>
          </p:nvPr>
        </p:nvSpPr>
        <p:spPr/>
        <p:txBody>
          <a:bodyPr/>
          <a:lstStyle/>
          <a:p>
            <a:r>
              <a:rPr lang="zh-CN" altLang="en-US" dirty="0" smtClean="0"/>
              <a:t>因此，</a:t>
            </a:r>
            <a:r>
              <a:rPr lang="en-US" altLang="zh-CN" dirty="0" smtClean="0"/>
              <a:t>2FSK</a:t>
            </a:r>
            <a:r>
              <a:rPr lang="zh-CN" altLang="en-US" dirty="0" smtClean="0"/>
              <a:t>信号的表达式可简化为</a:t>
            </a:r>
            <a:endParaRPr lang="en-US" altLang="zh-CN" dirty="0" smtClean="0"/>
          </a:p>
          <a:p>
            <a:pPr lvl="2"/>
            <a:endParaRPr lang="en-US" altLang="zh-CN" dirty="0" smtClean="0"/>
          </a:p>
          <a:p>
            <a:pPr lvl="3"/>
            <a:endParaRPr lang="en-US" altLang="zh-CN" dirty="0" smtClean="0"/>
          </a:p>
          <a:p>
            <a:pPr lvl="1"/>
            <a:r>
              <a:rPr lang="zh-CN" altLang="en-US" dirty="0" smtClean="0"/>
              <a:t>式中</a:t>
            </a:r>
          </a:p>
          <a:p>
            <a:pPr lvl="1"/>
            <a:endParaRPr lang="zh-CN" altLang="en-US" dirty="0"/>
          </a:p>
        </p:txBody>
      </p:sp>
      <p:sp>
        <p:nvSpPr>
          <p:cNvPr id="11" name="灯片编号占位符 5"/>
          <p:cNvSpPr>
            <a:spLocks noGrp="1"/>
          </p:cNvSpPr>
          <p:nvPr>
            <p:ph type="sldNum" sz="quarter" idx="12"/>
          </p:nvPr>
        </p:nvSpPr>
        <p:spPr/>
        <p:txBody>
          <a:bodyPr/>
          <a:lstStyle/>
          <a:p>
            <a:fld id="{0ED80DE8-7F2E-44F7-A87E-775F7C0F8674}" type="slidenum">
              <a:rPr lang="en-US" altLang="zh-CN" smtClean="0"/>
              <a:pPr/>
              <a:t>25</a:t>
            </a:fld>
            <a:endParaRPr lang="en-US" altLang="zh-CN"/>
          </a:p>
        </p:txBody>
      </p:sp>
      <p:sp>
        <p:nvSpPr>
          <p:cNvPr id="45061"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45063" name="Rectangle 7"/>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45067" name="Rectangle 11"/>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45066" name="Object 10"/>
          <p:cNvGraphicFramePr>
            <a:graphicFrameLocks noChangeAspect="1"/>
          </p:cNvGraphicFramePr>
          <p:nvPr>
            <p:extLst>
              <p:ext uri="{D42A27DB-BD31-4B8C-83A1-F6EECF244321}">
                <p14:modId xmlns:p14="http://schemas.microsoft.com/office/powerpoint/2010/main" val="2925336131"/>
              </p:ext>
            </p:extLst>
          </p:nvPr>
        </p:nvGraphicFramePr>
        <p:xfrm>
          <a:off x="1429796" y="1772816"/>
          <a:ext cx="6284407" cy="648072"/>
        </p:xfrm>
        <a:graphic>
          <a:graphicData uri="http://schemas.openxmlformats.org/presentationml/2006/ole">
            <mc:AlternateContent xmlns:mc="http://schemas.openxmlformats.org/markup-compatibility/2006">
              <mc:Choice xmlns:v="urn:schemas-microsoft-com:vml" Requires="v">
                <p:oleObj spid="_x0000_s123527" name="公式" r:id="rId3" imgW="2222500" imgH="228600" progId="Equation.3">
                  <p:embed/>
                </p:oleObj>
              </mc:Choice>
              <mc:Fallback>
                <p:oleObj name="公式" r:id="rId3" imgW="2222500" imgH="228600" progId="Equation.3">
                  <p:embed/>
                  <p:pic>
                    <p:nvPicPr>
                      <p:cNvPr id="0" name="Picture 5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9796" y="1772816"/>
                        <a:ext cx="6284407" cy="6480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886" name="Object 6"/>
          <p:cNvGraphicFramePr>
            <a:graphicFrameLocks noChangeAspect="1"/>
          </p:cNvGraphicFramePr>
          <p:nvPr>
            <p:extLst>
              <p:ext uri="{D42A27DB-BD31-4B8C-83A1-F6EECF244321}">
                <p14:modId xmlns:p14="http://schemas.microsoft.com/office/powerpoint/2010/main" val="3366335453"/>
              </p:ext>
            </p:extLst>
          </p:nvPr>
        </p:nvGraphicFramePr>
        <p:xfrm>
          <a:off x="2123728" y="3130379"/>
          <a:ext cx="2808312" cy="683376"/>
        </p:xfrm>
        <a:graphic>
          <a:graphicData uri="http://schemas.openxmlformats.org/presentationml/2006/ole">
            <mc:AlternateContent xmlns:mc="http://schemas.openxmlformats.org/markup-compatibility/2006">
              <mc:Choice xmlns:v="urn:schemas-microsoft-com:vml" Requires="v">
                <p:oleObj spid="_x0000_s123528" name="公式" r:id="rId5" imgW="1409088" imgH="342751" progId="Equation.3">
                  <p:embed/>
                </p:oleObj>
              </mc:Choice>
              <mc:Fallback>
                <p:oleObj name="公式" r:id="rId5" imgW="1409088" imgH="342751" progId="Equation.3">
                  <p:embed/>
                  <p:pic>
                    <p:nvPicPr>
                      <p:cNvPr id="0" name="Picture 5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3728" y="3130379"/>
                        <a:ext cx="2808312" cy="6833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887" name="Object 7"/>
          <p:cNvGraphicFramePr>
            <a:graphicFrameLocks noChangeAspect="1"/>
          </p:cNvGraphicFramePr>
          <p:nvPr>
            <p:extLst>
              <p:ext uri="{D42A27DB-BD31-4B8C-83A1-F6EECF244321}">
                <p14:modId xmlns:p14="http://schemas.microsoft.com/office/powerpoint/2010/main" val="2435858179"/>
              </p:ext>
            </p:extLst>
          </p:nvPr>
        </p:nvGraphicFramePr>
        <p:xfrm>
          <a:off x="2000010" y="4077072"/>
          <a:ext cx="2932030" cy="720080"/>
        </p:xfrm>
        <a:graphic>
          <a:graphicData uri="http://schemas.openxmlformats.org/presentationml/2006/ole">
            <mc:AlternateContent xmlns:mc="http://schemas.openxmlformats.org/markup-compatibility/2006">
              <mc:Choice xmlns:v="urn:schemas-microsoft-com:vml" Requires="v">
                <p:oleObj spid="_x0000_s123529" name="公式" r:id="rId7" imgW="1434477" imgH="355446" progId="Equation.3">
                  <p:embed/>
                </p:oleObj>
              </mc:Choice>
              <mc:Fallback>
                <p:oleObj name="公式" r:id="rId7" imgW="1434477" imgH="355446" progId="Equation.3">
                  <p:embed/>
                  <p:pic>
                    <p:nvPicPr>
                      <p:cNvPr id="0" name="Picture 5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0010" y="4077072"/>
                        <a:ext cx="2932030" cy="720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5066"/>
                                        </p:tgtEl>
                                        <p:attrNameLst>
                                          <p:attrName>style.visibility</p:attrName>
                                        </p:attrNameLst>
                                      </p:cBhvr>
                                      <p:to>
                                        <p:strVal val="visible"/>
                                      </p:to>
                                    </p:set>
                                    <p:anim calcmode="lin" valueType="num">
                                      <p:cBhvr additive="base">
                                        <p:cTn id="7" dur="500" fill="hold"/>
                                        <p:tgtEl>
                                          <p:spTgt spid="45066"/>
                                        </p:tgtEl>
                                        <p:attrNameLst>
                                          <p:attrName>ppt_x</p:attrName>
                                        </p:attrNameLst>
                                      </p:cBhvr>
                                      <p:tavLst>
                                        <p:tav tm="0">
                                          <p:val>
                                            <p:strVal val="#ppt_x"/>
                                          </p:val>
                                        </p:tav>
                                        <p:tav tm="100000">
                                          <p:val>
                                            <p:strVal val="#ppt_x"/>
                                          </p:val>
                                        </p:tav>
                                      </p:tavLst>
                                    </p:anim>
                                    <p:anim calcmode="lin" valueType="num">
                                      <p:cBhvr additive="base">
                                        <p:cTn id="8" dur="500" fill="hold"/>
                                        <p:tgtEl>
                                          <p:spTgt spid="4506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5059">
                                            <p:txEl>
                                              <p:pRg st="3" end="3"/>
                                            </p:txEl>
                                          </p:spTgt>
                                        </p:tgtEl>
                                        <p:attrNameLst>
                                          <p:attrName>style.visibility</p:attrName>
                                        </p:attrNameLst>
                                      </p:cBhvr>
                                      <p:to>
                                        <p:strVal val="visible"/>
                                      </p:to>
                                    </p:set>
                                    <p:anim calcmode="lin" valueType="num">
                                      <p:cBhvr additive="base">
                                        <p:cTn id="12" dur="500" fill="hold"/>
                                        <p:tgtEl>
                                          <p:spTgt spid="45059">
                                            <p:txEl>
                                              <p:p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5059">
                                            <p:txEl>
                                              <p:pRg st="3" end="3"/>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22886"/>
                                        </p:tgtEl>
                                        <p:attrNameLst>
                                          <p:attrName>style.visibility</p:attrName>
                                        </p:attrNameLst>
                                      </p:cBhvr>
                                      <p:to>
                                        <p:strVal val="visible"/>
                                      </p:to>
                                    </p:set>
                                    <p:anim calcmode="lin" valueType="num">
                                      <p:cBhvr additive="base">
                                        <p:cTn id="16" dur="500" fill="hold"/>
                                        <p:tgtEl>
                                          <p:spTgt spid="122886"/>
                                        </p:tgtEl>
                                        <p:attrNameLst>
                                          <p:attrName>ppt_x</p:attrName>
                                        </p:attrNameLst>
                                      </p:cBhvr>
                                      <p:tavLst>
                                        <p:tav tm="0">
                                          <p:val>
                                            <p:strVal val="#ppt_x"/>
                                          </p:val>
                                        </p:tav>
                                        <p:tav tm="100000">
                                          <p:val>
                                            <p:strVal val="#ppt_x"/>
                                          </p:val>
                                        </p:tav>
                                      </p:tavLst>
                                    </p:anim>
                                    <p:anim calcmode="lin" valueType="num">
                                      <p:cBhvr additive="base">
                                        <p:cTn id="17" dur="500" fill="hold"/>
                                        <p:tgtEl>
                                          <p:spTgt spid="122886"/>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22887"/>
                                        </p:tgtEl>
                                        <p:attrNameLst>
                                          <p:attrName>style.visibility</p:attrName>
                                        </p:attrNameLst>
                                      </p:cBhvr>
                                      <p:to>
                                        <p:strVal val="visible"/>
                                      </p:to>
                                    </p:set>
                                    <p:anim calcmode="lin" valueType="num">
                                      <p:cBhvr additive="base">
                                        <p:cTn id="20" dur="500" fill="hold"/>
                                        <p:tgtEl>
                                          <p:spTgt spid="122887"/>
                                        </p:tgtEl>
                                        <p:attrNameLst>
                                          <p:attrName>ppt_x</p:attrName>
                                        </p:attrNameLst>
                                      </p:cBhvr>
                                      <p:tavLst>
                                        <p:tav tm="0">
                                          <p:val>
                                            <p:strVal val="#ppt_x"/>
                                          </p:val>
                                        </p:tav>
                                        <p:tav tm="100000">
                                          <p:val>
                                            <p:strVal val="#ppt_x"/>
                                          </p:val>
                                        </p:tav>
                                      </p:tavLst>
                                    </p:anim>
                                    <p:anim calcmode="lin" valueType="num">
                                      <p:cBhvr additive="base">
                                        <p:cTn id="21" dur="500" fill="hold"/>
                                        <p:tgtEl>
                                          <p:spTgt spid="1228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zh-CN" dirty="0" smtClean="0"/>
              <a:t>2FSK</a:t>
            </a:r>
            <a:r>
              <a:rPr lang="zh-CN" altLang="en-US" dirty="0" smtClean="0"/>
              <a:t>信号的产生方法 </a:t>
            </a:r>
          </a:p>
        </p:txBody>
      </p:sp>
      <p:sp>
        <p:nvSpPr>
          <p:cNvPr id="46083" name="Rectangle 3"/>
          <p:cNvSpPr>
            <a:spLocks noGrp="1" noChangeArrowheads="1"/>
          </p:cNvSpPr>
          <p:nvPr>
            <p:ph type="body" idx="1"/>
          </p:nvPr>
        </p:nvSpPr>
        <p:spPr/>
        <p:txBody>
          <a:bodyPr/>
          <a:lstStyle/>
          <a:p>
            <a:r>
              <a:rPr lang="zh-CN" altLang="en-US" dirty="0" smtClean="0">
                <a:solidFill>
                  <a:srgbClr val="0000FF"/>
                </a:solidFill>
              </a:rPr>
              <a:t>采用模拟调频电路来实现</a:t>
            </a:r>
            <a:r>
              <a:rPr lang="zh-CN" altLang="en-US" dirty="0" smtClean="0"/>
              <a:t>：</a:t>
            </a:r>
            <a:endParaRPr lang="en-US" altLang="zh-CN" dirty="0" smtClean="0"/>
          </a:p>
          <a:p>
            <a:pPr lvl="1"/>
            <a:r>
              <a:rPr lang="zh-CN" altLang="en-US" dirty="0" smtClean="0"/>
              <a:t>信号在相邻码元之间的</a:t>
            </a:r>
            <a:r>
              <a:rPr lang="zh-CN" altLang="en-US" dirty="0" smtClean="0">
                <a:solidFill>
                  <a:srgbClr val="FF0000"/>
                </a:solidFill>
              </a:rPr>
              <a:t>相位是连续变化</a:t>
            </a:r>
            <a:r>
              <a:rPr lang="zh-CN" altLang="en-US" dirty="0" smtClean="0"/>
              <a:t>的。</a:t>
            </a:r>
          </a:p>
          <a:p>
            <a:r>
              <a:rPr lang="zh-CN" altLang="en-US" dirty="0" smtClean="0">
                <a:solidFill>
                  <a:srgbClr val="0000FF"/>
                </a:solidFill>
              </a:rPr>
              <a:t>采用键控法来实现</a:t>
            </a:r>
            <a:r>
              <a:rPr lang="zh-CN" altLang="en-US" dirty="0" smtClean="0"/>
              <a:t>：</a:t>
            </a:r>
            <a:endParaRPr lang="en-US" altLang="zh-CN" dirty="0" smtClean="0"/>
          </a:p>
          <a:p>
            <a:pPr lvl="1"/>
            <a:r>
              <a:rPr lang="zh-CN" altLang="en-US" dirty="0" smtClean="0"/>
              <a:t>相邻码元之间的</a:t>
            </a:r>
            <a:r>
              <a:rPr lang="zh-CN" altLang="en-US" dirty="0" smtClean="0">
                <a:solidFill>
                  <a:srgbClr val="FF0000"/>
                </a:solidFill>
              </a:rPr>
              <a:t>相位不一定连续</a:t>
            </a:r>
            <a:r>
              <a:rPr lang="zh-CN" altLang="en-US" dirty="0" smtClean="0"/>
              <a:t>。</a:t>
            </a:r>
            <a:endParaRPr lang="zh-CN" altLang="en-US" dirty="0"/>
          </a:p>
        </p:txBody>
      </p:sp>
      <p:sp>
        <p:nvSpPr>
          <p:cNvPr id="9" name="灯片编号占位符 5"/>
          <p:cNvSpPr>
            <a:spLocks noGrp="1"/>
          </p:cNvSpPr>
          <p:nvPr>
            <p:ph type="sldNum" sz="quarter" idx="12"/>
          </p:nvPr>
        </p:nvSpPr>
        <p:spPr/>
        <p:txBody>
          <a:bodyPr/>
          <a:lstStyle/>
          <a:p>
            <a:fld id="{D1C08FB1-7373-4D2A-8314-1323560E4BD1}" type="slidenum">
              <a:rPr lang="en-US" altLang="zh-CN" smtClean="0"/>
              <a:pPr/>
              <a:t>26</a:t>
            </a:fld>
            <a:endParaRPr lang="en-US" altLang="zh-CN"/>
          </a:p>
        </p:txBody>
      </p:sp>
      <p:sp>
        <p:nvSpPr>
          <p:cNvPr id="46088" name="Rectangle 8"/>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46089" name="Object 9"/>
          <p:cNvGraphicFramePr>
            <a:graphicFrameLocks noChangeAspect="1"/>
          </p:cNvGraphicFramePr>
          <p:nvPr>
            <p:extLst>
              <p:ext uri="{D42A27DB-BD31-4B8C-83A1-F6EECF244321}">
                <p14:modId xmlns:p14="http://schemas.microsoft.com/office/powerpoint/2010/main" val="1256271092"/>
              </p:ext>
            </p:extLst>
          </p:nvPr>
        </p:nvGraphicFramePr>
        <p:xfrm>
          <a:off x="1547664" y="3284984"/>
          <a:ext cx="6216793" cy="2592288"/>
        </p:xfrm>
        <a:graphic>
          <a:graphicData uri="http://schemas.openxmlformats.org/presentationml/2006/ole">
            <mc:AlternateContent xmlns:mc="http://schemas.openxmlformats.org/markup-compatibility/2006">
              <mc:Choice xmlns:v="urn:schemas-microsoft-com:vml" Requires="v">
                <p:oleObj spid="_x0000_s15551" name="Visio" r:id="rId3" imgW="5321181" imgH="2539050" progId="Visio.Drawing.11">
                  <p:embed/>
                </p:oleObj>
              </mc:Choice>
              <mc:Fallback>
                <p:oleObj name="Visio" r:id="rId3" imgW="5321181" imgH="2539050" progId="Visio.Drawing.11">
                  <p:embed/>
                  <p:pic>
                    <p:nvPicPr>
                      <p:cNvPr id="0" name="Picture 148"/>
                      <p:cNvPicPr>
                        <a:picLocks noChangeAspect="1" noChangeArrowheads="1"/>
                      </p:cNvPicPr>
                      <p:nvPr/>
                    </p:nvPicPr>
                    <p:blipFill>
                      <a:blip r:embed="rId4">
                        <a:extLst>
                          <a:ext uri="{28A0092B-C50C-407E-A947-70E740481C1C}">
                            <a14:useLocalDpi xmlns:a14="http://schemas.microsoft.com/office/drawing/2010/main" val="0"/>
                          </a:ext>
                        </a:extLst>
                      </a:blip>
                      <a:srcRect l="5342" t="8397" r="4730" b="5655"/>
                      <a:stretch>
                        <a:fillRect/>
                      </a:stretch>
                    </p:blipFill>
                    <p:spPr bwMode="auto">
                      <a:xfrm>
                        <a:off x="1547664" y="3284984"/>
                        <a:ext cx="6216793" cy="2592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1043608" y="4797152"/>
            <a:ext cx="1512168" cy="830997"/>
          </a:xfrm>
          <a:prstGeom prst="rect">
            <a:avLst/>
          </a:prstGeom>
        </p:spPr>
        <p:txBody>
          <a:bodyPr wrap="square">
            <a:spAutoFit/>
          </a:bodyPr>
          <a:lstStyle/>
          <a:p>
            <a:r>
              <a:rPr lang="zh-CN" altLang="en-US" sz="2400" b="1" dirty="0" smtClean="0">
                <a:solidFill>
                  <a:srgbClr val="0000FF"/>
                </a:solidFill>
                <a:latin typeface="+mj-ea"/>
                <a:ea typeface="+mj-ea"/>
              </a:rPr>
              <a:t>两个独立频率源</a:t>
            </a:r>
            <a:endParaRPr lang="zh-CN" altLang="en-US" sz="2400" b="1" dirty="0">
              <a:solidFill>
                <a:srgbClr val="0000FF"/>
              </a:solidFill>
              <a:latin typeface="+mj-ea"/>
              <a:ea typeface="+mj-ea"/>
            </a:endParaRPr>
          </a:p>
        </p:txBody>
      </p:sp>
      <p:cxnSp>
        <p:nvCxnSpPr>
          <p:cNvPr id="4" name="直接箭头连接符 3"/>
          <p:cNvCxnSpPr/>
          <p:nvPr/>
        </p:nvCxnSpPr>
        <p:spPr>
          <a:xfrm flipV="1">
            <a:off x="2267744" y="3789040"/>
            <a:ext cx="576064" cy="108012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2" name="直接箭头连接符 11"/>
          <p:cNvCxnSpPr/>
          <p:nvPr/>
        </p:nvCxnSpPr>
        <p:spPr>
          <a:xfrm>
            <a:off x="2290377" y="5245442"/>
            <a:ext cx="576064" cy="447764"/>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4" name="矩形 13"/>
          <p:cNvSpPr/>
          <p:nvPr/>
        </p:nvSpPr>
        <p:spPr>
          <a:xfrm>
            <a:off x="3923928" y="5806409"/>
            <a:ext cx="4104456" cy="830997"/>
          </a:xfrm>
          <a:prstGeom prst="rect">
            <a:avLst/>
          </a:prstGeom>
        </p:spPr>
        <p:txBody>
          <a:bodyPr wrap="square">
            <a:spAutoFit/>
          </a:bodyPr>
          <a:lstStyle/>
          <a:p>
            <a:r>
              <a:rPr lang="zh-CN" altLang="en-US" sz="2400" b="1" dirty="0" smtClean="0">
                <a:solidFill>
                  <a:srgbClr val="0000FF"/>
                </a:solidFill>
                <a:latin typeface="+mj-ea"/>
                <a:ea typeface="+mj-ea"/>
              </a:rPr>
              <a:t>在二进制基带信号控制下，通过选通开关进行选通</a:t>
            </a:r>
            <a:endParaRPr lang="zh-CN" altLang="en-US" sz="2400" b="1" dirty="0">
              <a:solidFill>
                <a:srgbClr val="0000FF"/>
              </a:solidFill>
              <a:latin typeface="+mj-ea"/>
              <a:ea typeface="+mj-ea"/>
            </a:endParaRPr>
          </a:p>
        </p:txBody>
      </p:sp>
      <p:sp>
        <p:nvSpPr>
          <p:cNvPr id="8" name="椭圆 7"/>
          <p:cNvSpPr/>
          <p:nvPr/>
        </p:nvSpPr>
        <p:spPr>
          <a:xfrm>
            <a:off x="1475656" y="4005064"/>
            <a:ext cx="4104456" cy="10801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a:off x="4499992" y="5085184"/>
            <a:ext cx="0" cy="721225"/>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5926593" y="1299561"/>
            <a:ext cx="2598404" cy="461665"/>
          </a:xfrm>
          <a:prstGeom prst="rect">
            <a:avLst/>
          </a:prstGeom>
        </p:spPr>
        <p:txBody>
          <a:bodyPr wrap="none">
            <a:spAutoFit/>
          </a:bodyPr>
          <a:lstStyle/>
          <a:p>
            <a:r>
              <a:rPr lang="zh-CN" altLang="en-US" sz="2400" b="1" dirty="0" smtClean="0">
                <a:solidFill>
                  <a:srgbClr val="0000FF"/>
                </a:solidFill>
                <a:latin typeface="+mj-ea"/>
                <a:ea typeface="+mj-ea"/>
              </a:rPr>
              <a:t>称为连续相位</a:t>
            </a:r>
            <a:r>
              <a:rPr lang="en-US" altLang="zh-CN" sz="2400" b="1" dirty="0" smtClean="0">
                <a:solidFill>
                  <a:srgbClr val="0000FF"/>
                </a:solidFill>
                <a:latin typeface="+mj-ea"/>
                <a:ea typeface="+mj-ea"/>
              </a:rPr>
              <a:t>FSK</a:t>
            </a:r>
            <a:endParaRPr lang="zh-CN" altLang="en-US" sz="2400" b="1" dirty="0">
              <a:solidFill>
                <a:srgbClr val="0000FF"/>
              </a:solidFill>
              <a:latin typeface="+mj-ea"/>
              <a:ea typeface="+mj-ea"/>
            </a:endParaRPr>
          </a:p>
        </p:txBody>
      </p:sp>
      <p:cxnSp>
        <p:nvCxnSpPr>
          <p:cNvPr id="16" name="直接箭头连接符 15"/>
          <p:cNvCxnSpPr/>
          <p:nvPr/>
        </p:nvCxnSpPr>
        <p:spPr>
          <a:xfrm flipV="1">
            <a:off x="5580112" y="1530393"/>
            <a:ext cx="346481" cy="230834"/>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6083">
                                            <p:txEl>
                                              <p:pRg st="2" end="2"/>
                                            </p:txEl>
                                          </p:spTgt>
                                        </p:tgtEl>
                                        <p:attrNameLst>
                                          <p:attrName>style.visibility</p:attrName>
                                        </p:attrNameLst>
                                      </p:cBhvr>
                                      <p:to>
                                        <p:strVal val="visible"/>
                                      </p:to>
                                    </p:set>
                                    <p:anim calcmode="lin" valueType="num">
                                      <p:cBhvr additive="base">
                                        <p:cTn id="12" dur="500" fill="hold"/>
                                        <p:tgtEl>
                                          <p:spTgt spid="4608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60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6089"/>
                                        </p:tgtEl>
                                        <p:attrNameLst>
                                          <p:attrName>style.visibility</p:attrName>
                                        </p:attrNameLst>
                                      </p:cBhvr>
                                      <p:to>
                                        <p:strVal val="visible"/>
                                      </p:to>
                                    </p:set>
                                    <p:anim calcmode="lin" valueType="num">
                                      <p:cBhvr additive="base">
                                        <p:cTn id="18" dur="500" fill="hold"/>
                                        <p:tgtEl>
                                          <p:spTgt spid="46089"/>
                                        </p:tgtEl>
                                        <p:attrNameLst>
                                          <p:attrName>ppt_x</p:attrName>
                                        </p:attrNameLst>
                                      </p:cBhvr>
                                      <p:tavLst>
                                        <p:tav tm="0">
                                          <p:val>
                                            <p:strVal val="#ppt_x"/>
                                          </p:val>
                                        </p:tav>
                                        <p:tav tm="100000">
                                          <p:val>
                                            <p:strVal val="#ppt_x"/>
                                          </p:val>
                                        </p:tav>
                                      </p:tavLst>
                                    </p:anim>
                                    <p:anim calcmode="lin" valueType="num">
                                      <p:cBhvr additive="base">
                                        <p:cTn id="19" dur="500" fill="hold"/>
                                        <p:tgtEl>
                                          <p:spTgt spid="4608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ppt_x"/>
                                          </p:val>
                                        </p:tav>
                                        <p:tav tm="100000">
                                          <p:val>
                                            <p:strVal val="#ppt_x"/>
                                          </p:val>
                                        </p:tav>
                                      </p:tavLst>
                                    </p:anim>
                                    <p:anim calcmode="lin" valueType="num">
                                      <p:cBhvr additive="base">
                                        <p:cTn id="4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46083">
                                            <p:txEl>
                                              <p:pRg st="3" end="3"/>
                                            </p:txEl>
                                          </p:spTgt>
                                        </p:tgtEl>
                                        <p:attrNameLst>
                                          <p:attrName>style.visibility</p:attrName>
                                        </p:attrNameLst>
                                      </p:cBhvr>
                                      <p:to>
                                        <p:strVal val="visible"/>
                                      </p:to>
                                    </p:set>
                                    <p:anim calcmode="lin" valueType="num">
                                      <p:cBhvr additive="base">
                                        <p:cTn id="52" dur="500" fill="hold"/>
                                        <p:tgtEl>
                                          <p:spTgt spid="46083">
                                            <p:txEl>
                                              <p:pRg st="3" end="3"/>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60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46083">
                                            <p:txEl>
                                              <p:pRg st="1" end="1"/>
                                            </p:txEl>
                                          </p:spTgt>
                                        </p:tgtEl>
                                        <p:attrNameLst>
                                          <p:attrName>style.visibility</p:attrName>
                                        </p:attrNameLst>
                                      </p:cBhvr>
                                      <p:to>
                                        <p:strVal val="visible"/>
                                      </p:to>
                                    </p:set>
                                    <p:anim calcmode="lin" valueType="num">
                                      <p:cBhvr additive="base">
                                        <p:cTn id="58" dur="500" fill="hold"/>
                                        <p:tgtEl>
                                          <p:spTgt spid="46083">
                                            <p:txEl>
                                              <p:pRg st="1" end="1"/>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460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500" fill="hold"/>
                                        <p:tgtEl>
                                          <p:spTgt spid="13"/>
                                        </p:tgtEl>
                                        <p:attrNameLst>
                                          <p:attrName>ppt_x</p:attrName>
                                        </p:attrNameLst>
                                      </p:cBhvr>
                                      <p:tavLst>
                                        <p:tav tm="0">
                                          <p:val>
                                            <p:strVal val="#ppt_x"/>
                                          </p:val>
                                        </p:tav>
                                        <p:tav tm="100000">
                                          <p:val>
                                            <p:strVal val="#ppt_x"/>
                                          </p:val>
                                        </p:tav>
                                      </p:tavLst>
                                    </p:anim>
                                    <p:anim calcmode="lin" valueType="num">
                                      <p:cBhvr additive="base">
                                        <p:cTn id="65" dur="500" fill="hold"/>
                                        <p:tgtEl>
                                          <p:spTgt spid="13"/>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additive="base">
                                        <p:cTn id="68" dur="500" fill="hold"/>
                                        <p:tgtEl>
                                          <p:spTgt spid="16"/>
                                        </p:tgtEl>
                                        <p:attrNameLst>
                                          <p:attrName>ppt_x</p:attrName>
                                        </p:attrNameLst>
                                      </p:cBhvr>
                                      <p:tavLst>
                                        <p:tav tm="0">
                                          <p:val>
                                            <p:strVal val="#ppt_x"/>
                                          </p:val>
                                        </p:tav>
                                        <p:tav tm="100000">
                                          <p:val>
                                            <p:strVal val="#ppt_x"/>
                                          </p:val>
                                        </p:tav>
                                      </p:tavLst>
                                    </p:anim>
                                    <p:anim calcmode="lin" valueType="num">
                                      <p:cBhvr additive="base">
                                        <p:cTn id="6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8" grpId="0" animBg="1"/>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normAutofit/>
          </a:bodyPr>
          <a:lstStyle/>
          <a:p>
            <a:r>
              <a:rPr lang="en-US" altLang="zh-CN" dirty="0" smtClean="0"/>
              <a:t>2FSK</a:t>
            </a:r>
            <a:r>
              <a:rPr lang="zh-CN" altLang="en-US" dirty="0" smtClean="0"/>
              <a:t>信号的解调方法</a:t>
            </a:r>
          </a:p>
        </p:txBody>
      </p:sp>
      <p:sp>
        <p:nvSpPr>
          <p:cNvPr id="47107" name="Rectangle 3"/>
          <p:cNvSpPr>
            <a:spLocks noGrp="1" noChangeArrowheads="1"/>
          </p:cNvSpPr>
          <p:nvPr>
            <p:ph type="body" idx="1"/>
          </p:nvPr>
        </p:nvSpPr>
        <p:spPr/>
        <p:txBody>
          <a:bodyPr/>
          <a:lstStyle/>
          <a:p>
            <a:r>
              <a:rPr lang="zh-CN" altLang="en-US" dirty="0" smtClean="0">
                <a:solidFill>
                  <a:srgbClr val="0000FF"/>
                </a:solidFill>
              </a:rPr>
              <a:t>解调原理：</a:t>
            </a:r>
            <a:endParaRPr lang="en-US" altLang="zh-CN" dirty="0" smtClean="0">
              <a:solidFill>
                <a:srgbClr val="0000FF"/>
              </a:solidFill>
            </a:endParaRPr>
          </a:p>
          <a:p>
            <a:pPr marL="365760" lvl="1" indent="0">
              <a:buNone/>
            </a:pPr>
            <a:r>
              <a:rPr lang="en-US" altLang="zh-CN" dirty="0" smtClean="0"/>
              <a:t>2FSK</a:t>
            </a:r>
            <a:r>
              <a:rPr lang="zh-CN" altLang="en-US" dirty="0" smtClean="0"/>
              <a:t>分解成两路</a:t>
            </a:r>
            <a:r>
              <a:rPr lang="en-US" altLang="zh-CN" dirty="0" smtClean="0"/>
              <a:t>2ASK</a:t>
            </a:r>
            <a:r>
              <a:rPr lang="zh-CN" altLang="en-US" dirty="0" smtClean="0"/>
              <a:t>信号进行解调，最后判决</a:t>
            </a:r>
            <a:endParaRPr lang="en-US" altLang="zh-CN" dirty="0" smtClean="0"/>
          </a:p>
          <a:p>
            <a:r>
              <a:rPr lang="zh-CN" altLang="en-US" dirty="0">
                <a:solidFill>
                  <a:srgbClr val="0000FF"/>
                </a:solidFill>
              </a:rPr>
              <a:t>非相干解调</a:t>
            </a:r>
            <a:endParaRPr lang="en-US" altLang="zh-CN" dirty="0">
              <a:solidFill>
                <a:srgbClr val="0000FF"/>
              </a:solidFill>
            </a:endParaRPr>
          </a:p>
          <a:p>
            <a:pPr marL="365760" lvl="1" indent="0">
              <a:buNone/>
            </a:pPr>
            <a:endParaRPr lang="zh-CN" altLang="en-US" dirty="0"/>
          </a:p>
        </p:txBody>
      </p:sp>
      <p:sp>
        <p:nvSpPr>
          <p:cNvPr id="6" name="灯片编号占位符 5"/>
          <p:cNvSpPr>
            <a:spLocks noGrp="1"/>
          </p:cNvSpPr>
          <p:nvPr>
            <p:ph type="sldNum" sz="quarter" idx="12"/>
          </p:nvPr>
        </p:nvSpPr>
        <p:spPr/>
        <p:txBody>
          <a:bodyPr/>
          <a:lstStyle/>
          <a:p>
            <a:fld id="{93F0B8D0-CE92-41B2-942B-2BA40ECFAA51}" type="slidenum">
              <a:rPr lang="en-US" altLang="zh-CN" smtClean="0"/>
              <a:pPr/>
              <a:t>27</a:t>
            </a:fld>
            <a:endParaRPr lang="en-US" altLang="zh-CN"/>
          </a:p>
        </p:txBody>
      </p:sp>
      <p:sp>
        <p:nvSpPr>
          <p:cNvPr id="47109"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47108" name="Object 4"/>
          <p:cNvGraphicFramePr>
            <a:graphicFrameLocks noChangeAspect="1"/>
          </p:cNvGraphicFramePr>
          <p:nvPr>
            <p:extLst>
              <p:ext uri="{D42A27DB-BD31-4B8C-83A1-F6EECF244321}">
                <p14:modId xmlns:p14="http://schemas.microsoft.com/office/powerpoint/2010/main" val="2303124561"/>
              </p:ext>
            </p:extLst>
          </p:nvPr>
        </p:nvGraphicFramePr>
        <p:xfrm>
          <a:off x="395536" y="3140968"/>
          <a:ext cx="7721600" cy="3148012"/>
        </p:xfrm>
        <a:graphic>
          <a:graphicData uri="http://schemas.openxmlformats.org/presentationml/2006/ole">
            <mc:AlternateContent xmlns:mc="http://schemas.openxmlformats.org/markup-compatibility/2006">
              <mc:Choice xmlns:v="urn:schemas-microsoft-com:vml" Requires="v">
                <p:oleObj spid="_x0000_s16572" name="Visio" r:id="rId3" imgW="5973405" imgH="2498010" progId="Visio.Drawing.11">
                  <p:embed/>
                </p:oleObj>
              </mc:Choice>
              <mc:Fallback>
                <p:oleObj name="Visio" r:id="rId3" imgW="5973405" imgH="2498010" progId="Visio.Drawing.11">
                  <p:embed/>
                  <p:pic>
                    <p:nvPicPr>
                      <p:cNvPr id="0" name="Picture 145"/>
                      <p:cNvPicPr>
                        <a:picLocks noChangeAspect="1" noChangeArrowheads="1"/>
                      </p:cNvPicPr>
                      <p:nvPr/>
                    </p:nvPicPr>
                    <p:blipFill>
                      <a:blip r:embed="rId4">
                        <a:extLst>
                          <a:ext uri="{28A0092B-C50C-407E-A947-70E740481C1C}">
                            <a14:useLocalDpi xmlns:a14="http://schemas.microsoft.com/office/drawing/2010/main" val="0"/>
                          </a:ext>
                        </a:extLst>
                      </a:blip>
                      <a:srcRect l="15382" t="9753" r="5399" b="8447"/>
                      <a:stretch>
                        <a:fillRect/>
                      </a:stretch>
                    </p:blipFill>
                    <p:spPr bwMode="auto">
                      <a:xfrm>
                        <a:off x="395536" y="3140968"/>
                        <a:ext cx="7721600" cy="314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5868142" y="2708920"/>
            <a:ext cx="3096345"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zh-CN" altLang="en-US" sz="2400" b="1" dirty="0" smtClean="0">
                <a:solidFill>
                  <a:srgbClr val="0000FF"/>
                </a:solidFill>
                <a:latin typeface="+mj-ea"/>
                <a:ea typeface="+mj-ea"/>
              </a:rPr>
              <a:t>此处判决是直接比较两路信号抽样的大小，不需设置门限</a:t>
            </a:r>
            <a:endParaRPr lang="zh-CN" altLang="en-US" sz="2400" b="1" dirty="0">
              <a:solidFill>
                <a:srgbClr val="0000FF"/>
              </a:solidFill>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107">
                                            <p:txEl>
                                              <p:pRg st="2" end="2"/>
                                            </p:txEl>
                                          </p:spTgt>
                                        </p:tgtEl>
                                        <p:attrNameLst>
                                          <p:attrName>style.visibility</p:attrName>
                                        </p:attrNameLst>
                                      </p:cBhvr>
                                      <p:to>
                                        <p:strVal val="visible"/>
                                      </p:to>
                                    </p:set>
                                    <p:anim calcmode="lin" valueType="num">
                                      <p:cBhvr additive="base">
                                        <p:cTn id="7" dur="500" fill="hold"/>
                                        <p:tgtEl>
                                          <p:spTgt spid="4710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10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7108"/>
                                        </p:tgtEl>
                                        <p:attrNameLst>
                                          <p:attrName>style.visibility</p:attrName>
                                        </p:attrNameLst>
                                      </p:cBhvr>
                                      <p:to>
                                        <p:strVal val="visible"/>
                                      </p:to>
                                    </p:set>
                                    <p:anim calcmode="lin" valueType="num">
                                      <p:cBhvr additive="base">
                                        <p:cTn id="11" dur="500" fill="hold"/>
                                        <p:tgtEl>
                                          <p:spTgt spid="47108"/>
                                        </p:tgtEl>
                                        <p:attrNameLst>
                                          <p:attrName>ppt_x</p:attrName>
                                        </p:attrNameLst>
                                      </p:cBhvr>
                                      <p:tavLst>
                                        <p:tav tm="0">
                                          <p:val>
                                            <p:strVal val="#ppt_x"/>
                                          </p:val>
                                        </p:tav>
                                        <p:tav tm="100000">
                                          <p:val>
                                            <p:strVal val="#ppt_x"/>
                                          </p:val>
                                        </p:tav>
                                      </p:tavLst>
                                    </p:anim>
                                    <p:anim calcmode="lin" valueType="num">
                                      <p:cBhvr additive="base">
                                        <p:cTn id="12" dur="500" fill="hold"/>
                                        <p:tgtEl>
                                          <p:spTgt spid="4710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uiExpand="1" build="p"/>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smtClean="0"/>
              <a:t>2FSK</a:t>
            </a:r>
            <a:r>
              <a:rPr lang="zh-CN" altLang="en-US" dirty="0" smtClean="0"/>
              <a:t>信号的解调方法</a:t>
            </a:r>
            <a:r>
              <a:rPr lang="en-US" altLang="zh-CN" dirty="0" smtClean="0"/>
              <a:t>--</a:t>
            </a:r>
            <a:r>
              <a:rPr lang="zh-CN" altLang="en-US" dirty="0" smtClean="0">
                <a:solidFill>
                  <a:srgbClr val="0000FF"/>
                </a:solidFill>
              </a:rPr>
              <a:t>相干解调</a:t>
            </a:r>
            <a:endParaRPr lang="zh-CN" altLang="en-US" dirty="0"/>
          </a:p>
        </p:txBody>
      </p:sp>
      <p:sp>
        <p:nvSpPr>
          <p:cNvPr id="48131" name="Rectangle 3"/>
          <p:cNvSpPr>
            <a:spLocks noGrp="1" noChangeArrowheads="1"/>
          </p:cNvSpPr>
          <p:nvPr>
            <p:ph type="body" idx="1"/>
          </p:nvPr>
        </p:nvSpPr>
        <p:spPr/>
        <p:txBody>
          <a:bodyPr/>
          <a:lstStyle/>
          <a:p>
            <a:r>
              <a:rPr lang="zh-CN" altLang="en-US" dirty="0" smtClean="0">
                <a:solidFill>
                  <a:srgbClr val="0000FF"/>
                </a:solidFill>
              </a:rPr>
              <a:t>相干解调</a:t>
            </a:r>
            <a:endParaRPr lang="zh-CN" altLang="en-US" dirty="0">
              <a:solidFill>
                <a:srgbClr val="0000FF"/>
              </a:solidFill>
            </a:endParaRPr>
          </a:p>
        </p:txBody>
      </p:sp>
      <p:sp>
        <p:nvSpPr>
          <p:cNvPr id="6" name="灯片编号占位符 5"/>
          <p:cNvSpPr>
            <a:spLocks noGrp="1"/>
          </p:cNvSpPr>
          <p:nvPr>
            <p:ph type="sldNum" sz="quarter" idx="12"/>
          </p:nvPr>
        </p:nvSpPr>
        <p:spPr/>
        <p:txBody>
          <a:bodyPr/>
          <a:lstStyle/>
          <a:p>
            <a:fld id="{4E9AD583-11FB-4D94-902F-4C854DB02015}" type="slidenum">
              <a:rPr lang="en-US" altLang="zh-CN" smtClean="0"/>
              <a:pPr/>
              <a:t>28</a:t>
            </a:fld>
            <a:endParaRPr lang="en-US" altLang="zh-CN"/>
          </a:p>
        </p:txBody>
      </p:sp>
      <p:sp>
        <p:nvSpPr>
          <p:cNvPr id="48133" name="Rectangle 5"/>
          <p:cNvSpPr>
            <a:spLocks noChangeArrowheads="1"/>
          </p:cNvSpPr>
          <p:nvPr/>
        </p:nvSpPr>
        <p:spPr bwMode="auto">
          <a:xfrm>
            <a:off x="0" y="22860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48132" name="Object 4"/>
          <p:cNvGraphicFramePr>
            <a:graphicFrameLocks noChangeAspect="1"/>
          </p:cNvGraphicFramePr>
          <p:nvPr/>
        </p:nvGraphicFramePr>
        <p:xfrm>
          <a:off x="341313" y="1989138"/>
          <a:ext cx="8551862" cy="2851150"/>
        </p:xfrm>
        <a:graphic>
          <a:graphicData uri="http://schemas.openxmlformats.org/presentationml/2006/ole">
            <mc:AlternateContent xmlns:mc="http://schemas.openxmlformats.org/markup-compatibility/2006">
              <mc:Choice xmlns:v="urn:schemas-microsoft-com:vml" Requires="v">
                <p:oleObj spid="_x0000_s17596" name="Visio" r:id="rId3" imgW="5973405" imgH="2498010" progId="Visio.Drawing.11">
                  <p:embed/>
                </p:oleObj>
              </mc:Choice>
              <mc:Fallback>
                <p:oleObj name="Visio" r:id="rId3" imgW="5973405" imgH="2498010" progId="Visio.Drawing.11">
                  <p:embed/>
                  <p:pic>
                    <p:nvPicPr>
                      <p:cNvPr id="0" name="Picture 145"/>
                      <p:cNvPicPr>
                        <a:picLocks noChangeAspect="1" noChangeArrowheads="1"/>
                      </p:cNvPicPr>
                      <p:nvPr/>
                    </p:nvPicPr>
                    <p:blipFill>
                      <a:blip r:embed="rId4">
                        <a:extLst>
                          <a:ext uri="{28A0092B-C50C-407E-A947-70E740481C1C}">
                            <a14:useLocalDpi xmlns:a14="http://schemas.microsoft.com/office/drawing/2010/main" val="0"/>
                          </a:ext>
                        </a:extLst>
                      </a:blip>
                      <a:srcRect l="1714" t="10378" r="5724" b="9381"/>
                      <a:stretch>
                        <a:fillRect/>
                      </a:stretch>
                    </p:blipFill>
                    <p:spPr bwMode="auto">
                      <a:xfrm>
                        <a:off x="341313" y="1989138"/>
                        <a:ext cx="8551862" cy="2851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矩形 6"/>
          <p:cNvSpPr/>
          <p:nvPr/>
        </p:nvSpPr>
        <p:spPr>
          <a:xfrm>
            <a:off x="6372200" y="4869160"/>
            <a:ext cx="2306855" cy="156966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zh-CN" altLang="en-US" sz="2400" b="1" dirty="0" smtClean="0">
                <a:solidFill>
                  <a:srgbClr val="0000FF"/>
                </a:solidFill>
                <a:latin typeface="+mj-ea"/>
                <a:ea typeface="+mj-ea"/>
              </a:rPr>
              <a:t>此处判决是直接比较两路信号抽样的大小，不需设置门限</a:t>
            </a:r>
            <a:endParaRPr lang="zh-CN" altLang="en-US" sz="2400" b="1" dirty="0">
              <a:solidFill>
                <a:srgbClr val="0000FF"/>
              </a:solidFill>
              <a:latin typeface="+mj-ea"/>
              <a:ea typeface="+mj-ea"/>
            </a:endParaRPr>
          </a:p>
        </p:txBody>
      </p:sp>
      <p:sp>
        <p:nvSpPr>
          <p:cNvPr id="2" name="下箭头 1"/>
          <p:cNvSpPr/>
          <p:nvPr/>
        </p:nvSpPr>
        <p:spPr>
          <a:xfrm>
            <a:off x="7668344" y="4149080"/>
            <a:ext cx="360040" cy="576064"/>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zh-CN" dirty="0" smtClean="0"/>
              <a:t>2FSK</a:t>
            </a:r>
            <a:r>
              <a:rPr lang="zh-CN" altLang="en-US" dirty="0" smtClean="0"/>
              <a:t>信号的解调方法</a:t>
            </a:r>
            <a:r>
              <a:rPr lang="en-US" altLang="zh-CN" dirty="0" smtClean="0"/>
              <a:t>--</a:t>
            </a:r>
            <a:r>
              <a:rPr lang="zh-CN" altLang="en-US" dirty="0" smtClean="0">
                <a:solidFill>
                  <a:srgbClr val="0000FF"/>
                </a:solidFill>
              </a:rPr>
              <a:t>其他解调</a:t>
            </a:r>
            <a:endParaRPr lang="zh-CN" altLang="en-US" dirty="0"/>
          </a:p>
        </p:txBody>
      </p:sp>
      <p:sp>
        <p:nvSpPr>
          <p:cNvPr id="49155" name="Rectangle 3"/>
          <p:cNvSpPr>
            <a:spLocks noGrp="1" noChangeArrowheads="1"/>
          </p:cNvSpPr>
          <p:nvPr>
            <p:ph type="body" idx="1"/>
          </p:nvPr>
        </p:nvSpPr>
        <p:spPr/>
        <p:txBody>
          <a:bodyPr/>
          <a:lstStyle/>
          <a:p>
            <a:r>
              <a:rPr lang="zh-CN" altLang="en-US" dirty="0" smtClean="0"/>
              <a:t>比如鉴频法、差分检测法、过零检测法等。</a:t>
            </a:r>
            <a:endParaRPr lang="en-US" altLang="zh-CN" dirty="0" smtClean="0"/>
          </a:p>
          <a:p>
            <a:r>
              <a:rPr lang="zh-CN" altLang="en-US" dirty="0" smtClean="0"/>
              <a:t>过零检测法：</a:t>
            </a:r>
            <a:endParaRPr lang="en-US" altLang="zh-CN" dirty="0" smtClean="0"/>
          </a:p>
          <a:p>
            <a:r>
              <a:rPr lang="zh-CN" altLang="en-US" dirty="0" smtClean="0">
                <a:solidFill>
                  <a:srgbClr val="0000FF"/>
                </a:solidFill>
              </a:rPr>
              <a:t>原理</a:t>
            </a:r>
            <a:r>
              <a:rPr lang="zh-CN" altLang="en-US" dirty="0" smtClean="0"/>
              <a:t>：</a:t>
            </a:r>
            <a:endParaRPr lang="en-US" altLang="zh-CN" dirty="0" smtClean="0"/>
          </a:p>
          <a:p>
            <a:pPr lvl="1"/>
            <a:r>
              <a:rPr lang="zh-CN" altLang="en-US" dirty="0" smtClean="0"/>
              <a:t>信号的过零点数：随频率不同而不同</a:t>
            </a:r>
            <a:endParaRPr lang="en-US" altLang="zh-CN" dirty="0" smtClean="0"/>
          </a:p>
          <a:p>
            <a:pPr lvl="1"/>
            <a:r>
              <a:rPr lang="zh-CN" altLang="en-US" dirty="0" smtClean="0"/>
              <a:t>检测过零点数目，可以区分两个不同频率的信号码元。</a:t>
            </a:r>
            <a:endParaRPr lang="en-US" altLang="zh-CN" dirty="0" smtClean="0"/>
          </a:p>
          <a:p>
            <a:r>
              <a:rPr lang="zh-CN" altLang="en-US" dirty="0">
                <a:solidFill>
                  <a:srgbClr val="0000FF"/>
                </a:solidFill>
              </a:rPr>
              <a:t>实现</a:t>
            </a:r>
            <a:r>
              <a:rPr lang="zh-CN" altLang="en-US" dirty="0" smtClean="0">
                <a:solidFill>
                  <a:srgbClr val="0000FF"/>
                </a:solidFill>
              </a:rPr>
              <a:t>框图</a:t>
            </a:r>
            <a:r>
              <a:rPr lang="zh-CN" altLang="en-US" dirty="0" smtClean="0"/>
              <a:t>：</a:t>
            </a:r>
            <a:endParaRPr lang="zh-CN" altLang="en-US" dirty="0"/>
          </a:p>
        </p:txBody>
      </p:sp>
      <p:sp>
        <p:nvSpPr>
          <p:cNvPr id="7" name="灯片编号占位符 5"/>
          <p:cNvSpPr>
            <a:spLocks noGrp="1"/>
          </p:cNvSpPr>
          <p:nvPr>
            <p:ph type="sldNum" sz="quarter" idx="12"/>
          </p:nvPr>
        </p:nvSpPr>
        <p:spPr/>
        <p:txBody>
          <a:bodyPr/>
          <a:lstStyle/>
          <a:p>
            <a:fld id="{523AF21D-0DDA-4246-A25B-A1AF585E8850}" type="slidenum">
              <a:rPr lang="en-US" altLang="zh-CN" smtClean="0"/>
              <a:pPr/>
              <a:t>29</a:t>
            </a:fld>
            <a:endParaRPr lang="en-US" altLang="zh-CN"/>
          </a:p>
        </p:txBody>
      </p:sp>
      <p:graphicFrame>
        <p:nvGraphicFramePr>
          <p:cNvPr id="49156" name="Object 4"/>
          <p:cNvGraphicFramePr>
            <a:graphicFrameLocks noChangeAspect="1"/>
          </p:cNvGraphicFramePr>
          <p:nvPr>
            <p:extLst>
              <p:ext uri="{D42A27DB-BD31-4B8C-83A1-F6EECF244321}">
                <p14:modId xmlns:p14="http://schemas.microsoft.com/office/powerpoint/2010/main" val="1176764527"/>
              </p:ext>
            </p:extLst>
          </p:nvPr>
        </p:nvGraphicFramePr>
        <p:xfrm>
          <a:off x="899592" y="4797152"/>
          <a:ext cx="7289800" cy="1196975"/>
        </p:xfrm>
        <a:graphic>
          <a:graphicData uri="http://schemas.openxmlformats.org/presentationml/2006/ole">
            <mc:AlternateContent xmlns:mc="http://schemas.openxmlformats.org/markup-compatibility/2006">
              <mc:Choice xmlns:v="urn:schemas-microsoft-com:vml" Requires="v">
                <p:oleObj spid="_x0000_s136347" name="Visio" r:id="rId3" imgW="5973405" imgH="1474512" progId="Visio.Drawing.11">
                  <p:embed/>
                </p:oleObj>
              </mc:Choice>
              <mc:Fallback>
                <p:oleObj name="Visio" r:id="rId3" imgW="5973405" imgH="1474512" progId="Visio.Drawing.11">
                  <p:embed/>
                  <p:pic>
                    <p:nvPicPr>
                      <p:cNvPr id="0" name="Picture 112"/>
                      <p:cNvPicPr>
                        <a:picLocks noChangeAspect="1" noChangeArrowheads="1"/>
                      </p:cNvPicPr>
                      <p:nvPr/>
                    </p:nvPicPr>
                    <p:blipFill>
                      <a:blip r:embed="rId4">
                        <a:extLst>
                          <a:ext uri="{28A0092B-C50C-407E-A947-70E740481C1C}">
                            <a14:useLocalDpi xmlns:a14="http://schemas.microsoft.com/office/drawing/2010/main" val="0"/>
                          </a:ext>
                        </a:extLst>
                      </a:blip>
                      <a:srcRect t="23233" r="5615" b="13737"/>
                      <a:stretch>
                        <a:fillRect/>
                      </a:stretch>
                    </p:blipFill>
                    <p:spPr bwMode="auto">
                      <a:xfrm>
                        <a:off x="899592" y="4797152"/>
                        <a:ext cx="7289800" cy="1196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9667062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155">
                                            <p:txEl>
                                              <p:pRg st="1" end="1"/>
                                            </p:txEl>
                                          </p:spTgt>
                                        </p:tgtEl>
                                        <p:attrNameLst>
                                          <p:attrName>style.visibility</p:attrName>
                                        </p:attrNameLst>
                                      </p:cBhvr>
                                      <p:to>
                                        <p:strVal val="visible"/>
                                      </p:to>
                                    </p:set>
                                    <p:anim calcmode="lin" valueType="num">
                                      <p:cBhvr additive="base">
                                        <p:cTn id="7" dur="500" fill="hold"/>
                                        <p:tgtEl>
                                          <p:spTgt spid="491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155">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9155">
                                            <p:txEl>
                                              <p:pRg st="2" end="2"/>
                                            </p:txEl>
                                          </p:spTgt>
                                        </p:tgtEl>
                                        <p:attrNameLst>
                                          <p:attrName>style.visibility</p:attrName>
                                        </p:attrNameLst>
                                      </p:cBhvr>
                                      <p:to>
                                        <p:strVal val="visible"/>
                                      </p:to>
                                    </p:set>
                                    <p:anim calcmode="lin" valueType="num">
                                      <p:cBhvr additive="base">
                                        <p:cTn id="12" dur="500" fill="hold"/>
                                        <p:tgtEl>
                                          <p:spTgt spid="49155">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9155">
                                            <p:txEl>
                                              <p:pRg st="2" end="2"/>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49155">
                                            <p:txEl>
                                              <p:pRg st="3" end="3"/>
                                            </p:txEl>
                                          </p:spTgt>
                                        </p:tgtEl>
                                        <p:attrNameLst>
                                          <p:attrName>style.visibility</p:attrName>
                                        </p:attrNameLst>
                                      </p:cBhvr>
                                      <p:to>
                                        <p:strVal val="visible"/>
                                      </p:to>
                                    </p:set>
                                    <p:anim calcmode="lin" valueType="num">
                                      <p:cBhvr additive="base">
                                        <p:cTn id="16" dur="500" fill="hold"/>
                                        <p:tgtEl>
                                          <p:spTgt spid="49155">
                                            <p:txEl>
                                              <p:pRg st="3" end="3"/>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91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9155">
                                            <p:txEl>
                                              <p:pRg st="4" end="4"/>
                                            </p:txEl>
                                          </p:spTgt>
                                        </p:tgtEl>
                                        <p:attrNameLst>
                                          <p:attrName>style.visibility</p:attrName>
                                        </p:attrNameLst>
                                      </p:cBhvr>
                                      <p:to>
                                        <p:strVal val="visible"/>
                                      </p:to>
                                    </p:set>
                                    <p:anim calcmode="lin" valueType="num">
                                      <p:cBhvr additive="base">
                                        <p:cTn id="22" dur="500" fill="hold"/>
                                        <p:tgtEl>
                                          <p:spTgt spid="49155">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915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9155">
                                            <p:txEl>
                                              <p:pRg st="5" end="5"/>
                                            </p:txEl>
                                          </p:spTgt>
                                        </p:tgtEl>
                                        <p:attrNameLst>
                                          <p:attrName>style.visibility</p:attrName>
                                        </p:attrNameLst>
                                      </p:cBhvr>
                                      <p:to>
                                        <p:strVal val="visible"/>
                                      </p:to>
                                    </p:set>
                                    <p:anim calcmode="lin" valueType="num">
                                      <p:cBhvr additive="base">
                                        <p:cTn id="28" dur="500" fill="hold"/>
                                        <p:tgtEl>
                                          <p:spTgt spid="49155">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9155">
                                            <p:txEl>
                                              <p:pRg st="5" end="5"/>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49156"/>
                                        </p:tgtEl>
                                        <p:attrNameLst>
                                          <p:attrName>style.visibility</p:attrName>
                                        </p:attrNameLst>
                                      </p:cBhvr>
                                      <p:to>
                                        <p:strVal val="visible"/>
                                      </p:to>
                                    </p:set>
                                    <p:anim calcmode="lin" valueType="num">
                                      <p:cBhvr additive="base">
                                        <p:cTn id="32" dur="500" fill="hold"/>
                                        <p:tgtEl>
                                          <p:spTgt spid="49156"/>
                                        </p:tgtEl>
                                        <p:attrNameLst>
                                          <p:attrName>ppt_x</p:attrName>
                                        </p:attrNameLst>
                                      </p:cBhvr>
                                      <p:tavLst>
                                        <p:tav tm="0">
                                          <p:val>
                                            <p:strVal val="#ppt_x"/>
                                          </p:val>
                                        </p:tav>
                                        <p:tav tm="100000">
                                          <p:val>
                                            <p:strVal val="#ppt_x"/>
                                          </p:val>
                                        </p:tav>
                                      </p:tavLst>
                                    </p:anim>
                                    <p:anim calcmode="lin" valueType="num">
                                      <p:cBhvr additive="base">
                                        <p:cTn id="33" dur="500" fill="hold"/>
                                        <p:tgtEl>
                                          <p:spTgt spid="491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概述</a:t>
            </a:r>
          </a:p>
        </p:txBody>
      </p:sp>
      <p:sp>
        <p:nvSpPr>
          <p:cNvPr id="3" name="内容占位符 2"/>
          <p:cNvSpPr>
            <a:spLocks noGrp="1"/>
          </p:cNvSpPr>
          <p:nvPr>
            <p:ph idx="1"/>
          </p:nvPr>
        </p:nvSpPr>
        <p:spPr/>
        <p:txBody>
          <a:bodyPr>
            <a:normAutofit lnSpcReduction="10000"/>
          </a:bodyPr>
          <a:lstStyle/>
          <a:p>
            <a:r>
              <a:rPr lang="zh-CN" altLang="en-US" dirty="0" smtClean="0"/>
              <a:t>实际中，大多数信道因具有带通特性而不能直接传送基带信号，必须用数字基带信号对载波进行调制，以使信号与信道特性相匹配。</a:t>
            </a:r>
            <a:endParaRPr lang="en-US" altLang="zh-CN" dirty="0" smtClean="0"/>
          </a:p>
          <a:p>
            <a:r>
              <a:rPr lang="zh-CN" altLang="en-US" dirty="0">
                <a:solidFill>
                  <a:srgbClr val="0000FF"/>
                </a:solidFill>
              </a:rPr>
              <a:t>数字调制</a:t>
            </a:r>
            <a:r>
              <a:rPr lang="zh-CN" altLang="en-US" dirty="0"/>
              <a:t>：把</a:t>
            </a:r>
            <a:r>
              <a:rPr lang="zh-CN" altLang="en-US" dirty="0">
                <a:solidFill>
                  <a:srgbClr val="FF0000"/>
                </a:solidFill>
              </a:rPr>
              <a:t>数字基带信号</a:t>
            </a:r>
            <a:r>
              <a:rPr lang="zh-CN" altLang="en-US" dirty="0"/>
              <a:t>变换为</a:t>
            </a:r>
            <a:r>
              <a:rPr lang="zh-CN" altLang="en-US" dirty="0">
                <a:solidFill>
                  <a:srgbClr val="FF0000"/>
                </a:solidFill>
              </a:rPr>
              <a:t>数字带通信号</a:t>
            </a:r>
            <a:r>
              <a:rPr lang="zh-CN" altLang="en-US" dirty="0"/>
              <a:t>（已调信号）的过程。</a:t>
            </a:r>
          </a:p>
          <a:p>
            <a:r>
              <a:rPr lang="zh-CN" altLang="en-US" dirty="0">
                <a:solidFill>
                  <a:srgbClr val="0000FF"/>
                </a:solidFill>
              </a:rPr>
              <a:t>数字带通传输系统</a:t>
            </a:r>
            <a:r>
              <a:rPr lang="zh-CN" altLang="en-US" dirty="0"/>
              <a:t>：通常把包括调制和解调过程的数字传输系统</a:t>
            </a:r>
            <a:r>
              <a:rPr lang="zh-CN" altLang="en-US" dirty="0" smtClean="0"/>
              <a:t>。</a:t>
            </a:r>
            <a:endParaRPr lang="en-US" altLang="zh-CN" dirty="0" smtClean="0"/>
          </a:p>
          <a:p>
            <a:r>
              <a:rPr lang="zh-CN" altLang="en-US" dirty="0"/>
              <a:t>带通</a:t>
            </a:r>
            <a:r>
              <a:rPr lang="zh-CN" altLang="en-US" dirty="0" smtClean="0"/>
              <a:t>传输，也被成为</a:t>
            </a:r>
            <a:r>
              <a:rPr lang="zh-CN" altLang="en-US" dirty="0" smtClean="0">
                <a:solidFill>
                  <a:srgbClr val="0000FF"/>
                </a:solidFill>
              </a:rPr>
              <a:t>频带传输，载波传输</a:t>
            </a:r>
            <a:endParaRPr lang="en-US" altLang="zh-CN" dirty="0" smtClean="0">
              <a:solidFill>
                <a:srgbClr val="0000FF"/>
              </a:solidFill>
            </a:endParaRPr>
          </a:p>
          <a:p>
            <a:r>
              <a:rPr lang="zh-CN" altLang="en-US" dirty="0" smtClean="0"/>
              <a:t>数字调制的基本原理与模拟调制相同，但数字信号</a:t>
            </a:r>
            <a:r>
              <a:rPr lang="zh-CN" altLang="en-US" dirty="0">
                <a:solidFill>
                  <a:srgbClr val="FF0000"/>
                </a:solidFill>
              </a:rPr>
              <a:t>离散</a:t>
            </a:r>
            <a:r>
              <a:rPr lang="zh-CN" altLang="en-US" dirty="0" smtClean="0">
                <a:solidFill>
                  <a:srgbClr val="FF0000"/>
                </a:solidFill>
              </a:rPr>
              <a:t>取值</a:t>
            </a:r>
            <a:r>
              <a:rPr lang="zh-CN" altLang="en-US" dirty="0" smtClean="0"/>
              <a:t>的特点</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3</a:t>
            </a:fld>
            <a:endParaRPr lang="en-US"/>
          </a:p>
        </p:txBody>
      </p:sp>
    </p:spTree>
    <p:extLst>
      <p:ext uri="{BB962C8B-B14F-4D97-AF65-F5344CB8AC3E}">
        <p14:creationId xmlns:p14="http://schemas.microsoft.com/office/powerpoint/2010/main" val="2685874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zh-CN" altLang="en-US" dirty="0"/>
              <a:t>过零检测法的原理方框图及各点时间波形</a:t>
            </a:r>
          </a:p>
        </p:txBody>
      </p:sp>
      <p:sp>
        <p:nvSpPr>
          <p:cNvPr id="7" name="灯片编号占位符 5"/>
          <p:cNvSpPr>
            <a:spLocks noGrp="1"/>
          </p:cNvSpPr>
          <p:nvPr>
            <p:ph type="sldNum" sz="quarter" idx="12"/>
          </p:nvPr>
        </p:nvSpPr>
        <p:spPr/>
        <p:txBody>
          <a:bodyPr/>
          <a:lstStyle/>
          <a:p>
            <a:fld id="{523AF21D-0DDA-4246-A25B-A1AF585E8850}" type="slidenum">
              <a:rPr lang="en-US" altLang="zh-CN" smtClean="0"/>
              <a:pPr/>
              <a:t>30</a:t>
            </a:fld>
            <a:endParaRPr lang="en-US" altLang="zh-CN"/>
          </a:p>
        </p:txBody>
      </p:sp>
      <p:sp>
        <p:nvSpPr>
          <p:cNvPr id="49157" name="Rectangle 5"/>
          <p:cNvSpPr>
            <a:spLocks noChangeArrowheads="1"/>
          </p:cNvSpPr>
          <p:nvPr/>
        </p:nvSpPr>
        <p:spPr bwMode="auto">
          <a:xfrm>
            <a:off x="0" y="27813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49156" name="Object 4"/>
          <p:cNvGraphicFramePr>
            <a:graphicFrameLocks noChangeAspect="1"/>
          </p:cNvGraphicFramePr>
          <p:nvPr>
            <p:extLst>
              <p:ext uri="{D42A27DB-BD31-4B8C-83A1-F6EECF244321}">
                <p14:modId xmlns:p14="http://schemas.microsoft.com/office/powerpoint/2010/main" val="989775995"/>
              </p:ext>
            </p:extLst>
          </p:nvPr>
        </p:nvGraphicFramePr>
        <p:xfrm>
          <a:off x="927100" y="1340768"/>
          <a:ext cx="7289800" cy="1196975"/>
        </p:xfrm>
        <a:graphic>
          <a:graphicData uri="http://schemas.openxmlformats.org/presentationml/2006/ole">
            <mc:AlternateContent xmlns:mc="http://schemas.openxmlformats.org/markup-compatibility/2006">
              <mc:Choice xmlns:v="urn:schemas-microsoft-com:vml" Requires="v">
                <p:oleObj spid="_x0000_s18620" name="Visio" r:id="rId3" imgW="5973405" imgH="1474512" progId="Visio.Drawing.11">
                  <p:embed/>
                </p:oleObj>
              </mc:Choice>
              <mc:Fallback>
                <p:oleObj name="Visio" r:id="rId3" imgW="5973405" imgH="1474512" progId="Visio.Drawing.11">
                  <p:embed/>
                  <p:pic>
                    <p:nvPicPr>
                      <p:cNvPr id="0" name="Picture 145"/>
                      <p:cNvPicPr>
                        <a:picLocks noChangeAspect="1" noChangeArrowheads="1"/>
                      </p:cNvPicPr>
                      <p:nvPr/>
                    </p:nvPicPr>
                    <p:blipFill>
                      <a:blip r:embed="rId4">
                        <a:extLst>
                          <a:ext uri="{28A0092B-C50C-407E-A947-70E740481C1C}">
                            <a14:useLocalDpi xmlns:a14="http://schemas.microsoft.com/office/drawing/2010/main" val="0"/>
                          </a:ext>
                        </a:extLst>
                      </a:blip>
                      <a:srcRect t="23233" r="5615" b="13737"/>
                      <a:stretch>
                        <a:fillRect/>
                      </a:stretch>
                    </p:blipFill>
                    <p:spPr bwMode="auto">
                      <a:xfrm>
                        <a:off x="927100" y="1340768"/>
                        <a:ext cx="7289800" cy="1196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9158" name="Picture 6" descr="t7-10"/>
          <p:cNvPicPr>
            <a:picLocks noChangeAspect="1" noChangeArrowheads="1"/>
          </p:cNvPicPr>
          <p:nvPr/>
        </p:nvPicPr>
        <p:blipFill>
          <a:blip r:embed="rId5" cstate="print"/>
          <a:srcRect l="18806" t="3862" r="11995" b="5826"/>
          <a:stretch>
            <a:fillRect/>
          </a:stretch>
        </p:blipFill>
        <p:spPr bwMode="auto">
          <a:xfrm>
            <a:off x="1835697" y="2716092"/>
            <a:ext cx="6683962" cy="3881260"/>
          </a:xfrm>
          <a:prstGeom prst="rect">
            <a:avLst/>
          </a:prstGeom>
          <a:noFill/>
          <a:ln w="9525">
            <a:noFill/>
            <a:miter lim="800000"/>
            <a:headEnd/>
            <a:tailEnd/>
          </a:ln>
        </p:spPr>
      </p:pic>
      <p:sp>
        <p:nvSpPr>
          <p:cNvPr id="9" name="矩形 8"/>
          <p:cNvSpPr/>
          <p:nvPr/>
        </p:nvSpPr>
        <p:spPr>
          <a:xfrm>
            <a:off x="107504" y="4480219"/>
            <a:ext cx="1944216" cy="1200329"/>
          </a:xfrm>
          <a:prstGeom prst="rect">
            <a:avLst/>
          </a:prstGeom>
        </p:spPr>
        <p:txBody>
          <a:bodyPr wrap="square">
            <a:spAutoFit/>
          </a:bodyPr>
          <a:lstStyle/>
          <a:p>
            <a:r>
              <a:rPr lang="zh-CN" altLang="en-US" sz="2400" b="1" dirty="0" smtClean="0">
                <a:solidFill>
                  <a:srgbClr val="0000FF"/>
                </a:solidFill>
                <a:latin typeface="+mj-ea"/>
                <a:ea typeface="+mj-ea"/>
              </a:rPr>
              <a:t>与频率变化对应的尖脉冲</a:t>
            </a:r>
            <a:endParaRPr lang="zh-CN" altLang="en-US" sz="2400" b="1" dirty="0">
              <a:solidFill>
                <a:srgbClr val="0000FF"/>
              </a:solidFill>
              <a:latin typeface="+mj-ea"/>
              <a:ea typeface="+mj-ea"/>
            </a:endParaRPr>
          </a:p>
        </p:txBody>
      </p:sp>
      <p:cxnSp>
        <p:nvCxnSpPr>
          <p:cNvPr id="4" name="直接箭头连接符 3"/>
          <p:cNvCxnSpPr/>
          <p:nvPr/>
        </p:nvCxnSpPr>
        <p:spPr>
          <a:xfrm>
            <a:off x="1835697" y="4797152"/>
            <a:ext cx="648071" cy="144016"/>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zh-CN" dirty="0"/>
              <a:t>2FSK</a:t>
            </a:r>
            <a:r>
              <a:rPr lang="zh-CN" altLang="en-US" dirty="0" smtClean="0"/>
              <a:t>功率谱密度</a:t>
            </a:r>
          </a:p>
        </p:txBody>
      </p:sp>
      <p:sp>
        <p:nvSpPr>
          <p:cNvPr id="50179" name="Rectangle 3"/>
          <p:cNvSpPr>
            <a:spLocks noGrp="1" noChangeArrowheads="1"/>
          </p:cNvSpPr>
          <p:nvPr>
            <p:ph type="body" idx="1"/>
          </p:nvPr>
        </p:nvSpPr>
        <p:spPr/>
        <p:txBody>
          <a:bodyPr>
            <a:normAutofit/>
          </a:bodyPr>
          <a:lstStyle/>
          <a:p>
            <a:r>
              <a:rPr lang="zh-CN" altLang="en-US" dirty="0" smtClean="0"/>
              <a:t>已知：对</a:t>
            </a:r>
            <a:r>
              <a:rPr lang="zh-CN" altLang="en-US" dirty="0" smtClean="0">
                <a:solidFill>
                  <a:srgbClr val="0000FF"/>
                </a:solidFill>
              </a:rPr>
              <a:t>相位不连续</a:t>
            </a:r>
            <a:r>
              <a:rPr lang="zh-CN" altLang="en-US" dirty="0" smtClean="0"/>
              <a:t>的</a:t>
            </a:r>
            <a:r>
              <a:rPr lang="en-US" altLang="zh-CN" dirty="0" smtClean="0"/>
              <a:t>2FSK</a:t>
            </a:r>
            <a:r>
              <a:rPr lang="zh-CN" altLang="en-US" dirty="0" smtClean="0"/>
              <a:t>信号，可以看成由</a:t>
            </a:r>
            <a:r>
              <a:rPr lang="zh-CN" altLang="en-US" dirty="0" smtClean="0">
                <a:solidFill>
                  <a:srgbClr val="0000FF"/>
                </a:solidFill>
              </a:rPr>
              <a:t>两个不同载频的</a:t>
            </a:r>
            <a:r>
              <a:rPr lang="en-US" altLang="zh-CN" dirty="0" smtClean="0">
                <a:solidFill>
                  <a:srgbClr val="0000FF"/>
                </a:solidFill>
              </a:rPr>
              <a:t>2ASK</a:t>
            </a:r>
            <a:r>
              <a:rPr lang="zh-CN" altLang="en-US" dirty="0" smtClean="0">
                <a:solidFill>
                  <a:srgbClr val="0000FF"/>
                </a:solidFill>
              </a:rPr>
              <a:t>信号的叠加</a:t>
            </a:r>
            <a:r>
              <a:rPr lang="zh-CN" altLang="en-US" dirty="0" smtClean="0"/>
              <a:t>，可以表示为 </a:t>
            </a:r>
          </a:p>
          <a:p>
            <a:pPr lvl="1"/>
            <a:endParaRPr lang="zh-CN" altLang="en-US" dirty="0" smtClean="0"/>
          </a:p>
          <a:p>
            <a:pPr lvl="1"/>
            <a:r>
              <a:rPr lang="zh-CN" altLang="en-US" dirty="0" smtClean="0"/>
              <a:t>其中，</a:t>
            </a:r>
            <a:r>
              <a:rPr lang="en-US" altLang="zh-CN" i="1" dirty="0" smtClean="0"/>
              <a:t> s</a:t>
            </a:r>
            <a:r>
              <a:rPr lang="en-US" altLang="zh-CN" baseline="-25000" dirty="0" smtClean="0"/>
              <a:t>1</a:t>
            </a:r>
            <a:r>
              <a:rPr lang="en-US" altLang="zh-CN" dirty="0" smtClean="0"/>
              <a:t>(</a:t>
            </a:r>
            <a:r>
              <a:rPr lang="en-US" altLang="zh-CN" i="1" dirty="0" smtClean="0"/>
              <a:t>t</a:t>
            </a:r>
            <a:r>
              <a:rPr lang="en-US" altLang="zh-CN" dirty="0" smtClean="0"/>
              <a:t>)</a:t>
            </a:r>
            <a:r>
              <a:rPr lang="zh-CN" altLang="en-US" dirty="0" smtClean="0"/>
              <a:t>和</a:t>
            </a:r>
            <a:r>
              <a:rPr lang="en-US" altLang="zh-CN" i="1" dirty="0" smtClean="0"/>
              <a:t>s</a:t>
            </a:r>
            <a:r>
              <a:rPr lang="en-US" altLang="zh-CN" baseline="-25000" dirty="0" smtClean="0"/>
              <a:t>2</a:t>
            </a:r>
            <a:r>
              <a:rPr lang="en-US" altLang="zh-CN" dirty="0" smtClean="0"/>
              <a:t>(</a:t>
            </a:r>
            <a:r>
              <a:rPr lang="en-US" altLang="zh-CN" i="1" dirty="0" smtClean="0"/>
              <a:t>t</a:t>
            </a:r>
            <a:r>
              <a:rPr lang="en-US" altLang="zh-CN" dirty="0" smtClean="0"/>
              <a:t>)</a:t>
            </a:r>
            <a:r>
              <a:rPr lang="zh-CN" altLang="en-US" dirty="0" smtClean="0"/>
              <a:t>为两路二进制基带信号。</a:t>
            </a:r>
          </a:p>
          <a:p>
            <a:r>
              <a:rPr lang="zh-CN" altLang="en-US" dirty="0" smtClean="0"/>
              <a:t>据</a:t>
            </a:r>
            <a:r>
              <a:rPr lang="en-US" altLang="zh-CN" dirty="0" smtClean="0"/>
              <a:t>2ASK</a:t>
            </a:r>
            <a:r>
              <a:rPr lang="zh-CN" altLang="en-US" dirty="0" smtClean="0"/>
              <a:t>信号功率谱密度的表示式，不难写出这种</a:t>
            </a:r>
            <a:r>
              <a:rPr lang="en-US" altLang="zh-CN" dirty="0" smtClean="0"/>
              <a:t>2FSK</a:t>
            </a:r>
            <a:r>
              <a:rPr lang="zh-CN" altLang="en-US" dirty="0" smtClean="0"/>
              <a:t>信号的功率谱密度的表示式：</a:t>
            </a:r>
          </a:p>
          <a:p>
            <a:pPr lvl="1"/>
            <a:endParaRPr lang="zh-CN" altLang="en-US" dirty="0" smtClean="0"/>
          </a:p>
          <a:p>
            <a:pPr lvl="1"/>
            <a:endParaRPr lang="zh-CN" altLang="en-US" dirty="0" smtClean="0"/>
          </a:p>
          <a:p>
            <a:pPr lvl="1"/>
            <a:r>
              <a:rPr lang="zh-CN" altLang="en-US" dirty="0" smtClean="0"/>
              <a:t>令概率</a:t>
            </a:r>
            <a:r>
              <a:rPr lang="en-US" altLang="zh-CN" dirty="0" smtClean="0"/>
              <a:t>P = ½</a:t>
            </a:r>
            <a:r>
              <a:rPr lang="zh-CN" altLang="en-US" dirty="0" smtClean="0"/>
              <a:t>，只需将</a:t>
            </a:r>
            <a:r>
              <a:rPr lang="en-US" altLang="zh-CN" dirty="0" smtClean="0"/>
              <a:t>2ASK</a:t>
            </a:r>
            <a:r>
              <a:rPr lang="zh-CN" altLang="en-US" dirty="0" smtClean="0"/>
              <a:t>信号频谱中的</a:t>
            </a:r>
            <a:r>
              <a:rPr lang="en-US" altLang="zh-CN" i="1" dirty="0" err="1" smtClean="0"/>
              <a:t>f</a:t>
            </a:r>
            <a:r>
              <a:rPr lang="en-US" altLang="zh-CN" baseline="-25000" dirty="0" err="1" smtClean="0"/>
              <a:t>c</a:t>
            </a:r>
            <a:r>
              <a:rPr lang="zh-CN" altLang="en-US" dirty="0" smtClean="0"/>
              <a:t>分别替换为</a:t>
            </a:r>
            <a:r>
              <a:rPr lang="en-US" altLang="zh-CN" i="1" dirty="0" smtClean="0"/>
              <a:t>f</a:t>
            </a:r>
            <a:r>
              <a:rPr lang="en-US" altLang="zh-CN" baseline="-25000" dirty="0" smtClean="0"/>
              <a:t>1</a:t>
            </a:r>
            <a:r>
              <a:rPr lang="zh-CN" altLang="en-US" dirty="0" smtClean="0"/>
              <a:t>和</a:t>
            </a:r>
            <a:r>
              <a:rPr lang="en-US" altLang="zh-CN" i="1" dirty="0" smtClean="0"/>
              <a:t>f</a:t>
            </a:r>
            <a:r>
              <a:rPr lang="en-US" altLang="zh-CN" baseline="-25000" dirty="0" smtClean="0"/>
              <a:t>2 </a:t>
            </a:r>
            <a:r>
              <a:rPr lang="zh-CN" altLang="en-US" dirty="0" smtClean="0"/>
              <a:t>，然后代入上式，即可得到下式： </a:t>
            </a:r>
            <a:endParaRPr lang="zh-CN" altLang="en-US" dirty="0"/>
          </a:p>
        </p:txBody>
      </p:sp>
      <p:sp>
        <p:nvSpPr>
          <p:cNvPr id="8" name="灯片编号占位符 5"/>
          <p:cNvSpPr>
            <a:spLocks noGrp="1"/>
          </p:cNvSpPr>
          <p:nvPr>
            <p:ph type="sldNum" sz="quarter" idx="12"/>
          </p:nvPr>
        </p:nvSpPr>
        <p:spPr/>
        <p:txBody>
          <a:bodyPr/>
          <a:lstStyle/>
          <a:p>
            <a:fld id="{8BADD13D-773B-45ED-B296-073CBB8277A3}" type="slidenum">
              <a:rPr lang="en-US" altLang="zh-CN" smtClean="0"/>
              <a:pPr/>
              <a:t>31</a:t>
            </a:fld>
            <a:endParaRPr lang="en-US" altLang="zh-CN"/>
          </a:p>
        </p:txBody>
      </p:sp>
      <p:sp>
        <p:nvSpPr>
          <p:cNvPr id="50181" name="Rectangle 5"/>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50180" name="Object 4"/>
          <p:cNvGraphicFramePr>
            <a:graphicFrameLocks noChangeAspect="1"/>
          </p:cNvGraphicFramePr>
          <p:nvPr/>
        </p:nvGraphicFramePr>
        <p:xfrm>
          <a:off x="1763688" y="2132856"/>
          <a:ext cx="4635500" cy="466725"/>
        </p:xfrm>
        <a:graphic>
          <a:graphicData uri="http://schemas.openxmlformats.org/presentationml/2006/ole">
            <mc:AlternateContent xmlns:mc="http://schemas.openxmlformats.org/markup-compatibility/2006">
              <mc:Choice xmlns:v="urn:schemas-microsoft-com:vml" Requires="v">
                <p:oleObj spid="_x0000_s124278" name="公式" r:id="rId3" imgW="2273300" imgH="228600" progId="Equation.3">
                  <p:embed/>
                </p:oleObj>
              </mc:Choice>
              <mc:Fallback>
                <p:oleObj name="公式" r:id="rId3" imgW="2273300" imgH="228600" progId="Equation.3">
                  <p:embed/>
                  <p:pic>
                    <p:nvPicPr>
                      <p:cNvPr id="0" name="Picture 2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2132856"/>
                        <a:ext cx="463550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83" name="Rectangle 7"/>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50182" name="Object 6"/>
          <p:cNvGraphicFramePr>
            <a:graphicFrameLocks noChangeAspect="1"/>
          </p:cNvGraphicFramePr>
          <p:nvPr/>
        </p:nvGraphicFramePr>
        <p:xfrm>
          <a:off x="1043608" y="4293096"/>
          <a:ext cx="7424737" cy="677862"/>
        </p:xfrm>
        <a:graphic>
          <a:graphicData uri="http://schemas.openxmlformats.org/presentationml/2006/ole">
            <mc:AlternateContent xmlns:mc="http://schemas.openxmlformats.org/markup-compatibility/2006">
              <mc:Choice xmlns:v="urn:schemas-microsoft-com:vml" Requires="v">
                <p:oleObj spid="_x0000_s124279" name="公式" r:id="rId5" imgW="4279900" imgH="393700" progId="Equation.3">
                  <p:embed/>
                </p:oleObj>
              </mc:Choice>
              <mc:Fallback>
                <p:oleObj name="公式" r:id="rId5" imgW="4279900" imgH="393700" progId="Equation.3">
                  <p:embed/>
                  <p:pic>
                    <p:nvPicPr>
                      <p:cNvPr id="0" name="Picture 2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608" y="4293096"/>
                        <a:ext cx="7424737" cy="677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0" name="直接箭头连接符 9"/>
          <p:cNvCxnSpPr/>
          <p:nvPr/>
        </p:nvCxnSpPr>
        <p:spPr>
          <a:xfrm>
            <a:off x="3707904" y="2564904"/>
            <a:ext cx="0" cy="172819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1" name="直接箭头连接符 10"/>
          <p:cNvCxnSpPr/>
          <p:nvPr/>
        </p:nvCxnSpPr>
        <p:spPr>
          <a:xfrm>
            <a:off x="5580112" y="2636912"/>
            <a:ext cx="864096" cy="165618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179">
                                            <p:txEl>
                                              <p:pRg st="3" end="3"/>
                                            </p:txEl>
                                          </p:spTgt>
                                        </p:tgtEl>
                                        <p:attrNameLst>
                                          <p:attrName>style.visibility</p:attrName>
                                        </p:attrNameLst>
                                      </p:cBhvr>
                                      <p:to>
                                        <p:strVal val="visible"/>
                                      </p:to>
                                    </p:set>
                                    <p:anim calcmode="lin" valueType="num">
                                      <p:cBhvr additive="base">
                                        <p:cTn id="7" dur="500" fill="hold"/>
                                        <p:tgtEl>
                                          <p:spTgt spid="50179">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179">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0182"/>
                                        </p:tgtEl>
                                        <p:attrNameLst>
                                          <p:attrName>style.visibility</p:attrName>
                                        </p:attrNameLst>
                                      </p:cBhvr>
                                      <p:to>
                                        <p:strVal val="visible"/>
                                      </p:to>
                                    </p:set>
                                    <p:anim calcmode="lin" valueType="num">
                                      <p:cBhvr additive="base">
                                        <p:cTn id="11" dur="500" fill="hold"/>
                                        <p:tgtEl>
                                          <p:spTgt spid="50182"/>
                                        </p:tgtEl>
                                        <p:attrNameLst>
                                          <p:attrName>ppt_x</p:attrName>
                                        </p:attrNameLst>
                                      </p:cBhvr>
                                      <p:tavLst>
                                        <p:tav tm="0">
                                          <p:val>
                                            <p:strVal val="#ppt_x"/>
                                          </p:val>
                                        </p:tav>
                                        <p:tav tm="100000">
                                          <p:val>
                                            <p:strVal val="#ppt_x"/>
                                          </p:val>
                                        </p:tav>
                                      </p:tavLst>
                                    </p:anim>
                                    <p:anim calcmode="lin" valueType="num">
                                      <p:cBhvr additive="base">
                                        <p:cTn id="12" dur="500" fill="hold"/>
                                        <p:tgtEl>
                                          <p:spTgt spid="5018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0179">
                                            <p:txEl>
                                              <p:pRg st="6" end="6"/>
                                            </p:txEl>
                                          </p:spTgt>
                                        </p:tgtEl>
                                        <p:attrNameLst>
                                          <p:attrName>style.visibility</p:attrName>
                                        </p:attrNameLst>
                                      </p:cBhvr>
                                      <p:to>
                                        <p:strVal val="visible"/>
                                      </p:to>
                                    </p:set>
                                    <p:anim calcmode="lin" valueType="num">
                                      <p:cBhvr additive="base">
                                        <p:cTn id="27" dur="500" fill="hold"/>
                                        <p:tgtEl>
                                          <p:spTgt spid="50179">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017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p:txBody>
          <a:bodyPr>
            <a:normAutofit/>
          </a:bodyPr>
          <a:lstStyle/>
          <a:p>
            <a:pPr lvl="3">
              <a:buNone/>
            </a:pPr>
            <a:r>
              <a:rPr lang="en-US" altLang="zh-CN" dirty="0" smtClean="0"/>
              <a:t>  </a:t>
            </a:r>
          </a:p>
          <a:p>
            <a:pPr lvl="3"/>
            <a:endParaRPr lang="en-US" altLang="zh-CN" dirty="0" smtClean="0"/>
          </a:p>
          <a:p>
            <a:pPr lvl="3"/>
            <a:endParaRPr lang="en-US" altLang="zh-CN" dirty="0" smtClean="0"/>
          </a:p>
          <a:p>
            <a:pPr lvl="3"/>
            <a:endParaRPr lang="en-US" altLang="zh-CN" dirty="0" smtClean="0"/>
          </a:p>
          <a:p>
            <a:pPr lvl="3"/>
            <a:endParaRPr lang="en-US" altLang="zh-CN" dirty="0" smtClean="0"/>
          </a:p>
          <a:p>
            <a:pPr lvl="3"/>
            <a:endParaRPr lang="en-US" altLang="zh-CN" dirty="0" smtClean="0"/>
          </a:p>
          <a:p>
            <a:pPr lvl="3"/>
            <a:endParaRPr lang="en-US" altLang="zh-CN" dirty="0" smtClean="0"/>
          </a:p>
          <a:p>
            <a:r>
              <a:rPr lang="zh-CN" altLang="en-US" dirty="0">
                <a:latin typeface="+mj-ea"/>
              </a:rPr>
              <a:t>相位不连续</a:t>
            </a:r>
            <a:r>
              <a:rPr lang="en-US" altLang="zh-CN" dirty="0">
                <a:latin typeface="+mj-ea"/>
              </a:rPr>
              <a:t>2FSK</a:t>
            </a:r>
            <a:r>
              <a:rPr lang="zh-CN" altLang="en-US" dirty="0">
                <a:latin typeface="+mj-ea"/>
              </a:rPr>
              <a:t>信号的功率谱由连续谱和离散谱组成</a:t>
            </a:r>
            <a:r>
              <a:rPr lang="zh-CN" altLang="en-US" dirty="0" smtClean="0">
                <a:latin typeface="+mj-ea"/>
              </a:rPr>
              <a:t>。</a:t>
            </a:r>
            <a:endParaRPr lang="en-US" altLang="zh-CN" dirty="0" smtClean="0">
              <a:latin typeface="+mj-ea"/>
            </a:endParaRPr>
          </a:p>
          <a:p>
            <a:pPr lvl="1"/>
            <a:r>
              <a:rPr lang="zh-CN" altLang="en-US" dirty="0" smtClean="0">
                <a:solidFill>
                  <a:srgbClr val="3333FF"/>
                </a:solidFill>
                <a:latin typeface="+mj-ea"/>
              </a:rPr>
              <a:t>连续谱：</a:t>
            </a:r>
            <a:r>
              <a:rPr lang="zh-CN" altLang="en-US" dirty="0" smtClean="0">
                <a:latin typeface="+mj-ea"/>
              </a:rPr>
              <a:t>由</a:t>
            </a:r>
            <a:r>
              <a:rPr lang="zh-CN" altLang="en-US" dirty="0">
                <a:latin typeface="+mj-ea"/>
              </a:rPr>
              <a:t>两个中心位于</a:t>
            </a:r>
            <a:r>
              <a:rPr lang="en-US" altLang="zh-CN" i="1" dirty="0">
                <a:latin typeface="+mj-ea"/>
              </a:rPr>
              <a:t>f</a:t>
            </a:r>
            <a:r>
              <a:rPr lang="en-US" altLang="zh-CN" baseline="-25000" dirty="0">
                <a:latin typeface="+mj-ea"/>
              </a:rPr>
              <a:t>1</a:t>
            </a:r>
            <a:r>
              <a:rPr lang="zh-CN" altLang="en-US" dirty="0">
                <a:latin typeface="+mj-ea"/>
              </a:rPr>
              <a:t>和</a:t>
            </a:r>
            <a:r>
              <a:rPr lang="en-US" altLang="zh-CN" i="1" dirty="0">
                <a:latin typeface="+mj-ea"/>
              </a:rPr>
              <a:t>f</a:t>
            </a:r>
            <a:r>
              <a:rPr lang="en-US" altLang="zh-CN" baseline="-25000" dirty="0">
                <a:latin typeface="+mj-ea"/>
              </a:rPr>
              <a:t>2</a:t>
            </a:r>
            <a:r>
              <a:rPr lang="zh-CN" altLang="en-US" dirty="0">
                <a:latin typeface="+mj-ea"/>
              </a:rPr>
              <a:t>处的双边谱叠加而</a:t>
            </a:r>
            <a:r>
              <a:rPr lang="zh-CN" altLang="en-US" dirty="0" smtClean="0">
                <a:latin typeface="+mj-ea"/>
              </a:rPr>
              <a:t>成</a:t>
            </a:r>
            <a:endParaRPr lang="en-US" altLang="zh-CN" dirty="0" smtClean="0">
              <a:latin typeface="+mj-ea"/>
            </a:endParaRPr>
          </a:p>
          <a:p>
            <a:pPr lvl="1"/>
            <a:r>
              <a:rPr lang="zh-CN" altLang="en-US" dirty="0" smtClean="0">
                <a:solidFill>
                  <a:srgbClr val="3333FF"/>
                </a:solidFill>
                <a:latin typeface="+mj-ea"/>
              </a:rPr>
              <a:t>离散谱</a:t>
            </a:r>
            <a:r>
              <a:rPr lang="zh-CN" altLang="en-US" dirty="0" smtClean="0">
                <a:latin typeface="+mj-ea"/>
              </a:rPr>
              <a:t>：位于</a:t>
            </a:r>
            <a:r>
              <a:rPr lang="zh-CN" altLang="en-US" dirty="0">
                <a:latin typeface="+mj-ea"/>
              </a:rPr>
              <a:t>两个载频</a:t>
            </a:r>
            <a:r>
              <a:rPr lang="en-US" altLang="zh-CN" i="1" dirty="0">
                <a:latin typeface="+mj-ea"/>
              </a:rPr>
              <a:t>f</a:t>
            </a:r>
            <a:r>
              <a:rPr lang="en-US" altLang="zh-CN" baseline="-25000" dirty="0">
                <a:latin typeface="+mj-ea"/>
              </a:rPr>
              <a:t>1</a:t>
            </a:r>
            <a:r>
              <a:rPr lang="zh-CN" altLang="en-US" dirty="0">
                <a:latin typeface="+mj-ea"/>
              </a:rPr>
              <a:t>和</a:t>
            </a:r>
            <a:r>
              <a:rPr lang="en-US" altLang="zh-CN" i="1" dirty="0">
                <a:latin typeface="+mj-ea"/>
              </a:rPr>
              <a:t>f</a:t>
            </a:r>
            <a:r>
              <a:rPr lang="en-US" altLang="zh-CN" baseline="-25000" dirty="0">
                <a:latin typeface="+mj-ea"/>
              </a:rPr>
              <a:t>2</a:t>
            </a:r>
            <a:r>
              <a:rPr lang="zh-CN" altLang="en-US" dirty="0">
                <a:latin typeface="+mj-ea"/>
              </a:rPr>
              <a:t>处</a:t>
            </a:r>
          </a:p>
        </p:txBody>
      </p:sp>
      <p:sp>
        <p:nvSpPr>
          <p:cNvPr id="10" name="灯片编号占位符 5"/>
          <p:cNvSpPr>
            <a:spLocks noGrp="1"/>
          </p:cNvSpPr>
          <p:nvPr>
            <p:ph type="sldNum" sz="quarter" idx="12"/>
          </p:nvPr>
        </p:nvSpPr>
        <p:spPr/>
        <p:txBody>
          <a:bodyPr/>
          <a:lstStyle/>
          <a:p>
            <a:fld id="{989A6CD6-892A-40D3-81C9-B4453B025560}" type="slidenum">
              <a:rPr lang="en-US" altLang="zh-CN" smtClean="0"/>
              <a:pPr/>
              <a:t>32</a:t>
            </a:fld>
            <a:endParaRPr lang="en-US" altLang="zh-CN"/>
          </a:p>
        </p:txBody>
      </p:sp>
      <p:sp>
        <p:nvSpPr>
          <p:cNvPr id="51205"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2" name="Group 10"/>
          <p:cNvGrpSpPr>
            <a:grpSpLocks/>
          </p:cNvGrpSpPr>
          <p:nvPr/>
        </p:nvGrpSpPr>
        <p:grpSpPr bwMode="auto">
          <a:xfrm>
            <a:off x="1043608" y="1196752"/>
            <a:ext cx="6570663" cy="2474912"/>
            <a:chOff x="952" y="771"/>
            <a:chExt cx="4140" cy="1690"/>
          </a:xfrm>
        </p:grpSpPr>
        <p:graphicFrame>
          <p:nvGraphicFramePr>
            <p:cNvPr id="51204" name="Object 4"/>
            <p:cNvGraphicFramePr>
              <a:graphicFrameLocks noChangeAspect="1"/>
            </p:cNvGraphicFramePr>
            <p:nvPr/>
          </p:nvGraphicFramePr>
          <p:xfrm>
            <a:off x="952" y="771"/>
            <a:ext cx="3799" cy="638"/>
          </p:xfrm>
          <a:graphic>
            <a:graphicData uri="http://schemas.openxmlformats.org/presentationml/2006/ole">
              <mc:AlternateContent xmlns:mc="http://schemas.openxmlformats.org/markup-compatibility/2006">
                <mc:Choice xmlns:v="urn:schemas-microsoft-com:vml" Requires="v">
                  <p:oleObj spid="_x0000_s21045" name="公式" r:id="rId3" imgW="3340100" imgH="558800" progId="Equation.3">
                    <p:embed/>
                  </p:oleObj>
                </mc:Choice>
                <mc:Fallback>
                  <p:oleObj name="公式" r:id="rId3" imgW="3340100" imgH="558800" progId="Equation.3">
                    <p:embed/>
                    <p:pic>
                      <p:nvPicPr>
                        <p:cNvPr id="0" name="Picture 4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 y="771"/>
                          <a:ext cx="3799" cy="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6" name="Object 6"/>
            <p:cNvGraphicFramePr>
              <a:graphicFrameLocks noChangeAspect="1"/>
            </p:cNvGraphicFramePr>
            <p:nvPr/>
          </p:nvGraphicFramePr>
          <p:xfrm>
            <a:off x="1633" y="1451"/>
            <a:ext cx="2806" cy="565"/>
          </p:xfrm>
          <a:graphic>
            <a:graphicData uri="http://schemas.openxmlformats.org/presentationml/2006/ole">
              <mc:AlternateContent xmlns:mc="http://schemas.openxmlformats.org/markup-compatibility/2006">
                <mc:Choice xmlns:v="urn:schemas-microsoft-com:vml" Requires="v">
                  <p:oleObj spid="_x0000_s21046" name="公式" r:id="rId5" imgW="2794000" imgH="558800" progId="Equation.3">
                    <p:embed/>
                  </p:oleObj>
                </mc:Choice>
                <mc:Fallback>
                  <p:oleObj name="公式" r:id="rId5" imgW="2794000" imgH="558800" progId="Equation.3">
                    <p:embed/>
                    <p:pic>
                      <p:nvPicPr>
                        <p:cNvPr id="0" name="Picture 4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3" y="1451"/>
                          <a:ext cx="2806" cy="5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8" name="Object 8"/>
            <p:cNvGraphicFramePr>
              <a:graphicFrameLocks noChangeAspect="1"/>
            </p:cNvGraphicFramePr>
            <p:nvPr/>
          </p:nvGraphicFramePr>
          <p:xfrm>
            <a:off x="1661" y="2047"/>
            <a:ext cx="3431" cy="414"/>
          </p:xfrm>
          <a:graphic>
            <a:graphicData uri="http://schemas.openxmlformats.org/presentationml/2006/ole">
              <mc:AlternateContent xmlns:mc="http://schemas.openxmlformats.org/markup-compatibility/2006">
                <mc:Choice xmlns:v="urn:schemas-microsoft-com:vml" Requires="v">
                  <p:oleObj spid="_x0000_s21047" name="公式" r:id="rId7" imgW="3238500" imgH="393700" progId="Equation.3">
                    <p:embed/>
                  </p:oleObj>
                </mc:Choice>
                <mc:Fallback>
                  <p:oleObj name="公式" r:id="rId7" imgW="3238500" imgH="393700" progId="Equation.3">
                    <p:embed/>
                    <p:pic>
                      <p:nvPicPr>
                        <p:cNvPr id="0" name="Picture 4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1" y="2047"/>
                          <a:ext cx="3431" cy="4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 name="标题 13"/>
          <p:cNvSpPr>
            <a:spLocks noGrp="1"/>
          </p:cNvSpPr>
          <p:nvPr>
            <p:ph type="title"/>
          </p:nvPr>
        </p:nvSpPr>
        <p:spPr/>
        <p:txBody>
          <a:bodyPr/>
          <a:lstStyle/>
          <a:p>
            <a:endParaRPr lang="zh-CN" altLang="en-US"/>
          </a:p>
        </p:txBody>
      </p:sp>
      <p:sp>
        <p:nvSpPr>
          <p:cNvPr id="11" name="矩形 10"/>
          <p:cNvSpPr/>
          <p:nvPr/>
        </p:nvSpPr>
        <p:spPr>
          <a:xfrm>
            <a:off x="7452320" y="1844824"/>
            <a:ext cx="1107996" cy="461665"/>
          </a:xfrm>
          <a:prstGeom prst="rect">
            <a:avLst/>
          </a:prstGeom>
        </p:spPr>
        <p:txBody>
          <a:bodyPr wrap="none">
            <a:spAutoFit/>
          </a:bodyPr>
          <a:lstStyle/>
          <a:p>
            <a:r>
              <a:rPr lang="zh-CN" altLang="en-US" sz="2400" b="1" dirty="0" smtClean="0">
                <a:solidFill>
                  <a:srgbClr val="FF0000"/>
                </a:solidFill>
                <a:latin typeface="+mj-ea"/>
                <a:ea typeface="+mj-ea"/>
              </a:rPr>
              <a:t>连续谱</a:t>
            </a:r>
            <a:endParaRPr lang="zh-CN" altLang="en-US" sz="2400" b="1" dirty="0">
              <a:solidFill>
                <a:srgbClr val="FF0000"/>
              </a:solidFill>
              <a:latin typeface="+mj-ea"/>
              <a:ea typeface="+mj-ea"/>
            </a:endParaRPr>
          </a:p>
        </p:txBody>
      </p:sp>
      <p:sp>
        <p:nvSpPr>
          <p:cNvPr id="12" name="矩形 11"/>
          <p:cNvSpPr/>
          <p:nvPr/>
        </p:nvSpPr>
        <p:spPr>
          <a:xfrm>
            <a:off x="7884368" y="3068960"/>
            <a:ext cx="1107996" cy="461665"/>
          </a:xfrm>
          <a:prstGeom prst="rect">
            <a:avLst/>
          </a:prstGeom>
        </p:spPr>
        <p:txBody>
          <a:bodyPr wrap="none">
            <a:spAutoFit/>
          </a:bodyPr>
          <a:lstStyle/>
          <a:p>
            <a:r>
              <a:rPr lang="zh-CN" altLang="en-US" sz="2400" b="1" dirty="0" smtClean="0">
                <a:solidFill>
                  <a:srgbClr val="FF0000"/>
                </a:solidFill>
                <a:latin typeface="+mj-ea"/>
                <a:ea typeface="+mj-ea"/>
              </a:rPr>
              <a:t>离散谱</a:t>
            </a:r>
            <a:endParaRPr lang="zh-CN" altLang="en-US" sz="2400" b="1" dirty="0">
              <a:solidFill>
                <a:srgbClr val="FF0000"/>
              </a:solidFill>
              <a:latin typeface="+mj-ea"/>
              <a:ea typeface="+mj-ea"/>
            </a:endParaRPr>
          </a:p>
        </p:txBody>
      </p:sp>
      <p:sp>
        <p:nvSpPr>
          <p:cNvPr id="13" name="右大括号 12"/>
          <p:cNvSpPr/>
          <p:nvPr/>
        </p:nvSpPr>
        <p:spPr>
          <a:xfrm>
            <a:off x="7092280" y="1556792"/>
            <a:ext cx="432048" cy="1152128"/>
          </a:xfrm>
          <a:prstGeom prst="rightBrace">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03">
                                            <p:txEl>
                                              <p:pRg st="7" end="7"/>
                                            </p:txEl>
                                          </p:spTgt>
                                        </p:tgtEl>
                                        <p:attrNameLst>
                                          <p:attrName>style.visibility</p:attrName>
                                        </p:attrNameLst>
                                      </p:cBhvr>
                                      <p:to>
                                        <p:strVal val="visible"/>
                                      </p:to>
                                    </p:set>
                                    <p:animEffect transition="in" filter="fade">
                                      <p:cBhvr>
                                        <p:cTn id="7" dur="500"/>
                                        <p:tgtEl>
                                          <p:spTgt spid="51203">
                                            <p:txEl>
                                              <p:pRg st="7" end="7"/>
                                            </p:txEl>
                                          </p:spTgt>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1203">
                                            <p:txEl>
                                              <p:pRg st="8" end="8"/>
                                            </p:txEl>
                                          </p:spTgt>
                                        </p:tgtEl>
                                        <p:attrNameLst>
                                          <p:attrName>style.visibility</p:attrName>
                                        </p:attrNameLst>
                                      </p:cBhvr>
                                      <p:to>
                                        <p:strVal val="visible"/>
                                      </p:to>
                                    </p:set>
                                    <p:animEffect transition="in" filter="fade">
                                      <p:cBhvr>
                                        <p:cTn id="25" dur="500"/>
                                        <p:tgtEl>
                                          <p:spTgt spid="5120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1203">
                                            <p:txEl>
                                              <p:pRg st="9" end="9"/>
                                            </p:txEl>
                                          </p:spTgt>
                                        </p:tgtEl>
                                        <p:attrNameLst>
                                          <p:attrName>style.visibility</p:attrName>
                                        </p:attrNameLst>
                                      </p:cBhvr>
                                      <p:to>
                                        <p:strVal val="visible"/>
                                      </p:to>
                                    </p:set>
                                    <p:animEffect transition="in" filter="fade">
                                      <p:cBhvr>
                                        <p:cTn id="30" dur="500"/>
                                        <p:tgtEl>
                                          <p:spTgt spid="512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p:txBody>
          <a:bodyPr/>
          <a:lstStyle/>
          <a:p>
            <a:pPr lvl="3">
              <a:buNone/>
            </a:pPr>
            <a:r>
              <a:rPr lang="en-US" altLang="zh-CN" dirty="0" smtClean="0"/>
              <a:t>  </a:t>
            </a:r>
          </a:p>
          <a:p>
            <a:pPr lvl="3"/>
            <a:endParaRPr lang="en-US" altLang="zh-CN" dirty="0" smtClean="0"/>
          </a:p>
          <a:p>
            <a:pPr lvl="3"/>
            <a:endParaRPr lang="en-US" altLang="zh-CN" dirty="0" smtClean="0"/>
          </a:p>
          <a:p>
            <a:pPr lvl="3"/>
            <a:endParaRPr lang="en-US" altLang="zh-CN" dirty="0" smtClean="0"/>
          </a:p>
          <a:p>
            <a:pPr lvl="3"/>
            <a:endParaRPr lang="en-US" altLang="zh-CN" dirty="0" smtClean="0"/>
          </a:p>
          <a:p>
            <a:r>
              <a:rPr lang="zh-CN" altLang="en-US" dirty="0" smtClean="0">
                <a:solidFill>
                  <a:srgbClr val="0000FF"/>
                </a:solidFill>
              </a:rPr>
              <a:t>其曲线如下</a:t>
            </a:r>
            <a:r>
              <a:rPr lang="zh-CN" altLang="en-US" dirty="0" smtClean="0"/>
              <a:t>：</a:t>
            </a:r>
            <a:endParaRPr lang="zh-CN" altLang="en-US" dirty="0"/>
          </a:p>
        </p:txBody>
      </p:sp>
      <p:sp>
        <p:nvSpPr>
          <p:cNvPr id="10" name="灯片编号占位符 5"/>
          <p:cNvSpPr>
            <a:spLocks noGrp="1"/>
          </p:cNvSpPr>
          <p:nvPr>
            <p:ph type="sldNum" sz="quarter" idx="12"/>
          </p:nvPr>
        </p:nvSpPr>
        <p:spPr/>
        <p:txBody>
          <a:bodyPr/>
          <a:lstStyle/>
          <a:p>
            <a:fld id="{989A6CD6-892A-40D3-81C9-B4453B025560}" type="slidenum">
              <a:rPr lang="en-US" altLang="zh-CN" smtClean="0"/>
              <a:pPr/>
              <a:t>33</a:t>
            </a:fld>
            <a:endParaRPr lang="en-US" altLang="zh-CN"/>
          </a:p>
        </p:txBody>
      </p:sp>
      <p:sp>
        <p:nvSpPr>
          <p:cNvPr id="51205"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2" name="Group 10"/>
          <p:cNvGrpSpPr>
            <a:grpSpLocks/>
          </p:cNvGrpSpPr>
          <p:nvPr/>
        </p:nvGrpSpPr>
        <p:grpSpPr bwMode="auto">
          <a:xfrm>
            <a:off x="1741939" y="1196752"/>
            <a:ext cx="4835944" cy="1823234"/>
            <a:chOff x="1392" y="771"/>
            <a:chExt cx="3047" cy="1245"/>
          </a:xfrm>
        </p:grpSpPr>
        <p:graphicFrame>
          <p:nvGraphicFramePr>
            <p:cNvPr id="51204" name="Object 4"/>
            <p:cNvGraphicFramePr>
              <a:graphicFrameLocks noChangeAspect="1"/>
            </p:cNvGraphicFramePr>
            <p:nvPr>
              <p:extLst>
                <p:ext uri="{D42A27DB-BD31-4B8C-83A1-F6EECF244321}">
                  <p14:modId xmlns:p14="http://schemas.microsoft.com/office/powerpoint/2010/main" val="2808014000"/>
                </p:ext>
              </p:extLst>
            </p:nvPr>
          </p:nvGraphicFramePr>
          <p:xfrm>
            <a:off x="1392" y="771"/>
            <a:ext cx="2918" cy="636"/>
          </p:xfrm>
          <a:graphic>
            <a:graphicData uri="http://schemas.openxmlformats.org/presentationml/2006/ole">
              <mc:AlternateContent xmlns:mc="http://schemas.openxmlformats.org/markup-compatibility/2006">
                <mc:Choice xmlns:v="urn:schemas-microsoft-com:vml" Requires="v">
                  <p:oleObj spid="_x0000_s465979" name="Equation" r:id="rId3" imgW="2565360" imgH="558720" progId="Equation.DSMT4">
                    <p:embed/>
                  </p:oleObj>
                </mc:Choice>
                <mc:Fallback>
                  <p:oleObj name="Equation" r:id="rId3" imgW="2565360" imgH="558720" progId="Equation.DSMT4">
                    <p:embed/>
                    <p:pic>
                      <p:nvPicPr>
                        <p:cNvPr id="0" name=""/>
                        <p:cNvPicPr>
                          <a:picLocks noChangeAspect="1" noChangeArrowheads="1"/>
                        </p:cNvPicPr>
                        <p:nvPr/>
                      </p:nvPicPr>
                      <p:blipFill>
                        <a:blip r:embed="rId4"/>
                        <a:srcRect/>
                        <a:stretch>
                          <a:fillRect/>
                        </a:stretch>
                      </p:blipFill>
                      <p:spPr bwMode="auto">
                        <a:xfrm>
                          <a:off x="1392" y="771"/>
                          <a:ext cx="2918" cy="6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6" name="Object 6"/>
            <p:cNvGraphicFramePr>
              <a:graphicFrameLocks noChangeAspect="1"/>
            </p:cNvGraphicFramePr>
            <p:nvPr/>
          </p:nvGraphicFramePr>
          <p:xfrm>
            <a:off x="1633" y="1451"/>
            <a:ext cx="2806" cy="565"/>
          </p:xfrm>
          <a:graphic>
            <a:graphicData uri="http://schemas.openxmlformats.org/presentationml/2006/ole">
              <mc:AlternateContent xmlns:mc="http://schemas.openxmlformats.org/markup-compatibility/2006">
                <mc:Choice xmlns:v="urn:schemas-microsoft-com:vml" Requires="v">
                  <p:oleObj spid="_x0000_s465980" name="公式" r:id="rId5" imgW="2794000" imgH="558800" progId="Equation.3">
                    <p:embed/>
                  </p:oleObj>
                </mc:Choice>
                <mc:Fallback>
                  <p:oleObj name="公式" r:id="rId5" imgW="2794000" imgH="558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3" y="1451"/>
                          <a:ext cx="2806" cy="5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51211" name="Picture 11" descr="t7-20"/>
          <p:cNvPicPr>
            <a:picLocks noChangeAspect="1" noChangeArrowheads="1"/>
          </p:cNvPicPr>
          <p:nvPr/>
        </p:nvPicPr>
        <p:blipFill>
          <a:blip r:embed="rId7" cstate="print"/>
          <a:srcRect l="16187" t="13353" r="16161" b="4941"/>
          <a:stretch>
            <a:fillRect/>
          </a:stretch>
        </p:blipFill>
        <p:spPr bwMode="auto">
          <a:xfrm>
            <a:off x="755576" y="3789040"/>
            <a:ext cx="5491162" cy="2857500"/>
          </a:xfrm>
          <a:prstGeom prst="rect">
            <a:avLst/>
          </a:prstGeom>
          <a:noFill/>
          <a:ln w="9525">
            <a:noFill/>
            <a:miter lim="800000"/>
            <a:headEnd/>
            <a:tailEnd/>
          </a:ln>
        </p:spPr>
      </p:pic>
      <p:sp>
        <p:nvSpPr>
          <p:cNvPr id="14" name="标题 13"/>
          <p:cNvSpPr>
            <a:spLocks noGrp="1"/>
          </p:cNvSpPr>
          <p:nvPr>
            <p:ph type="title"/>
          </p:nvPr>
        </p:nvSpPr>
        <p:spPr/>
        <p:txBody>
          <a:bodyPr/>
          <a:lstStyle/>
          <a:p>
            <a:r>
              <a:rPr lang="zh-CN" altLang="en-US" dirty="0"/>
              <a:t>连续谱</a:t>
            </a:r>
          </a:p>
        </p:txBody>
      </p:sp>
      <p:sp>
        <p:nvSpPr>
          <p:cNvPr id="11" name="矩形 10"/>
          <p:cNvSpPr/>
          <p:nvPr/>
        </p:nvSpPr>
        <p:spPr>
          <a:xfrm>
            <a:off x="7452320" y="1844824"/>
            <a:ext cx="1107996" cy="461665"/>
          </a:xfrm>
          <a:prstGeom prst="rect">
            <a:avLst/>
          </a:prstGeom>
        </p:spPr>
        <p:txBody>
          <a:bodyPr wrap="none">
            <a:spAutoFit/>
          </a:bodyPr>
          <a:lstStyle/>
          <a:p>
            <a:r>
              <a:rPr lang="zh-CN" altLang="en-US" sz="2400" b="1" dirty="0" smtClean="0">
                <a:solidFill>
                  <a:srgbClr val="FF0000"/>
                </a:solidFill>
                <a:latin typeface="+mj-ea"/>
                <a:ea typeface="+mj-ea"/>
              </a:rPr>
              <a:t>连续谱</a:t>
            </a:r>
            <a:endParaRPr lang="zh-CN" altLang="en-US" sz="2400" b="1" dirty="0">
              <a:solidFill>
                <a:srgbClr val="FF0000"/>
              </a:solidFill>
              <a:latin typeface="+mj-ea"/>
              <a:ea typeface="+mj-ea"/>
            </a:endParaRPr>
          </a:p>
        </p:txBody>
      </p:sp>
      <p:sp>
        <p:nvSpPr>
          <p:cNvPr id="13" name="右大括号 12"/>
          <p:cNvSpPr/>
          <p:nvPr/>
        </p:nvSpPr>
        <p:spPr>
          <a:xfrm>
            <a:off x="7092280" y="1556792"/>
            <a:ext cx="432048" cy="1152128"/>
          </a:xfrm>
          <a:prstGeom prst="rightBrace">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 name="矩形 3"/>
          <p:cNvSpPr/>
          <p:nvPr/>
        </p:nvSpPr>
        <p:spPr>
          <a:xfrm>
            <a:off x="5652120" y="3140968"/>
            <a:ext cx="3312368" cy="2751522"/>
          </a:xfrm>
          <a:prstGeom prst="rect">
            <a:avLst/>
          </a:prstGeom>
        </p:spPr>
        <p:txBody>
          <a:bodyPr wrap="square">
            <a:spAutoFit/>
          </a:bodyPr>
          <a:lstStyle/>
          <a:p>
            <a:pPr>
              <a:lnSpc>
                <a:spcPct val="120000"/>
              </a:lnSpc>
            </a:pPr>
            <a:r>
              <a:rPr lang="zh-CN" altLang="en-US" sz="2400" b="1" dirty="0">
                <a:solidFill>
                  <a:srgbClr val="3333FF"/>
                </a:solidFill>
                <a:latin typeface="+mj-ea"/>
                <a:ea typeface="+mj-ea"/>
              </a:rPr>
              <a:t>连续谱的形状随着两个载频之差的大小而变化，若</a:t>
            </a:r>
            <a:r>
              <a:rPr lang="en-US" altLang="zh-CN" sz="2400" b="1" dirty="0">
                <a:solidFill>
                  <a:srgbClr val="3333FF"/>
                </a:solidFill>
                <a:latin typeface="+mj-ea"/>
                <a:ea typeface="+mj-ea"/>
              </a:rPr>
              <a:t>| </a:t>
            </a:r>
            <a:r>
              <a:rPr lang="en-US" altLang="zh-CN" sz="2400" b="1" i="1" dirty="0">
                <a:solidFill>
                  <a:srgbClr val="3333FF"/>
                </a:solidFill>
                <a:latin typeface="+mj-ea"/>
                <a:ea typeface="+mj-ea"/>
              </a:rPr>
              <a:t>f</a:t>
            </a:r>
            <a:r>
              <a:rPr lang="en-US" altLang="zh-CN" sz="2400" b="1" baseline="-25000" dirty="0">
                <a:solidFill>
                  <a:srgbClr val="3333FF"/>
                </a:solidFill>
                <a:latin typeface="+mj-ea"/>
                <a:ea typeface="+mj-ea"/>
              </a:rPr>
              <a:t>1</a:t>
            </a:r>
            <a:r>
              <a:rPr lang="en-US" altLang="zh-CN" sz="2400" b="1" dirty="0">
                <a:solidFill>
                  <a:srgbClr val="3333FF"/>
                </a:solidFill>
                <a:latin typeface="+mj-ea"/>
                <a:ea typeface="+mj-ea"/>
              </a:rPr>
              <a:t> – </a:t>
            </a:r>
            <a:r>
              <a:rPr lang="en-US" altLang="zh-CN" sz="2400" b="1" i="1" dirty="0">
                <a:solidFill>
                  <a:srgbClr val="3333FF"/>
                </a:solidFill>
                <a:latin typeface="+mj-ea"/>
                <a:ea typeface="+mj-ea"/>
              </a:rPr>
              <a:t>f</a:t>
            </a:r>
            <a:r>
              <a:rPr lang="en-US" altLang="zh-CN" sz="2400" b="1" baseline="-25000" dirty="0">
                <a:solidFill>
                  <a:srgbClr val="3333FF"/>
                </a:solidFill>
                <a:latin typeface="+mj-ea"/>
                <a:ea typeface="+mj-ea"/>
              </a:rPr>
              <a:t>2 </a:t>
            </a:r>
            <a:r>
              <a:rPr lang="en-US" altLang="zh-CN" sz="2400" b="1" dirty="0">
                <a:solidFill>
                  <a:srgbClr val="3333FF"/>
                </a:solidFill>
                <a:latin typeface="+mj-ea"/>
                <a:ea typeface="+mj-ea"/>
              </a:rPr>
              <a:t>| &lt; </a:t>
            </a:r>
            <a:r>
              <a:rPr lang="en-US" altLang="zh-CN" sz="2400" b="1" i="1" dirty="0">
                <a:solidFill>
                  <a:srgbClr val="3333FF"/>
                </a:solidFill>
                <a:latin typeface="+mj-ea"/>
                <a:ea typeface="+mj-ea"/>
              </a:rPr>
              <a:t>f</a:t>
            </a:r>
            <a:r>
              <a:rPr lang="en-US" altLang="zh-CN" sz="2400" b="1" i="1" baseline="-25000" dirty="0">
                <a:solidFill>
                  <a:srgbClr val="3333FF"/>
                </a:solidFill>
                <a:latin typeface="+mj-ea"/>
                <a:ea typeface="+mj-ea"/>
              </a:rPr>
              <a:t>s</a:t>
            </a:r>
            <a:r>
              <a:rPr lang="zh-CN" altLang="en-US" sz="2400" b="1" dirty="0">
                <a:solidFill>
                  <a:srgbClr val="3333FF"/>
                </a:solidFill>
                <a:latin typeface="+mj-ea"/>
                <a:ea typeface="+mj-ea"/>
              </a:rPr>
              <a:t>，连续谱在 </a:t>
            </a:r>
            <a:r>
              <a:rPr lang="en-US" altLang="zh-CN" sz="2400" b="1" i="1" dirty="0">
                <a:solidFill>
                  <a:srgbClr val="3333FF"/>
                </a:solidFill>
                <a:latin typeface="+mj-ea"/>
                <a:ea typeface="+mj-ea"/>
              </a:rPr>
              <a:t>f</a:t>
            </a:r>
            <a:r>
              <a:rPr lang="en-US" altLang="zh-CN" sz="2400" b="1" i="1" baseline="-25000" dirty="0">
                <a:solidFill>
                  <a:srgbClr val="3333FF"/>
                </a:solidFill>
                <a:latin typeface="+mj-ea"/>
                <a:ea typeface="+mj-ea"/>
              </a:rPr>
              <a:t>c </a:t>
            </a:r>
            <a:r>
              <a:rPr lang="zh-CN" altLang="en-US" sz="2400" b="1" dirty="0">
                <a:solidFill>
                  <a:srgbClr val="3333FF"/>
                </a:solidFill>
                <a:latin typeface="+mj-ea"/>
                <a:ea typeface="+mj-ea"/>
              </a:rPr>
              <a:t>处出现单峰；若</a:t>
            </a:r>
            <a:r>
              <a:rPr lang="en-US" altLang="zh-CN" sz="2400" b="1" dirty="0">
                <a:solidFill>
                  <a:srgbClr val="3333FF"/>
                </a:solidFill>
                <a:latin typeface="+mj-ea"/>
                <a:ea typeface="+mj-ea"/>
              </a:rPr>
              <a:t>| </a:t>
            </a:r>
            <a:r>
              <a:rPr lang="en-US" altLang="zh-CN" sz="2400" b="1" i="1" dirty="0">
                <a:solidFill>
                  <a:srgbClr val="3333FF"/>
                </a:solidFill>
                <a:latin typeface="+mj-ea"/>
                <a:ea typeface="+mj-ea"/>
              </a:rPr>
              <a:t>f</a:t>
            </a:r>
            <a:r>
              <a:rPr lang="en-US" altLang="zh-CN" sz="2400" b="1" baseline="-25000" dirty="0">
                <a:solidFill>
                  <a:srgbClr val="3333FF"/>
                </a:solidFill>
                <a:latin typeface="+mj-ea"/>
                <a:ea typeface="+mj-ea"/>
              </a:rPr>
              <a:t>1</a:t>
            </a:r>
            <a:r>
              <a:rPr lang="en-US" altLang="zh-CN" sz="2400" b="1" dirty="0">
                <a:solidFill>
                  <a:srgbClr val="3333FF"/>
                </a:solidFill>
                <a:latin typeface="+mj-ea"/>
                <a:ea typeface="+mj-ea"/>
              </a:rPr>
              <a:t> – </a:t>
            </a:r>
            <a:r>
              <a:rPr lang="en-US" altLang="zh-CN" sz="2400" b="1" i="1" dirty="0">
                <a:solidFill>
                  <a:srgbClr val="3333FF"/>
                </a:solidFill>
                <a:latin typeface="+mj-ea"/>
                <a:ea typeface="+mj-ea"/>
              </a:rPr>
              <a:t>f</a:t>
            </a:r>
            <a:r>
              <a:rPr lang="en-US" altLang="zh-CN" sz="2400" b="1" baseline="-25000" dirty="0">
                <a:solidFill>
                  <a:srgbClr val="3333FF"/>
                </a:solidFill>
                <a:latin typeface="+mj-ea"/>
                <a:ea typeface="+mj-ea"/>
              </a:rPr>
              <a:t>2 </a:t>
            </a:r>
            <a:r>
              <a:rPr lang="en-US" altLang="zh-CN" sz="2400" b="1" dirty="0">
                <a:solidFill>
                  <a:srgbClr val="3333FF"/>
                </a:solidFill>
                <a:latin typeface="+mj-ea"/>
                <a:ea typeface="+mj-ea"/>
              </a:rPr>
              <a:t>| &gt; </a:t>
            </a:r>
            <a:r>
              <a:rPr lang="en-US" altLang="zh-CN" sz="2400" b="1" i="1" dirty="0">
                <a:solidFill>
                  <a:srgbClr val="3333FF"/>
                </a:solidFill>
                <a:latin typeface="+mj-ea"/>
                <a:ea typeface="+mj-ea"/>
              </a:rPr>
              <a:t>f</a:t>
            </a:r>
            <a:r>
              <a:rPr lang="en-US" altLang="zh-CN" sz="2400" b="1" i="1" baseline="-25000" dirty="0">
                <a:solidFill>
                  <a:srgbClr val="3333FF"/>
                </a:solidFill>
                <a:latin typeface="+mj-ea"/>
                <a:ea typeface="+mj-ea"/>
              </a:rPr>
              <a:t>s</a:t>
            </a:r>
            <a:r>
              <a:rPr lang="en-US" altLang="zh-CN" sz="2400" b="1" dirty="0">
                <a:solidFill>
                  <a:srgbClr val="3333FF"/>
                </a:solidFill>
                <a:latin typeface="+mj-ea"/>
                <a:ea typeface="+mj-ea"/>
              </a:rPr>
              <a:t> </a:t>
            </a:r>
            <a:r>
              <a:rPr lang="zh-CN" altLang="en-US" sz="2400" b="1" dirty="0">
                <a:solidFill>
                  <a:srgbClr val="3333FF"/>
                </a:solidFill>
                <a:latin typeface="+mj-ea"/>
                <a:ea typeface="+mj-ea"/>
              </a:rPr>
              <a:t>，则出现双峰；</a:t>
            </a:r>
          </a:p>
        </p:txBody>
      </p:sp>
    </p:spTree>
    <p:extLst>
      <p:ext uri="{BB962C8B-B14F-4D97-AF65-F5344CB8AC3E}">
        <p14:creationId xmlns:p14="http://schemas.microsoft.com/office/powerpoint/2010/main" val="221797156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1203">
                                            <p:txEl>
                                              <p:pRg st="5" end="5"/>
                                            </p:txEl>
                                          </p:spTgt>
                                        </p:tgtEl>
                                        <p:attrNameLst>
                                          <p:attrName>style.visibility</p:attrName>
                                        </p:attrNameLst>
                                      </p:cBhvr>
                                      <p:to>
                                        <p:strVal val="visible"/>
                                      </p:to>
                                    </p:set>
                                    <p:anim calcmode="lin" valueType="num">
                                      <p:cBhvr additive="base">
                                        <p:cTn id="17" dur="500" fill="hold"/>
                                        <p:tgtEl>
                                          <p:spTgt spid="5120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1203">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211"/>
                                        </p:tgtEl>
                                        <p:attrNameLst>
                                          <p:attrName>style.visibility</p:attrName>
                                        </p:attrNameLst>
                                      </p:cBhvr>
                                      <p:to>
                                        <p:strVal val="visible"/>
                                      </p:to>
                                    </p:set>
                                    <p:anim calcmode="lin" valueType="num">
                                      <p:cBhvr additive="base">
                                        <p:cTn id="21" dur="500" fill="hold"/>
                                        <p:tgtEl>
                                          <p:spTgt spid="51211"/>
                                        </p:tgtEl>
                                        <p:attrNameLst>
                                          <p:attrName>ppt_x</p:attrName>
                                        </p:attrNameLst>
                                      </p:cBhvr>
                                      <p:tavLst>
                                        <p:tav tm="0">
                                          <p:val>
                                            <p:strVal val="#ppt_x"/>
                                          </p:val>
                                        </p:tav>
                                        <p:tav tm="100000">
                                          <p:val>
                                            <p:strVal val="#ppt_x"/>
                                          </p:val>
                                        </p:tav>
                                      </p:tavLst>
                                    </p:anim>
                                    <p:anim calcmode="lin" valueType="num">
                                      <p:cBhvr additive="base">
                                        <p:cTn id="22" dur="500" fill="hold"/>
                                        <p:tgtEl>
                                          <p:spTgt spid="512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zh-CN" altLang="en-US" dirty="0" smtClean="0"/>
              <a:t>曲线分析</a:t>
            </a:r>
            <a:endParaRPr lang="zh-CN" altLang="en-US" dirty="0"/>
          </a:p>
        </p:txBody>
      </p:sp>
      <p:sp>
        <p:nvSpPr>
          <p:cNvPr id="52227" name="Rectangle 3"/>
          <p:cNvSpPr>
            <a:spLocks noGrp="1" noChangeArrowheads="1"/>
          </p:cNvSpPr>
          <p:nvPr>
            <p:ph type="body" idx="1"/>
          </p:nvPr>
        </p:nvSpPr>
        <p:spPr>
          <a:xfrm>
            <a:off x="539552" y="3933056"/>
            <a:ext cx="8064896" cy="2664296"/>
          </a:xfrm>
        </p:spPr>
        <p:txBody>
          <a:bodyPr>
            <a:normAutofit/>
          </a:bodyPr>
          <a:lstStyle/>
          <a:p>
            <a:r>
              <a:rPr lang="zh-CN" altLang="en-US" dirty="0" smtClean="0"/>
              <a:t>若以功率谱第一个零点之间的频率间隔计算</a:t>
            </a:r>
            <a:r>
              <a:rPr lang="en-US" altLang="zh-CN" dirty="0" smtClean="0">
                <a:solidFill>
                  <a:srgbClr val="3333FF"/>
                </a:solidFill>
              </a:rPr>
              <a:t>2FSK</a:t>
            </a:r>
            <a:r>
              <a:rPr lang="zh-CN" altLang="en-US" dirty="0" smtClean="0">
                <a:solidFill>
                  <a:srgbClr val="3333FF"/>
                </a:solidFill>
              </a:rPr>
              <a:t>信号的带宽</a:t>
            </a:r>
            <a:r>
              <a:rPr lang="zh-CN" altLang="en-US" dirty="0" smtClean="0"/>
              <a:t>，则其带宽近似为</a:t>
            </a:r>
          </a:p>
          <a:p>
            <a:pPr lvl="1"/>
            <a:endParaRPr lang="zh-CN" altLang="en-US" dirty="0" smtClean="0"/>
          </a:p>
          <a:p>
            <a:pPr lvl="1"/>
            <a:r>
              <a:rPr lang="zh-CN" altLang="en-US" dirty="0" smtClean="0"/>
              <a:t>其中，</a:t>
            </a:r>
            <a:r>
              <a:rPr lang="en-US" altLang="zh-CN" i="1" dirty="0" smtClean="0"/>
              <a:t> </a:t>
            </a:r>
            <a:r>
              <a:rPr lang="en-US" altLang="zh-CN" i="1" dirty="0" err="1" smtClean="0"/>
              <a:t>f</a:t>
            </a:r>
            <a:r>
              <a:rPr lang="en-US" altLang="zh-CN" i="1" baseline="-25000" dirty="0" err="1" smtClean="0"/>
              <a:t>s</a:t>
            </a:r>
            <a:r>
              <a:rPr lang="en-US" altLang="zh-CN" dirty="0" smtClean="0"/>
              <a:t> = 1/</a:t>
            </a:r>
            <a:r>
              <a:rPr lang="en-US" altLang="zh-CN" i="1" dirty="0" smtClean="0"/>
              <a:t>T</a:t>
            </a:r>
            <a:r>
              <a:rPr lang="en-US" altLang="zh-CN" i="1" baseline="-25000" dirty="0" smtClean="0"/>
              <a:t>s</a:t>
            </a:r>
            <a:r>
              <a:rPr lang="zh-CN" altLang="en-US" dirty="0" smtClean="0"/>
              <a:t>为基带信号的带宽。图中的</a:t>
            </a:r>
            <a:r>
              <a:rPr lang="en-US" altLang="zh-CN" dirty="0" err="1" smtClean="0"/>
              <a:t>fc</a:t>
            </a:r>
            <a:r>
              <a:rPr lang="zh-CN" altLang="en-US" dirty="0" smtClean="0"/>
              <a:t>为两个载频的中心频率。</a:t>
            </a:r>
            <a:endParaRPr lang="zh-CN" altLang="en-US" dirty="0"/>
          </a:p>
        </p:txBody>
      </p:sp>
      <p:sp>
        <p:nvSpPr>
          <p:cNvPr id="6" name="灯片编号占位符 5"/>
          <p:cNvSpPr>
            <a:spLocks noGrp="1"/>
          </p:cNvSpPr>
          <p:nvPr>
            <p:ph type="sldNum" sz="quarter" idx="12"/>
          </p:nvPr>
        </p:nvSpPr>
        <p:spPr/>
        <p:txBody>
          <a:bodyPr/>
          <a:lstStyle/>
          <a:p>
            <a:fld id="{8C65D6D2-C7B1-4C9A-B6AB-3E59A5E433DD}" type="slidenum">
              <a:rPr lang="en-US" altLang="zh-CN" smtClean="0"/>
              <a:pPr/>
              <a:t>34</a:t>
            </a:fld>
            <a:endParaRPr lang="en-US" altLang="zh-CN"/>
          </a:p>
        </p:txBody>
      </p:sp>
      <p:graphicFrame>
        <p:nvGraphicFramePr>
          <p:cNvPr id="52228" name="Object 4"/>
          <p:cNvGraphicFramePr>
            <a:graphicFrameLocks noChangeAspect="1"/>
          </p:cNvGraphicFramePr>
          <p:nvPr>
            <p:extLst>
              <p:ext uri="{D42A27DB-BD31-4B8C-83A1-F6EECF244321}">
                <p14:modId xmlns:p14="http://schemas.microsoft.com/office/powerpoint/2010/main" val="368530349"/>
              </p:ext>
            </p:extLst>
          </p:nvPr>
        </p:nvGraphicFramePr>
        <p:xfrm>
          <a:off x="2655299" y="4876491"/>
          <a:ext cx="2790545" cy="496725"/>
        </p:xfrm>
        <a:graphic>
          <a:graphicData uri="http://schemas.openxmlformats.org/presentationml/2006/ole">
            <mc:AlternateContent xmlns:mc="http://schemas.openxmlformats.org/markup-compatibility/2006">
              <mc:Choice xmlns:v="urn:schemas-microsoft-com:vml" Requires="v">
                <p:oleObj spid="_x0000_s125116" name="公式" r:id="rId3" imgW="1371600" imgH="254000" progId="Equation.3">
                  <p:embed/>
                </p:oleObj>
              </mc:Choice>
              <mc:Fallback>
                <p:oleObj name="公式" r:id="rId3" imgW="1371600" imgH="254000" progId="Equation.3">
                  <p:embed/>
                  <p:pic>
                    <p:nvPicPr>
                      <p:cNvPr id="0" name="Picture 1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299" y="4876491"/>
                        <a:ext cx="2790545" cy="496725"/>
                      </a:xfrm>
                      <a:prstGeom prst="rect">
                        <a:avLst/>
                      </a:prstGeom>
                      <a:noFill/>
                      <a:extLst/>
                    </p:spPr>
                  </p:pic>
                </p:oleObj>
              </mc:Fallback>
            </mc:AlternateContent>
          </a:graphicData>
        </a:graphic>
      </p:graphicFrame>
      <p:pic>
        <p:nvPicPr>
          <p:cNvPr id="7" name="Picture 11" descr="t7-20"/>
          <p:cNvPicPr>
            <a:picLocks noChangeAspect="1" noChangeArrowheads="1"/>
          </p:cNvPicPr>
          <p:nvPr/>
        </p:nvPicPr>
        <p:blipFill>
          <a:blip r:embed="rId5" cstate="print"/>
          <a:srcRect l="16187" t="13353" r="16161" b="4941"/>
          <a:stretch>
            <a:fillRect/>
          </a:stretch>
        </p:blipFill>
        <p:spPr bwMode="auto">
          <a:xfrm>
            <a:off x="2051720" y="1124744"/>
            <a:ext cx="5131122" cy="2670142"/>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anim calcmode="lin" valueType="num">
                                      <p:cBhvr additive="base">
                                        <p:cTn id="7" dur="500" fill="hold"/>
                                        <p:tgtEl>
                                          <p:spTgt spid="522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22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2228"/>
                                        </p:tgtEl>
                                        <p:attrNameLst>
                                          <p:attrName>style.visibility</p:attrName>
                                        </p:attrNameLst>
                                      </p:cBhvr>
                                      <p:to>
                                        <p:strVal val="visible"/>
                                      </p:to>
                                    </p:set>
                                    <p:anim calcmode="lin" valueType="num">
                                      <p:cBhvr additive="base">
                                        <p:cTn id="11" dur="500" fill="hold"/>
                                        <p:tgtEl>
                                          <p:spTgt spid="52228"/>
                                        </p:tgtEl>
                                        <p:attrNameLst>
                                          <p:attrName>ppt_x</p:attrName>
                                        </p:attrNameLst>
                                      </p:cBhvr>
                                      <p:tavLst>
                                        <p:tav tm="0">
                                          <p:val>
                                            <p:strVal val="#ppt_x"/>
                                          </p:val>
                                        </p:tav>
                                        <p:tav tm="100000">
                                          <p:val>
                                            <p:strVal val="#ppt_x"/>
                                          </p:val>
                                        </p:tav>
                                      </p:tavLst>
                                    </p:anim>
                                    <p:anim calcmode="lin" valueType="num">
                                      <p:cBhvr additive="base">
                                        <p:cTn id="12" dur="500" fill="hold"/>
                                        <p:tgtEl>
                                          <p:spTgt spid="5222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2227">
                                            <p:txEl>
                                              <p:pRg st="2" end="2"/>
                                            </p:txEl>
                                          </p:spTgt>
                                        </p:tgtEl>
                                        <p:attrNameLst>
                                          <p:attrName>style.visibility</p:attrName>
                                        </p:attrNameLst>
                                      </p:cBhvr>
                                      <p:to>
                                        <p:strVal val="visible"/>
                                      </p:to>
                                    </p:set>
                                    <p:anim calcmode="lin" valueType="num">
                                      <p:cBhvr additive="base">
                                        <p:cTn id="17" dur="500" fill="hold"/>
                                        <p:tgtEl>
                                          <p:spTgt spid="5222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222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7</a:t>
            </a:r>
            <a:r>
              <a:rPr lang="zh-CN" altLang="en-US" dirty="0" smtClean="0"/>
              <a:t>章 数字带通传输系统 </a:t>
            </a:r>
            <a:endParaRPr lang="zh-CN" altLang="en-US" dirty="0"/>
          </a:p>
        </p:txBody>
      </p:sp>
      <p:sp>
        <p:nvSpPr>
          <p:cNvPr id="3" name="内容占位符 2"/>
          <p:cNvSpPr>
            <a:spLocks noGrp="1"/>
          </p:cNvSpPr>
          <p:nvPr>
            <p:ph idx="1"/>
          </p:nvPr>
        </p:nvSpPr>
        <p:spPr/>
        <p:txBody>
          <a:bodyPr/>
          <a:lstStyle/>
          <a:p>
            <a:r>
              <a:rPr lang="en-US" altLang="zh-CN" dirty="0" smtClean="0">
                <a:solidFill>
                  <a:srgbClr val="FF0000"/>
                </a:solidFill>
              </a:rPr>
              <a:t>7.1 </a:t>
            </a:r>
            <a:r>
              <a:rPr lang="zh-CN" altLang="en-US" dirty="0" smtClean="0">
                <a:solidFill>
                  <a:srgbClr val="FF0000"/>
                </a:solidFill>
              </a:rPr>
              <a:t>二进制数字调制原理</a:t>
            </a:r>
          </a:p>
          <a:p>
            <a:r>
              <a:rPr lang="en-US" altLang="zh-CN" dirty="0" smtClean="0"/>
              <a:t>7.2  </a:t>
            </a:r>
            <a:r>
              <a:rPr lang="zh-CN" altLang="en-US" dirty="0" smtClean="0"/>
              <a:t>二进制数字调制系统的抗噪声性能</a:t>
            </a:r>
          </a:p>
          <a:p>
            <a:r>
              <a:rPr lang="en-US" altLang="zh-CN" dirty="0" smtClean="0"/>
              <a:t>7.3  </a:t>
            </a:r>
            <a:r>
              <a:rPr lang="zh-CN" altLang="en-US" dirty="0" smtClean="0"/>
              <a:t>二进制数字调制系统的性能比较</a:t>
            </a:r>
          </a:p>
          <a:p>
            <a:r>
              <a:rPr lang="en-US" altLang="zh-CN" dirty="0" smtClean="0"/>
              <a:t>7.4</a:t>
            </a:r>
            <a:r>
              <a:rPr lang="zh-CN" altLang="en-US" dirty="0" smtClean="0"/>
              <a:t>多进制数字调制原理</a:t>
            </a:r>
          </a:p>
          <a:p>
            <a:r>
              <a:rPr lang="en-US" altLang="zh-CN" dirty="0" smtClean="0"/>
              <a:t>7.5 </a:t>
            </a:r>
            <a:r>
              <a:rPr lang="zh-CN" altLang="en-US" dirty="0" smtClean="0"/>
              <a:t>多进制数字调制系统的抗噪声性能</a:t>
            </a:r>
          </a:p>
          <a:p>
            <a:endParaRPr lang="en-US" altLang="zh-CN" b="0" dirty="0" smtClean="0"/>
          </a:p>
        </p:txBody>
      </p:sp>
      <p:sp>
        <p:nvSpPr>
          <p:cNvPr id="4" name="灯片编号占位符 3"/>
          <p:cNvSpPr>
            <a:spLocks noGrp="1"/>
          </p:cNvSpPr>
          <p:nvPr>
            <p:ph type="sldNum" sz="quarter" idx="12"/>
          </p:nvPr>
        </p:nvSpPr>
        <p:spPr/>
        <p:txBody>
          <a:bodyPr/>
          <a:lstStyle/>
          <a:p>
            <a:fld id="{E31375A4-56A4-47D6-9801-1991572033F7}" type="slidenum">
              <a:rPr lang="en-US" smtClean="0"/>
              <a:pPr/>
              <a:t>35</a:t>
            </a:fld>
            <a:endParaRPr lang="en-US"/>
          </a:p>
        </p:txBody>
      </p:sp>
      <p:sp>
        <p:nvSpPr>
          <p:cNvPr id="5" name="矩形 4"/>
          <p:cNvSpPr/>
          <p:nvPr/>
        </p:nvSpPr>
        <p:spPr>
          <a:xfrm>
            <a:off x="3491880" y="1772816"/>
            <a:ext cx="5530681" cy="156966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altLang="zh-CN" sz="2400" b="1" dirty="0" smtClean="0">
                <a:solidFill>
                  <a:srgbClr val="0000FF"/>
                </a:solidFill>
                <a:latin typeface="+mj-ea"/>
                <a:ea typeface="+mj-ea"/>
              </a:rPr>
              <a:t>7.1.1 </a:t>
            </a:r>
            <a:r>
              <a:rPr lang="zh-CN" altLang="en-US" sz="2400" b="1" dirty="0" smtClean="0">
                <a:solidFill>
                  <a:srgbClr val="0000FF"/>
                </a:solidFill>
                <a:latin typeface="+mj-ea"/>
                <a:ea typeface="+mj-ea"/>
              </a:rPr>
              <a:t>二进制振幅键控</a:t>
            </a:r>
            <a:r>
              <a:rPr lang="en-US" altLang="zh-CN" sz="2400" b="1" dirty="0" smtClean="0">
                <a:solidFill>
                  <a:srgbClr val="0000FF"/>
                </a:solidFill>
                <a:latin typeface="+mj-ea"/>
                <a:ea typeface="+mj-ea"/>
              </a:rPr>
              <a:t>(2ASK</a:t>
            </a:r>
            <a:r>
              <a:rPr lang="zh-CN" altLang="en-US" sz="2400" b="1" dirty="0" smtClean="0">
                <a:solidFill>
                  <a:srgbClr val="0000FF"/>
                </a:solidFill>
                <a:latin typeface="+mj-ea"/>
                <a:ea typeface="+mj-ea"/>
              </a:rPr>
              <a:t>）</a:t>
            </a:r>
            <a:endParaRPr lang="en-US" altLang="zh-CN" sz="2400" b="1" dirty="0" smtClean="0">
              <a:solidFill>
                <a:srgbClr val="0000FF"/>
              </a:solidFill>
              <a:latin typeface="+mj-ea"/>
              <a:ea typeface="+mj-ea"/>
            </a:endParaRPr>
          </a:p>
          <a:p>
            <a:r>
              <a:rPr lang="en-US" altLang="zh-CN" sz="2400" b="1" dirty="0" smtClean="0">
                <a:solidFill>
                  <a:srgbClr val="0000FF"/>
                </a:solidFill>
                <a:latin typeface="+mj-ea"/>
                <a:ea typeface="+mj-ea"/>
              </a:rPr>
              <a:t>7.1.2  </a:t>
            </a:r>
            <a:r>
              <a:rPr lang="zh-CN" altLang="en-US" sz="2400" b="1" dirty="0" smtClean="0">
                <a:solidFill>
                  <a:srgbClr val="0000FF"/>
                </a:solidFill>
                <a:latin typeface="+mj-ea"/>
                <a:ea typeface="+mj-ea"/>
              </a:rPr>
              <a:t>二进制频移键控（</a:t>
            </a:r>
            <a:r>
              <a:rPr lang="en-US" altLang="zh-CN" sz="2400" b="1" dirty="0" smtClean="0">
                <a:solidFill>
                  <a:srgbClr val="0000FF"/>
                </a:solidFill>
                <a:latin typeface="+mj-ea"/>
                <a:ea typeface="+mj-ea"/>
              </a:rPr>
              <a:t>2FSK</a:t>
            </a:r>
            <a:r>
              <a:rPr lang="zh-CN" altLang="en-US" sz="2400" b="1" dirty="0" smtClean="0">
                <a:solidFill>
                  <a:srgbClr val="0000FF"/>
                </a:solidFill>
                <a:latin typeface="+mj-ea"/>
                <a:ea typeface="+mj-ea"/>
              </a:rPr>
              <a:t>）</a:t>
            </a:r>
            <a:endParaRPr lang="en-US" altLang="zh-CN" sz="2400" b="1" dirty="0" smtClean="0">
              <a:solidFill>
                <a:srgbClr val="0000FF"/>
              </a:solidFill>
              <a:latin typeface="+mj-ea"/>
              <a:ea typeface="+mj-ea"/>
            </a:endParaRPr>
          </a:p>
          <a:p>
            <a:r>
              <a:rPr lang="en-US" altLang="zh-CN" sz="2400" b="1" dirty="0">
                <a:solidFill>
                  <a:srgbClr val="FF0000"/>
                </a:solidFill>
                <a:latin typeface="+mj-ea"/>
                <a:ea typeface="+mj-ea"/>
              </a:rPr>
              <a:t>7.1.3  </a:t>
            </a:r>
            <a:r>
              <a:rPr lang="zh-CN" altLang="en-US" sz="2400" b="1" dirty="0">
                <a:solidFill>
                  <a:srgbClr val="FF0000"/>
                </a:solidFill>
                <a:latin typeface="+mj-ea"/>
                <a:ea typeface="+mj-ea"/>
              </a:rPr>
              <a:t>二进制相移键控（</a:t>
            </a:r>
            <a:r>
              <a:rPr lang="en-US" altLang="zh-CN" sz="2400" b="1" dirty="0">
                <a:solidFill>
                  <a:srgbClr val="FF0000"/>
                </a:solidFill>
                <a:latin typeface="+mj-ea"/>
                <a:ea typeface="+mj-ea"/>
              </a:rPr>
              <a:t>2PSK</a:t>
            </a:r>
            <a:r>
              <a:rPr lang="zh-CN" altLang="en-US" sz="2400" b="1" dirty="0" smtClean="0">
                <a:solidFill>
                  <a:srgbClr val="FF0000"/>
                </a:solidFill>
                <a:latin typeface="+mj-ea"/>
                <a:ea typeface="+mj-ea"/>
              </a:rPr>
              <a:t>）</a:t>
            </a:r>
            <a:endParaRPr lang="en-US" altLang="zh-CN" sz="2400" b="1" dirty="0" smtClean="0">
              <a:solidFill>
                <a:srgbClr val="FF0000"/>
              </a:solidFill>
              <a:latin typeface="+mj-ea"/>
              <a:ea typeface="+mj-ea"/>
            </a:endParaRPr>
          </a:p>
          <a:p>
            <a:r>
              <a:rPr lang="en-US" altLang="zh-CN" sz="2400" b="1" dirty="0">
                <a:solidFill>
                  <a:srgbClr val="0000FF"/>
                </a:solidFill>
                <a:latin typeface="+mj-ea"/>
                <a:ea typeface="+mj-ea"/>
              </a:rPr>
              <a:t>7.1.4  </a:t>
            </a:r>
            <a:r>
              <a:rPr lang="zh-CN" altLang="en-US" sz="2400" b="1" dirty="0">
                <a:solidFill>
                  <a:srgbClr val="0000FF"/>
                </a:solidFill>
                <a:latin typeface="+mj-ea"/>
                <a:ea typeface="+mj-ea"/>
              </a:rPr>
              <a:t>二进制差分相移键控（</a:t>
            </a:r>
            <a:r>
              <a:rPr lang="en-US" altLang="zh-CN" sz="2400" b="1" dirty="0">
                <a:solidFill>
                  <a:srgbClr val="0000FF"/>
                </a:solidFill>
                <a:latin typeface="+mj-ea"/>
                <a:ea typeface="+mj-ea"/>
              </a:rPr>
              <a:t>2DPSK</a:t>
            </a:r>
            <a:r>
              <a:rPr lang="zh-CN" altLang="en-US" sz="2400" b="1" dirty="0">
                <a:solidFill>
                  <a:srgbClr val="0000FF"/>
                </a:solidFill>
                <a:latin typeface="+mj-ea"/>
                <a:ea typeface="+mj-ea"/>
              </a:rPr>
              <a:t>）</a:t>
            </a:r>
          </a:p>
        </p:txBody>
      </p:sp>
    </p:spTree>
    <p:extLst>
      <p:ext uri="{BB962C8B-B14F-4D97-AF65-F5344CB8AC3E}">
        <p14:creationId xmlns:p14="http://schemas.microsoft.com/office/powerpoint/2010/main" val="611237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zh-CN" dirty="0" smtClean="0"/>
              <a:t>7.1.3  </a:t>
            </a:r>
            <a:r>
              <a:rPr lang="zh-CN" altLang="en-US" dirty="0" smtClean="0"/>
              <a:t>二进制相移键控（</a:t>
            </a:r>
            <a:r>
              <a:rPr lang="en-US" altLang="zh-CN" dirty="0" smtClean="0"/>
              <a:t>2PSK</a:t>
            </a:r>
            <a:r>
              <a:rPr lang="zh-CN" altLang="en-US" dirty="0" smtClean="0"/>
              <a:t>） </a:t>
            </a:r>
          </a:p>
        </p:txBody>
      </p:sp>
      <p:sp>
        <p:nvSpPr>
          <p:cNvPr id="53251" name="Rectangle 3"/>
          <p:cNvSpPr>
            <a:spLocks noGrp="1" noChangeArrowheads="1"/>
          </p:cNvSpPr>
          <p:nvPr>
            <p:ph type="body" idx="1"/>
          </p:nvPr>
        </p:nvSpPr>
        <p:spPr/>
        <p:txBody>
          <a:bodyPr/>
          <a:lstStyle/>
          <a:p>
            <a:r>
              <a:rPr lang="en-US" altLang="zh-CN" dirty="0" smtClean="0">
                <a:solidFill>
                  <a:srgbClr val="0000FF"/>
                </a:solidFill>
              </a:rPr>
              <a:t>2PSK</a:t>
            </a:r>
            <a:r>
              <a:rPr lang="zh-CN" altLang="en-US" dirty="0" smtClean="0">
                <a:solidFill>
                  <a:srgbClr val="0000FF"/>
                </a:solidFill>
              </a:rPr>
              <a:t>信号的表达式</a:t>
            </a:r>
            <a:r>
              <a:rPr lang="zh-CN" altLang="en-US" dirty="0" smtClean="0"/>
              <a:t>：</a:t>
            </a:r>
          </a:p>
          <a:p>
            <a:pPr lvl="1"/>
            <a:r>
              <a:rPr lang="zh-CN" altLang="en-US" dirty="0" smtClean="0"/>
              <a:t>在</a:t>
            </a:r>
            <a:r>
              <a:rPr lang="en-US" altLang="zh-CN" dirty="0" smtClean="0"/>
              <a:t>2PSK</a:t>
            </a:r>
            <a:r>
              <a:rPr lang="zh-CN" altLang="en-US" dirty="0" smtClean="0"/>
              <a:t>中，通常用初始相位</a:t>
            </a:r>
            <a:r>
              <a:rPr lang="en-US" altLang="zh-CN" dirty="0" smtClean="0"/>
              <a:t>0</a:t>
            </a:r>
            <a:r>
              <a:rPr lang="zh-CN" altLang="en-US" dirty="0" smtClean="0"/>
              <a:t>和</a:t>
            </a:r>
            <a:r>
              <a:rPr lang="zh-CN" altLang="en-US" dirty="0" smtClean="0">
                <a:sym typeface="Symbol" pitchFamily="18" charset="2"/>
              </a:rPr>
              <a:t></a:t>
            </a:r>
            <a:r>
              <a:rPr lang="zh-CN" altLang="en-US" dirty="0" smtClean="0"/>
              <a:t>分别表示二进制“</a:t>
            </a:r>
            <a:r>
              <a:rPr lang="en-US" altLang="zh-CN" dirty="0" smtClean="0"/>
              <a:t>1”</a:t>
            </a:r>
            <a:r>
              <a:rPr lang="zh-CN" altLang="en-US" dirty="0" smtClean="0"/>
              <a:t>和“</a:t>
            </a:r>
            <a:r>
              <a:rPr lang="en-US" altLang="zh-CN" dirty="0" smtClean="0"/>
              <a:t>0”</a:t>
            </a:r>
            <a:r>
              <a:rPr lang="zh-CN" altLang="en-US" dirty="0" smtClean="0"/>
              <a:t>。因此，</a:t>
            </a:r>
            <a:r>
              <a:rPr lang="en-US" altLang="zh-CN" dirty="0" smtClean="0"/>
              <a:t>2PSK</a:t>
            </a:r>
            <a:r>
              <a:rPr lang="zh-CN" altLang="en-US" dirty="0" smtClean="0"/>
              <a:t>信号的时域表达式为 </a:t>
            </a:r>
          </a:p>
          <a:p>
            <a:pPr lvl="1"/>
            <a:endParaRPr lang="zh-CN" altLang="en-US" dirty="0" smtClean="0"/>
          </a:p>
          <a:p>
            <a:pPr lvl="1"/>
            <a:r>
              <a:rPr lang="zh-CN" altLang="en-US" dirty="0" smtClean="0"/>
              <a:t>	式中，</a:t>
            </a:r>
            <a:r>
              <a:rPr lang="zh-CN" altLang="en-US" i="1" dirty="0" smtClean="0">
                <a:sym typeface="Symbol" pitchFamily="18" charset="2"/>
              </a:rPr>
              <a:t> </a:t>
            </a:r>
            <a:r>
              <a:rPr lang="en-US" altLang="zh-CN" i="1" baseline="-25000" dirty="0" smtClean="0">
                <a:sym typeface="Symbol" pitchFamily="18" charset="2"/>
              </a:rPr>
              <a:t>n</a:t>
            </a:r>
            <a:r>
              <a:rPr lang="zh-CN" altLang="en-US" dirty="0" smtClean="0"/>
              <a:t>表示第</a:t>
            </a:r>
            <a:r>
              <a:rPr lang="en-US" altLang="zh-CN" dirty="0" smtClean="0"/>
              <a:t>n</a:t>
            </a:r>
            <a:r>
              <a:rPr lang="zh-CN" altLang="en-US" dirty="0" smtClean="0"/>
              <a:t>个符号的绝对相位：</a:t>
            </a:r>
          </a:p>
          <a:p>
            <a:pPr lvl="1"/>
            <a:endParaRPr lang="zh-CN" altLang="en-US" dirty="0" smtClean="0"/>
          </a:p>
          <a:p>
            <a:pPr lvl="1"/>
            <a:endParaRPr lang="zh-CN" altLang="en-US" dirty="0" smtClean="0"/>
          </a:p>
          <a:p>
            <a:pPr lvl="1"/>
            <a:r>
              <a:rPr lang="zh-CN" altLang="en-US" dirty="0" smtClean="0"/>
              <a:t>	因此，上式可以改写为</a:t>
            </a:r>
            <a:endParaRPr lang="zh-CN" altLang="en-US" dirty="0"/>
          </a:p>
        </p:txBody>
      </p:sp>
      <p:sp>
        <p:nvSpPr>
          <p:cNvPr id="10" name="灯片编号占位符 5"/>
          <p:cNvSpPr>
            <a:spLocks noGrp="1"/>
          </p:cNvSpPr>
          <p:nvPr>
            <p:ph type="sldNum" sz="quarter" idx="12"/>
          </p:nvPr>
        </p:nvSpPr>
        <p:spPr/>
        <p:txBody>
          <a:bodyPr/>
          <a:lstStyle/>
          <a:p>
            <a:fld id="{FF30A7F5-A5FF-4ACE-83AC-E66290BE71B8}" type="slidenum">
              <a:rPr lang="en-US" altLang="zh-CN" smtClean="0"/>
              <a:pPr/>
              <a:t>36</a:t>
            </a:fld>
            <a:endParaRPr lang="en-US" altLang="zh-CN"/>
          </a:p>
        </p:txBody>
      </p:sp>
      <p:sp>
        <p:nvSpPr>
          <p:cNvPr id="53253" name="Rectangle 5"/>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53252" name="Object 4"/>
          <p:cNvGraphicFramePr>
            <a:graphicFrameLocks noChangeAspect="1"/>
          </p:cNvGraphicFramePr>
          <p:nvPr/>
        </p:nvGraphicFramePr>
        <p:xfrm>
          <a:off x="2627784" y="2636912"/>
          <a:ext cx="3284538" cy="460375"/>
        </p:xfrm>
        <a:graphic>
          <a:graphicData uri="http://schemas.openxmlformats.org/presentationml/2006/ole">
            <mc:AlternateContent xmlns:mc="http://schemas.openxmlformats.org/markup-compatibility/2006">
              <mc:Choice xmlns:v="urn:schemas-microsoft-com:vml" Requires="v">
                <p:oleObj spid="_x0000_s126512" name="公式" r:id="rId3" imgW="1625600" imgH="228600" progId="Equation.3">
                  <p:embed/>
                </p:oleObj>
              </mc:Choice>
              <mc:Fallback>
                <p:oleObj name="公式" r:id="rId3" imgW="1625600" imgH="228600" progId="Equation.3">
                  <p:embed/>
                  <p:pic>
                    <p:nvPicPr>
                      <p:cNvPr id="0" name="Picture 4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636912"/>
                        <a:ext cx="3284538"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55" name="Rectangle 7"/>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53254" name="Object 6"/>
          <p:cNvGraphicFramePr>
            <a:graphicFrameLocks noChangeAspect="1"/>
          </p:cNvGraphicFramePr>
          <p:nvPr/>
        </p:nvGraphicFramePr>
        <p:xfrm>
          <a:off x="2627784" y="3717032"/>
          <a:ext cx="2879725" cy="803275"/>
        </p:xfrm>
        <a:graphic>
          <a:graphicData uri="http://schemas.openxmlformats.org/presentationml/2006/ole">
            <mc:AlternateContent xmlns:mc="http://schemas.openxmlformats.org/markup-compatibility/2006">
              <mc:Choice xmlns:v="urn:schemas-microsoft-com:vml" Requires="v">
                <p:oleObj spid="_x0000_s126513" name="公式" r:id="rId5" imgW="1497950" imgH="482391" progId="Equation.3">
                  <p:embed/>
                </p:oleObj>
              </mc:Choice>
              <mc:Fallback>
                <p:oleObj name="公式" r:id="rId5" imgW="1497950" imgH="482391" progId="Equation.3">
                  <p:embed/>
                  <p:pic>
                    <p:nvPicPr>
                      <p:cNvPr id="0" name="Picture 4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784" y="3717032"/>
                        <a:ext cx="2879725" cy="80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57" name="Rectangle 9"/>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53256" name="Object 8"/>
          <p:cNvGraphicFramePr>
            <a:graphicFrameLocks noChangeAspect="1"/>
          </p:cNvGraphicFramePr>
          <p:nvPr>
            <p:extLst>
              <p:ext uri="{D42A27DB-BD31-4B8C-83A1-F6EECF244321}">
                <p14:modId xmlns:p14="http://schemas.microsoft.com/office/powerpoint/2010/main" val="966982405"/>
              </p:ext>
            </p:extLst>
          </p:nvPr>
        </p:nvGraphicFramePr>
        <p:xfrm>
          <a:off x="1259632" y="5301208"/>
          <a:ext cx="4843559" cy="991741"/>
        </p:xfrm>
        <a:graphic>
          <a:graphicData uri="http://schemas.openxmlformats.org/presentationml/2006/ole">
            <mc:AlternateContent xmlns:mc="http://schemas.openxmlformats.org/markup-compatibility/2006">
              <mc:Choice xmlns:v="urn:schemas-microsoft-com:vml" Requires="v">
                <p:oleObj spid="_x0000_s126514" name="公式" r:id="rId7" imgW="2374900" imgH="482600" progId="Equation.3">
                  <p:embed/>
                </p:oleObj>
              </mc:Choice>
              <mc:Fallback>
                <p:oleObj name="公式" r:id="rId7" imgW="2374900" imgH="482600" progId="Equation.3">
                  <p:embed/>
                  <p:pic>
                    <p:nvPicPr>
                      <p:cNvPr id="0" name="Picture 4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9632" y="5301208"/>
                        <a:ext cx="4843559" cy="9917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6431592" y="5085184"/>
            <a:ext cx="1944216" cy="1200329"/>
          </a:xfrm>
          <a:prstGeom prst="rect">
            <a:avLst/>
          </a:prstGeom>
        </p:spPr>
        <p:txBody>
          <a:bodyPr wrap="square">
            <a:spAutoFit/>
          </a:bodyPr>
          <a:lstStyle/>
          <a:p>
            <a:r>
              <a:rPr lang="zh-CN" altLang="en-US" sz="2400" b="1" dirty="0">
                <a:solidFill>
                  <a:srgbClr val="FF0000"/>
                </a:solidFill>
                <a:latin typeface="+mj-ea"/>
                <a:ea typeface="+mj-ea"/>
              </a:rPr>
              <a:t>两种码元的波形相同，极性相反</a:t>
            </a:r>
          </a:p>
        </p:txBody>
      </p:sp>
      <p:sp>
        <p:nvSpPr>
          <p:cNvPr id="3" name="椭圆 2"/>
          <p:cNvSpPr/>
          <p:nvPr/>
        </p:nvSpPr>
        <p:spPr>
          <a:xfrm>
            <a:off x="2627784" y="5157192"/>
            <a:ext cx="576064" cy="13681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3251">
                                            <p:txEl>
                                              <p:pRg st="1" end="1"/>
                                            </p:txEl>
                                          </p:spTgt>
                                        </p:tgtEl>
                                        <p:attrNameLst>
                                          <p:attrName>style.visibility</p:attrName>
                                        </p:attrNameLst>
                                      </p:cBhvr>
                                      <p:to>
                                        <p:strVal val="visible"/>
                                      </p:to>
                                    </p:set>
                                    <p:anim calcmode="lin" valueType="num">
                                      <p:cBhvr additive="base">
                                        <p:cTn id="7" dur="500" fill="hold"/>
                                        <p:tgtEl>
                                          <p:spTgt spid="5325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3251">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3252"/>
                                        </p:tgtEl>
                                        <p:attrNameLst>
                                          <p:attrName>style.visibility</p:attrName>
                                        </p:attrNameLst>
                                      </p:cBhvr>
                                      <p:to>
                                        <p:strVal val="visible"/>
                                      </p:to>
                                    </p:set>
                                    <p:anim calcmode="lin" valueType="num">
                                      <p:cBhvr additive="base">
                                        <p:cTn id="11" dur="500" fill="hold"/>
                                        <p:tgtEl>
                                          <p:spTgt spid="53252"/>
                                        </p:tgtEl>
                                        <p:attrNameLst>
                                          <p:attrName>ppt_x</p:attrName>
                                        </p:attrNameLst>
                                      </p:cBhvr>
                                      <p:tavLst>
                                        <p:tav tm="0">
                                          <p:val>
                                            <p:strVal val="#ppt_x"/>
                                          </p:val>
                                        </p:tav>
                                        <p:tav tm="100000">
                                          <p:val>
                                            <p:strVal val="#ppt_x"/>
                                          </p:val>
                                        </p:tav>
                                      </p:tavLst>
                                    </p:anim>
                                    <p:anim calcmode="lin" valueType="num">
                                      <p:cBhvr additive="base">
                                        <p:cTn id="12" dur="500" fill="hold"/>
                                        <p:tgtEl>
                                          <p:spTgt spid="5325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3251">
                                            <p:txEl>
                                              <p:pRg st="3" end="3"/>
                                            </p:txEl>
                                          </p:spTgt>
                                        </p:tgtEl>
                                        <p:attrNameLst>
                                          <p:attrName>style.visibility</p:attrName>
                                        </p:attrNameLst>
                                      </p:cBhvr>
                                      <p:to>
                                        <p:strVal val="visible"/>
                                      </p:to>
                                    </p:set>
                                    <p:anim calcmode="lin" valueType="num">
                                      <p:cBhvr additive="base">
                                        <p:cTn id="17" dur="500" fill="hold"/>
                                        <p:tgtEl>
                                          <p:spTgt spid="53251">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3251">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3254"/>
                                        </p:tgtEl>
                                        <p:attrNameLst>
                                          <p:attrName>style.visibility</p:attrName>
                                        </p:attrNameLst>
                                      </p:cBhvr>
                                      <p:to>
                                        <p:strVal val="visible"/>
                                      </p:to>
                                    </p:set>
                                    <p:anim calcmode="lin" valueType="num">
                                      <p:cBhvr additive="base">
                                        <p:cTn id="21" dur="500" fill="hold"/>
                                        <p:tgtEl>
                                          <p:spTgt spid="53254"/>
                                        </p:tgtEl>
                                        <p:attrNameLst>
                                          <p:attrName>ppt_x</p:attrName>
                                        </p:attrNameLst>
                                      </p:cBhvr>
                                      <p:tavLst>
                                        <p:tav tm="0">
                                          <p:val>
                                            <p:strVal val="#ppt_x"/>
                                          </p:val>
                                        </p:tav>
                                        <p:tav tm="100000">
                                          <p:val>
                                            <p:strVal val="#ppt_x"/>
                                          </p:val>
                                        </p:tav>
                                      </p:tavLst>
                                    </p:anim>
                                    <p:anim calcmode="lin" valueType="num">
                                      <p:cBhvr additive="base">
                                        <p:cTn id="22" dur="500" fill="hold"/>
                                        <p:tgtEl>
                                          <p:spTgt spid="5325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3251">
                                            <p:txEl>
                                              <p:pRg st="6" end="6"/>
                                            </p:txEl>
                                          </p:spTgt>
                                        </p:tgtEl>
                                        <p:attrNameLst>
                                          <p:attrName>style.visibility</p:attrName>
                                        </p:attrNameLst>
                                      </p:cBhvr>
                                      <p:to>
                                        <p:strVal val="visible"/>
                                      </p:to>
                                    </p:set>
                                    <p:anim calcmode="lin" valueType="num">
                                      <p:cBhvr additive="base">
                                        <p:cTn id="27" dur="500" fill="hold"/>
                                        <p:tgtEl>
                                          <p:spTgt spid="53251">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3251">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3256"/>
                                        </p:tgtEl>
                                        <p:attrNameLst>
                                          <p:attrName>style.visibility</p:attrName>
                                        </p:attrNameLst>
                                      </p:cBhvr>
                                      <p:to>
                                        <p:strVal val="visible"/>
                                      </p:to>
                                    </p:set>
                                    <p:anim calcmode="lin" valueType="num">
                                      <p:cBhvr additive="base">
                                        <p:cTn id="31" dur="500" fill="hold"/>
                                        <p:tgtEl>
                                          <p:spTgt spid="53256"/>
                                        </p:tgtEl>
                                        <p:attrNameLst>
                                          <p:attrName>ppt_x</p:attrName>
                                        </p:attrNameLst>
                                      </p:cBhvr>
                                      <p:tavLst>
                                        <p:tav tm="0">
                                          <p:val>
                                            <p:strVal val="#ppt_x"/>
                                          </p:val>
                                        </p:tav>
                                        <p:tav tm="100000">
                                          <p:val>
                                            <p:strVal val="#ppt_x"/>
                                          </p:val>
                                        </p:tav>
                                      </p:tavLst>
                                    </p:anim>
                                    <p:anim calcmode="lin" valueType="num">
                                      <p:cBhvr additive="base">
                                        <p:cTn id="32" dur="500" fill="hold"/>
                                        <p:tgtEl>
                                          <p:spTgt spid="5325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endParaRPr lang="zh-CN" altLang="en-US" dirty="0"/>
          </a:p>
        </p:txBody>
      </p:sp>
      <p:sp>
        <p:nvSpPr>
          <p:cNvPr id="55299" name="Rectangle 3"/>
          <p:cNvSpPr>
            <a:spLocks noGrp="1" noChangeArrowheads="1"/>
          </p:cNvSpPr>
          <p:nvPr>
            <p:ph type="body" idx="1"/>
          </p:nvPr>
        </p:nvSpPr>
        <p:spPr>
          <a:xfrm>
            <a:off x="539552" y="1167845"/>
            <a:ext cx="8064896" cy="5213483"/>
          </a:xfrm>
        </p:spPr>
        <p:txBody>
          <a:bodyPr>
            <a:normAutofit fontScale="92500" lnSpcReduction="20000"/>
          </a:bodyPr>
          <a:lstStyle/>
          <a:p>
            <a:r>
              <a:rPr lang="zh-CN" altLang="en-US" dirty="0" smtClean="0"/>
              <a:t>所以，</a:t>
            </a:r>
            <a:r>
              <a:rPr lang="en-US" altLang="zh-CN" dirty="0" smtClean="0"/>
              <a:t>2PSK</a:t>
            </a:r>
            <a:r>
              <a:rPr lang="zh-CN" altLang="en-US" dirty="0" smtClean="0"/>
              <a:t>信号可以表述为：</a:t>
            </a:r>
            <a:endParaRPr lang="en-US" altLang="zh-CN" dirty="0" smtClean="0"/>
          </a:p>
          <a:p>
            <a:r>
              <a:rPr lang="zh-CN" altLang="en-US" dirty="0" smtClean="0">
                <a:solidFill>
                  <a:srgbClr val="FF0000"/>
                </a:solidFill>
              </a:rPr>
              <a:t>一个</a:t>
            </a:r>
            <a:r>
              <a:rPr lang="zh-CN" altLang="en-US" dirty="0" smtClean="0">
                <a:solidFill>
                  <a:srgbClr val="3333FF"/>
                </a:solidFill>
              </a:rPr>
              <a:t>双极性</a:t>
            </a:r>
            <a:r>
              <a:rPr lang="zh-CN" altLang="en-US" dirty="0" smtClean="0">
                <a:solidFill>
                  <a:srgbClr val="FF0000"/>
                </a:solidFill>
              </a:rPr>
              <a:t>全占空矩形脉冲序列</a:t>
            </a:r>
            <a:r>
              <a:rPr lang="zh-CN" altLang="en-US" dirty="0" smtClean="0"/>
              <a:t>与</a:t>
            </a:r>
            <a:r>
              <a:rPr lang="zh-CN" altLang="en-US" dirty="0" smtClean="0">
                <a:solidFill>
                  <a:srgbClr val="00CC00"/>
                </a:solidFill>
              </a:rPr>
              <a:t>一个正弦载波</a:t>
            </a:r>
            <a:r>
              <a:rPr lang="zh-CN" altLang="en-US" dirty="0" smtClean="0"/>
              <a:t>相乘：</a:t>
            </a:r>
          </a:p>
          <a:p>
            <a:endParaRPr lang="zh-CN" altLang="en-US" dirty="0" smtClean="0"/>
          </a:p>
          <a:p>
            <a:r>
              <a:rPr lang="zh-CN" altLang="en-US" dirty="0" smtClean="0">
                <a:solidFill>
                  <a:srgbClr val="FF0000"/>
                </a:solidFill>
              </a:rPr>
              <a:t>矩形脉冲序列：</a:t>
            </a:r>
          </a:p>
          <a:p>
            <a:r>
              <a:rPr lang="zh-CN" altLang="en-US" dirty="0"/>
              <a:t>其中</a:t>
            </a:r>
            <a:r>
              <a:rPr lang="zh-CN" altLang="en-US" dirty="0" smtClean="0"/>
              <a:t>，</a:t>
            </a:r>
            <a:r>
              <a:rPr lang="en-US" altLang="zh-CN" i="1" dirty="0" smtClean="0"/>
              <a:t>g(t)</a:t>
            </a:r>
            <a:r>
              <a:rPr lang="zh-CN" altLang="en-US" dirty="0" smtClean="0"/>
              <a:t>是脉宽</a:t>
            </a:r>
            <a:r>
              <a:rPr lang="en-US" altLang="zh-CN" i="1" dirty="0" err="1" smtClean="0"/>
              <a:t>T</a:t>
            </a:r>
            <a:r>
              <a:rPr lang="en-US" altLang="zh-CN" i="1" baseline="-25000" dirty="0" err="1" smtClean="0"/>
              <a:t>s</a:t>
            </a:r>
            <a:r>
              <a:rPr lang="zh-CN" altLang="en-US" dirty="0" smtClean="0"/>
              <a:t>的单个矩形脉冲，而</a:t>
            </a:r>
            <a:r>
              <a:rPr lang="en-US" altLang="zh-CN" i="1" dirty="0"/>
              <a:t>a</a:t>
            </a:r>
            <a:r>
              <a:rPr lang="en-US" altLang="zh-CN" i="1" baseline="-25000" dirty="0"/>
              <a:t>n</a:t>
            </a:r>
            <a:r>
              <a:rPr lang="zh-CN" altLang="en-US" dirty="0" smtClean="0"/>
              <a:t>的统计特性为</a:t>
            </a:r>
          </a:p>
          <a:p>
            <a:endParaRPr lang="zh-CN" altLang="en-US" dirty="0" smtClean="0"/>
          </a:p>
          <a:p>
            <a:r>
              <a:rPr lang="zh-CN" altLang="en-US" dirty="0" smtClean="0"/>
              <a:t>即：</a:t>
            </a:r>
            <a:endParaRPr lang="en-US" altLang="zh-CN" dirty="0" smtClean="0"/>
          </a:p>
          <a:p>
            <a:r>
              <a:rPr lang="zh-CN" altLang="en-US" dirty="0" smtClean="0"/>
              <a:t>发送二进制符号“</a:t>
            </a:r>
            <a:r>
              <a:rPr lang="en-US" altLang="zh-CN" dirty="0" smtClean="0"/>
              <a:t>0”(</a:t>
            </a:r>
            <a:r>
              <a:rPr lang="en-US" altLang="zh-CN" i="1" dirty="0" smtClean="0"/>
              <a:t>a</a:t>
            </a:r>
            <a:r>
              <a:rPr lang="en-US" altLang="zh-CN" i="1" baseline="-25000" dirty="0" smtClean="0"/>
              <a:t>n</a:t>
            </a:r>
            <a:r>
              <a:rPr lang="zh-CN" altLang="en-US" dirty="0"/>
              <a:t>取</a:t>
            </a:r>
            <a:r>
              <a:rPr lang="en-US" altLang="zh-CN" dirty="0"/>
              <a:t>+</a:t>
            </a:r>
            <a:r>
              <a:rPr lang="en-US" altLang="zh-CN" dirty="0" smtClean="0"/>
              <a:t>1)</a:t>
            </a:r>
            <a:r>
              <a:rPr lang="zh-CN" altLang="en-US" dirty="0" smtClean="0"/>
              <a:t>，</a:t>
            </a:r>
            <a:r>
              <a:rPr lang="en-US" altLang="zh-CN" dirty="0"/>
              <a:t>e</a:t>
            </a:r>
            <a:r>
              <a:rPr lang="en-US" altLang="zh-CN" baseline="-25000" dirty="0"/>
              <a:t>2PSK</a:t>
            </a:r>
            <a:r>
              <a:rPr lang="en-US" altLang="zh-CN" dirty="0"/>
              <a:t>(</a:t>
            </a:r>
            <a:r>
              <a:rPr lang="en-US" altLang="zh-CN" i="1" dirty="0"/>
              <a:t>t</a:t>
            </a:r>
            <a:r>
              <a:rPr lang="en-US" altLang="zh-CN" dirty="0"/>
              <a:t>)</a:t>
            </a:r>
            <a:r>
              <a:rPr lang="zh-CN" altLang="en-US" dirty="0"/>
              <a:t>取</a:t>
            </a:r>
            <a:r>
              <a:rPr lang="en-US" altLang="zh-CN" dirty="0"/>
              <a:t>0</a:t>
            </a:r>
            <a:r>
              <a:rPr lang="zh-CN" altLang="en-US" dirty="0"/>
              <a:t>相位</a:t>
            </a:r>
            <a:r>
              <a:rPr lang="zh-CN" altLang="en-US" dirty="0" smtClean="0"/>
              <a:t>；</a:t>
            </a:r>
            <a:endParaRPr lang="en-US" altLang="zh-CN" dirty="0" smtClean="0"/>
          </a:p>
          <a:p>
            <a:r>
              <a:rPr lang="zh-CN" altLang="en-US" dirty="0" smtClean="0"/>
              <a:t>发送</a:t>
            </a:r>
            <a:r>
              <a:rPr lang="zh-CN" altLang="en-US" dirty="0"/>
              <a:t>二进制符号“</a:t>
            </a:r>
            <a:r>
              <a:rPr lang="en-US" altLang="zh-CN" dirty="0"/>
              <a:t>1</a:t>
            </a:r>
            <a:r>
              <a:rPr lang="en-US" altLang="zh-CN" dirty="0" smtClean="0"/>
              <a:t>”(</a:t>
            </a:r>
            <a:r>
              <a:rPr lang="zh-CN" altLang="en-US" dirty="0" smtClean="0"/>
              <a:t> </a:t>
            </a:r>
            <a:r>
              <a:rPr lang="en-US" altLang="zh-CN" i="1" dirty="0"/>
              <a:t>a</a:t>
            </a:r>
            <a:r>
              <a:rPr lang="en-US" altLang="zh-CN" i="1" baseline="-25000" dirty="0"/>
              <a:t>n</a:t>
            </a:r>
            <a:r>
              <a:rPr lang="zh-CN" altLang="en-US" dirty="0"/>
              <a:t>取 </a:t>
            </a:r>
            <a:r>
              <a:rPr lang="en-US" altLang="zh-CN" dirty="0"/>
              <a:t>-</a:t>
            </a:r>
            <a:r>
              <a:rPr lang="en-US" altLang="zh-CN" dirty="0" smtClean="0"/>
              <a:t>1)</a:t>
            </a:r>
            <a:r>
              <a:rPr lang="zh-CN" altLang="en-US" dirty="0" smtClean="0"/>
              <a:t>， </a:t>
            </a:r>
            <a:r>
              <a:rPr lang="en-US" altLang="zh-CN" dirty="0"/>
              <a:t>e</a:t>
            </a:r>
            <a:r>
              <a:rPr lang="en-US" altLang="zh-CN" baseline="-25000" dirty="0"/>
              <a:t>2PSK</a:t>
            </a:r>
            <a:r>
              <a:rPr lang="en-US" altLang="zh-CN" dirty="0"/>
              <a:t>(</a:t>
            </a:r>
            <a:r>
              <a:rPr lang="en-US" altLang="zh-CN" i="1" dirty="0"/>
              <a:t>t</a:t>
            </a:r>
            <a:r>
              <a:rPr lang="en-US" altLang="zh-CN" dirty="0"/>
              <a:t>)</a:t>
            </a:r>
            <a:r>
              <a:rPr lang="zh-CN" altLang="en-US" dirty="0" smtClean="0"/>
              <a:t>取</a:t>
            </a:r>
            <a:r>
              <a:rPr lang="zh-CN" altLang="en-US" dirty="0" smtClean="0">
                <a:sym typeface="Symbol" pitchFamily="18" charset="2"/>
              </a:rPr>
              <a:t></a:t>
            </a:r>
            <a:r>
              <a:rPr lang="zh-CN" altLang="en-US" dirty="0" smtClean="0"/>
              <a:t>相位。</a:t>
            </a:r>
            <a:endParaRPr lang="zh-CN" altLang="en-US" dirty="0"/>
          </a:p>
        </p:txBody>
      </p:sp>
      <p:sp>
        <p:nvSpPr>
          <p:cNvPr id="9" name="灯片编号占位符 5"/>
          <p:cNvSpPr>
            <a:spLocks noGrp="1"/>
          </p:cNvSpPr>
          <p:nvPr>
            <p:ph type="sldNum" sz="quarter" idx="12"/>
          </p:nvPr>
        </p:nvSpPr>
        <p:spPr/>
        <p:txBody>
          <a:bodyPr/>
          <a:lstStyle/>
          <a:p>
            <a:fld id="{01FE7C04-D9FF-4E60-A046-7DEDFB2FDE1B}" type="slidenum">
              <a:rPr lang="en-US" altLang="zh-CN" smtClean="0"/>
              <a:pPr/>
              <a:t>37</a:t>
            </a:fld>
            <a:endParaRPr lang="en-US" altLang="zh-CN"/>
          </a:p>
        </p:txBody>
      </p:sp>
      <p:sp>
        <p:nvSpPr>
          <p:cNvPr id="55301" name="Rectangle 5"/>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55300" name="Object 4"/>
          <p:cNvGraphicFramePr>
            <a:graphicFrameLocks noChangeAspect="1"/>
          </p:cNvGraphicFramePr>
          <p:nvPr>
            <p:extLst>
              <p:ext uri="{D42A27DB-BD31-4B8C-83A1-F6EECF244321}">
                <p14:modId xmlns:p14="http://schemas.microsoft.com/office/powerpoint/2010/main" val="256115553"/>
              </p:ext>
            </p:extLst>
          </p:nvPr>
        </p:nvGraphicFramePr>
        <p:xfrm>
          <a:off x="2555776" y="2204864"/>
          <a:ext cx="3342332" cy="576064"/>
        </p:xfrm>
        <a:graphic>
          <a:graphicData uri="http://schemas.openxmlformats.org/presentationml/2006/ole">
            <mc:AlternateContent xmlns:mc="http://schemas.openxmlformats.org/markup-compatibility/2006">
              <mc:Choice xmlns:v="urn:schemas-microsoft-com:vml" Requires="v">
                <p:oleObj spid="_x0000_s127536" name="公式" r:id="rId3" imgW="1320800" imgH="228600" progId="Equation.3">
                  <p:embed/>
                </p:oleObj>
              </mc:Choice>
              <mc:Fallback>
                <p:oleObj name="公式" r:id="rId3" imgW="1320800" imgH="228600" progId="Equation.3">
                  <p:embed/>
                  <p:pic>
                    <p:nvPicPr>
                      <p:cNvPr id="0" name="Picture 4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2204864"/>
                        <a:ext cx="3342332" cy="5760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03" name="Rectangle 7"/>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55302" name="Object 6"/>
          <p:cNvGraphicFramePr>
            <a:graphicFrameLocks noChangeAspect="1"/>
          </p:cNvGraphicFramePr>
          <p:nvPr>
            <p:extLst>
              <p:ext uri="{D42A27DB-BD31-4B8C-83A1-F6EECF244321}">
                <p14:modId xmlns:p14="http://schemas.microsoft.com/office/powerpoint/2010/main" val="77611680"/>
              </p:ext>
            </p:extLst>
          </p:nvPr>
        </p:nvGraphicFramePr>
        <p:xfrm>
          <a:off x="3178680" y="2798868"/>
          <a:ext cx="2498608" cy="625499"/>
        </p:xfrm>
        <a:graphic>
          <a:graphicData uri="http://schemas.openxmlformats.org/presentationml/2006/ole">
            <mc:AlternateContent xmlns:mc="http://schemas.openxmlformats.org/markup-compatibility/2006">
              <mc:Choice xmlns:v="urn:schemas-microsoft-com:vml" Requires="v">
                <p:oleObj spid="_x0000_s127537" name="公式" r:id="rId5" imgW="1371600" imgH="342900" progId="Equation.3">
                  <p:embed/>
                </p:oleObj>
              </mc:Choice>
              <mc:Fallback>
                <p:oleObj name="公式" r:id="rId5" imgW="1371600" imgH="342900" progId="Equation.3">
                  <p:embed/>
                  <p:pic>
                    <p:nvPicPr>
                      <p:cNvPr id="0" name="Picture 4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8680" y="2798868"/>
                        <a:ext cx="2498608" cy="6254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4" name="Object 8"/>
          <p:cNvGraphicFramePr>
            <a:graphicFrameLocks noChangeAspect="1"/>
          </p:cNvGraphicFramePr>
          <p:nvPr>
            <p:extLst>
              <p:ext uri="{D42A27DB-BD31-4B8C-83A1-F6EECF244321}">
                <p14:modId xmlns:p14="http://schemas.microsoft.com/office/powerpoint/2010/main" val="2472738788"/>
              </p:ext>
            </p:extLst>
          </p:nvPr>
        </p:nvGraphicFramePr>
        <p:xfrm>
          <a:off x="1652762" y="3933056"/>
          <a:ext cx="2746375" cy="858837"/>
        </p:xfrm>
        <a:graphic>
          <a:graphicData uri="http://schemas.openxmlformats.org/presentationml/2006/ole">
            <mc:AlternateContent xmlns:mc="http://schemas.openxmlformats.org/markup-compatibility/2006">
              <mc:Choice xmlns:v="urn:schemas-microsoft-com:vml" Requires="v">
                <p:oleObj spid="_x0000_s127538" name="公式" r:id="rId7" imgW="1548728" imgH="482391" progId="Equation.3">
                  <p:embed/>
                </p:oleObj>
              </mc:Choice>
              <mc:Fallback>
                <p:oleObj name="公式" r:id="rId7" imgW="1548728" imgH="482391" progId="Equation.3">
                  <p:embed/>
                  <p:pic>
                    <p:nvPicPr>
                      <p:cNvPr id="0" name="Picture 4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2762" y="3933056"/>
                        <a:ext cx="2746375" cy="858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直接箭头连接符 5"/>
          <p:cNvCxnSpPr/>
          <p:nvPr/>
        </p:nvCxnSpPr>
        <p:spPr>
          <a:xfrm>
            <a:off x="3707904" y="2132856"/>
            <a:ext cx="432048" cy="25202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1" name="直接箭头连接符 10"/>
          <p:cNvCxnSpPr/>
          <p:nvPr/>
        </p:nvCxnSpPr>
        <p:spPr>
          <a:xfrm flipH="1">
            <a:off x="5508104" y="2060848"/>
            <a:ext cx="504056" cy="360040"/>
          </a:xfrm>
          <a:prstGeom prst="straightConnector1">
            <a:avLst/>
          </a:prstGeom>
          <a:ln>
            <a:solidFill>
              <a:srgbClr val="00CC00"/>
            </a:solidFill>
            <a:tailEnd type="arrow"/>
          </a:ln>
        </p:spPr>
        <p:style>
          <a:lnRef idx="3">
            <a:schemeClr val="accent3"/>
          </a:lnRef>
          <a:fillRef idx="0">
            <a:schemeClr val="accent3"/>
          </a:fillRef>
          <a:effectRef idx="2">
            <a:schemeClr val="accent3"/>
          </a:effectRef>
          <a:fontRef idx="minor">
            <a:schemeClr val="tx1"/>
          </a:fontRef>
        </p:style>
      </p:cxnSp>
      <p:cxnSp>
        <p:nvCxnSpPr>
          <p:cNvPr id="14" name="直接连接符 13"/>
          <p:cNvCxnSpPr/>
          <p:nvPr/>
        </p:nvCxnSpPr>
        <p:spPr>
          <a:xfrm>
            <a:off x="4139952" y="2708920"/>
            <a:ext cx="576064"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直接连接符 15"/>
          <p:cNvCxnSpPr/>
          <p:nvPr/>
        </p:nvCxnSpPr>
        <p:spPr>
          <a:xfrm>
            <a:off x="4860032" y="2708920"/>
            <a:ext cx="1080120" cy="0"/>
          </a:xfrm>
          <a:prstGeom prst="line">
            <a:avLst/>
          </a:prstGeom>
          <a:ln>
            <a:solidFill>
              <a:srgbClr val="00CC00"/>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7907935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5299">
                                            <p:txEl>
                                              <p:pRg st="3" end="3"/>
                                            </p:txEl>
                                          </p:spTgt>
                                        </p:tgtEl>
                                        <p:attrNameLst>
                                          <p:attrName>style.visibility</p:attrName>
                                        </p:attrNameLst>
                                      </p:cBhvr>
                                      <p:to>
                                        <p:strVal val="visible"/>
                                      </p:to>
                                    </p:set>
                                    <p:anim calcmode="lin" valueType="num">
                                      <p:cBhvr additive="base">
                                        <p:cTn id="25" dur="500" fill="hold"/>
                                        <p:tgtEl>
                                          <p:spTgt spid="5529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5299">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5302"/>
                                        </p:tgtEl>
                                        <p:attrNameLst>
                                          <p:attrName>style.visibility</p:attrName>
                                        </p:attrNameLst>
                                      </p:cBhvr>
                                      <p:to>
                                        <p:strVal val="visible"/>
                                      </p:to>
                                    </p:set>
                                    <p:anim calcmode="lin" valueType="num">
                                      <p:cBhvr additive="base">
                                        <p:cTn id="29" dur="500" fill="hold"/>
                                        <p:tgtEl>
                                          <p:spTgt spid="55302"/>
                                        </p:tgtEl>
                                        <p:attrNameLst>
                                          <p:attrName>ppt_x</p:attrName>
                                        </p:attrNameLst>
                                      </p:cBhvr>
                                      <p:tavLst>
                                        <p:tav tm="0">
                                          <p:val>
                                            <p:strVal val="#ppt_x"/>
                                          </p:val>
                                        </p:tav>
                                        <p:tav tm="100000">
                                          <p:val>
                                            <p:strVal val="#ppt_x"/>
                                          </p:val>
                                        </p:tav>
                                      </p:tavLst>
                                    </p:anim>
                                    <p:anim calcmode="lin" valueType="num">
                                      <p:cBhvr additive="base">
                                        <p:cTn id="30" dur="500" fill="hold"/>
                                        <p:tgtEl>
                                          <p:spTgt spid="5530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5299">
                                            <p:txEl>
                                              <p:pRg st="4" end="4"/>
                                            </p:txEl>
                                          </p:spTgt>
                                        </p:tgtEl>
                                        <p:attrNameLst>
                                          <p:attrName>style.visibility</p:attrName>
                                        </p:attrNameLst>
                                      </p:cBhvr>
                                      <p:to>
                                        <p:strVal val="visible"/>
                                      </p:to>
                                    </p:set>
                                    <p:anim calcmode="lin" valueType="num">
                                      <p:cBhvr additive="base">
                                        <p:cTn id="35" dur="500" fill="hold"/>
                                        <p:tgtEl>
                                          <p:spTgt spid="55299">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5299">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5304"/>
                                        </p:tgtEl>
                                        <p:attrNameLst>
                                          <p:attrName>style.visibility</p:attrName>
                                        </p:attrNameLst>
                                      </p:cBhvr>
                                      <p:to>
                                        <p:strVal val="visible"/>
                                      </p:to>
                                    </p:set>
                                    <p:anim calcmode="lin" valueType="num">
                                      <p:cBhvr additive="base">
                                        <p:cTn id="39" dur="500" fill="hold"/>
                                        <p:tgtEl>
                                          <p:spTgt spid="55304"/>
                                        </p:tgtEl>
                                        <p:attrNameLst>
                                          <p:attrName>ppt_x</p:attrName>
                                        </p:attrNameLst>
                                      </p:cBhvr>
                                      <p:tavLst>
                                        <p:tav tm="0">
                                          <p:val>
                                            <p:strVal val="#ppt_x"/>
                                          </p:val>
                                        </p:tav>
                                        <p:tav tm="100000">
                                          <p:val>
                                            <p:strVal val="#ppt_x"/>
                                          </p:val>
                                        </p:tav>
                                      </p:tavLst>
                                    </p:anim>
                                    <p:anim calcmode="lin" valueType="num">
                                      <p:cBhvr additive="base">
                                        <p:cTn id="40" dur="500" fill="hold"/>
                                        <p:tgtEl>
                                          <p:spTgt spid="5530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5299">
                                            <p:txEl>
                                              <p:pRg st="6" end="6"/>
                                            </p:txEl>
                                          </p:spTgt>
                                        </p:tgtEl>
                                        <p:attrNameLst>
                                          <p:attrName>style.visibility</p:attrName>
                                        </p:attrNameLst>
                                      </p:cBhvr>
                                      <p:to>
                                        <p:strVal val="visible"/>
                                      </p:to>
                                    </p:set>
                                    <p:anim calcmode="lin" valueType="num">
                                      <p:cBhvr additive="base">
                                        <p:cTn id="45" dur="500" fill="hold"/>
                                        <p:tgtEl>
                                          <p:spTgt spid="55299">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5299">
                                            <p:txEl>
                                              <p:pRg st="6" end="6"/>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5299">
                                            <p:txEl>
                                              <p:pRg st="7" end="7"/>
                                            </p:txEl>
                                          </p:spTgt>
                                        </p:tgtEl>
                                        <p:attrNameLst>
                                          <p:attrName>style.visibility</p:attrName>
                                        </p:attrNameLst>
                                      </p:cBhvr>
                                      <p:to>
                                        <p:strVal val="visible"/>
                                      </p:to>
                                    </p:set>
                                    <p:anim calcmode="lin" valueType="num">
                                      <p:cBhvr additive="base">
                                        <p:cTn id="49" dur="500" fill="hold"/>
                                        <p:tgtEl>
                                          <p:spTgt spid="5529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529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5299">
                                            <p:txEl>
                                              <p:pRg st="8" end="8"/>
                                            </p:txEl>
                                          </p:spTgt>
                                        </p:tgtEl>
                                        <p:attrNameLst>
                                          <p:attrName>style.visibility</p:attrName>
                                        </p:attrNameLst>
                                      </p:cBhvr>
                                      <p:to>
                                        <p:strVal val="visible"/>
                                      </p:to>
                                    </p:set>
                                    <p:anim calcmode="lin" valueType="num">
                                      <p:cBhvr additive="base">
                                        <p:cTn id="55" dur="500" fill="hold"/>
                                        <p:tgtEl>
                                          <p:spTgt spid="5529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529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endParaRPr lang="zh-CN" altLang="en-US" dirty="0"/>
          </a:p>
        </p:txBody>
      </p:sp>
      <p:sp>
        <p:nvSpPr>
          <p:cNvPr id="54275" name="Rectangle 3"/>
          <p:cNvSpPr>
            <a:spLocks noGrp="1" noChangeArrowheads="1"/>
          </p:cNvSpPr>
          <p:nvPr>
            <p:ph type="body" idx="1"/>
          </p:nvPr>
        </p:nvSpPr>
        <p:spPr/>
        <p:txBody>
          <a:bodyPr/>
          <a:lstStyle/>
          <a:p>
            <a:r>
              <a:rPr lang="zh-CN" altLang="en-US" dirty="0"/>
              <a:t>这种以载波的不同相位直接去表示相应二进制数字信号的调制方式，称为二进制</a:t>
            </a:r>
            <a:r>
              <a:rPr lang="zh-CN" altLang="en-US" dirty="0">
                <a:solidFill>
                  <a:srgbClr val="FF0000"/>
                </a:solidFill>
              </a:rPr>
              <a:t>绝对相移</a:t>
            </a:r>
            <a:r>
              <a:rPr lang="zh-CN" altLang="en-US" dirty="0"/>
              <a:t>方式。</a:t>
            </a:r>
          </a:p>
          <a:p>
            <a:r>
              <a:rPr lang="zh-CN" altLang="en-US" dirty="0" smtClean="0">
                <a:solidFill>
                  <a:srgbClr val="0000FF"/>
                </a:solidFill>
              </a:rPr>
              <a:t>典型波形</a:t>
            </a:r>
            <a:endParaRPr lang="zh-CN" altLang="en-US" dirty="0">
              <a:solidFill>
                <a:srgbClr val="0000FF"/>
              </a:solidFill>
            </a:endParaRPr>
          </a:p>
        </p:txBody>
      </p:sp>
      <p:sp>
        <p:nvSpPr>
          <p:cNvPr id="6" name="灯片编号占位符 5"/>
          <p:cNvSpPr>
            <a:spLocks noGrp="1"/>
          </p:cNvSpPr>
          <p:nvPr>
            <p:ph type="sldNum" sz="quarter" idx="12"/>
          </p:nvPr>
        </p:nvSpPr>
        <p:spPr/>
        <p:txBody>
          <a:bodyPr/>
          <a:lstStyle/>
          <a:p>
            <a:fld id="{C5887D87-F283-49AC-91C0-849CF50AD57D}" type="slidenum">
              <a:rPr lang="en-US" altLang="zh-CN" smtClean="0"/>
              <a:pPr/>
              <a:t>38</a:t>
            </a:fld>
            <a:endParaRPr lang="en-US" altLang="zh-CN"/>
          </a:p>
        </p:txBody>
      </p:sp>
      <p:sp>
        <p:nvSpPr>
          <p:cNvPr id="54277" name="Rectangle 5"/>
          <p:cNvSpPr>
            <a:spLocks noChangeArrowheads="1"/>
          </p:cNvSpPr>
          <p:nvPr/>
        </p:nvSpPr>
        <p:spPr bwMode="auto">
          <a:xfrm>
            <a:off x="0" y="2900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54276" name="Object 4"/>
          <p:cNvGraphicFramePr>
            <a:graphicFrameLocks noChangeAspect="1"/>
          </p:cNvGraphicFramePr>
          <p:nvPr>
            <p:extLst>
              <p:ext uri="{D42A27DB-BD31-4B8C-83A1-F6EECF244321}">
                <p14:modId xmlns:p14="http://schemas.microsoft.com/office/powerpoint/2010/main" val="2803286482"/>
              </p:ext>
            </p:extLst>
          </p:nvPr>
        </p:nvGraphicFramePr>
        <p:xfrm>
          <a:off x="495189" y="3284984"/>
          <a:ext cx="8153622" cy="2264023"/>
        </p:xfrm>
        <a:graphic>
          <a:graphicData uri="http://schemas.openxmlformats.org/presentationml/2006/ole">
            <mc:AlternateContent xmlns:mc="http://schemas.openxmlformats.org/markup-compatibility/2006">
              <mc:Choice xmlns:v="urn:schemas-microsoft-com:vml" Requires="v">
                <p:oleObj spid="_x0000_s24765" name="Visio" r:id="rId3" imgW="3979164" imgH="1313078" progId="Visio.Drawing.11">
                  <p:embed/>
                </p:oleObj>
              </mc:Choice>
              <mc:Fallback>
                <p:oleObj name="Visio" r:id="rId3" imgW="3979164" imgH="1313078" progId="Visio.Drawing.11">
                  <p:embed/>
                  <p:pic>
                    <p:nvPicPr>
                      <p:cNvPr id="0" name="Picture 1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189" y="3284984"/>
                        <a:ext cx="8153622" cy="22640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275">
                                            <p:txEl>
                                              <p:pRg st="1" end="1"/>
                                            </p:txEl>
                                          </p:spTgt>
                                        </p:tgtEl>
                                        <p:attrNameLst>
                                          <p:attrName>style.visibility</p:attrName>
                                        </p:attrNameLst>
                                      </p:cBhvr>
                                      <p:to>
                                        <p:strVal val="visible"/>
                                      </p:to>
                                    </p:set>
                                    <p:anim calcmode="lin" valueType="num">
                                      <p:cBhvr additive="base">
                                        <p:cTn id="7" dur="500" fill="hold"/>
                                        <p:tgtEl>
                                          <p:spTgt spid="5427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427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4276"/>
                                        </p:tgtEl>
                                        <p:attrNameLst>
                                          <p:attrName>style.visibility</p:attrName>
                                        </p:attrNameLst>
                                      </p:cBhvr>
                                      <p:to>
                                        <p:strVal val="visible"/>
                                      </p:to>
                                    </p:set>
                                    <p:anim calcmode="lin" valueType="num">
                                      <p:cBhvr additive="base">
                                        <p:cTn id="11" dur="500" fill="hold"/>
                                        <p:tgtEl>
                                          <p:spTgt spid="54276"/>
                                        </p:tgtEl>
                                        <p:attrNameLst>
                                          <p:attrName>ppt_x</p:attrName>
                                        </p:attrNameLst>
                                      </p:cBhvr>
                                      <p:tavLst>
                                        <p:tav tm="0">
                                          <p:val>
                                            <p:strVal val="#ppt_x"/>
                                          </p:val>
                                        </p:tav>
                                        <p:tav tm="100000">
                                          <p:val>
                                            <p:strVal val="#ppt_x"/>
                                          </p:val>
                                        </p:tav>
                                      </p:tavLst>
                                    </p:anim>
                                    <p:anim calcmode="lin" valueType="num">
                                      <p:cBhvr additive="base">
                                        <p:cTn id="12" dur="500" fill="hold"/>
                                        <p:tgtEl>
                                          <p:spTgt spid="542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zh-CN" dirty="0"/>
              <a:t>2PSK</a:t>
            </a:r>
            <a:r>
              <a:rPr lang="zh-CN" altLang="en-US" dirty="0"/>
              <a:t>信号的调制器原理方框图</a:t>
            </a:r>
          </a:p>
        </p:txBody>
      </p:sp>
      <p:sp>
        <p:nvSpPr>
          <p:cNvPr id="56323" name="Rectangle 3"/>
          <p:cNvSpPr>
            <a:spLocks noGrp="1" noChangeArrowheads="1"/>
          </p:cNvSpPr>
          <p:nvPr>
            <p:ph type="body" idx="1"/>
          </p:nvPr>
        </p:nvSpPr>
        <p:spPr/>
        <p:txBody>
          <a:bodyPr/>
          <a:lstStyle/>
          <a:p>
            <a:r>
              <a:rPr lang="zh-CN" altLang="en-US" dirty="0" smtClean="0">
                <a:solidFill>
                  <a:srgbClr val="0000FF"/>
                </a:solidFill>
              </a:rPr>
              <a:t>模拟调制的方法 </a:t>
            </a:r>
          </a:p>
          <a:p>
            <a:pPr lvl="1"/>
            <a:endParaRPr lang="zh-CN" altLang="en-US" dirty="0" smtClean="0"/>
          </a:p>
          <a:p>
            <a:pPr lvl="1"/>
            <a:endParaRPr lang="zh-CN" altLang="en-US" dirty="0" smtClean="0"/>
          </a:p>
          <a:p>
            <a:pPr lvl="1"/>
            <a:endParaRPr lang="zh-CN" altLang="en-US" dirty="0" smtClean="0"/>
          </a:p>
          <a:p>
            <a:r>
              <a:rPr lang="zh-CN" altLang="en-US" dirty="0" smtClean="0">
                <a:solidFill>
                  <a:srgbClr val="0000FF"/>
                </a:solidFill>
              </a:rPr>
              <a:t>键控法 </a:t>
            </a:r>
            <a:endParaRPr lang="zh-CN" altLang="en-US" dirty="0">
              <a:solidFill>
                <a:srgbClr val="0000FF"/>
              </a:solidFill>
            </a:endParaRPr>
          </a:p>
        </p:txBody>
      </p:sp>
      <p:sp>
        <p:nvSpPr>
          <p:cNvPr id="8" name="灯片编号占位符 5"/>
          <p:cNvSpPr>
            <a:spLocks noGrp="1"/>
          </p:cNvSpPr>
          <p:nvPr>
            <p:ph type="sldNum" sz="quarter" idx="12"/>
          </p:nvPr>
        </p:nvSpPr>
        <p:spPr/>
        <p:txBody>
          <a:bodyPr/>
          <a:lstStyle/>
          <a:p>
            <a:fld id="{A5C80CD2-EB2D-40F9-A09B-03304AF311BA}" type="slidenum">
              <a:rPr lang="en-US" altLang="zh-CN" smtClean="0"/>
              <a:pPr/>
              <a:t>39</a:t>
            </a:fld>
            <a:endParaRPr lang="en-US" altLang="zh-CN"/>
          </a:p>
        </p:txBody>
      </p:sp>
      <p:sp>
        <p:nvSpPr>
          <p:cNvPr id="56325" name="Rectangle 5"/>
          <p:cNvSpPr>
            <a:spLocks noChangeArrowheads="1"/>
          </p:cNvSpPr>
          <p:nvPr/>
        </p:nvSpPr>
        <p:spPr bwMode="auto">
          <a:xfrm>
            <a:off x="0" y="2809875"/>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56324" name="Object 4"/>
          <p:cNvGraphicFramePr>
            <a:graphicFrameLocks noChangeAspect="1"/>
          </p:cNvGraphicFramePr>
          <p:nvPr>
            <p:extLst>
              <p:ext uri="{D42A27DB-BD31-4B8C-83A1-F6EECF244321}">
                <p14:modId xmlns:p14="http://schemas.microsoft.com/office/powerpoint/2010/main" val="3185485819"/>
              </p:ext>
            </p:extLst>
          </p:nvPr>
        </p:nvGraphicFramePr>
        <p:xfrm>
          <a:off x="1610249" y="1556792"/>
          <a:ext cx="5923501" cy="2132537"/>
        </p:xfrm>
        <a:graphic>
          <a:graphicData uri="http://schemas.openxmlformats.org/presentationml/2006/ole">
            <mc:AlternateContent xmlns:mc="http://schemas.openxmlformats.org/markup-compatibility/2006">
              <mc:Choice xmlns:v="urn:schemas-microsoft-com:vml" Requires="v">
                <p:oleObj spid="_x0000_s25976" name="Visio" r:id="rId3" imgW="5058156" imgH="1266444" progId="Visio.Drawing.11">
                  <p:embed/>
                </p:oleObj>
              </mc:Choice>
              <mc:Fallback>
                <p:oleObj name="Visio" r:id="rId3" imgW="5058156" imgH="1266444" progId="Visio.Drawing.11">
                  <p:embed/>
                  <p:pic>
                    <p:nvPicPr>
                      <p:cNvPr id="0" name="Picture 290"/>
                      <p:cNvPicPr>
                        <a:picLocks noChangeAspect="1" noChangeArrowheads="1"/>
                      </p:cNvPicPr>
                      <p:nvPr/>
                    </p:nvPicPr>
                    <p:blipFill>
                      <a:blip r:embed="rId4">
                        <a:extLst>
                          <a:ext uri="{28A0092B-C50C-407E-A947-70E740481C1C}">
                            <a14:useLocalDpi xmlns:a14="http://schemas.microsoft.com/office/drawing/2010/main" val="0"/>
                          </a:ext>
                        </a:extLst>
                      </a:blip>
                      <a:srcRect l="14473" r="26222" b="14592"/>
                      <a:stretch>
                        <a:fillRect/>
                      </a:stretch>
                    </p:blipFill>
                    <p:spPr bwMode="auto">
                      <a:xfrm>
                        <a:off x="1610249" y="1556792"/>
                        <a:ext cx="5923501" cy="2132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7" name="Rectangle 7"/>
          <p:cNvSpPr>
            <a:spLocks noChangeArrowheads="1"/>
          </p:cNvSpPr>
          <p:nvPr/>
        </p:nvSpPr>
        <p:spPr bwMode="auto">
          <a:xfrm>
            <a:off x="0" y="27051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56326" name="Object 6"/>
          <p:cNvGraphicFramePr>
            <a:graphicFrameLocks noChangeAspect="1"/>
          </p:cNvGraphicFramePr>
          <p:nvPr>
            <p:extLst>
              <p:ext uri="{D42A27DB-BD31-4B8C-83A1-F6EECF244321}">
                <p14:modId xmlns:p14="http://schemas.microsoft.com/office/powerpoint/2010/main" val="1053748179"/>
              </p:ext>
            </p:extLst>
          </p:nvPr>
        </p:nvGraphicFramePr>
        <p:xfrm>
          <a:off x="1907704" y="3746350"/>
          <a:ext cx="5328592" cy="2756240"/>
        </p:xfrm>
        <a:graphic>
          <a:graphicData uri="http://schemas.openxmlformats.org/presentationml/2006/ole">
            <mc:AlternateContent xmlns:mc="http://schemas.openxmlformats.org/markup-compatibility/2006">
              <mc:Choice xmlns:v="urn:schemas-microsoft-com:vml" Requires="v">
                <p:oleObj spid="_x0000_s25977" name="Visio" r:id="rId5" imgW="5058156" imgH="1543812" progId="Visio.Drawing.11">
                  <p:embed/>
                </p:oleObj>
              </mc:Choice>
              <mc:Fallback>
                <p:oleObj name="Visio" r:id="rId5" imgW="5058156" imgH="1543812" progId="Visio.Drawing.11">
                  <p:embed/>
                  <p:pic>
                    <p:nvPicPr>
                      <p:cNvPr id="0" name="Picture 291"/>
                      <p:cNvPicPr>
                        <a:picLocks noChangeAspect="1" noChangeArrowheads="1"/>
                      </p:cNvPicPr>
                      <p:nvPr/>
                    </p:nvPicPr>
                    <p:blipFill>
                      <a:blip r:embed="rId6">
                        <a:extLst>
                          <a:ext uri="{28A0092B-C50C-407E-A947-70E740481C1C}">
                            <a14:useLocalDpi xmlns:a14="http://schemas.microsoft.com/office/drawing/2010/main" val="0"/>
                          </a:ext>
                        </a:extLst>
                      </a:blip>
                      <a:srcRect l="18544" r="29039" b="11018"/>
                      <a:stretch>
                        <a:fillRect/>
                      </a:stretch>
                    </p:blipFill>
                    <p:spPr bwMode="auto">
                      <a:xfrm>
                        <a:off x="1907704" y="3746350"/>
                        <a:ext cx="5328592" cy="2756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24"/>
                                        </p:tgtEl>
                                        <p:attrNameLst>
                                          <p:attrName>style.visibility</p:attrName>
                                        </p:attrNameLst>
                                      </p:cBhvr>
                                      <p:to>
                                        <p:strVal val="visible"/>
                                      </p:to>
                                    </p:set>
                                    <p:anim calcmode="lin" valueType="num">
                                      <p:cBhvr additive="base">
                                        <p:cTn id="7" dur="500" fill="hold"/>
                                        <p:tgtEl>
                                          <p:spTgt spid="56324"/>
                                        </p:tgtEl>
                                        <p:attrNameLst>
                                          <p:attrName>ppt_x</p:attrName>
                                        </p:attrNameLst>
                                      </p:cBhvr>
                                      <p:tavLst>
                                        <p:tav tm="0">
                                          <p:val>
                                            <p:strVal val="#ppt_x"/>
                                          </p:val>
                                        </p:tav>
                                        <p:tav tm="100000">
                                          <p:val>
                                            <p:strVal val="#ppt_x"/>
                                          </p:val>
                                        </p:tav>
                                      </p:tavLst>
                                    </p:anim>
                                    <p:anim calcmode="lin" valueType="num">
                                      <p:cBhvr additive="base">
                                        <p:cTn id="8" dur="500" fill="hold"/>
                                        <p:tgtEl>
                                          <p:spTgt spid="563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6326"/>
                                        </p:tgtEl>
                                        <p:attrNameLst>
                                          <p:attrName>style.visibility</p:attrName>
                                        </p:attrNameLst>
                                      </p:cBhvr>
                                      <p:to>
                                        <p:strVal val="visible"/>
                                      </p:to>
                                    </p:set>
                                    <p:anim calcmode="lin" valueType="num">
                                      <p:cBhvr additive="base">
                                        <p:cTn id="13" dur="500" fill="hold"/>
                                        <p:tgtEl>
                                          <p:spTgt spid="56326"/>
                                        </p:tgtEl>
                                        <p:attrNameLst>
                                          <p:attrName>ppt_x</p:attrName>
                                        </p:attrNameLst>
                                      </p:cBhvr>
                                      <p:tavLst>
                                        <p:tav tm="0">
                                          <p:val>
                                            <p:strVal val="#ppt_x"/>
                                          </p:val>
                                        </p:tav>
                                        <p:tav tm="100000">
                                          <p:val>
                                            <p:strVal val="#ppt_x"/>
                                          </p:val>
                                        </p:tav>
                                      </p:tavLst>
                                    </p:anim>
                                    <p:anim calcmode="lin" valueType="num">
                                      <p:cBhvr additive="base">
                                        <p:cTn id="14" dur="500" fill="hold"/>
                                        <p:tgtEl>
                                          <p:spTgt spid="563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zh-CN" altLang="en-US" dirty="0" smtClean="0"/>
              <a:t>概述 续</a:t>
            </a:r>
            <a:endParaRPr lang="zh-CN" altLang="en-US" dirty="0"/>
          </a:p>
        </p:txBody>
      </p:sp>
      <p:sp>
        <p:nvSpPr>
          <p:cNvPr id="25603" name="Rectangle 3"/>
          <p:cNvSpPr>
            <a:spLocks noGrp="1" noChangeArrowheads="1"/>
          </p:cNvSpPr>
          <p:nvPr>
            <p:ph type="body" idx="1"/>
          </p:nvPr>
        </p:nvSpPr>
        <p:spPr>
          <a:xfrm>
            <a:off x="539552" y="1196752"/>
            <a:ext cx="8064896" cy="5472608"/>
          </a:xfrm>
        </p:spPr>
        <p:txBody>
          <a:bodyPr>
            <a:normAutofit/>
          </a:bodyPr>
          <a:lstStyle/>
          <a:p>
            <a:r>
              <a:rPr lang="zh-CN" altLang="en-US" dirty="0" smtClean="0"/>
              <a:t>因此，数字调制技术有两种方法：</a:t>
            </a:r>
          </a:p>
          <a:p>
            <a:pPr lvl="1">
              <a:buNone/>
            </a:pPr>
            <a:r>
              <a:rPr lang="en-US" altLang="zh-CN" dirty="0" smtClean="0"/>
              <a:t>1. </a:t>
            </a:r>
            <a:r>
              <a:rPr lang="zh-CN" altLang="en-US" dirty="0" smtClean="0"/>
              <a:t>利用</a:t>
            </a:r>
            <a:r>
              <a:rPr lang="zh-CN" altLang="en-US" dirty="0" smtClean="0">
                <a:solidFill>
                  <a:srgbClr val="FF0000"/>
                </a:solidFill>
              </a:rPr>
              <a:t>模拟调制的方法</a:t>
            </a:r>
            <a:r>
              <a:rPr lang="zh-CN" altLang="en-US" dirty="0" smtClean="0"/>
              <a:t>去实现数字式调制；（</a:t>
            </a:r>
            <a:r>
              <a:rPr lang="zh-CN" altLang="en-US" dirty="0" smtClean="0">
                <a:solidFill>
                  <a:srgbClr val="FF0000"/>
                </a:solidFill>
              </a:rPr>
              <a:t>当做模拟调制的特例</a:t>
            </a:r>
            <a:r>
              <a:rPr lang="zh-CN" altLang="en-US" dirty="0" smtClean="0"/>
              <a:t>）</a:t>
            </a:r>
          </a:p>
          <a:p>
            <a:pPr lvl="1">
              <a:buNone/>
            </a:pPr>
            <a:r>
              <a:rPr lang="en-US" altLang="zh-CN" dirty="0" smtClean="0"/>
              <a:t>2. </a:t>
            </a:r>
            <a:r>
              <a:rPr lang="zh-CN" altLang="en-US" dirty="0" smtClean="0"/>
              <a:t>通过</a:t>
            </a:r>
            <a:r>
              <a:rPr lang="zh-CN" altLang="en-US" dirty="0" smtClean="0">
                <a:solidFill>
                  <a:srgbClr val="FF0000"/>
                </a:solidFill>
              </a:rPr>
              <a:t>开关键控载波</a:t>
            </a:r>
            <a:r>
              <a:rPr lang="zh-CN" altLang="en-US" dirty="0" smtClean="0"/>
              <a:t>，通常称为</a:t>
            </a:r>
            <a:r>
              <a:rPr lang="zh-CN" altLang="en-US" dirty="0" smtClean="0">
                <a:solidFill>
                  <a:srgbClr val="0000FF"/>
                </a:solidFill>
              </a:rPr>
              <a:t>键控法</a:t>
            </a:r>
            <a:r>
              <a:rPr lang="zh-CN" altLang="en-US" dirty="0" smtClean="0"/>
              <a:t>。（</a:t>
            </a:r>
            <a:r>
              <a:rPr lang="zh-CN" altLang="en-US" dirty="0" smtClean="0">
                <a:solidFill>
                  <a:srgbClr val="FF0000"/>
                </a:solidFill>
              </a:rPr>
              <a:t>因取值离散</a:t>
            </a:r>
            <a:r>
              <a:rPr lang="zh-CN" altLang="en-US" dirty="0" smtClean="0"/>
              <a:t>）</a:t>
            </a:r>
          </a:p>
          <a:p>
            <a:pPr lvl="1"/>
            <a:r>
              <a:rPr lang="zh-CN" altLang="en-US" dirty="0" smtClean="0"/>
              <a:t>基本键控方式：振幅键控、频移键控、相移键控</a:t>
            </a:r>
          </a:p>
          <a:p>
            <a:pPr lvl="1"/>
            <a:endParaRPr lang="zh-CN" altLang="en-US" dirty="0" smtClean="0"/>
          </a:p>
          <a:p>
            <a:pPr lvl="1"/>
            <a:endParaRPr lang="en-US" altLang="zh-CN" dirty="0" smtClean="0"/>
          </a:p>
          <a:p>
            <a:pPr lvl="1"/>
            <a:endParaRPr lang="zh-CN" altLang="en-US" dirty="0" smtClean="0"/>
          </a:p>
          <a:p>
            <a:pPr lvl="1"/>
            <a:endParaRPr lang="zh-CN" altLang="en-US" dirty="0" smtClean="0"/>
          </a:p>
          <a:p>
            <a:r>
              <a:rPr lang="zh-CN" altLang="en-US" dirty="0" smtClean="0"/>
              <a:t>数字调制可分为</a:t>
            </a:r>
            <a:r>
              <a:rPr lang="zh-CN" altLang="en-US" dirty="0" smtClean="0">
                <a:solidFill>
                  <a:srgbClr val="0000FF"/>
                </a:solidFill>
              </a:rPr>
              <a:t>二进制调制</a:t>
            </a:r>
            <a:r>
              <a:rPr lang="zh-CN" altLang="en-US" dirty="0" smtClean="0"/>
              <a:t>和</a:t>
            </a:r>
            <a:r>
              <a:rPr lang="zh-CN" altLang="en-US" dirty="0" smtClean="0">
                <a:solidFill>
                  <a:srgbClr val="0000FF"/>
                </a:solidFill>
              </a:rPr>
              <a:t>多进制调制</a:t>
            </a:r>
            <a:r>
              <a:rPr lang="zh-CN" altLang="en-US" dirty="0" smtClean="0"/>
              <a:t>。 </a:t>
            </a:r>
            <a:endParaRPr lang="zh-CN" altLang="en-US" dirty="0"/>
          </a:p>
        </p:txBody>
      </p:sp>
      <p:sp>
        <p:nvSpPr>
          <p:cNvPr id="8" name="灯片编号占位符 5"/>
          <p:cNvSpPr>
            <a:spLocks noGrp="1"/>
          </p:cNvSpPr>
          <p:nvPr>
            <p:ph type="sldNum" sz="quarter" idx="12"/>
          </p:nvPr>
        </p:nvSpPr>
        <p:spPr/>
        <p:txBody>
          <a:bodyPr/>
          <a:lstStyle/>
          <a:p>
            <a:fld id="{33F03FD4-A5C8-4481-8DED-0AB18290FBE4}" type="slidenum">
              <a:rPr lang="en-US" altLang="zh-CN" smtClean="0"/>
              <a:pPr/>
              <a:t>4</a:t>
            </a:fld>
            <a:endParaRPr lang="en-US" altLang="zh-CN"/>
          </a:p>
        </p:txBody>
      </p:sp>
      <p:grpSp>
        <p:nvGrpSpPr>
          <p:cNvPr id="2" name="Group 7"/>
          <p:cNvGrpSpPr>
            <a:grpSpLocks/>
          </p:cNvGrpSpPr>
          <p:nvPr/>
        </p:nvGrpSpPr>
        <p:grpSpPr bwMode="auto">
          <a:xfrm>
            <a:off x="1209849" y="3501008"/>
            <a:ext cx="6165850" cy="1536700"/>
            <a:chOff x="1321" y="3209"/>
            <a:chExt cx="3884" cy="968"/>
          </a:xfrm>
        </p:grpSpPr>
        <p:graphicFrame>
          <p:nvGraphicFramePr>
            <p:cNvPr id="25604" name="Object 4"/>
            <p:cNvGraphicFramePr>
              <a:graphicFrameLocks noChangeAspect="1"/>
            </p:cNvGraphicFramePr>
            <p:nvPr/>
          </p:nvGraphicFramePr>
          <p:xfrm>
            <a:off x="1321" y="3209"/>
            <a:ext cx="3884" cy="759"/>
          </p:xfrm>
          <a:graphic>
            <a:graphicData uri="http://schemas.openxmlformats.org/presentationml/2006/ole">
              <mc:AlternateContent xmlns:mc="http://schemas.openxmlformats.org/markup-compatibility/2006">
                <mc:Choice xmlns:v="urn:schemas-microsoft-com:vml" Requires="v">
                  <p:oleObj spid="_x0000_s1214" name="Visio" r:id="rId3" imgW="7453579" imgH="1258214" progId="Visio.Drawing.11">
                    <p:embed/>
                  </p:oleObj>
                </mc:Choice>
                <mc:Fallback>
                  <p:oleObj name="Visio" r:id="rId3" imgW="7453579" imgH="1258214" progId="Visio.Drawing.11">
                    <p:embed/>
                    <p:pic>
                      <p:nvPicPr>
                        <p:cNvPr id="0" name="Picture 1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 y="3209"/>
                          <a:ext cx="3884" cy="7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6" name="Text Box 6"/>
            <p:cNvSpPr txBox="1">
              <a:spLocks noChangeArrowheads="1"/>
            </p:cNvSpPr>
            <p:nvPr/>
          </p:nvSpPr>
          <p:spPr bwMode="auto">
            <a:xfrm>
              <a:off x="1434" y="3946"/>
              <a:ext cx="3686" cy="231"/>
            </a:xfrm>
            <a:prstGeom prst="rect">
              <a:avLst/>
            </a:prstGeom>
            <a:noFill/>
            <a:ln w="9525">
              <a:noFill/>
              <a:miter lim="800000"/>
              <a:headEnd/>
              <a:tailEnd/>
            </a:ln>
            <a:effectLst/>
          </p:spPr>
          <p:txBody>
            <a:bodyPr>
              <a:spAutoFit/>
            </a:bodyPr>
            <a:lstStyle/>
            <a:p>
              <a:pPr>
                <a:spcBef>
                  <a:spcPct val="50000"/>
                </a:spcBef>
              </a:pPr>
              <a:r>
                <a:rPr lang="en-US" altLang="zh-CN"/>
                <a:t>    </a:t>
              </a:r>
              <a:r>
                <a:rPr lang="zh-CN" altLang="en-US"/>
                <a:t>振幅键控	        频移键控	         相移键控</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 calcmode="lin" valueType="num">
                                      <p:cBhvr additive="base">
                                        <p:cTn id="7" dur="500" fill="hold"/>
                                        <p:tgtEl>
                                          <p:spTgt spid="256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5603">
                                            <p:txEl>
                                              <p:pRg st="1" end="1"/>
                                            </p:txEl>
                                          </p:spTgt>
                                        </p:tgtEl>
                                        <p:attrNameLst>
                                          <p:attrName>style.visibility</p:attrName>
                                        </p:attrNameLst>
                                      </p:cBhvr>
                                      <p:to>
                                        <p:strVal val="visible"/>
                                      </p:to>
                                    </p:set>
                                    <p:anim calcmode="lin" valueType="num">
                                      <p:cBhvr additive="base">
                                        <p:cTn id="12" dur="500" fill="hold"/>
                                        <p:tgtEl>
                                          <p:spTgt spid="2560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5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5603">
                                            <p:txEl>
                                              <p:pRg st="2" end="2"/>
                                            </p:txEl>
                                          </p:spTgt>
                                        </p:tgtEl>
                                        <p:attrNameLst>
                                          <p:attrName>style.visibility</p:attrName>
                                        </p:attrNameLst>
                                      </p:cBhvr>
                                      <p:to>
                                        <p:strVal val="visible"/>
                                      </p:to>
                                    </p:set>
                                    <p:anim calcmode="lin" valueType="num">
                                      <p:cBhvr additive="base">
                                        <p:cTn id="18" dur="500" fill="hold"/>
                                        <p:tgtEl>
                                          <p:spTgt spid="2560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56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5603">
                                            <p:txEl>
                                              <p:pRg st="3" end="3"/>
                                            </p:txEl>
                                          </p:spTgt>
                                        </p:tgtEl>
                                        <p:attrNameLst>
                                          <p:attrName>style.visibility</p:attrName>
                                        </p:attrNameLst>
                                      </p:cBhvr>
                                      <p:to>
                                        <p:strVal val="visible"/>
                                      </p:to>
                                    </p:set>
                                    <p:anim calcmode="lin" valueType="num">
                                      <p:cBhvr additive="base">
                                        <p:cTn id="24" dur="500" fill="hold"/>
                                        <p:tgtEl>
                                          <p:spTgt spid="2560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5603">
                                            <p:txEl>
                                              <p:pRg st="3" end="3"/>
                                            </p:txEl>
                                          </p:spTgt>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 presetClass="entr" presetSubtype="4"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5603">
                                            <p:txEl>
                                              <p:pRg st="8" end="8"/>
                                            </p:txEl>
                                          </p:spTgt>
                                        </p:tgtEl>
                                        <p:attrNameLst>
                                          <p:attrName>style.visibility</p:attrName>
                                        </p:attrNameLst>
                                      </p:cBhvr>
                                      <p:to>
                                        <p:strVal val="visible"/>
                                      </p:to>
                                    </p:set>
                                    <p:anim calcmode="lin" valueType="num">
                                      <p:cBhvr additive="base">
                                        <p:cTn id="35" dur="500" fill="hold"/>
                                        <p:tgtEl>
                                          <p:spTgt spid="2560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560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zh-CN" dirty="0"/>
              <a:t>2PSK</a:t>
            </a:r>
            <a:r>
              <a:rPr lang="zh-CN" altLang="en-US" dirty="0"/>
              <a:t>信号的解调器原理方框图和波形</a:t>
            </a:r>
            <a:r>
              <a:rPr lang="zh-CN" altLang="en-US" dirty="0" smtClean="0"/>
              <a:t>图</a:t>
            </a:r>
            <a:endParaRPr lang="zh-CN" altLang="en-US" dirty="0"/>
          </a:p>
        </p:txBody>
      </p:sp>
      <p:sp>
        <p:nvSpPr>
          <p:cNvPr id="8" name="灯片编号占位符 5"/>
          <p:cNvSpPr>
            <a:spLocks noGrp="1"/>
          </p:cNvSpPr>
          <p:nvPr>
            <p:ph type="sldNum" sz="quarter" idx="12"/>
          </p:nvPr>
        </p:nvSpPr>
        <p:spPr/>
        <p:txBody>
          <a:bodyPr/>
          <a:lstStyle/>
          <a:p>
            <a:fld id="{619AF869-9E0E-4612-BB49-84415AD325DE}" type="slidenum">
              <a:rPr lang="en-US" altLang="zh-CN" smtClean="0"/>
              <a:pPr/>
              <a:t>40</a:t>
            </a:fld>
            <a:endParaRPr lang="en-US" altLang="zh-CN"/>
          </a:p>
        </p:txBody>
      </p:sp>
      <p:sp>
        <p:nvSpPr>
          <p:cNvPr id="57349" name="Rectangle 5"/>
          <p:cNvSpPr>
            <a:spLocks noChangeArrowheads="1"/>
          </p:cNvSpPr>
          <p:nvPr/>
        </p:nvSpPr>
        <p:spPr bwMode="auto">
          <a:xfrm>
            <a:off x="0" y="27574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57348" name="Object 4"/>
          <p:cNvGraphicFramePr>
            <a:graphicFrameLocks noChangeAspect="1"/>
          </p:cNvGraphicFramePr>
          <p:nvPr>
            <p:extLst>
              <p:ext uri="{D42A27DB-BD31-4B8C-83A1-F6EECF244321}">
                <p14:modId xmlns:p14="http://schemas.microsoft.com/office/powerpoint/2010/main" val="2988318216"/>
              </p:ext>
            </p:extLst>
          </p:nvPr>
        </p:nvGraphicFramePr>
        <p:xfrm>
          <a:off x="467544" y="1052736"/>
          <a:ext cx="8136904" cy="1723963"/>
        </p:xfrm>
        <a:graphic>
          <a:graphicData uri="http://schemas.openxmlformats.org/presentationml/2006/ole">
            <mc:AlternateContent xmlns:mc="http://schemas.openxmlformats.org/markup-compatibility/2006">
              <mc:Choice xmlns:v="urn:schemas-microsoft-com:vml" Requires="v">
                <p:oleObj spid="_x0000_s27002" name="Visio" r:id="rId3" imgW="5973405" imgH="1463265" progId="Visio.Drawing.11">
                  <p:embed/>
                </p:oleObj>
              </mc:Choice>
              <mc:Fallback>
                <p:oleObj name="Visio" r:id="rId3" imgW="5973405" imgH="1463265" progId="Visio.Drawing.11">
                  <p:embed/>
                  <p:pic>
                    <p:nvPicPr>
                      <p:cNvPr id="0" name="Picture 292"/>
                      <p:cNvPicPr>
                        <a:picLocks noChangeAspect="1" noChangeArrowheads="1"/>
                      </p:cNvPicPr>
                      <p:nvPr/>
                    </p:nvPicPr>
                    <p:blipFill>
                      <a:blip r:embed="rId4">
                        <a:extLst>
                          <a:ext uri="{28A0092B-C50C-407E-A947-70E740481C1C}">
                            <a14:useLocalDpi xmlns:a14="http://schemas.microsoft.com/office/drawing/2010/main" val="0"/>
                          </a:ext>
                        </a:extLst>
                      </a:blip>
                      <a:srcRect l="2554" t="9116" b="10037"/>
                      <a:stretch>
                        <a:fillRect/>
                      </a:stretch>
                    </p:blipFill>
                    <p:spPr bwMode="auto">
                      <a:xfrm>
                        <a:off x="467544" y="1052736"/>
                        <a:ext cx="8136904" cy="1723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351" name="Rectangle 7"/>
          <p:cNvSpPr>
            <a:spLocks noChangeArrowheads="1"/>
          </p:cNvSpPr>
          <p:nvPr/>
        </p:nvSpPr>
        <p:spPr bwMode="auto">
          <a:xfrm>
            <a:off x="0" y="1757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57350" name="Object 6"/>
          <p:cNvGraphicFramePr>
            <a:graphicFrameLocks noChangeAspect="1"/>
          </p:cNvGraphicFramePr>
          <p:nvPr>
            <p:extLst>
              <p:ext uri="{D42A27DB-BD31-4B8C-83A1-F6EECF244321}">
                <p14:modId xmlns:p14="http://schemas.microsoft.com/office/powerpoint/2010/main" val="3379998143"/>
              </p:ext>
            </p:extLst>
          </p:nvPr>
        </p:nvGraphicFramePr>
        <p:xfrm>
          <a:off x="1619672" y="2657322"/>
          <a:ext cx="5950100" cy="4200678"/>
        </p:xfrm>
        <a:graphic>
          <a:graphicData uri="http://schemas.openxmlformats.org/presentationml/2006/ole">
            <mc:AlternateContent xmlns:mc="http://schemas.openxmlformats.org/markup-compatibility/2006">
              <mc:Choice xmlns:v="urn:schemas-microsoft-com:vml" Requires="v">
                <p:oleObj spid="_x0000_s27003" name="Visio" r:id="rId5" imgW="4525366" imgH="4699102" progId="Visio.Drawing.11">
                  <p:embed/>
                </p:oleObj>
              </mc:Choice>
              <mc:Fallback>
                <p:oleObj name="Visio" r:id="rId5" imgW="4525366" imgH="4699102" progId="Visio.Drawing.11">
                  <p:embed/>
                  <p:pic>
                    <p:nvPicPr>
                      <p:cNvPr id="0" name="Picture 2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672" y="2657322"/>
                        <a:ext cx="5950100" cy="4200678"/>
                      </a:xfrm>
                      <a:prstGeom prst="rect">
                        <a:avLst/>
                      </a:prstGeom>
                      <a:noFill/>
                      <a:ln w="28575">
                        <a:solidFill>
                          <a:srgbClr val="00CC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323528" y="3429000"/>
            <a:ext cx="800219" cy="461665"/>
          </a:xfrm>
          <a:prstGeom prst="rect">
            <a:avLst/>
          </a:prstGeom>
        </p:spPr>
        <p:txBody>
          <a:bodyPr wrap="none">
            <a:spAutoFit/>
          </a:bodyPr>
          <a:lstStyle/>
          <a:p>
            <a:r>
              <a:rPr lang="zh-CN" altLang="en-US" sz="2400" b="1" dirty="0" smtClean="0">
                <a:solidFill>
                  <a:srgbClr val="0000FF"/>
                </a:solidFill>
                <a:latin typeface="+mj-ea"/>
                <a:ea typeface="+mj-ea"/>
              </a:rPr>
              <a:t>相乘</a:t>
            </a:r>
            <a:endParaRPr lang="zh-CN" altLang="en-US" sz="2400" b="1" dirty="0">
              <a:solidFill>
                <a:srgbClr val="0000FF"/>
              </a:solidFill>
              <a:latin typeface="+mj-ea"/>
              <a:ea typeface="+mj-ea"/>
            </a:endParaRPr>
          </a:p>
        </p:txBody>
      </p:sp>
      <p:cxnSp>
        <p:nvCxnSpPr>
          <p:cNvPr id="4" name="直接连接符 3"/>
          <p:cNvCxnSpPr/>
          <p:nvPr/>
        </p:nvCxnSpPr>
        <p:spPr>
          <a:xfrm flipH="1">
            <a:off x="1115616" y="3429000"/>
            <a:ext cx="504056" cy="200055"/>
          </a:xfrm>
          <a:prstGeom prst="line">
            <a:avLst/>
          </a:prstGeom>
        </p:spPr>
        <p:style>
          <a:lnRef idx="3">
            <a:schemeClr val="accent5"/>
          </a:lnRef>
          <a:fillRef idx="0">
            <a:schemeClr val="accent5"/>
          </a:fillRef>
          <a:effectRef idx="2">
            <a:schemeClr val="accent5"/>
          </a:effectRef>
          <a:fontRef idx="minor">
            <a:schemeClr val="tx1"/>
          </a:fontRef>
        </p:style>
      </p:cxnSp>
      <p:cxnSp>
        <p:nvCxnSpPr>
          <p:cNvPr id="6" name="直接连接符 5"/>
          <p:cNvCxnSpPr/>
          <p:nvPr/>
        </p:nvCxnSpPr>
        <p:spPr>
          <a:xfrm>
            <a:off x="1115616" y="3629055"/>
            <a:ext cx="504056" cy="304001"/>
          </a:xfrm>
          <a:prstGeom prst="line">
            <a:avLst/>
          </a:prstGeom>
        </p:spPr>
        <p:style>
          <a:lnRef idx="3">
            <a:schemeClr val="accent5"/>
          </a:lnRef>
          <a:fillRef idx="0">
            <a:schemeClr val="accent5"/>
          </a:fillRef>
          <a:effectRef idx="2">
            <a:schemeClr val="accent5"/>
          </a:effectRef>
          <a:fontRef idx="minor">
            <a:schemeClr val="tx1"/>
          </a:fontRef>
        </p:style>
      </p:cxnSp>
      <p:cxnSp>
        <p:nvCxnSpPr>
          <p:cNvPr id="9" name="肘形连接符 8"/>
          <p:cNvCxnSpPr>
            <a:stCxn id="2" idx="2"/>
          </p:cNvCxnSpPr>
          <p:nvPr/>
        </p:nvCxnSpPr>
        <p:spPr>
          <a:xfrm rot="16200000" flipH="1">
            <a:off x="646404" y="3967899"/>
            <a:ext cx="1122511" cy="968042"/>
          </a:xfrm>
          <a:prstGeom prst="bentConnector3">
            <a:avLst>
              <a:gd name="adj1" fmla="val 100129"/>
            </a:avLst>
          </a:prstGeom>
          <a:ln>
            <a:tailEnd type="arrow"/>
          </a:ln>
        </p:spPr>
        <p:style>
          <a:lnRef idx="3">
            <a:schemeClr val="accent5"/>
          </a:lnRef>
          <a:fillRef idx="0">
            <a:schemeClr val="accent5"/>
          </a:fillRef>
          <a:effectRef idx="2">
            <a:schemeClr val="accent5"/>
          </a:effectRef>
          <a:fontRef idx="minor">
            <a:schemeClr val="tx1"/>
          </a:fontRef>
        </p:style>
      </p:cxnSp>
      <p:sp>
        <p:nvSpPr>
          <p:cNvPr id="18" name="矩形 17"/>
          <p:cNvSpPr/>
          <p:nvPr/>
        </p:nvSpPr>
        <p:spPr>
          <a:xfrm>
            <a:off x="475928" y="5589239"/>
            <a:ext cx="800219" cy="461665"/>
          </a:xfrm>
          <a:prstGeom prst="rect">
            <a:avLst/>
          </a:prstGeom>
        </p:spPr>
        <p:txBody>
          <a:bodyPr wrap="none">
            <a:spAutoFit/>
          </a:bodyPr>
          <a:lstStyle/>
          <a:p>
            <a:r>
              <a:rPr lang="zh-CN" altLang="en-US" sz="2400" b="1" dirty="0" smtClean="0">
                <a:solidFill>
                  <a:srgbClr val="0000FF"/>
                </a:solidFill>
                <a:latin typeface="+mj-ea"/>
                <a:ea typeface="+mj-ea"/>
              </a:rPr>
              <a:t>低通</a:t>
            </a:r>
            <a:endParaRPr lang="zh-CN" altLang="en-US" sz="2400" b="1" dirty="0">
              <a:solidFill>
                <a:srgbClr val="0000FF"/>
              </a:solidFill>
              <a:latin typeface="+mj-ea"/>
              <a:ea typeface="+mj-ea"/>
            </a:endParaRPr>
          </a:p>
        </p:txBody>
      </p:sp>
      <p:sp>
        <p:nvSpPr>
          <p:cNvPr id="19" name="矩形 18"/>
          <p:cNvSpPr/>
          <p:nvPr/>
        </p:nvSpPr>
        <p:spPr>
          <a:xfrm>
            <a:off x="323528" y="6237312"/>
            <a:ext cx="1415772" cy="461665"/>
          </a:xfrm>
          <a:prstGeom prst="rect">
            <a:avLst/>
          </a:prstGeom>
        </p:spPr>
        <p:txBody>
          <a:bodyPr wrap="none">
            <a:spAutoFit/>
          </a:bodyPr>
          <a:lstStyle/>
          <a:p>
            <a:r>
              <a:rPr lang="zh-CN" altLang="en-US" sz="2400" b="1" dirty="0" smtClean="0">
                <a:solidFill>
                  <a:srgbClr val="0000FF"/>
                </a:solidFill>
                <a:latin typeface="+mj-ea"/>
                <a:ea typeface="+mj-ea"/>
              </a:rPr>
              <a:t>抽样判决</a:t>
            </a:r>
            <a:endParaRPr lang="zh-CN" altLang="en-US" sz="2400" b="1" dirty="0">
              <a:solidFill>
                <a:srgbClr val="0000FF"/>
              </a:solidFill>
              <a:latin typeface="+mj-ea"/>
              <a:ea typeface="+mj-ea"/>
            </a:endParaRPr>
          </a:p>
        </p:txBody>
      </p:sp>
      <p:sp>
        <p:nvSpPr>
          <p:cNvPr id="13" name="矩形 12"/>
          <p:cNvSpPr/>
          <p:nvPr/>
        </p:nvSpPr>
        <p:spPr>
          <a:xfrm>
            <a:off x="7236296" y="1964353"/>
            <a:ext cx="1709936" cy="304698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zh-CN" altLang="en-US" sz="2400" b="1" dirty="0">
                <a:latin typeface="+mj-ea"/>
                <a:ea typeface="+mj-ea"/>
              </a:rPr>
              <a:t>假设相干载波的基准相位与</a:t>
            </a:r>
            <a:r>
              <a:rPr lang="en-US" altLang="zh-CN" sz="2400" b="1" dirty="0">
                <a:latin typeface="+mj-ea"/>
                <a:ea typeface="+mj-ea"/>
              </a:rPr>
              <a:t>2PSK</a:t>
            </a:r>
            <a:r>
              <a:rPr lang="zh-CN" altLang="en-US" sz="2400" b="1" dirty="0">
                <a:latin typeface="+mj-ea"/>
                <a:ea typeface="+mj-ea"/>
              </a:rPr>
              <a:t>信号的调制载波的基准</a:t>
            </a:r>
            <a:r>
              <a:rPr lang="zh-CN" altLang="en-US" sz="2400" b="1" dirty="0">
                <a:solidFill>
                  <a:srgbClr val="FF0000"/>
                </a:solidFill>
                <a:latin typeface="+mj-ea"/>
                <a:ea typeface="+mj-ea"/>
              </a:rPr>
              <a:t>相位一致</a:t>
            </a:r>
            <a:r>
              <a:rPr lang="zh-CN" altLang="en-US" sz="2400" b="1" dirty="0">
                <a:latin typeface="+mj-ea"/>
                <a:ea typeface="+mj-ea"/>
              </a:rPr>
              <a:t>（通常默认为</a:t>
            </a:r>
            <a:r>
              <a:rPr lang="en-US" altLang="zh-CN" sz="2400" b="1" dirty="0">
                <a:latin typeface="+mj-ea"/>
                <a:ea typeface="+mj-ea"/>
              </a:rPr>
              <a:t>0</a:t>
            </a:r>
            <a:r>
              <a:rPr lang="zh-CN" altLang="en-US" sz="2400" b="1" dirty="0">
                <a:latin typeface="+mj-ea"/>
                <a:ea typeface="+mj-ea"/>
              </a:rPr>
              <a:t>相位）</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350"/>
                                        </p:tgtEl>
                                        <p:attrNameLst>
                                          <p:attrName>style.visibility</p:attrName>
                                        </p:attrNameLst>
                                      </p:cBhvr>
                                      <p:to>
                                        <p:strVal val="visible"/>
                                      </p:to>
                                    </p:set>
                                    <p:anim calcmode="lin" valueType="num">
                                      <p:cBhvr additive="base">
                                        <p:cTn id="7" dur="500" fill="hold"/>
                                        <p:tgtEl>
                                          <p:spTgt spid="57350"/>
                                        </p:tgtEl>
                                        <p:attrNameLst>
                                          <p:attrName>ppt_x</p:attrName>
                                        </p:attrNameLst>
                                      </p:cBhvr>
                                      <p:tavLst>
                                        <p:tav tm="0">
                                          <p:val>
                                            <p:strVal val="#ppt_x"/>
                                          </p:val>
                                        </p:tav>
                                        <p:tav tm="100000">
                                          <p:val>
                                            <p:strVal val="#ppt_x"/>
                                          </p:val>
                                        </p:tav>
                                      </p:tavLst>
                                    </p:anim>
                                    <p:anim calcmode="lin" valueType="num">
                                      <p:cBhvr additive="base">
                                        <p:cTn id="8" dur="500" fill="hold"/>
                                        <p:tgtEl>
                                          <p:spTgt spid="573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ppt_x"/>
                                          </p:val>
                                        </p:tav>
                                        <p:tav tm="100000">
                                          <p:val>
                                            <p:strVal val="#ppt_x"/>
                                          </p:val>
                                        </p:tav>
                                      </p:tavLst>
                                    </p:anim>
                                    <p:anim calcmode="lin" valueType="num">
                                      <p:cBhvr additive="base">
                                        <p:cTn id="3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19" grpId="0"/>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endParaRPr lang="zh-CN" altLang="en-US" dirty="0"/>
          </a:p>
        </p:txBody>
      </p:sp>
      <p:sp>
        <p:nvSpPr>
          <p:cNvPr id="59395" name="Rectangle 3"/>
          <p:cNvSpPr>
            <a:spLocks noGrp="1" noChangeArrowheads="1"/>
          </p:cNvSpPr>
          <p:nvPr>
            <p:ph type="body" idx="1"/>
          </p:nvPr>
        </p:nvSpPr>
        <p:spPr>
          <a:xfrm>
            <a:off x="539552" y="1196752"/>
            <a:ext cx="8064896" cy="5400600"/>
          </a:xfrm>
        </p:spPr>
        <p:txBody>
          <a:bodyPr>
            <a:normAutofit/>
          </a:bodyPr>
          <a:lstStyle/>
          <a:p>
            <a:r>
              <a:rPr lang="zh-CN" altLang="en-US" dirty="0" smtClean="0"/>
              <a:t>但实际中，</a:t>
            </a:r>
            <a:r>
              <a:rPr lang="en-US" altLang="zh-CN" dirty="0" smtClean="0"/>
              <a:t>2PSK</a:t>
            </a:r>
            <a:r>
              <a:rPr lang="zh-CN" altLang="en-US" dirty="0" smtClean="0"/>
              <a:t>信号的载波恢复过程中存在着</a:t>
            </a:r>
            <a:r>
              <a:rPr lang="zh-CN" altLang="en-US" dirty="0" smtClean="0">
                <a:solidFill>
                  <a:srgbClr val="FF0000"/>
                </a:solidFill>
              </a:rPr>
              <a:t>相位模糊</a:t>
            </a:r>
            <a:r>
              <a:rPr lang="zh-CN" altLang="en-US" dirty="0" smtClean="0"/>
              <a:t>，即恢复的本地载波与所需的相干载波可能同相，也可能反相</a:t>
            </a:r>
            <a:r>
              <a:rPr lang="zh-CN" altLang="en-US" dirty="0"/>
              <a:t>。</a:t>
            </a:r>
            <a:endParaRPr lang="en-US" altLang="zh-CN" dirty="0" smtClean="0"/>
          </a:p>
          <a:p>
            <a:r>
              <a:rPr lang="zh-CN" altLang="en-US" dirty="0" smtClean="0"/>
              <a:t>      这种相位关系的不确定性，将会造成解调出的数字基带信号与发送的数字基带信号</a:t>
            </a:r>
            <a:r>
              <a:rPr lang="zh-CN" altLang="en-US" dirty="0" smtClean="0">
                <a:solidFill>
                  <a:srgbClr val="0000FF"/>
                </a:solidFill>
              </a:rPr>
              <a:t>正好相反</a:t>
            </a:r>
            <a:r>
              <a:rPr lang="zh-CN" altLang="en-US" dirty="0" smtClean="0"/>
              <a:t>：</a:t>
            </a:r>
            <a:endParaRPr lang="en-US" altLang="zh-CN" dirty="0" smtClean="0"/>
          </a:p>
          <a:p>
            <a:pPr lvl="1"/>
            <a:r>
              <a:rPr lang="zh-CN" altLang="en-US" dirty="0" smtClean="0"/>
              <a:t>即“</a:t>
            </a:r>
            <a:r>
              <a:rPr lang="en-US" altLang="zh-CN" dirty="0" smtClean="0"/>
              <a:t>1”</a:t>
            </a:r>
            <a:r>
              <a:rPr lang="zh-CN" altLang="en-US" dirty="0" smtClean="0"/>
              <a:t>变为“</a:t>
            </a:r>
            <a:r>
              <a:rPr lang="en-US" altLang="zh-CN" dirty="0" smtClean="0"/>
              <a:t>0”</a:t>
            </a:r>
            <a:r>
              <a:rPr lang="zh-CN" altLang="en-US" dirty="0" smtClean="0"/>
              <a:t>，“</a:t>
            </a:r>
            <a:r>
              <a:rPr lang="en-US" altLang="zh-CN" dirty="0" smtClean="0"/>
              <a:t>0”</a:t>
            </a:r>
            <a:r>
              <a:rPr lang="zh-CN" altLang="en-US" dirty="0" smtClean="0"/>
              <a:t>变为“</a:t>
            </a:r>
            <a:r>
              <a:rPr lang="en-US" altLang="zh-CN" dirty="0" smtClean="0"/>
              <a:t>1”</a:t>
            </a:r>
          </a:p>
          <a:p>
            <a:pPr lvl="1"/>
            <a:r>
              <a:rPr lang="zh-CN" altLang="en-US" dirty="0" smtClean="0"/>
              <a:t>判决器输出数字信号全部出错。</a:t>
            </a:r>
            <a:endParaRPr lang="en-US" altLang="zh-CN" dirty="0" smtClean="0"/>
          </a:p>
          <a:p>
            <a:r>
              <a:rPr lang="zh-CN" altLang="en-US" dirty="0" smtClean="0"/>
              <a:t>这种现象称为</a:t>
            </a:r>
            <a:r>
              <a:rPr lang="en-US" altLang="zh-CN" dirty="0" smtClean="0"/>
              <a:t>2PSK </a:t>
            </a:r>
            <a:r>
              <a:rPr lang="zh-CN" altLang="en-US" dirty="0" smtClean="0"/>
              <a:t>方式的</a:t>
            </a:r>
            <a:r>
              <a:rPr lang="zh-CN" altLang="en-US" dirty="0" smtClean="0">
                <a:solidFill>
                  <a:srgbClr val="0000FF"/>
                </a:solidFill>
              </a:rPr>
              <a:t>“倒</a:t>
            </a:r>
            <a:r>
              <a:rPr lang="en-US" altLang="zh-CN" dirty="0" smtClean="0">
                <a:solidFill>
                  <a:srgbClr val="0000FF"/>
                </a:solidFill>
              </a:rPr>
              <a:t>π”</a:t>
            </a:r>
            <a:r>
              <a:rPr lang="zh-CN" altLang="en-US" dirty="0" smtClean="0">
                <a:solidFill>
                  <a:srgbClr val="0000FF"/>
                </a:solidFill>
              </a:rPr>
              <a:t>现象</a:t>
            </a:r>
            <a:r>
              <a:rPr lang="zh-CN" altLang="en-US" dirty="0" smtClean="0"/>
              <a:t>或“</a:t>
            </a:r>
            <a:r>
              <a:rPr lang="zh-CN" altLang="en-US" dirty="0" smtClean="0">
                <a:solidFill>
                  <a:srgbClr val="0000FF"/>
                </a:solidFill>
              </a:rPr>
              <a:t>反相工作</a:t>
            </a:r>
            <a:r>
              <a:rPr lang="zh-CN" altLang="en-US" dirty="0" smtClean="0"/>
              <a:t>”。</a:t>
            </a:r>
            <a:endParaRPr lang="en-US" altLang="zh-CN" dirty="0" smtClean="0"/>
          </a:p>
          <a:p>
            <a:r>
              <a:rPr lang="zh-CN" altLang="en-US" dirty="0" smtClean="0"/>
              <a:t>这也是</a:t>
            </a:r>
            <a:r>
              <a:rPr lang="en-US" altLang="zh-CN" dirty="0" smtClean="0"/>
              <a:t>2PSK</a:t>
            </a:r>
            <a:r>
              <a:rPr lang="zh-CN" altLang="en-US" dirty="0" smtClean="0"/>
              <a:t>方式在实际中</a:t>
            </a:r>
            <a:r>
              <a:rPr lang="zh-CN" altLang="en-US" dirty="0" smtClean="0">
                <a:solidFill>
                  <a:srgbClr val="0000FF"/>
                </a:solidFill>
              </a:rPr>
              <a:t>很少采用</a:t>
            </a:r>
            <a:r>
              <a:rPr lang="zh-CN" altLang="en-US" dirty="0" smtClean="0"/>
              <a:t>的主要原因。</a:t>
            </a:r>
            <a:endParaRPr lang="en-US" altLang="zh-CN" dirty="0" smtClean="0"/>
          </a:p>
        </p:txBody>
      </p:sp>
      <p:sp>
        <p:nvSpPr>
          <p:cNvPr id="4" name="灯片编号占位符 5"/>
          <p:cNvSpPr>
            <a:spLocks noGrp="1"/>
          </p:cNvSpPr>
          <p:nvPr>
            <p:ph type="sldNum" sz="quarter" idx="12"/>
          </p:nvPr>
        </p:nvSpPr>
        <p:spPr/>
        <p:txBody>
          <a:bodyPr/>
          <a:lstStyle/>
          <a:p>
            <a:fld id="{042B5777-255D-4E34-93EB-51D8F990E3A0}" type="slidenum">
              <a:rPr lang="en-US" altLang="zh-CN" smtClean="0"/>
              <a:pPr/>
              <a:t>41</a:t>
            </a:fld>
            <a:endParaRPr lang="en-US" altLang="zh-CN"/>
          </a:p>
        </p:txBody>
      </p:sp>
      <p:sp>
        <p:nvSpPr>
          <p:cNvPr id="2" name="右箭头 1"/>
          <p:cNvSpPr/>
          <p:nvPr/>
        </p:nvSpPr>
        <p:spPr>
          <a:xfrm>
            <a:off x="971600" y="2564904"/>
            <a:ext cx="432048" cy="360040"/>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9395">
                                            <p:txEl>
                                              <p:pRg st="1" end="1"/>
                                            </p:txEl>
                                          </p:spTgt>
                                        </p:tgtEl>
                                        <p:attrNameLst>
                                          <p:attrName>style.visibility</p:attrName>
                                        </p:attrNameLst>
                                      </p:cBhvr>
                                      <p:to>
                                        <p:strVal val="visible"/>
                                      </p:to>
                                    </p:set>
                                    <p:anim calcmode="lin" valueType="num">
                                      <p:cBhvr additive="base">
                                        <p:cTn id="7" dur="500" fill="hold"/>
                                        <p:tgtEl>
                                          <p:spTgt spid="593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939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anim calcmode="lin" valueType="num">
                                      <p:cBhvr additive="base">
                                        <p:cTn id="15" dur="500" fill="hold"/>
                                        <p:tgtEl>
                                          <p:spTgt spid="5939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939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anim calcmode="lin" valueType="num">
                                      <p:cBhvr additive="base">
                                        <p:cTn id="19" dur="500" fill="hold"/>
                                        <p:tgtEl>
                                          <p:spTgt spid="5939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93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9395">
                                            <p:txEl>
                                              <p:pRg st="4" end="4"/>
                                            </p:txEl>
                                          </p:spTgt>
                                        </p:tgtEl>
                                        <p:attrNameLst>
                                          <p:attrName>style.visibility</p:attrName>
                                        </p:attrNameLst>
                                      </p:cBhvr>
                                      <p:to>
                                        <p:strVal val="visible"/>
                                      </p:to>
                                    </p:set>
                                    <p:anim calcmode="lin" valueType="num">
                                      <p:cBhvr additive="base">
                                        <p:cTn id="25" dur="500" fill="hold"/>
                                        <p:tgtEl>
                                          <p:spTgt spid="5939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93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9395">
                                            <p:txEl>
                                              <p:pRg st="5" end="5"/>
                                            </p:txEl>
                                          </p:spTgt>
                                        </p:tgtEl>
                                        <p:attrNameLst>
                                          <p:attrName>style.visibility</p:attrName>
                                        </p:attrNameLst>
                                      </p:cBhvr>
                                      <p:to>
                                        <p:strVal val="visible"/>
                                      </p:to>
                                    </p:set>
                                    <p:anim calcmode="lin" valueType="num">
                                      <p:cBhvr additive="base">
                                        <p:cTn id="31" dur="500" fill="hold"/>
                                        <p:tgtEl>
                                          <p:spTgt spid="5939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939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endParaRPr lang="zh-CN" altLang="en-US" dirty="0"/>
          </a:p>
        </p:txBody>
      </p:sp>
      <p:sp>
        <p:nvSpPr>
          <p:cNvPr id="59395" name="Rectangle 3"/>
          <p:cNvSpPr>
            <a:spLocks noGrp="1" noChangeArrowheads="1"/>
          </p:cNvSpPr>
          <p:nvPr>
            <p:ph type="body" idx="1"/>
          </p:nvPr>
        </p:nvSpPr>
        <p:spPr/>
        <p:txBody>
          <a:bodyPr>
            <a:normAutofit/>
          </a:bodyPr>
          <a:lstStyle/>
          <a:p>
            <a:r>
              <a:rPr lang="zh-CN" altLang="en-US" dirty="0" smtClean="0"/>
              <a:t>另外，在随机信号码元序列中，信号波形有可能出现长时间连续的正弦波形，致使在接收端</a:t>
            </a:r>
            <a:r>
              <a:rPr lang="zh-CN" altLang="en-US" dirty="0" smtClean="0">
                <a:solidFill>
                  <a:srgbClr val="0000FF"/>
                </a:solidFill>
              </a:rPr>
              <a:t>无法辨认信号码元的起止时刻</a:t>
            </a:r>
            <a:r>
              <a:rPr lang="zh-CN" altLang="en-US" dirty="0" smtClean="0"/>
              <a:t>。</a:t>
            </a:r>
          </a:p>
          <a:p>
            <a:r>
              <a:rPr lang="zh-CN" altLang="en-US" dirty="0" smtClean="0"/>
              <a:t>为了解决上述问题，可以采用</a:t>
            </a:r>
            <a:r>
              <a:rPr lang="en-US" altLang="zh-CN" dirty="0" smtClean="0"/>
              <a:t>7.1.4</a:t>
            </a:r>
            <a:r>
              <a:rPr lang="zh-CN" altLang="en-US" dirty="0" smtClean="0"/>
              <a:t>节中将要讨论的</a:t>
            </a:r>
            <a:r>
              <a:rPr lang="zh-CN" altLang="en-US" dirty="0" smtClean="0">
                <a:solidFill>
                  <a:srgbClr val="0000FF"/>
                </a:solidFill>
              </a:rPr>
              <a:t>差分相移键控（</a:t>
            </a:r>
            <a:r>
              <a:rPr lang="en-US" altLang="zh-CN" dirty="0" smtClean="0">
                <a:solidFill>
                  <a:srgbClr val="0000FF"/>
                </a:solidFill>
              </a:rPr>
              <a:t>DPSK</a:t>
            </a:r>
            <a:r>
              <a:rPr lang="zh-CN" altLang="en-US" dirty="0" smtClean="0">
                <a:solidFill>
                  <a:srgbClr val="0000FF"/>
                </a:solidFill>
              </a:rPr>
              <a:t>）</a:t>
            </a:r>
            <a:r>
              <a:rPr lang="zh-CN" altLang="en-US" dirty="0" smtClean="0"/>
              <a:t>体制。</a:t>
            </a:r>
            <a:endParaRPr lang="zh-CN" altLang="en-US" dirty="0"/>
          </a:p>
        </p:txBody>
      </p:sp>
      <p:sp>
        <p:nvSpPr>
          <p:cNvPr id="4" name="灯片编号占位符 5"/>
          <p:cNvSpPr>
            <a:spLocks noGrp="1"/>
          </p:cNvSpPr>
          <p:nvPr>
            <p:ph type="sldNum" sz="quarter" idx="12"/>
          </p:nvPr>
        </p:nvSpPr>
        <p:spPr/>
        <p:txBody>
          <a:bodyPr/>
          <a:lstStyle/>
          <a:p>
            <a:fld id="{042B5777-255D-4E34-93EB-51D8F990E3A0}" type="slidenum">
              <a:rPr lang="en-US" altLang="zh-CN" smtClean="0"/>
              <a:pPr/>
              <a:t>42</a:t>
            </a:fld>
            <a:endParaRPr lang="en-US" altLang="zh-CN"/>
          </a:p>
        </p:txBody>
      </p:sp>
    </p:spTree>
    <p:extLst>
      <p:ext uri="{BB962C8B-B14F-4D97-AF65-F5344CB8AC3E}">
        <p14:creationId xmlns:p14="http://schemas.microsoft.com/office/powerpoint/2010/main" val="402528659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9395">
                                            <p:txEl>
                                              <p:pRg st="1" end="1"/>
                                            </p:txEl>
                                          </p:spTgt>
                                        </p:tgtEl>
                                        <p:attrNameLst>
                                          <p:attrName>style.visibility</p:attrName>
                                        </p:attrNameLst>
                                      </p:cBhvr>
                                      <p:to>
                                        <p:strVal val="visible"/>
                                      </p:to>
                                    </p:set>
                                    <p:anim calcmode="lin" valueType="num">
                                      <p:cBhvr additive="base">
                                        <p:cTn id="7" dur="500" fill="hold"/>
                                        <p:tgtEl>
                                          <p:spTgt spid="593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939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zh-CN" altLang="en-US" dirty="0">
                <a:solidFill>
                  <a:srgbClr val="0000FF"/>
                </a:solidFill>
              </a:rPr>
              <a:t>功率谱密度</a:t>
            </a:r>
          </a:p>
        </p:txBody>
      </p:sp>
      <p:sp>
        <p:nvSpPr>
          <p:cNvPr id="58371" name="Rectangle 3"/>
          <p:cNvSpPr>
            <a:spLocks noGrp="1" noChangeArrowheads="1"/>
          </p:cNvSpPr>
          <p:nvPr>
            <p:ph type="body" idx="1"/>
          </p:nvPr>
        </p:nvSpPr>
        <p:spPr>
          <a:xfrm>
            <a:off x="539552" y="1196752"/>
            <a:ext cx="8064896" cy="5328592"/>
          </a:xfrm>
        </p:spPr>
        <p:txBody>
          <a:bodyPr>
            <a:normAutofit/>
          </a:bodyPr>
          <a:lstStyle/>
          <a:p>
            <a:r>
              <a:rPr lang="zh-CN" altLang="en-US" dirty="0" smtClean="0">
                <a:solidFill>
                  <a:srgbClr val="0000FF"/>
                </a:solidFill>
              </a:rPr>
              <a:t>观察</a:t>
            </a:r>
            <a:r>
              <a:rPr lang="zh-CN" altLang="en-US" dirty="0" smtClean="0"/>
              <a:t>：</a:t>
            </a:r>
            <a:r>
              <a:rPr lang="en-US" altLang="zh-CN" dirty="0" smtClean="0"/>
              <a:t>2PSK</a:t>
            </a:r>
            <a:r>
              <a:rPr lang="zh-CN" altLang="en-US" dirty="0" smtClean="0"/>
              <a:t>的信号表达式：</a:t>
            </a:r>
          </a:p>
          <a:p>
            <a:pPr lvl="1"/>
            <a:endParaRPr lang="zh-CN" altLang="en-US" dirty="0" smtClean="0"/>
          </a:p>
          <a:p>
            <a:endParaRPr lang="en-US" altLang="zh-CN" dirty="0" smtClean="0"/>
          </a:p>
          <a:p>
            <a:r>
              <a:rPr lang="zh-CN" altLang="en-US" dirty="0" smtClean="0">
                <a:solidFill>
                  <a:srgbClr val="0000FF"/>
                </a:solidFill>
              </a:rPr>
              <a:t>对比</a:t>
            </a:r>
            <a:r>
              <a:rPr lang="zh-CN" altLang="en-US" dirty="0" smtClean="0"/>
              <a:t>：</a:t>
            </a:r>
            <a:r>
              <a:rPr lang="en-US" altLang="zh-CN" dirty="0" smtClean="0"/>
              <a:t>2ASK</a:t>
            </a:r>
            <a:r>
              <a:rPr lang="zh-CN" altLang="en-US" dirty="0"/>
              <a:t>信号的</a:t>
            </a:r>
            <a:r>
              <a:rPr lang="zh-CN" altLang="en-US" dirty="0" smtClean="0"/>
              <a:t>表达式：</a:t>
            </a:r>
            <a:endParaRPr lang="zh-CN" altLang="en-US" dirty="0"/>
          </a:p>
          <a:p>
            <a:r>
              <a:rPr lang="zh-CN" altLang="en-US" dirty="0" smtClean="0">
                <a:solidFill>
                  <a:srgbClr val="0000FF"/>
                </a:solidFill>
              </a:rPr>
              <a:t>发现</a:t>
            </a:r>
            <a:r>
              <a:rPr lang="zh-CN" altLang="en-US" dirty="0" smtClean="0"/>
              <a:t>：</a:t>
            </a:r>
            <a:endParaRPr lang="en-US" altLang="zh-CN" dirty="0" smtClean="0"/>
          </a:p>
          <a:p>
            <a:pPr marL="0" indent="0">
              <a:buNone/>
            </a:pPr>
            <a:r>
              <a:rPr lang="zh-CN" altLang="en-US" dirty="0" smtClean="0"/>
              <a:t>   两者的表示</a:t>
            </a:r>
            <a:r>
              <a:rPr lang="zh-CN" altLang="en-US" dirty="0" smtClean="0">
                <a:solidFill>
                  <a:srgbClr val="FF0000"/>
                </a:solidFill>
              </a:rPr>
              <a:t>形式完全一样</a:t>
            </a:r>
            <a:endParaRPr lang="en-US" altLang="zh-CN" dirty="0" smtClean="0"/>
          </a:p>
          <a:p>
            <a:pPr marL="0" indent="0">
              <a:buNone/>
            </a:pPr>
            <a:r>
              <a:rPr lang="zh-CN" altLang="en-US" dirty="0" smtClean="0"/>
              <a:t>   区别：仅在于基带信号</a:t>
            </a:r>
            <a:r>
              <a:rPr lang="en-US" altLang="zh-CN" i="1" dirty="0"/>
              <a:t>s</a:t>
            </a:r>
            <a:r>
              <a:rPr lang="en-US" altLang="zh-CN" dirty="0"/>
              <a:t>(</a:t>
            </a:r>
            <a:r>
              <a:rPr lang="en-US" altLang="zh-CN" i="1" dirty="0"/>
              <a:t>t</a:t>
            </a:r>
            <a:r>
              <a:rPr lang="en-US" altLang="zh-CN" dirty="0"/>
              <a:t>)</a:t>
            </a:r>
            <a:r>
              <a:rPr lang="zh-CN" altLang="en-US" dirty="0"/>
              <a:t>不同（</a:t>
            </a:r>
            <a:r>
              <a:rPr lang="en-US" altLang="zh-CN" i="1" dirty="0"/>
              <a:t>a</a:t>
            </a:r>
            <a:r>
              <a:rPr lang="en-US" altLang="zh-CN" i="1" baseline="-25000" dirty="0"/>
              <a:t>n</a:t>
            </a:r>
            <a:r>
              <a:rPr lang="zh-CN" altLang="en-US" dirty="0" smtClean="0"/>
              <a:t>不同）</a:t>
            </a:r>
            <a:endParaRPr lang="en-US" altLang="zh-CN" dirty="0" smtClean="0"/>
          </a:p>
          <a:p>
            <a:pPr lvl="1"/>
            <a:r>
              <a:rPr lang="en-US" altLang="zh-CN" dirty="0" smtClean="0"/>
              <a:t>2ASK</a:t>
            </a:r>
            <a:r>
              <a:rPr lang="zh-CN" altLang="en-US" dirty="0"/>
              <a:t>信号为</a:t>
            </a:r>
            <a:r>
              <a:rPr lang="zh-CN" altLang="en-US" dirty="0" smtClean="0">
                <a:solidFill>
                  <a:srgbClr val="FF0000"/>
                </a:solidFill>
              </a:rPr>
              <a:t>单极性</a:t>
            </a:r>
            <a:endParaRPr lang="en-US" altLang="zh-CN" dirty="0" smtClean="0">
              <a:solidFill>
                <a:srgbClr val="FF0000"/>
              </a:solidFill>
            </a:endParaRPr>
          </a:p>
          <a:p>
            <a:pPr lvl="1"/>
            <a:r>
              <a:rPr lang="en-US" altLang="zh-CN" dirty="0" smtClean="0"/>
              <a:t>2PSK</a:t>
            </a:r>
            <a:r>
              <a:rPr lang="zh-CN" altLang="en-US" dirty="0" smtClean="0"/>
              <a:t>为</a:t>
            </a:r>
            <a:r>
              <a:rPr lang="zh-CN" altLang="en-US" dirty="0" smtClean="0">
                <a:solidFill>
                  <a:srgbClr val="00CC00"/>
                </a:solidFill>
              </a:rPr>
              <a:t>双极性</a:t>
            </a:r>
            <a:r>
              <a:rPr lang="zh-CN" altLang="en-US" dirty="0" smtClean="0"/>
              <a:t>。</a:t>
            </a:r>
            <a:endParaRPr lang="en-US" altLang="zh-CN" dirty="0" smtClean="0"/>
          </a:p>
          <a:p>
            <a:pPr lvl="1"/>
            <a:endParaRPr lang="zh-CN" altLang="en-US" dirty="0" smtClean="0"/>
          </a:p>
          <a:p>
            <a:pPr lvl="1"/>
            <a:endParaRPr lang="zh-CN" altLang="en-US" dirty="0" smtClean="0"/>
          </a:p>
        </p:txBody>
      </p:sp>
      <p:sp>
        <p:nvSpPr>
          <p:cNvPr id="10" name="灯片编号占位符 5"/>
          <p:cNvSpPr>
            <a:spLocks noGrp="1"/>
          </p:cNvSpPr>
          <p:nvPr>
            <p:ph type="sldNum" sz="quarter" idx="12"/>
          </p:nvPr>
        </p:nvSpPr>
        <p:spPr/>
        <p:txBody>
          <a:bodyPr/>
          <a:lstStyle/>
          <a:p>
            <a:fld id="{895E687A-3C84-4CD5-87B6-3404FFE7FA23}" type="slidenum">
              <a:rPr lang="en-US" altLang="zh-CN" smtClean="0"/>
              <a:pPr/>
              <a:t>43</a:t>
            </a:fld>
            <a:endParaRPr lang="en-US" altLang="zh-CN"/>
          </a:p>
        </p:txBody>
      </p:sp>
      <p:sp>
        <p:nvSpPr>
          <p:cNvPr id="58373"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58372" name="Object 4"/>
          <p:cNvGraphicFramePr>
            <a:graphicFrameLocks noChangeAspect="1"/>
          </p:cNvGraphicFramePr>
          <p:nvPr>
            <p:extLst>
              <p:ext uri="{D42A27DB-BD31-4B8C-83A1-F6EECF244321}">
                <p14:modId xmlns:p14="http://schemas.microsoft.com/office/powerpoint/2010/main" val="3598446537"/>
              </p:ext>
            </p:extLst>
          </p:nvPr>
        </p:nvGraphicFramePr>
        <p:xfrm>
          <a:off x="5436096" y="2988184"/>
          <a:ext cx="2863055" cy="491108"/>
        </p:xfrm>
        <a:graphic>
          <a:graphicData uri="http://schemas.openxmlformats.org/presentationml/2006/ole">
            <mc:AlternateContent xmlns:mc="http://schemas.openxmlformats.org/markup-compatibility/2006">
              <mc:Choice xmlns:v="urn:schemas-microsoft-com:vml" Requires="v">
                <p:oleObj spid="_x0000_s264487" name="公式" r:id="rId3" imgW="1333500" imgH="228600" progId="Equation.3">
                  <p:embed/>
                </p:oleObj>
              </mc:Choice>
              <mc:Fallback>
                <p:oleObj name="公式" r:id="rId3" imgW="1333500" imgH="228600" progId="Equation.3">
                  <p:embed/>
                  <p:pic>
                    <p:nvPicPr>
                      <p:cNvPr id="0" name="Picture 2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2988184"/>
                        <a:ext cx="2863055" cy="4911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75" name="Rectangle 7"/>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58374" name="Object 6"/>
          <p:cNvGraphicFramePr>
            <a:graphicFrameLocks noChangeAspect="1"/>
          </p:cNvGraphicFramePr>
          <p:nvPr>
            <p:extLst>
              <p:ext uri="{D42A27DB-BD31-4B8C-83A1-F6EECF244321}">
                <p14:modId xmlns:p14="http://schemas.microsoft.com/office/powerpoint/2010/main" val="3506212820"/>
              </p:ext>
            </p:extLst>
          </p:nvPr>
        </p:nvGraphicFramePr>
        <p:xfrm>
          <a:off x="1835696" y="1844824"/>
          <a:ext cx="4456113" cy="912813"/>
        </p:xfrm>
        <a:graphic>
          <a:graphicData uri="http://schemas.openxmlformats.org/presentationml/2006/ole">
            <mc:AlternateContent xmlns:mc="http://schemas.openxmlformats.org/markup-compatibility/2006">
              <mc:Choice xmlns:v="urn:schemas-microsoft-com:vml" Requires="v">
                <p:oleObj spid="_x0000_s264488" name="公式" r:id="rId5" imgW="2374900" imgH="482600" progId="Equation.3">
                  <p:embed/>
                </p:oleObj>
              </mc:Choice>
              <mc:Fallback>
                <p:oleObj name="公式" r:id="rId5" imgW="2374900" imgH="482600" progId="Equation.3">
                  <p:embed/>
                  <p:pic>
                    <p:nvPicPr>
                      <p:cNvPr id="0" name="Picture 2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696" y="1844824"/>
                        <a:ext cx="4456113" cy="912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77" name="Rectangle 9"/>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spTree>
    <p:extLst>
      <p:ext uri="{BB962C8B-B14F-4D97-AF65-F5344CB8AC3E}">
        <p14:creationId xmlns:p14="http://schemas.microsoft.com/office/powerpoint/2010/main" val="165249943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371">
                                            <p:txEl>
                                              <p:pRg st="3" end="3"/>
                                            </p:txEl>
                                          </p:spTgt>
                                        </p:tgtEl>
                                        <p:attrNameLst>
                                          <p:attrName>style.visibility</p:attrName>
                                        </p:attrNameLst>
                                      </p:cBhvr>
                                      <p:to>
                                        <p:strVal val="visible"/>
                                      </p:to>
                                    </p:set>
                                    <p:anim calcmode="lin" valueType="num">
                                      <p:cBhvr additive="base">
                                        <p:cTn id="7" dur="500" fill="hold"/>
                                        <p:tgtEl>
                                          <p:spTgt spid="58371">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3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8371">
                                            <p:txEl>
                                              <p:pRg st="4" end="4"/>
                                            </p:txEl>
                                          </p:spTgt>
                                        </p:tgtEl>
                                        <p:attrNameLst>
                                          <p:attrName>style.visibility</p:attrName>
                                        </p:attrNameLst>
                                      </p:cBhvr>
                                      <p:to>
                                        <p:strVal val="visible"/>
                                      </p:to>
                                    </p:set>
                                    <p:anim calcmode="lin" valueType="num">
                                      <p:cBhvr additive="base">
                                        <p:cTn id="13" dur="500" fill="hold"/>
                                        <p:tgtEl>
                                          <p:spTgt spid="58371">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83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8371">
                                            <p:txEl>
                                              <p:pRg st="5" end="5"/>
                                            </p:txEl>
                                          </p:spTgt>
                                        </p:tgtEl>
                                        <p:attrNameLst>
                                          <p:attrName>style.visibility</p:attrName>
                                        </p:attrNameLst>
                                      </p:cBhvr>
                                      <p:to>
                                        <p:strVal val="visible"/>
                                      </p:to>
                                    </p:set>
                                    <p:anim calcmode="lin" valueType="num">
                                      <p:cBhvr additive="base">
                                        <p:cTn id="19" dur="500" fill="hold"/>
                                        <p:tgtEl>
                                          <p:spTgt spid="58371">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37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8371">
                                            <p:txEl>
                                              <p:pRg st="6" end="6"/>
                                            </p:txEl>
                                          </p:spTgt>
                                        </p:tgtEl>
                                        <p:attrNameLst>
                                          <p:attrName>style.visibility</p:attrName>
                                        </p:attrNameLst>
                                      </p:cBhvr>
                                      <p:to>
                                        <p:strVal val="visible"/>
                                      </p:to>
                                    </p:set>
                                    <p:anim calcmode="lin" valueType="num">
                                      <p:cBhvr additive="base">
                                        <p:cTn id="25" dur="500" fill="hold"/>
                                        <p:tgtEl>
                                          <p:spTgt spid="58371">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8371">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8371">
                                            <p:txEl>
                                              <p:pRg st="7" end="7"/>
                                            </p:txEl>
                                          </p:spTgt>
                                        </p:tgtEl>
                                        <p:attrNameLst>
                                          <p:attrName>style.visibility</p:attrName>
                                        </p:attrNameLst>
                                      </p:cBhvr>
                                      <p:to>
                                        <p:strVal val="visible"/>
                                      </p:to>
                                    </p:set>
                                    <p:anim calcmode="lin" valueType="num">
                                      <p:cBhvr additive="base">
                                        <p:cTn id="29" dur="500" fill="hold"/>
                                        <p:tgtEl>
                                          <p:spTgt spid="58371">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8371">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8371">
                                            <p:txEl>
                                              <p:pRg st="8" end="8"/>
                                            </p:txEl>
                                          </p:spTgt>
                                        </p:tgtEl>
                                        <p:attrNameLst>
                                          <p:attrName>style.visibility</p:attrName>
                                        </p:attrNameLst>
                                      </p:cBhvr>
                                      <p:to>
                                        <p:strVal val="visible"/>
                                      </p:to>
                                    </p:set>
                                    <p:anim calcmode="lin" valueType="num">
                                      <p:cBhvr additive="base">
                                        <p:cTn id="33" dur="500" fill="hold"/>
                                        <p:tgtEl>
                                          <p:spTgt spid="58371">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837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zh-CN" dirty="0"/>
              <a:t>2PSK</a:t>
            </a:r>
            <a:r>
              <a:rPr lang="zh-CN" altLang="en-US" dirty="0" smtClean="0">
                <a:solidFill>
                  <a:srgbClr val="0000FF"/>
                </a:solidFill>
              </a:rPr>
              <a:t>功率谱密度</a:t>
            </a:r>
            <a:endParaRPr lang="zh-CN" altLang="en-US" dirty="0">
              <a:solidFill>
                <a:srgbClr val="0000FF"/>
              </a:solidFill>
            </a:endParaRPr>
          </a:p>
        </p:txBody>
      </p:sp>
      <p:sp>
        <p:nvSpPr>
          <p:cNvPr id="58371" name="Rectangle 3"/>
          <p:cNvSpPr>
            <a:spLocks noGrp="1" noChangeArrowheads="1"/>
          </p:cNvSpPr>
          <p:nvPr>
            <p:ph type="body" idx="1"/>
          </p:nvPr>
        </p:nvSpPr>
        <p:spPr>
          <a:xfrm>
            <a:off x="539552" y="1196752"/>
            <a:ext cx="8064896" cy="5328592"/>
          </a:xfrm>
        </p:spPr>
        <p:txBody>
          <a:bodyPr>
            <a:normAutofit/>
          </a:bodyPr>
          <a:lstStyle/>
          <a:p>
            <a:r>
              <a:rPr lang="zh-CN" altLang="en-US" dirty="0" smtClean="0"/>
              <a:t>因此，我们可以直接引用</a:t>
            </a:r>
            <a:r>
              <a:rPr lang="en-US" altLang="zh-CN" dirty="0" smtClean="0"/>
              <a:t>2ASK</a:t>
            </a:r>
            <a:r>
              <a:rPr lang="zh-CN" altLang="en-US" dirty="0" smtClean="0"/>
              <a:t>信号功率谱密度的公式来表述</a:t>
            </a:r>
            <a:r>
              <a:rPr lang="en-US" altLang="zh-CN" dirty="0" smtClean="0"/>
              <a:t>2PSK</a:t>
            </a:r>
            <a:r>
              <a:rPr lang="zh-CN" altLang="en-US" dirty="0" smtClean="0"/>
              <a:t>信号的功率谱，即</a:t>
            </a:r>
            <a:r>
              <a:rPr lang="en-US" altLang="zh-CN" dirty="0" smtClean="0"/>
              <a:t>:</a:t>
            </a:r>
            <a:endParaRPr lang="zh-CN" altLang="en-US" dirty="0" smtClean="0"/>
          </a:p>
          <a:p>
            <a:pPr lvl="1"/>
            <a:endParaRPr lang="zh-CN" altLang="en-US" dirty="0" smtClean="0"/>
          </a:p>
          <a:p>
            <a:pPr lvl="1"/>
            <a:endParaRPr lang="zh-CN" altLang="en-US" dirty="0" smtClean="0"/>
          </a:p>
          <a:p>
            <a:r>
              <a:rPr lang="zh-CN" altLang="en-US" dirty="0" smtClean="0">
                <a:solidFill>
                  <a:srgbClr val="0000FF"/>
                </a:solidFill>
              </a:rPr>
              <a:t>应当注意</a:t>
            </a:r>
            <a:r>
              <a:rPr lang="en-US" altLang="zh-CN" dirty="0" smtClean="0"/>
              <a:t>:</a:t>
            </a:r>
          </a:p>
          <a:p>
            <a:r>
              <a:rPr lang="zh-CN" altLang="en-US" dirty="0" smtClean="0"/>
              <a:t>这里的</a:t>
            </a:r>
            <a:r>
              <a:rPr lang="en-US" altLang="zh-CN" i="1" dirty="0" smtClean="0"/>
              <a:t>P</a:t>
            </a:r>
            <a:r>
              <a:rPr lang="en-US" altLang="zh-CN" i="1" baseline="-25000" dirty="0" smtClean="0"/>
              <a:t>s</a:t>
            </a:r>
            <a:r>
              <a:rPr lang="en-US" altLang="zh-CN" dirty="0" smtClean="0"/>
              <a:t>(</a:t>
            </a:r>
            <a:r>
              <a:rPr lang="en-US" altLang="zh-CN" i="1" dirty="0" smtClean="0"/>
              <a:t>f</a:t>
            </a:r>
            <a:r>
              <a:rPr lang="en-US" altLang="zh-CN" dirty="0"/>
              <a:t>)</a:t>
            </a:r>
            <a:r>
              <a:rPr lang="zh-CN" altLang="en-US" dirty="0" smtClean="0"/>
              <a:t>是</a:t>
            </a:r>
            <a:r>
              <a:rPr lang="zh-CN" altLang="en-US" dirty="0" smtClean="0">
                <a:solidFill>
                  <a:srgbClr val="FF0000"/>
                </a:solidFill>
              </a:rPr>
              <a:t>双极性</a:t>
            </a:r>
            <a:r>
              <a:rPr lang="zh-CN" altLang="en-US" dirty="0" smtClean="0"/>
              <a:t>矩形脉冲序列的功率谱。</a:t>
            </a:r>
            <a:endParaRPr lang="en-US" altLang="zh-CN" dirty="0" smtClean="0"/>
          </a:p>
          <a:p>
            <a:r>
              <a:rPr lang="zh-CN" altLang="en-US" dirty="0"/>
              <a:t>双</a:t>
            </a:r>
            <a:r>
              <a:rPr lang="zh-CN" altLang="en-US" dirty="0" smtClean="0"/>
              <a:t>极性：</a:t>
            </a:r>
            <a:endParaRPr lang="en-US" altLang="zh-CN" dirty="0" smtClean="0"/>
          </a:p>
        </p:txBody>
      </p:sp>
      <p:sp>
        <p:nvSpPr>
          <p:cNvPr id="10" name="灯片编号占位符 5"/>
          <p:cNvSpPr>
            <a:spLocks noGrp="1"/>
          </p:cNvSpPr>
          <p:nvPr>
            <p:ph type="sldNum" sz="quarter" idx="12"/>
          </p:nvPr>
        </p:nvSpPr>
        <p:spPr/>
        <p:txBody>
          <a:bodyPr/>
          <a:lstStyle/>
          <a:p>
            <a:fld id="{895E687A-3C84-4CD5-87B6-3404FFE7FA23}" type="slidenum">
              <a:rPr lang="en-US" altLang="zh-CN" smtClean="0"/>
              <a:pPr/>
              <a:t>44</a:t>
            </a:fld>
            <a:endParaRPr lang="en-US" altLang="zh-CN"/>
          </a:p>
        </p:txBody>
      </p:sp>
      <p:sp>
        <p:nvSpPr>
          <p:cNvPr id="58373"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58375" name="Rectangle 7"/>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58377" name="Rectangle 9"/>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58376" name="Object 8"/>
          <p:cNvGraphicFramePr>
            <a:graphicFrameLocks noChangeAspect="1"/>
          </p:cNvGraphicFramePr>
          <p:nvPr>
            <p:extLst>
              <p:ext uri="{D42A27DB-BD31-4B8C-83A1-F6EECF244321}">
                <p14:modId xmlns:p14="http://schemas.microsoft.com/office/powerpoint/2010/main" val="2567639108"/>
              </p:ext>
            </p:extLst>
          </p:nvPr>
        </p:nvGraphicFramePr>
        <p:xfrm>
          <a:off x="1907704" y="2204864"/>
          <a:ext cx="4852680" cy="792088"/>
        </p:xfrm>
        <a:graphic>
          <a:graphicData uri="http://schemas.openxmlformats.org/presentationml/2006/ole">
            <mc:AlternateContent xmlns:mc="http://schemas.openxmlformats.org/markup-compatibility/2006">
              <mc:Choice xmlns:v="urn:schemas-microsoft-com:vml" Requires="v">
                <p:oleObj spid="_x0000_s129425" name="公式" r:id="rId3" imgW="2387600" imgH="393700" progId="Equation.3">
                  <p:embed/>
                </p:oleObj>
              </mc:Choice>
              <mc:Fallback>
                <p:oleObj name="公式" r:id="rId3" imgW="2387600" imgH="393700" progId="Equation.3">
                  <p:embed/>
                  <p:pic>
                    <p:nvPicPr>
                      <p:cNvPr id="0" name="Picture 3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2204864"/>
                        <a:ext cx="4852680" cy="792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369592077"/>
              </p:ext>
            </p:extLst>
          </p:nvPr>
        </p:nvGraphicFramePr>
        <p:xfrm>
          <a:off x="1043608" y="5229200"/>
          <a:ext cx="6806835" cy="565721"/>
        </p:xfrm>
        <a:graphic>
          <a:graphicData uri="http://schemas.openxmlformats.org/presentationml/2006/ole">
            <mc:AlternateContent xmlns:mc="http://schemas.openxmlformats.org/markup-compatibility/2006">
              <mc:Choice xmlns:v="urn:schemas-microsoft-com:vml" Requires="v">
                <p:oleObj spid="_x0000_s129426" name="公式" r:id="rId5" imgW="3327400" imgH="279400" progId="Equation.3">
                  <p:embed/>
                </p:oleObj>
              </mc:Choice>
              <mc:Fallback>
                <p:oleObj name="公式" r:id="rId5" imgW="3327400" imgH="279400" progId="Equation.3">
                  <p:embed/>
                  <p:pic>
                    <p:nvPicPr>
                      <p:cNvPr id="0" name="Picture 3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608" y="5229200"/>
                        <a:ext cx="6806835" cy="5657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下箭头 2"/>
          <p:cNvSpPr/>
          <p:nvPr/>
        </p:nvSpPr>
        <p:spPr>
          <a:xfrm rot="10800000">
            <a:off x="4283968" y="2996952"/>
            <a:ext cx="648072" cy="2016224"/>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 name="矩形 3"/>
          <p:cNvSpPr/>
          <p:nvPr/>
        </p:nvSpPr>
        <p:spPr>
          <a:xfrm>
            <a:off x="5076056" y="3244334"/>
            <a:ext cx="902811" cy="523220"/>
          </a:xfrm>
          <a:prstGeom prst="rect">
            <a:avLst/>
          </a:prstGeom>
        </p:spPr>
        <p:txBody>
          <a:bodyPr wrap="none">
            <a:spAutoFit/>
          </a:bodyPr>
          <a:lstStyle/>
          <a:p>
            <a:r>
              <a:rPr lang="zh-CN" altLang="en-US" sz="2800" b="1" dirty="0" smtClean="0">
                <a:solidFill>
                  <a:srgbClr val="0000FF"/>
                </a:solidFill>
                <a:latin typeface="+mj-ea"/>
                <a:ea typeface="+mj-ea"/>
              </a:rPr>
              <a:t>代入</a:t>
            </a:r>
            <a:endParaRPr lang="zh-CN" altLang="en-US" sz="2800" b="1" dirty="0">
              <a:solidFill>
                <a:srgbClr val="0000FF"/>
              </a:solidFill>
              <a:latin typeface="+mj-ea"/>
              <a:ea typeface="+mj-ea"/>
            </a:endParaRPr>
          </a:p>
        </p:txBody>
      </p:sp>
      <p:sp>
        <p:nvSpPr>
          <p:cNvPr id="14" name="矩形 13"/>
          <p:cNvSpPr/>
          <p:nvPr/>
        </p:nvSpPr>
        <p:spPr>
          <a:xfrm>
            <a:off x="2555776" y="5818659"/>
            <a:ext cx="1107996" cy="461665"/>
          </a:xfrm>
          <a:prstGeom prst="rect">
            <a:avLst/>
          </a:prstGeom>
        </p:spPr>
        <p:txBody>
          <a:bodyPr wrap="none">
            <a:spAutoFit/>
          </a:bodyPr>
          <a:lstStyle/>
          <a:p>
            <a:r>
              <a:rPr lang="zh-CN" altLang="en-US" sz="2400" b="1" dirty="0" smtClean="0">
                <a:solidFill>
                  <a:srgbClr val="FF0000"/>
                </a:solidFill>
                <a:latin typeface="+mj-ea"/>
                <a:ea typeface="+mj-ea"/>
              </a:rPr>
              <a:t>连续谱</a:t>
            </a:r>
            <a:endParaRPr lang="zh-CN" altLang="en-US" sz="2400" b="1" dirty="0">
              <a:solidFill>
                <a:srgbClr val="FF0000"/>
              </a:solidFill>
              <a:latin typeface="+mj-ea"/>
              <a:ea typeface="+mj-ea"/>
            </a:endParaRPr>
          </a:p>
        </p:txBody>
      </p:sp>
      <p:sp>
        <p:nvSpPr>
          <p:cNvPr id="15" name="矩形 14"/>
          <p:cNvSpPr/>
          <p:nvPr/>
        </p:nvSpPr>
        <p:spPr>
          <a:xfrm>
            <a:off x="5796136" y="5805264"/>
            <a:ext cx="1107996" cy="461665"/>
          </a:xfrm>
          <a:prstGeom prst="rect">
            <a:avLst/>
          </a:prstGeom>
        </p:spPr>
        <p:txBody>
          <a:bodyPr wrap="none">
            <a:spAutoFit/>
          </a:bodyPr>
          <a:lstStyle/>
          <a:p>
            <a:r>
              <a:rPr lang="zh-CN" altLang="en-US" sz="2400" b="1" dirty="0" smtClean="0">
                <a:solidFill>
                  <a:srgbClr val="FF0000"/>
                </a:solidFill>
                <a:latin typeface="+mj-ea"/>
                <a:ea typeface="+mj-ea"/>
              </a:rPr>
              <a:t>离散谱</a:t>
            </a:r>
            <a:endParaRPr lang="zh-CN" altLang="en-US" sz="2400" b="1" dirty="0">
              <a:solidFill>
                <a:srgbClr val="FF0000"/>
              </a:solidFill>
              <a:latin typeface="+mj-ea"/>
              <a:ea typeface="+mj-ea"/>
            </a:endParaRPr>
          </a:p>
        </p:txBody>
      </p:sp>
    </p:spTree>
    <p:extLst>
      <p:ext uri="{BB962C8B-B14F-4D97-AF65-F5344CB8AC3E}">
        <p14:creationId xmlns:p14="http://schemas.microsoft.com/office/powerpoint/2010/main" val="353615047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8376"/>
                                        </p:tgtEl>
                                        <p:attrNameLst>
                                          <p:attrName>style.visibility</p:attrName>
                                        </p:attrNameLst>
                                      </p:cBhvr>
                                      <p:to>
                                        <p:strVal val="visible"/>
                                      </p:to>
                                    </p:set>
                                    <p:anim calcmode="lin" valueType="num">
                                      <p:cBhvr additive="base">
                                        <p:cTn id="7" dur="500" fill="hold"/>
                                        <p:tgtEl>
                                          <p:spTgt spid="58376"/>
                                        </p:tgtEl>
                                        <p:attrNameLst>
                                          <p:attrName>ppt_x</p:attrName>
                                        </p:attrNameLst>
                                      </p:cBhvr>
                                      <p:tavLst>
                                        <p:tav tm="0">
                                          <p:val>
                                            <p:strVal val="#ppt_x"/>
                                          </p:val>
                                        </p:tav>
                                        <p:tav tm="100000">
                                          <p:val>
                                            <p:strVal val="#ppt_x"/>
                                          </p:val>
                                        </p:tav>
                                      </p:tavLst>
                                    </p:anim>
                                    <p:anim calcmode="lin" valueType="num">
                                      <p:cBhvr additive="base">
                                        <p:cTn id="8" dur="500" fill="hold"/>
                                        <p:tgtEl>
                                          <p:spTgt spid="5837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8371">
                                            <p:txEl>
                                              <p:pRg st="3" end="3"/>
                                            </p:txEl>
                                          </p:spTgt>
                                        </p:tgtEl>
                                        <p:attrNameLst>
                                          <p:attrName>style.visibility</p:attrName>
                                        </p:attrNameLst>
                                      </p:cBhvr>
                                      <p:to>
                                        <p:strVal val="visible"/>
                                      </p:to>
                                    </p:set>
                                    <p:anim calcmode="lin" valueType="num">
                                      <p:cBhvr additive="base">
                                        <p:cTn id="13" dur="500" fill="hold"/>
                                        <p:tgtEl>
                                          <p:spTgt spid="5837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8371">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8371">
                                            <p:txEl>
                                              <p:pRg st="4" end="4"/>
                                            </p:txEl>
                                          </p:spTgt>
                                        </p:tgtEl>
                                        <p:attrNameLst>
                                          <p:attrName>style.visibility</p:attrName>
                                        </p:attrNameLst>
                                      </p:cBhvr>
                                      <p:to>
                                        <p:strVal val="visible"/>
                                      </p:to>
                                    </p:set>
                                    <p:anim calcmode="lin" valueType="num">
                                      <p:cBhvr additive="base">
                                        <p:cTn id="17" dur="500" fill="hold"/>
                                        <p:tgtEl>
                                          <p:spTgt spid="58371">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83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8371">
                                            <p:txEl>
                                              <p:pRg st="5" end="5"/>
                                            </p:txEl>
                                          </p:spTgt>
                                        </p:tgtEl>
                                        <p:attrNameLst>
                                          <p:attrName>style.visibility</p:attrName>
                                        </p:attrNameLst>
                                      </p:cBhvr>
                                      <p:to>
                                        <p:strVal val="visible"/>
                                      </p:to>
                                    </p:set>
                                    <p:anim calcmode="lin" valueType="num">
                                      <p:cBhvr additive="base">
                                        <p:cTn id="27" dur="500" fill="hold"/>
                                        <p:tgtEl>
                                          <p:spTgt spid="58371">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8371">
                                            <p:txEl>
                                              <p:pRg st="5" end="5"/>
                                            </p:txEl>
                                          </p:spTgt>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 presetClass="entr" presetSubtype="4"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1000"/>
                                        <p:tgtEl>
                                          <p:spTgt spid="4"/>
                                        </p:tgtEl>
                                      </p:cBhvr>
                                    </p:animEffect>
                                    <p:anim calcmode="lin" valueType="num">
                                      <p:cBhvr>
                                        <p:cTn id="48" dur="1000" fill="hold"/>
                                        <p:tgtEl>
                                          <p:spTgt spid="4"/>
                                        </p:tgtEl>
                                        <p:attrNameLst>
                                          <p:attrName>ppt_x</p:attrName>
                                        </p:attrNameLst>
                                      </p:cBhvr>
                                      <p:tavLst>
                                        <p:tav tm="0">
                                          <p:val>
                                            <p:strVal val="#ppt_x"/>
                                          </p:val>
                                        </p:tav>
                                        <p:tav tm="100000">
                                          <p:val>
                                            <p:strVal val="#ppt_x"/>
                                          </p:val>
                                        </p:tav>
                                      </p:tavLst>
                                    </p:anim>
                                    <p:anim calcmode="lin" valueType="num">
                                      <p:cBhvr>
                                        <p:cTn id="4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4"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endParaRPr lang="zh-CN" altLang="en-US" dirty="0"/>
          </a:p>
        </p:txBody>
      </p:sp>
      <p:sp>
        <p:nvSpPr>
          <p:cNvPr id="60419" name="Rectangle 3"/>
          <p:cNvSpPr>
            <a:spLocks noGrp="1" noChangeArrowheads="1"/>
          </p:cNvSpPr>
          <p:nvPr>
            <p:ph type="body" idx="1"/>
          </p:nvPr>
        </p:nvSpPr>
        <p:spPr/>
        <p:txBody>
          <a:bodyPr/>
          <a:lstStyle/>
          <a:p>
            <a:r>
              <a:rPr lang="zh-CN" altLang="en-US" dirty="0" smtClean="0"/>
              <a:t>得</a:t>
            </a:r>
            <a:r>
              <a:rPr lang="en-US" altLang="zh-CN" dirty="0"/>
              <a:t>2PSK</a:t>
            </a:r>
            <a:r>
              <a:rPr lang="zh-CN" altLang="en-US" dirty="0" smtClean="0">
                <a:solidFill>
                  <a:srgbClr val="0000FF"/>
                </a:solidFill>
              </a:rPr>
              <a:t>功率谱密度</a:t>
            </a:r>
            <a:r>
              <a:rPr lang="en-US" altLang="zh-CN" dirty="0" smtClean="0">
                <a:solidFill>
                  <a:srgbClr val="0000FF"/>
                </a:solidFill>
              </a:rPr>
              <a:t>:</a:t>
            </a:r>
            <a:endParaRPr lang="zh-CN" altLang="en-US" dirty="0" smtClean="0"/>
          </a:p>
          <a:p>
            <a:pPr lvl="3"/>
            <a:endParaRPr lang="zh-CN" altLang="en-US" dirty="0" smtClean="0"/>
          </a:p>
          <a:p>
            <a:pPr lvl="3"/>
            <a:endParaRPr lang="zh-CN" altLang="en-US" dirty="0" smtClean="0"/>
          </a:p>
          <a:p>
            <a:pPr lvl="3"/>
            <a:endParaRPr lang="zh-CN" altLang="en-US" dirty="0" smtClean="0"/>
          </a:p>
          <a:p>
            <a:r>
              <a:rPr lang="zh-CN" altLang="en-US" dirty="0" smtClean="0"/>
              <a:t>若</a:t>
            </a:r>
            <a:r>
              <a:rPr lang="en-US" altLang="zh-CN" dirty="0" smtClean="0">
                <a:solidFill>
                  <a:srgbClr val="0000FF"/>
                </a:solidFill>
              </a:rPr>
              <a:t>P =1/2</a:t>
            </a:r>
            <a:r>
              <a:rPr lang="zh-CN" altLang="en-US" dirty="0" smtClean="0"/>
              <a:t>，矩形脉冲的频谱为：</a:t>
            </a:r>
          </a:p>
          <a:p>
            <a:pPr lvl="1"/>
            <a:endParaRPr lang="zh-CN" altLang="en-US" dirty="0" smtClean="0"/>
          </a:p>
          <a:p>
            <a:r>
              <a:rPr lang="zh-CN" altLang="en-US" dirty="0" smtClean="0"/>
              <a:t>则</a:t>
            </a:r>
            <a:r>
              <a:rPr lang="en-US" altLang="zh-CN" dirty="0" smtClean="0"/>
              <a:t>2PSK</a:t>
            </a:r>
            <a:r>
              <a:rPr lang="zh-CN" altLang="en-US" dirty="0" smtClean="0"/>
              <a:t>信号的功率谱密度为</a:t>
            </a:r>
            <a:endParaRPr lang="zh-CN" altLang="en-US" dirty="0"/>
          </a:p>
        </p:txBody>
      </p:sp>
      <p:sp>
        <p:nvSpPr>
          <p:cNvPr id="15" name="灯片编号占位符 5"/>
          <p:cNvSpPr>
            <a:spLocks noGrp="1"/>
          </p:cNvSpPr>
          <p:nvPr>
            <p:ph type="sldNum" sz="quarter" idx="12"/>
          </p:nvPr>
        </p:nvSpPr>
        <p:spPr/>
        <p:txBody>
          <a:bodyPr/>
          <a:lstStyle/>
          <a:p>
            <a:fld id="{2C297457-7264-4B1B-84D5-72A92AB38441}" type="slidenum">
              <a:rPr lang="en-US" altLang="zh-CN" smtClean="0"/>
              <a:pPr/>
              <a:t>45</a:t>
            </a:fld>
            <a:endParaRPr lang="en-US" altLang="zh-CN"/>
          </a:p>
        </p:txBody>
      </p:sp>
      <p:sp>
        <p:nvSpPr>
          <p:cNvPr id="60421" name="Rectangle 5"/>
          <p:cNvSpPr>
            <a:spLocks noChangeArrowheads="1"/>
          </p:cNvSpPr>
          <p:nvPr/>
        </p:nvSpPr>
        <p:spPr bwMode="auto">
          <a:xfrm>
            <a:off x="0" y="329088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60423" name="Rectangle 7"/>
          <p:cNvSpPr>
            <a:spLocks noChangeArrowheads="1"/>
          </p:cNvSpPr>
          <p:nvPr/>
        </p:nvSpPr>
        <p:spPr bwMode="auto">
          <a:xfrm>
            <a:off x="0" y="30861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60422" name="Object 6"/>
          <p:cNvGraphicFramePr>
            <a:graphicFrameLocks noChangeAspect="1"/>
          </p:cNvGraphicFramePr>
          <p:nvPr>
            <p:extLst>
              <p:ext uri="{D42A27DB-BD31-4B8C-83A1-F6EECF244321}">
                <p14:modId xmlns:p14="http://schemas.microsoft.com/office/powerpoint/2010/main" val="1613712289"/>
              </p:ext>
            </p:extLst>
          </p:nvPr>
        </p:nvGraphicFramePr>
        <p:xfrm>
          <a:off x="1835696" y="1753940"/>
          <a:ext cx="5175250" cy="1243012"/>
        </p:xfrm>
        <a:graphic>
          <a:graphicData uri="http://schemas.openxmlformats.org/presentationml/2006/ole">
            <mc:AlternateContent xmlns:mc="http://schemas.openxmlformats.org/markup-compatibility/2006">
              <mc:Choice xmlns:v="urn:schemas-microsoft-com:vml" Requires="v">
                <p:oleObj spid="_x0000_s29478" name="公式" r:id="rId3" imgW="2857500" imgH="685800" progId="Equation.3">
                  <p:embed/>
                </p:oleObj>
              </mc:Choice>
              <mc:Fallback>
                <p:oleObj name="公式" r:id="rId3" imgW="2857500" imgH="685800" progId="Equation.3">
                  <p:embed/>
                  <p:pic>
                    <p:nvPicPr>
                      <p:cNvPr id="0" name="Picture 6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1753940"/>
                        <a:ext cx="5175250" cy="1243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25" name="Rectangle 9"/>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60427" name="Rectangle 11"/>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2" name="Group 12"/>
          <p:cNvGrpSpPr>
            <a:grpSpLocks/>
          </p:cNvGrpSpPr>
          <p:nvPr/>
        </p:nvGrpSpPr>
        <p:grpSpPr bwMode="auto">
          <a:xfrm>
            <a:off x="1763688" y="3501008"/>
            <a:ext cx="4896544" cy="585980"/>
            <a:chOff x="1324" y="3021"/>
            <a:chExt cx="2313" cy="276"/>
          </a:xfrm>
        </p:grpSpPr>
        <p:graphicFrame>
          <p:nvGraphicFramePr>
            <p:cNvPr id="60424" name="Object 8"/>
            <p:cNvGraphicFramePr>
              <a:graphicFrameLocks noChangeAspect="1"/>
            </p:cNvGraphicFramePr>
            <p:nvPr>
              <p:extLst>
                <p:ext uri="{D42A27DB-BD31-4B8C-83A1-F6EECF244321}">
                  <p14:modId xmlns:p14="http://schemas.microsoft.com/office/powerpoint/2010/main" val="2159969235"/>
                </p:ext>
              </p:extLst>
            </p:nvPr>
          </p:nvGraphicFramePr>
          <p:xfrm>
            <a:off x="1324" y="3059"/>
            <a:ext cx="1361" cy="238"/>
          </p:xfrm>
          <a:graphic>
            <a:graphicData uri="http://schemas.openxmlformats.org/presentationml/2006/ole">
              <mc:AlternateContent xmlns:mc="http://schemas.openxmlformats.org/markup-compatibility/2006">
                <mc:Choice xmlns:v="urn:schemas-microsoft-com:vml" Requires="v">
                  <p:oleObj spid="_x0000_s29479" name="公式" r:id="rId5" imgW="1308100" imgH="228600" progId="Equation.3">
                    <p:embed/>
                  </p:oleObj>
                </mc:Choice>
                <mc:Fallback>
                  <p:oleObj name="公式" r:id="rId5" imgW="1308100" imgH="228600" progId="Equation.3">
                    <p:embed/>
                    <p:pic>
                      <p:nvPicPr>
                        <p:cNvPr id="0" name="Picture 6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4" y="3059"/>
                          <a:ext cx="1361" cy="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6" name="Object 10"/>
            <p:cNvGraphicFramePr>
              <a:graphicFrameLocks noChangeAspect="1"/>
            </p:cNvGraphicFramePr>
            <p:nvPr>
              <p:extLst>
                <p:ext uri="{D42A27DB-BD31-4B8C-83A1-F6EECF244321}">
                  <p14:modId xmlns:p14="http://schemas.microsoft.com/office/powerpoint/2010/main" val="3157934345"/>
                </p:ext>
              </p:extLst>
            </p:nvPr>
          </p:nvGraphicFramePr>
          <p:xfrm>
            <a:off x="2900" y="3021"/>
            <a:ext cx="737" cy="264"/>
          </p:xfrm>
          <a:graphic>
            <a:graphicData uri="http://schemas.openxmlformats.org/presentationml/2006/ole">
              <mc:AlternateContent xmlns:mc="http://schemas.openxmlformats.org/markup-compatibility/2006">
                <mc:Choice xmlns:v="urn:schemas-microsoft-com:vml" Requires="v">
                  <p:oleObj spid="_x0000_s29480" name="公式" r:id="rId7" imgW="634725" imgH="228501" progId="Equation.3">
                    <p:embed/>
                  </p:oleObj>
                </mc:Choice>
                <mc:Fallback>
                  <p:oleObj name="公式" r:id="rId7" imgW="634725" imgH="228501" progId="Equation.3">
                    <p:embed/>
                    <p:pic>
                      <p:nvPicPr>
                        <p:cNvPr id="0" name="Picture 6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0" y="3021"/>
                          <a:ext cx="737"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0430" name="Rectangle 14"/>
          <p:cNvSpPr>
            <a:spLocks noChangeArrowheads="1"/>
          </p:cNvSpPr>
          <p:nvPr/>
        </p:nvSpPr>
        <p:spPr bwMode="auto">
          <a:xfrm>
            <a:off x="0" y="31480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60429" name="Object 13"/>
          <p:cNvGraphicFramePr>
            <a:graphicFrameLocks noChangeAspect="1"/>
          </p:cNvGraphicFramePr>
          <p:nvPr>
            <p:extLst>
              <p:ext uri="{D42A27DB-BD31-4B8C-83A1-F6EECF244321}">
                <p14:modId xmlns:p14="http://schemas.microsoft.com/office/powerpoint/2010/main" val="3357125011"/>
              </p:ext>
            </p:extLst>
          </p:nvPr>
        </p:nvGraphicFramePr>
        <p:xfrm>
          <a:off x="1244751" y="4797152"/>
          <a:ext cx="6387949" cy="1080120"/>
        </p:xfrm>
        <a:graphic>
          <a:graphicData uri="http://schemas.openxmlformats.org/presentationml/2006/ole">
            <mc:AlternateContent xmlns:mc="http://schemas.openxmlformats.org/markup-compatibility/2006">
              <mc:Choice xmlns:v="urn:schemas-microsoft-com:vml" Requires="v">
                <p:oleObj spid="_x0000_s29481" name="公式" r:id="rId9" imgW="3327400" imgH="558800" progId="Equation.3">
                  <p:embed/>
                </p:oleObj>
              </mc:Choice>
              <mc:Fallback>
                <p:oleObj name="公式" r:id="rId9" imgW="3327400" imgH="558800" progId="Equation.3">
                  <p:embed/>
                  <p:pic>
                    <p:nvPicPr>
                      <p:cNvPr id="0" name="Picture 6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4751" y="4797152"/>
                        <a:ext cx="6387949" cy="10801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矩形 15"/>
          <p:cNvSpPr/>
          <p:nvPr/>
        </p:nvSpPr>
        <p:spPr>
          <a:xfrm>
            <a:off x="7452320" y="1844824"/>
            <a:ext cx="1107996" cy="461665"/>
          </a:xfrm>
          <a:prstGeom prst="rect">
            <a:avLst/>
          </a:prstGeom>
        </p:spPr>
        <p:txBody>
          <a:bodyPr wrap="none">
            <a:spAutoFit/>
          </a:bodyPr>
          <a:lstStyle/>
          <a:p>
            <a:r>
              <a:rPr lang="zh-CN" altLang="en-US" sz="2400" b="1" dirty="0" smtClean="0">
                <a:solidFill>
                  <a:srgbClr val="FF0000"/>
                </a:solidFill>
                <a:latin typeface="+mj-ea"/>
                <a:ea typeface="+mj-ea"/>
              </a:rPr>
              <a:t>连续谱</a:t>
            </a:r>
            <a:endParaRPr lang="zh-CN" altLang="en-US" sz="2400" b="1" dirty="0">
              <a:solidFill>
                <a:srgbClr val="FF0000"/>
              </a:solidFill>
              <a:latin typeface="+mj-ea"/>
              <a:ea typeface="+mj-ea"/>
            </a:endParaRPr>
          </a:p>
        </p:txBody>
      </p:sp>
      <p:sp>
        <p:nvSpPr>
          <p:cNvPr id="17" name="矩形 16"/>
          <p:cNvSpPr/>
          <p:nvPr/>
        </p:nvSpPr>
        <p:spPr>
          <a:xfrm>
            <a:off x="7465458" y="2350895"/>
            <a:ext cx="1107996" cy="461665"/>
          </a:xfrm>
          <a:prstGeom prst="rect">
            <a:avLst/>
          </a:prstGeom>
        </p:spPr>
        <p:txBody>
          <a:bodyPr wrap="none">
            <a:spAutoFit/>
          </a:bodyPr>
          <a:lstStyle/>
          <a:p>
            <a:r>
              <a:rPr lang="zh-CN" altLang="en-US" sz="2400" b="1" dirty="0" smtClean="0">
                <a:solidFill>
                  <a:srgbClr val="FF0000"/>
                </a:solidFill>
                <a:latin typeface="+mj-ea"/>
                <a:ea typeface="+mj-ea"/>
              </a:rPr>
              <a:t>离散谱</a:t>
            </a:r>
            <a:endParaRPr lang="zh-CN" altLang="en-US" sz="2400" b="1" dirty="0">
              <a:solidFill>
                <a:srgbClr val="FF0000"/>
              </a:solidFill>
              <a:latin typeface="+mj-ea"/>
              <a:ea typeface="+mj-ea"/>
            </a:endParaRPr>
          </a:p>
        </p:txBody>
      </p:sp>
      <p:sp>
        <p:nvSpPr>
          <p:cNvPr id="18" name="矩形 17"/>
          <p:cNvSpPr/>
          <p:nvPr/>
        </p:nvSpPr>
        <p:spPr>
          <a:xfrm>
            <a:off x="4355976" y="1236802"/>
            <a:ext cx="1415772" cy="461665"/>
          </a:xfrm>
          <a:prstGeom prst="rect">
            <a:avLst/>
          </a:prstGeom>
        </p:spPr>
        <p:txBody>
          <a:bodyPr wrap="none">
            <a:spAutoFit/>
          </a:bodyPr>
          <a:lstStyle/>
          <a:p>
            <a:r>
              <a:rPr lang="zh-CN" altLang="en-US" sz="2400" b="1" dirty="0" smtClean="0">
                <a:solidFill>
                  <a:srgbClr val="00CC00"/>
                </a:solidFill>
                <a:latin typeface="+mj-ea"/>
                <a:ea typeface="+mj-ea"/>
              </a:rPr>
              <a:t>矩形脉冲</a:t>
            </a:r>
            <a:endParaRPr lang="zh-CN" altLang="en-US" sz="2400" b="1" dirty="0">
              <a:solidFill>
                <a:srgbClr val="00CC00"/>
              </a:solidFill>
              <a:latin typeface="+mj-ea"/>
              <a:ea typeface="+mj-ea"/>
            </a:endParaRPr>
          </a:p>
        </p:txBody>
      </p:sp>
      <p:sp>
        <p:nvSpPr>
          <p:cNvPr id="3" name="椭圆 2"/>
          <p:cNvSpPr/>
          <p:nvPr/>
        </p:nvSpPr>
        <p:spPr>
          <a:xfrm>
            <a:off x="3923928" y="1700808"/>
            <a:ext cx="432048" cy="605681"/>
          </a:xfrm>
          <a:prstGeom prst="ellipse">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491880" y="2378496"/>
            <a:ext cx="432048" cy="605681"/>
          </a:xfrm>
          <a:prstGeom prst="ellipse">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487099" y="1772815"/>
            <a:ext cx="432048" cy="605681"/>
          </a:xfrm>
          <a:prstGeom prst="ellipse">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834079" y="5877272"/>
            <a:ext cx="1415772" cy="461665"/>
          </a:xfrm>
          <a:prstGeom prst="rect">
            <a:avLst/>
          </a:prstGeom>
        </p:spPr>
        <p:txBody>
          <a:bodyPr wrap="none">
            <a:spAutoFit/>
          </a:bodyPr>
          <a:lstStyle/>
          <a:p>
            <a:r>
              <a:rPr lang="zh-CN" altLang="en-US" sz="2400" b="1" dirty="0" smtClean="0">
                <a:solidFill>
                  <a:srgbClr val="FF0000"/>
                </a:solidFill>
                <a:latin typeface="+mj-ea"/>
                <a:ea typeface="+mj-ea"/>
              </a:rPr>
              <a:t>无离散谱</a:t>
            </a:r>
            <a:endParaRPr lang="zh-CN" altLang="en-US" sz="2400" b="1" dirty="0">
              <a:solidFill>
                <a:srgbClr val="FF0000"/>
              </a:solidFill>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0422"/>
                                        </p:tgtEl>
                                        <p:attrNameLst>
                                          <p:attrName>style.visibility</p:attrName>
                                        </p:attrNameLst>
                                      </p:cBhvr>
                                      <p:to>
                                        <p:strVal val="visible"/>
                                      </p:to>
                                    </p:set>
                                    <p:anim calcmode="lin" valueType="num">
                                      <p:cBhvr additive="base">
                                        <p:cTn id="7" dur="500" fill="hold"/>
                                        <p:tgtEl>
                                          <p:spTgt spid="60422"/>
                                        </p:tgtEl>
                                        <p:attrNameLst>
                                          <p:attrName>ppt_x</p:attrName>
                                        </p:attrNameLst>
                                      </p:cBhvr>
                                      <p:tavLst>
                                        <p:tav tm="0">
                                          <p:val>
                                            <p:strVal val="#ppt_x"/>
                                          </p:val>
                                        </p:tav>
                                        <p:tav tm="100000">
                                          <p:val>
                                            <p:strVal val="#ppt_x"/>
                                          </p:val>
                                        </p:tav>
                                      </p:tavLst>
                                    </p:anim>
                                    <p:anim calcmode="lin" valueType="num">
                                      <p:cBhvr additive="base">
                                        <p:cTn id="8" dur="500" fill="hold"/>
                                        <p:tgtEl>
                                          <p:spTgt spid="604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2" presetClass="entr" presetSubtype="4"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60419">
                                            <p:txEl>
                                              <p:pRg st="4" end="4"/>
                                            </p:txEl>
                                          </p:spTgt>
                                        </p:tgtEl>
                                        <p:attrNameLst>
                                          <p:attrName>style.visibility</p:attrName>
                                        </p:attrNameLst>
                                      </p:cBhvr>
                                      <p:to>
                                        <p:strVal val="visible"/>
                                      </p:to>
                                    </p:set>
                                    <p:anim calcmode="lin" valueType="num">
                                      <p:cBhvr additive="base">
                                        <p:cTn id="42" dur="500" fill="hold"/>
                                        <p:tgtEl>
                                          <p:spTgt spid="60419">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60419">
                                            <p:txEl>
                                              <p:pRg st="4" end="4"/>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60419">
                                            <p:txEl>
                                              <p:pRg st="6" end="6"/>
                                            </p:txEl>
                                          </p:spTgt>
                                        </p:tgtEl>
                                        <p:attrNameLst>
                                          <p:attrName>style.visibility</p:attrName>
                                        </p:attrNameLst>
                                      </p:cBhvr>
                                      <p:to>
                                        <p:strVal val="visible"/>
                                      </p:to>
                                    </p:set>
                                    <p:anim calcmode="lin" valueType="num">
                                      <p:cBhvr additive="base">
                                        <p:cTn id="52" dur="500" fill="hold"/>
                                        <p:tgtEl>
                                          <p:spTgt spid="60419">
                                            <p:txEl>
                                              <p:pRg st="6" end="6"/>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60419">
                                            <p:txEl>
                                              <p:pRg st="6" end="6"/>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60429"/>
                                        </p:tgtEl>
                                        <p:attrNameLst>
                                          <p:attrName>style.visibility</p:attrName>
                                        </p:attrNameLst>
                                      </p:cBhvr>
                                      <p:to>
                                        <p:strVal val="visible"/>
                                      </p:to>
                                    </p:set>
                                    <p:anim calcmode="lin" valueType="num">
                                      <p:cBhvr additive="base">
                                        <p:cTn id="56" dur="500" fill="hold"/>
                                        <p:tgtEl>
                                          <p:spTgt spid="60429"/>
                                        </p:tgtEl>
                                        <p:attrNameLst>
                                          <p:attrName>ppt_x</p:attrName>
                                        </p:attrNameLst>
                                      </p:cBhvr>
                                      <p:tavLst>
                                        <p:tav tm="0">
                                          <p:val>
                                            <p:strVal val="#ppt_x"/>
                                          </p:val>
                                        </p:tav>
                                        <p:tav tm="100000">
                                          <p:val>
                                            <p:strVal val="#ppt_x"/>
                                          </p:val>
                                        </p:tav>
                                      </p:tavLst>
                                    </p:anim>
                                    <p:anim calcmode="lin" valueType="num">
                                      <p:cBhvr additive="base">
                                        <p:cTn id="57" dur="500" fill="hold"/>
                                        <p:tgtEl>
                                          <p:spTgt spid="60429"/>
                                        </p:tgtEl>
                                        <p:attrNameLst>
                                          <p:attrName>ppt_y</p:attrName>
                                        </p:attrNameLst>
                                      </p:cBhvr>
                                      <p:tavLst>
                                        <p:tav tm="0">
                                          <p:val>
                                            <p:strVal val="1+#ppt_h/2"/>
                                          </p:val>
                                        </p:tav>
                                        <p:tav tm="100000">
                                          <p:val>
                                            <p:strVal val="#ppt_y"/>
                                          </p:val>
                                        </p:tav>
                                      </p:tavLst>
                                    </p:anim>
                                  </p:childTnLst>
                                </p:cTn>
                              </p:par>
                            </p:childTnLst>
                          </p:cTn>
                        </p:par>
                        <p:par>
                          <p:cTn id="58" fill="hold">
                            <p:stCondLst>
                              <p:cond delay="500"/>
                            </p:stCondLst>
                            <p:childTnLst>
                              <p:par>
                                <p:cTn id="59" presetID="2" presetClass="entr" presetSubtype="4"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fill="hold"/>
                                        <p:tgtEl>
                                          <p:spTgt spid="23"/>
                                        </p:tgtEl>
                                        <p:attrNameLst>
                                          <p:attrName>ppt_x</p:attrName>
                                        </p:attrNameLst>
                                      </p:cBhvr>
                                      <p:tavLst>
                                        <p:tav tm="0">
                                          <p:val>
                                            <p:strVal val="#ppt_x"/>
                                          </p:val>
                                        </p:tav>
                                        <p:tav tm="100000">
                                          <p:val>
                                            <p:strVal val="#ppt_x"/>
                                          </p:val>
                                        </p:tav>
                                      </p:tavLst>
                                    </p:anim>
                                    <p:anim calcmode="lin" valueType="num">
                                      <p:cBhvr additive="base">
                                        <p:cTn id="6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3" grpId="0" animBg="1"/>
      <p:bldP spid="20" grpId="0" animBg="1"/>
      <p:bldP spid="21" grpId="0" animBg="1"/>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zh-CN" altLang="en-US" dirty="0"/>
              <a:t>功率谱密度曲线</a:t>
            </a:r>
          </a:p>
        </p:txBody>
      </p:sp>
      <p:sp>
        <p:nvSpPr>
          <p:cNvPr id="61443" name="Rectangle 3"/>
          <p:cNvSpPr>
            <a:spLocks noGrp="1" noChangeArrowheads="1"/>
          </p:cNvSpPr>
          <p:nvPr>
            <p:ph type="body" idx="1"/>
          </p:nvPr>
        </p:nvSpPr>
        <p:spPr/>
        <p:txBody>
          <a:bodyPr>
            <a:normAutofit/>
          </a:bodyPr>
          <a:lstStyle/>
          <a:p>
            <a:pPr lvl="1"/>
            <a:endParaRPr lang="en-US" altLang="zh-CN" dirty="0" smtClean="0"/>
          </a:p>
          <a:p>
            <a:pPr lvl="1"/>
            <a:endParaRPr lang="zh-CN" altLang="en-US" dirty="0" smtClean="0"/>
          </a:p>
          <a:p>
            <a:pPr lvl="1"/>
            <a:endParaRPr lang="zh-CN" altLang="en-US" dirty="0" smtClean="0"/>
          </a:p>
          <a:p>
            <a:pPr lvl="1"/>
            <a:endParaRPr lang="zh-CN" altLang="en-US" dirty="0" smtClean="0"/>
          </a:p>
          <a:p>
            <a:r>
              <a:rPr lang="zh-CN" altLang="en-US" dirty="0" smtClean="0">
                <a:solidFill>
                  <a:srgbClr val="0000FF"/>
                </a:solidFill>
              </a:rPr>
              <a:t>从以上分析可见：</a:t>
            </a:r>
            <a:endParaRPr lang="en-US" altLang="zh-CN" dirty="0" smtClean="0">
              <a:solidFill>
                <a:srgbClr val="0000FF"/>
              </a:solidFill>
            </a:endParaRPr>
          </a:p>
          <a:p>
            <a:pPr lvl="1"/>
            <a:r>
              <a:rPr lang="en-US" altLang="zh-CN" dirty="0" smtClean="0"/>
              <a:t>2PSK</a:t>
            </a:r>
            <a:r>
              <a:rPr lang="zh-CN" altLang="en-US" dirty="0" smtClean="0"/>
              <a:t>信号的频谱特性与</a:t>
            </a:r>
            <a:r>
              <a:rPr lang="en-US" altLang="zh-CN" dirty="0" smtClean="0"/>
              <a:t>2ASK</a:t>
            </a:r>
            <a:r>
              <a:rPr lang="zh-CN" altLang="en-US" dirty="0" smtClean="0"/>
              <a:t>的十分相似，</a:t>
            </a:r>
            <a:r>
              <a:rPr lang="zh-CN" altLang="en-US" dirty="0" smtClean="0">
                <a:solidFill>
                  <a:srgbClr val="0000FF"/>
                </a:solidFill>
              </a:rPr>
              <a:t>带宽也是基带信号带宽的两倍</a:t>
            </a:r>
            <a:r>
              <a:rPr lang="zh-CN" altLang="en-US" dirty="0" smtClean="0"/>
              <a:t>。区别仅在于当</a:t>
            </a:r>
            <a:r>
              <a:rPr lang="en-US" altLang="zh-CN" dirty="0" smtClean="0"/>
              <a:t>P=1/2</a:t>
            </a:r>
            <a:r>
              <a:rPr lang="zh-CN" altLang="en-US" dirty="0" smtClean="0"/>
              <a:t>时，其谱中</a:t>
            </a:r>
            <a:r>
              <a:rPr lang="zh-CN" altLang="en-US" dirty="0" smtClean="0">
                <a:solidFill>
                  <a:srgbClr val="0000FF"/>
                </a:solidFill>
              </a:rPr>
              <a:t>无离散谱</a:t>
            </a:r>
            <a:r>
              <a:rPr lang="zh-CN" altLang="en-US" dirty="0" smtClean="0"/>
              <a:t>（即载波分量）</a:t>
            </a:r>
            <a:endParaRPr lang="en-US" altLang="zh-CN" dirty="0" smtClean="0"/>
          </a:p>
          <a:p>
            <a:pPr lvl="1"/>
            <a:r>
              <a:rPr lang="zh-CN" altLang="en-US" dirty="0" smtClean="0"/>
              <a:t>此时，</a:t>
            </a:r>
            <a:r>
              <a:rPr lang="en-US" altLang="zh-CN" dirty="0" smtClean="0"/>
              <a:t>2PSK</a:t>
            </a:r>
            <a:r>
              <a:rPr lang="zh-CN" altLang="en-US" dirty="0" smtClean="0"/>
              <a:t>信号实际上相当于</a:t>
            </a:r>
            <a:r>
              <a:rPr lang="zh-CN" altLang="en-US" dirty="0" smtClean="0">
                <a:solidFill>
                  <a:srgbClr val="0000FF"/>
                </a:solidFill>
              </a:rPr>
              <a:t>抑制载波的双边带信号</a:t>
            </a:r>
            <a:r>
              <a:rPr lang="zh-CN" altLang="en-US" dirty="0" smtClean="0"/>
              <a:t>。因此，可以看作是双极性基带信号作用下的调幅信号。</a:t>
            </a:r>
            <a:endParaRPr lang="zh-CN" altLang="en-US" dirty="0"/>
          </a:p>
        </p:txBody>
      </p:sp>
      <p:sp>
        <p:nvSpPr>
          <p:cNvPr id="6" name="灯片编号占位符 5"/>
          <p:cNvSpPr>
            <a:spLocks noGrp="1"/>
          </p:cNvSpPr>
          <p:nvPr>
            <p:ph type="sldNum" sz="quarter" idx="12"/>
          </p:nvPr>
        </p:nvSpPr>
        <p:spPr/>
        <p:txBody>
          <a:bodyPr/>
          <a:lstStyle/>
          <a:p>
            <a:fld id="{73C7A5E6-9366-49BD-895A-19E31418A952}" type="slidenum">
              <a:rPr lang="en-US" altLang="zh-CN" smtClean="0"/>
              <a:pPr/>
              <a:t>46</a:t>
            </a:fld>
            <a:endParaRPr lang="en-US" altLang="zh-CN"/>
          </a:p>
        </p:txBody>
      </p:sp>
      <p:sp>
        <p:nvSpPr>
          <p:cNvPr id="61445" name="Rectangle 5"/>
          <p:cNvSpPr>
            <a:spLocks noChangeArrowheads="1"/>
          </p:cNvSpPr>
          <p:nvPr/>
        </p:nvSpPr>
        <p:spPr bwMode="auto">
          <a:xfrm>
            <a:off x="0" y="257175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61444" name="Object 4"/>
          <p:cNvGraphicFramePr>
            <a:graphicFrameLocks noChangeAspect="1"/>
          </p:cNvGraphicFramePr>
          <p:nvPr>
            <p:extLst>
              <p:ext uri="{D42A27DB-BD31-4B8C-83A1-F6EECF244321}">
                <p14:modId xmlns:p14="http://schemas.microsoft.com/office/powerpoint/2010/main" val="1570733961"/>
              </p:ext>
            </p:extLst>
          </p:nvPr>
        </p:nvGraphicFramePr>
        <p:xfrm>
          <a:off x="1187625" y="980728"/>
          <a:ext cx="6408711" cy="2393667"/>
        </p:xfrm>
        <a:graphic>
          <a:graphicData uri="http://schemas.openxmlformats.org/presentationml/2006/ole">
            <mc:AlternateContent xmlns:mc="http://schemas.openxmlformats.org/markup-compatibility/2006">
              <mc:Choice xmlns:v="urn:schemas-microsoft-com:vml" Requires="v">
                <p:oleObj spid="_x0000_s29886" name="Visio" r:id="rId3" imgW="5233111" imgH="1954987" progId="Visio.Drawing.11">
                  <p:embed/>
                </p:oleObj>
              </mc:Choice>
              <mc:Fallback>
                <p:oleObj name="Visio" r:id="rId3" imgW="5233111" imgH="1954987" progId="Visio.Drawing.11">
                  <p:embed/>
                  <p:pic>
                    <p:nvPicPr>
                      <p:cNvPr id="0" name="Picture 1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5" y="980728"/>
                        <a:ext cx="6408711" cy="23936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43">
                                            <p:txEl>
                                              <p:pRg st="4" end="4"/>
                                            </p:txEl>
                                          </p:spTgt>
                                        </p:tgtEl>
                                        <p:attrNameLst>
                                          <p:attrName>style.visibility</p:attrName>
                                        </p:attrNameLst>
                                      </p:cBhvr>
                                      <p:to>
                                        <p:strVal val="visible"/>
                                      </p:to>
                                    </p:set>
                                    <p:anim calcmode="lin" valueType="num">
                                      <p:cBhvr additive="base">
                                        <p:cTn id="7" dur="500" fill="hold"/>
                                        <p:tgtEl>
                                          <p:spTgt spid="6144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43">
                                            <p:txEl>
                                              <p:pRg st="5" end="5"/>
                                            </p:txEl>
                                          </p:spTgt>
                                        </p:tgtEl>
                                        <p:attrNameLst>
                                          <p:attrName>style.visibility</p:attrName>
                                        </p:attrNameLst>
                                      </p:cBhvr>
                                      <p:to>
                                        <p:strVal val="visible"/>
                                      </p:to>
                                    </p:set>
                                    <p:anim calcmode="lin" valueType="num">
                                      <p:cBhvr additive="base">
                                        <p:cTn id="13" dur="500" fill="hold"/>
                                        <p:tgtEl>
                                          <p:spTgt spid="6144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4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43">
                                            <p:txEl>
                                              <p:pRg st="6" end="6"/>
                                            </p:txEl>
                                          </p:spTgt>
                                        </p:tgtEl>
                                        <p:attrNameLst>
                                          <p:attrName>style.visibility</p:attrName>
                                        </p:attrNameLst>
                                      </p:cBhvr>
                                      <p:to>
                                        <p:strVal val="visible"/>
                                      </p:to>
                                    </p:set>
                                    <p:anim calcmode="lin" valueType="num">
                                      <p:cBhvr additive="base">
                                        <p:cTn id="19" dur="500" fill="hold"/>
                                        <p:tgtEl>
                                          <p:spTgt spid="6144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4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7</a:t>
            </a:r>
            <a:r>
              <a:rPr lang="zh-CN" altLang="en-US" dirty="0" smtClean="0"/>
              <a:t>章 数字带通传输系统 </a:t>
            </a:r>
            <a:endParaRPr lang="zh-CN" altLang="en-US" dirty="0"/>
          </a:p>
        </p:txBody>
      </p:sp>
      <p:sp>
        <p:nvSpPr>
          <p:cNvPr id="3" name="内容占位符 2"/>
          <p:cNvSpPr>
            <a:spLocks noGrp="1"/>
          </p:cNvSpPr>
          <p:nvPr>
            <p:ph idx="1"/>
          </p:nvPr>
        </p:nvSpPr>
        <p:spPr/>
        <p:txBody>
          <a:bodyPr/>
          <a:lstStyle/>
          <a:p>
            <a:r>
              <a:rPr lang="en-US" altLang="zh-CN" dirty="0" smtClean="0">
                <a:solidFill>
                  <a:srgbClr val="FF0000"/>
                </a:solidFill>
              </a:rPr>
              <a:t>7.1 </a:t>
            </a:r>
            <a:r>
              <a:rPr lang="zh-CN" altLang="en-US" dirty="0" smtClean="0">
                <a:solidFill>
                  <a:srgbClr val="FF0000"/>
                </a:solidFill>
              </a:rPr>
              <a:t>二进制数字调制原理</a:t>
            </a:r>
          </a:p>
          <a:p>
            <a:r>
              <a:rPr lang="en-US" altLang="zh-CN" dirty="0" smtClean="0"/>
              <a:t>7.2  </a:t>
            </a:r>
            <a:r>
              <a:rPr lang="zh-CN" altLang="en-US" dirty="0" smtClean="0"/>
              <a:t>二进制数字调制系统的抗噪声性能</a:t>
            </a:r>
          </a:p>
          <a:p>
            <a:r>
              <a:rPr lang="en-US" altLang="zh-CN" dirty="0" smtClean="0"/>
              <a:t>7.3  </a:t>
            </a:r>
            <a:r>
              <a:rPr lang="zh-CN" altLang="en-US" dirty="0" smtClean="0"/>
              <a:t>二进制数字调制系统的性能比较</a:t>
            </a:r>
          </a:p>
          <a:p>
            <a:r>
              <a:rPr lang="en-US" altLang="zh-CN" dirty="0" smtClean="0"/>
              <a:t>7.4</a:t>
            </a:r>
            <a:r>
              <a:rPr lang="zh-CN" altLang="en-US" dirty="0" smtClean="0"/>
              <a:t>多进制数字调制原理</a:t>
            </a:r>
          </a:p>
          <a:p>
            <a:r>
              <a:rPr lang="en-US" altLang="zh-CN" dirty="0" smtClean="0"/>
              <a:t>7.5 </a:t>
            </a:r>
            <a:r>
              <a:rPr lang="zh-CN" altLang="en-US" dirty="0" smtClean="0"/>
              <a:t>多进制数字调制系统的抗噪声性能</a:t>
            </a:r>
          </a:p>
          <a:p>
            <a:endParaRPr lang="en-US" altLang="zh-CN" b="0" dirty="0" smtClean="0"/>
          </a:p>
        </p:txBody>
      </p:sp>
      <p:sp>
        <p:nvSpPr>
          <p:cNvPr id="4" name="灯片编号占位符 3"/>
          <p:cNvSpPr>
            <a:spLocks noGrp="1"/>
          </p:cNvSpPr>
          <p:nvPr>
            <p:ph type="sldNum" sz="quarter" idx="12"/>
          </p:nvPr>
        </p:nvSpPr>
        <p:spPr/>
        <p:txBody>
          <a:bodyPr/>
          <a:lstStyle/>
          <a:p>
            <a:fld id="{E31375A4-56A4-47D6-9801-1991572033F7}" type="slidenum">
              <a:rPr lang="en-US" smtClean="0"/>
              <a:pPr/>
              <a:t>47</a:t>
            </a:fld>
            <a:endParaRPr lang="en-US"/>
          </a:p>
        </p:txBody>
      </p:sp>
      <p:sp>
        <p:nvSpPr>
          <p:cNvPr id="5" name="矩形 4"/>
          <p:cNvSpPr/>
          <p:nvPr/>
        </p:nvSpPr>
        <p:spPr>
          <a:xfrm>
            <a:off x="3491880" y="1772816"/>
            <a:ext cx="5530681" cy="156966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altLang="zh-CN" sz="2400" b="1" dirty="0" smtClean="0">
                <a:solidFill>
                  <a:srgbClr val="0000FF"/>
                </a:solidFill>
                <a:latin typeface="+mj-ea"/>
                <a:ea typeface="+mj-ea"/>
              </a:rPr>
              <a:t>7.1.1 </a:t>
            </a:r>
            <a:r>
              <a:rPr lang="zh-CN" altLang="en-US" sz="2400" b="1" dirty="0" smtClean="0">
                <a:solidFill>
                  <a:srgbClr val="0000FF"/>
                </a:solidFill>
                <a:latin typeface="+mj-ea"/>
                <a:ea typeface="+mj-ea"/>
              </a:rPr>
              <a:t>二进制振幅键控</a:t>
            </a:r>
            <a:r>
              <a:rPr lang="en-US" altLang="zh-CN" sz="2400" b="1" dirty="0" smtClean="0">
                <a:solidFill>
                  <a:srgbClr val="0000FF"/>
                </a:solidFill>
                <a:latin typeface="+mj-ea"/>
                <a:ea typeface="+mj-ea"/>
              </a:rPr>
              <a:t>(2ASK</a:t>
            </a:r>
            <a:r>
              <a:rPr lang="zh-CN" altLang="en-US" sz="2400" b="1" dirty="0" smtClean="0">
                <a:solidFill>
                  <a:srgbClr val="0000FF"/>
                </a:solidFill>
                <a:latin typeface="+mj-ea"/>
                <a:ea typeface="+mj-ea"/>
              </a:rPr>
              <a:t>）</a:t>
            </a:r>
            <a:endParaRPr lang="en-US" altLang="zh-CN" sz="2400" b="1" dirty="0" smtClean="0">
              <a:solidFill>
                <a:srgbClr val="0000FF"/>
              </a:solidFill>
              <a:latin typeface="+mj-ea"/>
              <a:ea typeface="+mj-ea"/>
            </a:endParaRPr>
          </a:p>
          <a:p>
            <a:r>
              <a:rPr lang="en-US" altLang="zh-CN" sz="2400" b="1" dirty="0" smtClean="0">
                <a:solidFill>
                  <a:srgbClr val="0000FF"/>
                </a:solidFill>
                <a:latin typeface="+mj-ea"/>
                <a:ea typeface="+mj-ea"/>
              </a:rPr>
              <a:t>7.1.2  </a:t>
            </a:r>
            <a:r>
              <a:rPr lang="zh-CN" altLang="en-US" sz="2400" b="1" dirty="0" smtClean="0">
                <a:solidFill>
                  <a:srgbClr val="0000FF"/>
                </a:solidFill>
                <a:latin typeface="+mj-ea"/>
                <a:ea typeface="+mj-ea"/>
              </a:rPr>
              <a:t>二进制频移键控（</a:t>
            </a:r>
            <a:r>
              <a:rPr lang="en-US" altLang="zh-CN" sz="2400" b="1" dirty="0" smtClean="0">
                <a:solidFill>
                  <a:srgbClr val="0000FF"/>
                </a:solidFill>
                <a:latin typeface="+mj-ea"/>
                <a:ea typeface="+mj-ea"/>
              </a:rPr>
              <a:t>2FSK</a:t>
            </a:r>
            <a:r>
              <a:rPr lang="zh-CN" altLang="en-US" sz="2400" b="1" dirty="0" smtClean="0">
                <a:solidFill>
                  <a:srgbClr val="0000FF"/>
                </a:solidFill>
                <a:latin typeface="+mj-ea"/>
                <a:ea typeface="+mj-ea"/>
              </a:rPr>
              <a:t>）</a:t>
            </a:r>
            <a:endParaRPr lang="en-US" altLang="zh-CN" sz="2400" b="1" dirty="0" smtClean="0">
              <a:solidFill>
                <a:srgbClr val="0000FF"/>
              </a:solidFill>
              <a:latin typeface="+mj-ea"/>
              <a:ea typeface="+mj-ea"/>
            </a:endParaRPr>
          </a:p>
          <a:p>
            <a:r>
              <a:rPr lang="en-US" altLang="zh-CN" sz="2400" b="1" dirty="0">
                <a:solidFill>
                  <a:srgbClr val="0000FF"/>
                </a:solidFill>
                <a:latin typeface="+mj-ea"/>
                <a:ea typeface="+mj-ea"/>
              </a:rPr>
              <a:t>7.1.3  </a:t>
            </a:r>
            <a:r>
              <a:rPr lang="zh-CN" altLang="en-US" sz="2400" b="1" dirty="0">
                <a:solidFill>
                  <a:srgbClr val="0000FF"/>
                </a:solidFill>
                <a:latin typeface="+mj-ea"/>
                <a:ea typeface="+mj-ea"/>
              </a:rPr>
              <a:t>二进制相移键控（</a:t>
            </a:r>
            <a:r>
              <a:rPr lang="en-US" altLang="zh-CN" sz="2400" b="1" dirty="0">
                <a:solidFill>
                  <a:srgbClr val="0000FF"/>
                </a:solidFill>
                <a:latin typeface="+mj-ea"/>
                <a:ea typeface="+mj-ea"/>
              </a:rPr>
              <a:t>2PSK</a:t>
            </a:r>
            <a:r>
              <a:rPr lang="zh-CN" altLang="en-US" sz="2400" b="1" dirty="0" smtClean="0">
                <a:solidFill>
                  <a:srgbClr val="0000FF"/>
                </a:solidFill>
                <a:latin typeface="+mj-ea"/>
                <a:ea typeface="+mj-ea"/>
              </a:rPr>
              <a:t>）</a:t>
            </a:r>
            <a:endParaRPr lang="en-US" altLang="zh-CN" sz="2400" b="1" dirty="0" smtClean="0">
              <a:solidFill>
                <a:srgbClr val="0000FF"/>
              </a:solidFill>
              <a:latin typeface="+mj-ea"/>
              <a:ea typeface="+mj-ea"/>
            </a:endParaRPr>
          </a:p>
          <a:p>
            <a:r>
              <a:rPr lang="en-US" altLang="zh-CN" sz="2400" b="1" dirty="0">
                <a:solidFill>
                  <a:srgbClr val="FF0000"/>
                </a:solidFill>
                <a:latin typeface="+mj-ea"/>
                <a:ea typeface="+mj-ea"/>
              </a:rPr>
              <a:t>7.1.4  </a:t>
            </a:r>
            <a:r>
              <a:rPr lang="zh-CN" altLang="en-US" sz="2400" b="1" dirty="0">
                <a:solidFill>
                  <a:srgbClr val="FF0000"/>
                </a:solidFill>
                <a:latin typeface="+mj-ea"/>
                <a:ea typeface="+mj-ea"/>
              </a:rPr>
              <a:t>二进制差分相移键控（</a:t>
            </a:r>
            <a:r>
              <a:rPr lang="en-US" altLang="zh-CN" sz="2400" b="1" dirty="0">
                <a:solidFill>
                  <a:srgbClr val="FF0000"/>
                </a:solidFill>
                <a:latin typeface="+mj-ea"/>
                <a:ea typeface="+mj-ea"/>
              </a:rPr>
              <a:t>2DPSK</a:t>
            </a:r>
            <a:r>
              <a:rPr lang="zh-CN" altLang="en-US" sz="2400" b="1" dirty="0">
                <a:solidFill>
                  <a:srgbClr val="FF0000"/>
                </a:solidFill>
                <a:latin typeface="+mj-ea"/>
                <a:ea typeface="+mj-ea"/>
              </a:rPr>
              <a:t>）</a:t>
            </a:r>
          </a:p>
        </p:txBody>
      </p:sp>
    </p:spTree>
    <p:extLst>
      <p:ext uri="{BB962C8B-B14F-4D97-AF65-F5344CB8AC3E}">
        <p14:creationId xmlns:p14="http://schemas.microsoft.com/office/powerpoint/2010/main" val="611237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7.1.4  </a:t>
            </a:r>
            <a:r>
              <a:rPr lang="zh-CN" altLang="en-US" dirty="0"/>
              <a:t>二进制差分相移键控（</a:t>
            </a:r>
            <a:r>
              <a:rPr lang="en-US" altLang="zh-CN" dirty="0"/>
              <a:t>2DPSK</a:t>
            </a:r>
            <a:r>
              <a:rPr lang="zh-CN" altLang="en-US" dirty="0"/>
              <a:t>）</a:t>
            </a:r>
          </a:p>
        </p:txBody>
      </p:sp>
      <p:sp>
        <p:nvSpPr>
          <p:cNvPr id="3" name="内容占位符 2"/>
          <p:cNvSpPr>
            <a:spLocks noGrp="1"/>
          </p:cNvSpPr>
          <p:nvPr>
            <p:ph idx="1"/>
          </p:nvPr>
        </p:nvSpPr>
        <p:spPr/>
        <p:txBody>
          <a:bodyPr/>
          <a:lstStyle/>
          <a:p>
            <a:r>
              <a:rPr lang="zh-CN" altLang="en-US" dirty="0" smtClean="0">
                <a:solidFill>
                  <a:srgbClr val="0000FF"/>
                </a:solidFill>
              </a:rPr>
              <a:t>问题描述</a:t>
            </a:r>
            <a:r>
              <a:rPr lang="zh-CN" altLang="en-US" dirty="0" smtClean="0"/>
              <a:t>：</a:t>
            </a:r>
            <a:endParaRPr lang="en-US" altLang="zh-CN" dirty="0" smtClean="0"/>
          </a:p>
          <a:p>
            <a:r>
              <a:rPr lang="en-US" altLang="zh-CN" dirty="0" smtClean="0"/>
              <a:t>2PSK</a:t>
            </a:r>
            <a:r>
              <a:rPr lang="zh-CN" altLang="en-US" dirty="0" smtClean="0"/>
              <a:t>中，相位变化以未调载波相位作为基准，以载波</a:t>
            </a:r>
            <a:r>
              <a:rPr lang="zh-CN" altLang="en-US" dirty="0" smtClean="0">
                <a:solidFill>
                  <a:srgbClr val="FF0000"/>
                </a:solidFill>
              </a:rPr>
              <a:t>绝对相位</a:t>
            </a:r>
            <a:r>
              <a:rPr lang="zh-CN" altLang="en-US" dirty="0" smtClean="0"/>
              <a:t>表示数字信息。</a:t>
            </a:r>
            <a:endParaRPr lang="en-US" altLang="zh-CN" dirty="0" smtClean="0"/>
          </a:p>
          <a:p>
            <a:r>
              <a:rPr lang="zh-CN" altLang="en-US" dirty="0" smtClean="0"/>
              <a:t>载波恢复中相位有模糊，导致解调的“</a:t>
            </a:r>
            <a:r>
              <a:rPr lang="zh-CN" altLang="en-US" dirty="0" smtClean="0">
                <a:solidFill>
                  <a:srgbClr val="FF0000"/>
                </a:solidFill>
              </a:rPr>
              <a:t>反向工作</a:t>
            </a:r>
            <a:r>
              <a:rPr lang="zh-CN" altLang="en-US" dirty="0" smtClean="0"/>
              <a:t>”，即恢复出的数字信号“</a:t>
            </a:r>
            <a:r>
              <a:rPr lang="en-US" altLang="zh-CN" dirty="0" smtClean="0"/>
              <a:t>1</a:t>
            </a:r>
            <a:r>
              <a:rPr lang="zh-CN" altLang="en-US" dirty="0" smtClean="0"/>
              <a:t>”和“</a:t>
            </a:r>
            <a:r>
              <a:rPr lang="en-US" altLang="zh-CN" dirty="0" smtClean="0"/>
              <a:t>0</a:t>
            </a:r>
            <a:r>
              <a:rPr lang="zh-CN" altLang="en-US" dirty="0" smtClean="0"/>
              <a:t>”倒置。</a:t>
            </a:r>
            <a:endParaRPr lang="en-US" altLang="zh-CN" dirty="0" smtClean="0"/>
          </a:p>
          <a:p>
            <a:endParaRPr lang="en-US" altLang="zh-CN" dirty="0"/>
          </a:p>
          <a:p>
            <a:r>
              <a:rPr lang="zh-CN" altLang="en-US" dirty="0" smtClean="0">
                <a:solidFill>
                  <a:srgbClr val="FF0000"/>
                </a:solidFill>
              </a:rPr>
              <a:t>         相对相位</a:t>
            </a:r>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48</a:t>
            </a:fld>
            <a:endParaRPr lang="en-US"/>
          </a:p>
        </p:txBody>
      </p:sp>
      <p:sp>
        <p:nvSpPr>
          <p:cNvPr id="5" name="椭圆 4"/>
          <p:cNvSpPr/>
          <p:nvPr/>
        </p:nvSpPr>
        <p:spPr>
          <a:xfrm>
            <a:off x="1691680" y="2132856"/>
            <a:ext cx="1944216" cy="864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a:off x="2159732" y="2996952"/>
            <a:ext cx="648072" cy="1512168"/>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2911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 calcmode="lin" valueType="num">
                                      <p:cBhvr additive="base">
                                        <p:cTn id="1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zh-CN" dirty="0"/>
              <a:t>7.1.4  </a:t>
            </a:r>
            <a:r>
              <a:rPr lang="zh-CN" altLang="en-US" dirty="0"/>
              <a:t>二进制差分相移键控（</a:t>
            </a:r>
            <a:r>
              <a:rPr lang="en-US" altLang="zh-CN" dirty="0"/>
              <a:t>2DPSK</a:t>
            </a:r>
            <a:r>
              <a:rPr lang="zh-CN" altLang="en-US" dirty="0"/>
              <a:t>）</a:t>
            </a:r>
          </a:p>
        </p:txBody>
      </p:sp>
      <p:sp>
        <p:nvSpPr>
          <p:cNvPr id="62467" name="Rectangle 3"/>
          <p:cNvSpPr>
            <a:spLocks noGrp="1" noChangeArrowheads="1"/>
          </p:cNvSpPr>
          <p:nvPr>
            <p:ph type="body" idx="1"/>
          </p:nvPr>
        </p:nvSpPr>
        <p:spPr/>
        <p:txBody>
          <a:bodyPr>
            <a:normAutofit/>
          </a:bodyPr>
          <a:lstStyle/>
          <a:p>
            <a:pPr>
              <a:lnSpc>
                <a:spcPct val="150000"/>
              </a:lnSpc>
            </a:pPr>
            <a:r>
              <a:rPr lang="en-US" altLang="zh-CN" dirty="0" smtClean="0">
                <a:solidFill>
                  <a:srgbClr val="0000FF"/>
                </a:solidFill>
              </a:rPr>
              <a:t>2DPSK</a:t>
            </a:r>
            <a:r>
              <a:rPr lang="zh-CN" altLang="en-US" dirty="0" smtClean="0">
                <a:solidFill>
                  <a:srgbClr val="0000FF"/>
                </a:solidFill>
              </a:rPr>
              <a:t>原理</a:t>
            </a:r>
          </a:p>
          <a:p>
            <a:pPr lvl="1">
              <a:lnSpc>
                <a:spcPct val="150000"/>
              </a:lnSpc>
            </a:pPr>
            <a:r>
              <a:rPr lang="en-US" altLang="zh-CN" dirty="0" smtClean="0"/>
              <a:t>2DPSK</a:t>
            </a:r>
            <a:r>
              <a:rPr lang="zh-CN" altLang="en-US" dirty="0" smtClean="0"/>
              <a:t>是利用前后相邻码元的载波</a:t>
            </a:r>
            <a:r>
              <a:rPr lang="zh-CN" altLang="en-US" dirty="0" smtClean="0">
                <a:solidFill>
                  <a:srgbClr val="FF0000"/>
                </a:solidFill>
              </a:rPr>
              <a:t>相对相位变化</a:t>
            </a:r>
            <a:r>
              <a:rPr lang="zh-CN" altLang="en-US" dirty="0" smtClean="0"/>
              <a:t>传递数字信息，所以又称</a:t>
            </a:r>
            <a:r>
              <a:rPr lang="zh-CN" altLang="en-US" dirty="0" smtClean="0">
                <a:solidFill>
                  <a:srgbClr val="0000FF"/>
                </a:solidFill>
              </a:rPr>
              <a:t>相对相移键控</a:t>
            </a:r>
            <a:r>
              <a:rPr lang="zh-CN" altLang="en-US" dirty="0" smtClean="0"/>
              <a:t>。</a:t>
            </a:r>
          </a:p>
          <a:p>
            <a:pPr lvl="1">
              <a:lnSpc>
                <a:spcPct val="150000"/>
              </a:lnSpc>
            </a:pPr>
            <a:r>
              <a:rPr lang="zh-CN" altLang="en-US" dirty="0" smtClean="0"/>
              <a:t>假设</a:t>
            </a:r>
            <a:r>
              <a:rPr lang="zh-CN" altLang="en-US" dirty="0" smtClean="0">
                <a:solidFill>
                  <a:srgbClr val="FF0000"/>
                </a:solidFill>
                <a:sym typeface="Symbol" pitchFamily="18" charset="2"/>
              </a:rPr>
              <a:t></a:t>
            </a:r>
            <a:r>
              <a:rPr lang="zh-CN" altLang="en-US" dirty="0" smtClean="0">
                <a:sym typeface="Symbol" pitchFamily="18" charset="2"/>
              </a:rPr>
              <a:t></a:t>
            </a:r>
            <a:r>
              <a:rPr lang="zh-CN" altLang="en-US" dirty="0" smtClean="0"/>
              <a:t>为当前码元与前一码元的载波相位差，定义数字信息与</a:t>
            </a:r>
            <a:r>
              <a:rPr lang="zh-CN" altLang="en-US" dirty="0" smtClean="0">
                <a:sym typeface="Symbol" pitchFamily="18" charset="2"/>
              </a:rPr>
              <a:t> </a:t>
            </a:r>
            <a:r>
              <a:rPr lang="zh-CN" altLang="en-US" dirty="0" smtClean="0"/>
              <a:t>之间的关系为</a:t>
            </a:r>
          </a:p>
          <a:p>
            <a:pPr lvl="1">
              <a:lnSpc>
                <a:spcPct val="150000"/>
              </a:lnSpc>
            </a:pPr>
            <a:endParaRPr lang="zh-CN" altLang="en-US" dirty="0" smtClean="0"/>
          </a:p>
          <a:p>
            <a:pPr lvl="1">
              <a:lnSpc>
                <a:spcPct val="150000"/>
              </a:lnSpc>
            </a:pPr>
            <a:endParaRPr lang="zh-CN" altLang="en-US" dirty="0" smtClean="0"/>
          </a:p>
        </p:txBody>
      </p:sp>
      <p:sp>
        <p:nvSpPr>
          <p:cNvPr id="7" name="灯片编号占位符 5"/>
          <p:cNvSpPr>
            <a:spLocks noGrp="1"/>
          </p:cNvSpPr>
          <p:nvPr>
            <p:ph type="sldNum" sz="quarter" idx="12"/>
          </p:nvPr>
        </p:nvSpPr>
        <p:spPr/>
        <p:txBody>
          <a:bodyPr/>
          <a:lstStyle/>
          <a:p>
            <a:fld id="{3A585C02-BBC5-4F42-9CDC-F64A24C6BB7E}" type="slidenum">
              <a:rPr lang="en-US" altLang="zh-CN" smtClean="0"/>
              <a:pPr/>
              <a:t>49</a:t>
            </a:fld>
            <a:endParaRPr lang="en-US" altLang="zh-CN"/>
          </a:p>
        </p:txBody>
      </p:sp>
      <p:sp>
        <p:nvSpPr>
          <p:cNvPr id="62469" name="Rectangle 5"/>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62468" name="Object 4"/>
          <p:cNvGraphicFramePr>
            <a:graphicFrameLocks noChangeAspect="1"/>
          </p:cNvGraphicFramePr>
          <p:nvPr>
            <p:extLst>
              <p:ext uri="{D42A27DB-BD31-4B8C-83A1-F6EECF244321}">
                <p14:modId xmlns:p14="http://schemas.microsoft.com/office/powerpoint/2010/main" val="2376818715"/>
              </p:ext>
            </p:extLst>
          </p:nvPr>
        </p:nvGraphicFramePr>
        <p:xfrm>
          <a:off x="1763688" y="4725144"/>
          <a:ext cx="4392488" cy="1097655"/>
        </p:xfrm>
        <a:graphic>
          <a:graphicData uri="http://schemas.openxmlformats.org/presentationml/2006/ole">
            <mc:AlternateContent xmlns:mc="http://schemas.openxmlformats.org/markup-compatibility/2006">
              <mc:Choice xmlns:v="urn:schemas-microsoft-com:vml" Requires="v">
                <p:oleObj spid="_x0000_s30922" name="公式" r:id="rId3" imgW="1943100" imgH="482600" progId="Equation.3">
                  <p:embed/>
                </p:oleObj>
              </mc:Choice>
              <mc:Fallback>
                <p:oleObj name="公式" r:id="rId3" imgW="1943100" imgH="482600" progId="Equation.3">
                  <p:embed/>
                  <p:pic>
                    <p:nvPicPr>
                      <p:cNvPr id="0" name="Picture 1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4725144"/>
                        <a:ext cx="4392488" cy="10976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467">
                                            <p:txEl>
                                              <p:pRg st="2" end="2"/>
                                            </p:txEl>
                                          </p:spTgt>
                                        </p:tgtEl>
                                        <p:attrNameLst>
                                          <p:attrName>style.visibility</p:attrName>
                                        </p:attrNameLst>
                                      </p:cBhvr>
                                      <p:to>
                                        <p:strVal val="visible"/>
                                      </p:to>
                                    </p:set>
                                    <p:anim calcmode="lin" valueType="num">
                                      <p:cBhvr additive="base">
                                        <p:cTn id="7" dur="500" fill="hold"/>
                                        <p:tgtEl>
                                          <p:spTgt spid="6246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46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2468"/>
                                        </p:tgtEl>
                                        <p:attrNameLst>
                                          <p:attrName>style.visibility</p:attrName>
                                        </p:attrNameLst>
                                      </p:cBhvr>
                                      <p:to>
                                        <p:strVal val="visible"/>
                                      </p:to>
                                    </p:set>
                                    <p:anim calcmode="lin" valueType="num">
                                      <p:cBhvr additive="base">
                                        <p:cTn id="11" dur="500" fill="hold"/>
                                        <p:tgtEl>
                                          <p:spTgt spid="62468"/>
                                        </p:tgtEl>
                                        <p:attrNameLst>
                                          <p:attrName>ppt_x</p:attrName>
                                        </p:attrNameLst>
                                      </p:cBhvr>
                                      <p:tavLst>
                                        <p:tav tm="0">
                                          <p:val>
                                            <p:strVal val="#ppt_x"/>
                                          </p:val>
                                        </p:tav>
                                        <p:tav tm="100000">
                                          <p:val>
                                            <p:strVal val="#ppt_x"/>
                                          </p:val>
                                        </p:tav>
                                      </p:tavLst>
                                    </p:anim>
                                    <p:anim calcmode="lin" valueType="num">
                                      <p:cBhvr additive="base">
                                        <p:cTn id="12" dur="500" fill="hold"/>
                                        <p:tgtEl>
                                          <p:spTgt spid="624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7</a:t>
            </a:r>
            <a:r>
              <a:rPr lang="zh-CN" altLang="en-US" dirty="0" smtClean="0"/>
              <a:t>章 数字带通传输系统 </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7.1 </a:t>
            </a:r>
            <a:r>
              <a:rPr lang="zh-CN" altLang="en-US" dirty="0" smtClean="0"/>
              <a:t>二进制数字调制原理</a:t>
            </a:r>
          </a:p>
          <a:p>
            <a:r>
              <a:rPr lang="en-US" altLang="zh-CN" dirty="0" smtClean="0"/>
              <a:t>7.2  </a:t>
            </a:r>
            <a:r>
              <a:rPr lang="zh-CN" altLang="en-US" dirty="0" smtClean="0"/>
              <a:t>二进制数字调制系统的抗噪声性能</a:t>
            </a:r>
          </a:p>
          <a:p>
            <a:r>
              <a:rPr lang="en-US" altLang="zh-CN" dirty="0" smtClean="0"/>
              <a:t>7.3  </a:t>
            </a:r>
            <a:r>
              <a:rPr lang="zh-CN" altLang="en-US" dirty="0" smtClean="0"/>
              <a:t>二进制数字调制系统的性能比较</a:t>
            </a:r>
          </a:p>
          <a:p>
            <a:r>
              <a:rPr lang="en-US" altLang="zh-CN" dirty="0" smtClean="0"/>
              <a:t>7.4</a:t>
            </a:r>
            <a:r>
              <a:rPr lang="zh-CN" altLang="en-US" dirty="0" smtClean="0"/>
              <a:t>多进制数字调制原理</a:t>
            </a:r>
          </a:p>
          <a:p>
            <a:r>
              <a:rPr lang="en-US" altLang="zh-CN" dirty="0" smtClean="0"/>
              <a:t>7.5 </a:t>
            </a:r>
            <a:r>
              <a:rPr lang="zh-CN" altLang="en-US" dirty="0" smtClean="0"/>
              <a:t>多进制数字调制系统的抗噪声性能</a:t>
            </a:r>
          </a:p>
          <a:p>
            <a:r>
              <a:rPr lang="zh-CN" altLang="en-US" dirty="0">
                <a:solidFill>
                  <a:srgbClr val="0000FF"/>
                </a:solidFill>
              </a:rPr>
              <a:t>本章</a:t>
            </a:r>
            <a:r>
              <a:rPr lang="zh-CN" altLang="en-US" dirty="0" smtClean="0">
                <a:solidFill>
                  <a:srgbClr val="0000FF"/>
                </a:solidFill>
              </a:rPr>
              <a:t>内容安排</a:t>
            </a:r>
            <a:r>
              <a:rPr lang="zh-CN" altLang="en-US" dirty="0" smtClean="0"/>
              <a:t>：</a:t>
            </a:r>
            <a:endParaRPr lang="en-US" altLang="zh-CN" dirty="0" smtClean="0"/>
          </a:p>
          <a:p>
            <a:pPr lvl="1"/>
            <a:r>
              <a:rPr lang="zh-CN" altLang="en-US" dirty="0">
                <a:solidFill>
                  <a:srgbClr val="FF0000"/>
                </a:solidFill>
              </a:rPr>
              <a:t>二进制</a:t>
            </a:r>
            <a:r>
              <a:rPr lang="zh-CN" altLang="en-US" dirty="0"/>
              <a:t>数字调</a:t>
            </a:r>
            <a:r>
              <a:rPr lang="zh-CN" altLang="en-US" dirty="0" smtClean="0"/>
              <a:t>制原理及抗噪声性能，简要介绍多进制调制基本原理</a:t>
            </a:r>
            <a:endParaRPr lang="en-US" altLang="zh-CN" dirty="0" smtClean="0"/>
          </a:p>
          <a:p>
            <a:pPr lvl="1"/>
            <a:r>
              <a:rPr lang="zh-CN" altLang="en-US" dirty="0" smtClean="0"/>
              <a:t>现代的，改进的调制方式，下一章介绍</a:t>
            </a:r>
            <a:endParaRPr lang="en-US" altLang="zh-CN" dirty="0" smtClean="0"/>
          </a:p>
          <a:p>
            <a:endParaRPr lang="en-US" altLang="zh-CN" dirty="0"/>
          </a:p>
        </p:txBody>
      </p:sp>
      <p:sp>
        <p:nvSpPr>
          <p:cNvPr id="4" name="灯片编号占位符 3"/>
          <p:cNvSpPr>
            <a:spLocks noGrp="1"/>
          </p:cNvSpPr>
          <p:nvPr>
            <p:ph type="sldNum" sz="quarter" idx="12"/>
          </p:nvPr>
        </p:nvSpPr>
        <p:spPr/>
        <p:txBody>
          <a:bodyPr/>
          <a:lstStyle/>
          <a:p>
            <a:fld id="{E31375A4-56A4-47D6-9801-1991572033F7}" type="slidenum">
              <a:rPr lang="en-US" smtClean="0"/>
              <a:pPr/>
              <a:t>5</a:t>
            </a:fld>
            <a:endParaRPr lang="en-US"/>
          </a:p>
        </p:txBody>
      </p:sp>
    </p:spTree>
    <p:extLst>
      <p:ext uri="{BB962C8B-B14F-4D97-AF65-F5344CB8AC3E}">
        <p14:creationId xmlns:p14="http://schemas.microsoft.com/office/powerpoint/2010/main" val="2708135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 calcmode="lin" valueType="num">
                                      <p:cBhvr additive="base">
                                        <p:cTn id="1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 calcmode="lin" valueType="num">
                                      <p:cBhvr additive="base">
                                        <p:cTn id="1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normAutofit/>
          </a:bodyPr>
          <a:lstStyle/>
          <a:p>
            <a:r>
              <a:rPr lang="zh-CN" altLang="en-US" dirty="0"/>
              <a:t>例</a:t>
            </a:r>
            <a:r>
              <a:rPr lang="zh-CN" altLang="en-US" dirty="0" smtClean="0"/>
              <a:t>：</a:t>
            </a:r>
            <a:endParaRPr lang="zh-CN" altLang="en-US" dirty="0"/>
          </a:p>
        </p:txBody>
      </p:sp>
      <p:sp>
        <p:nvSpPr>
          <p:cNvPr id="63491" name="Rectangle 3"/>
          <p:cNvSpPr>
            <a:spLocks noGrp="1" noChangeArrowheads="1"/>
          </p:cNvSpPr>
          <p:nvPr>
            <p:ph type="body" idx="1"/>
          </p:nvPr>
        </p:nvSpPr>
        <p:spPr/>
        <p:txBody>
          <a:bodyPr>
            <a:normAutofit/>
          </a:bodyPr>
          <a:lstStyle/>
          <a:p>
            <a:r>
              <a:rPr lang="zh-CN" altLang="en-US" dirty="0"/>
              <a:t>二进制数字信息</a:t>
            </a:r>
            <a:r>
              <a:rPr lang="zh-CN" altLang="en-US" dirty="0" smtClean="0"/>
              <a:t>与对应</a:t>
            </a:r>
            <a:r>
              <a:rPr lang="en-US" altLang="zh-CN" dirty="0" smtClean="0"/>
              <a:t>2DPSK</a:t>
            </a:r>
            <a:r>
              <a:rPr lang="zh-CN" altLang="en-US" dirty="0"/>
              <a:t>信号的载波</a:t>
            </a:r>
            <a:r>
              <a:rPr lang="zh-CN" altLang="en-US" dirty="0" smtClean="0"/>
              <a:t>相位</a:t>
            </a:r>
            <a:endParaRPr lang="en-US" altLang="zh-CN" dirty="0" smtClean="0"/>
          </a:p>
          <a:p>
            <a:pPr lvl="3"/>
            <a:endParaRPr lang="en-US" altLang="zh-CN" dirty="0" smtClean="0"/>
          </a:p>
          <a:p>
            <a:pPr lvl="3"/>
            <a:endParaRPr lang="en-US" altLang="zh-CN" dirty="0"/>
          </a:p>
          <a:p>
            <a:pPr lvl="3"/>
            <a:endParaRPr lang="en-US" altLang="zh-CN" dirty="0" smtClean="0"/>
          </a:p>
          <a:p>
            <a:pPr lvl="3"/>
            <a:endParaRPr lang="en-US" altLang="zh-CN" dirty="0" smtClean="0"/>
          </a:p>
          <a:p>
            <a:pPr lvl="3"/>
            <a:endParaRPr lang="en-US" altLang="zh-CN" dirty="0"/>
          </a:p>
          <a:p>
            <a:r>
              <a:rPr lang="zh-CN" altLang="en-US" dirty="0" smtClean="0"/>
              <a:t>相应的</a:t>
            </a:r>
            <a:r>
              <a:rPr lang="en-US" altLang="zh-CN" dirty="0" smtClean="0"/>
              <a:t>2DPSK</a:t>
            </a:r>
            <a:r>
              <a:rPr lang="zh-CN" altLang="en-US" dirty="0" smtClean="0"/>
              <a:t>信号的波形如下：</a:t>
            </a:r>
            <a:endParaRPr lang="zh-CN" altLang="en-US" dirty="0"/>
          </a:p>
        </p:txBody>
      </p:sp>
      <p:sp>
        <p:nvSpPr>
          <p:cNvPr id="7" name="灯片编号占位符 5"/>
          <p:cNvSpPr>
            <a:spLocks noGrp="1"/>
          </p:cNvSpPr>
          <p:nvPr>
            <p:ph type="sldNum" sz="quarter" idx="12"/>
          </p:nvPr>
        </p:nvSpPr>
        <p:spPr/>
        <p:txBody>
          <a:bodyPr/>
          <a:lstStyle/>
          <a:p>
            <a:fld id="{CFFC4CBF-6831-4EAD-8479-F9D5D87BA403}" type="slidenum">
              <a:rPr lang="en-US" altLang="zh-CN" smtClean="0"/>
              <a:pPr/>
              <a:t>50</a:t>
            </a:fld>
            <a:endParaRPr lang="en-US" altLang="zh-CN"/>
          </a:p>
        </p:txBody>
      </p:sp>
      <p:sp>
        <p:nvSpPr>
          <p:cNvPr id="63493"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63492" name="Object 4"/>
          <p:cNvGraphicFramePr>
            <a:graphicFrameLocks noChangeAspect="1"/>
          </p:cNvGraphicFramePr>
          <p:nvPr>
            <p:extLst>
              <p:ext uri="{D42A27DB-BD31-4B8C-83A1-F6EECF244321}">
                <p14:modId xmlns:p14="http://schemas.microsoft.com/office/powerpoint/2010/main" val="1683354960"/>
              </p:ext>
            </p:extLst>
          </p:nvPr>
        </p:nvGraphicFramePr>
        <p:xfrm>
          <a:off x="766164" y="4221088"/>
          <a:ext cx="7490811" cy="2123880"/>
        </p:xfrm>
        <a:graphic>
          <a:graphicData uri="http://schemas.openxmlformats.org/presentationml/2006/ole">
            <mc:AlternateContent xmlns:mc="http://schemas.openxmlformats.org/markup-compatibility/2006">
              <mc:Choice xmlns:v="urn:schemas-microsoft-com:vml" Requires="v">
                <p:oleObj spid="_x0000_s32126" name="Visio" r:id="rId3" imgW="5416601" imgH="1696822" progId="Visio.Drawing.11">
                  <p:embed/>
                </p:oleObj>
              </mc:Choice>
              <mc:Fallback>
                <p:oleObj name="Visio" r:id="rId3" imgW="5416601" imgH="1696822" progId="Visio.Drawing.11">
                  <p:embed/>
                  <p:pic>
                    <p:nvPicPr>
                      <p:cNvPr id="0" name="Picture 2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164" y="4221088"/>
                        <a:ext cx="7490811" cy="2123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494" name="Object 6"/>
          <p:cNvGraphicFramePr>
            <a:graphicFrameLocks noChangeAspect="1"/>
          </p:cNvGraphicFramePr>
          <p:nvPr>
            <p:extLst>
              <p:ext uri="{D42A27DB-BD31-4B8C-83A1-F6EECF244321}">
                <p14:modId xmlns:p14="http://schemas.microsoft.com/office/powerpoint/2010/main" val="942296462"/>
              </p:ext>
            </p:extLst>
          </p:nvPr>
        </p:nvGraphicFramePr>
        <p:xfrm>
          <a:off x="1256811" y="1772816"/>
          <a:ext cx="6630378" cy="1223516"/>
        </p:xfrm>
        <a:graphic>
          <a:graphicData uri="http://schemas.openxmlformats.org/presentationml/2006/ole">
            <mc:AlternateContent xmlns:mc="http://schemas.openxmlformats.org/markup-compatibility/2006">
              <mc:Choice xmlns:v="urn:schemas-microsoft-com:vml" Requires="v">
                <p:oleObj spid="_x0000_s32127" name="公式" r:id="rId5" imgW="3352800" imgH="698500" progId="Equation.3">
                  <p:embed/>
                </p:oleObj>
              </mc:Choice>
              <mc:Fallback>
                <p:oleObj name="公式" r:id="rId5" imgW="3352800" imgH="698500" progId="Equation.3">
                  <p:embed/>
                  <p:pic>
                    <p:nvPicPr>
                      <p:cNvPr id="0" name="Picture 2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6811" y="1772816"/>
                        <a:ext cx="6630378" cy="12235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矩形 4"/>
          <p:cNvSpPr/>
          <p:nvPr/>
        </p:nvSpPr>
        <p:spPr>
          <a:xfrm>
            <a:off x="2555776" y="2958043"/>
            <a:ext cx="6192688" cy="46166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sz="2400" b="1" dirty="0" smtClean="0">
                <a:solidFill>
                  <a:srgbClr val="FF0000"/>
                </a:solidFill>
                <a:latin typeface="+mj-ea"/>
                <a:ea typeface="+mj-ea"/>
              </a:rPr>
              <a:t>初始</a:t>
            </a:r>
            <a:r>
              <a:rPr lang="zh-CN" altLang="en-US" sz="2400" b="1" dirty="0">
                <a:solidFill>
                  <a:srgbClr val="FF0000"/>
                </a:solidFill>
                <a:latin typeface="+mj-ea"/>
                <a:ea typeface="+mj-ea"/>
              </a:rPr>
              <a:t>相位</a:t>
            </a:r>
            <a:r>
              <a:rPr lang="zh-CN" altLang="en-US" sz="2400" b="1" dirty="0">
                <a:solidFill>
                  <a:srgbClr val="0000FF"/>
                </a:solidFill>
                <a:latin typeface="+mj-ea"/>
                <a:ea typeface="+mj-ea"/>
              </a:rPr>
              <a:t>不同，</a:t>
            </a:r>
            <a:r>
              <a:rPr lang="en-US" altLang="zh-CN" sz="2400" b="1" dirty="0">
                <a:solidFill>
                  <a:srgbClr val="0000FF"/>
                </a:solidFill>
                <a:latin typeface="+mj-ea"/>
                <a:ea typeface="+mj-ea"/>
              </a:rPr>
              <a:t>2DPSK</a:t>
            </a:r>
            <a:r>
              <a:rPr lang="zh-CN" altLang="en-US" sz="2400" b="1" dirty="0">
                <a:solidFill>
                  <a:srgbClr val="0000FF"/>
                </a:solidFill>
                <a:latin typeface="+mj-ea"/>
                <a:ea typeface="+mj-ea"/>
              </a:rPr>
              <a:t>信号的相位可以不同</a:t>
            </a:r>
            <a:r>
              <a:rPr lang="zh-CN" altLang="en-US" sz="2400" b="1" dirty="0" smtClean="0">
                <a:solidFill>
                  <a:srgbClr val="0000FF"/>
                </a:solidFill>
                <a:latin typeface="+mj-ea"/>
                <a:ea typeface="+mj-ea"/>
              </a:rPr>
              <a:t>。</a:t>
            </a:r>
            <a:endParaRPr lang="zh-CN" altLang="en-US" sz="2400" b="1" dirty="0">
              <a:solidFill>
                <a:srgbClr val="0000FF"/>
              </a:solidFill>
              <a:latin typeface="+mj-ea"/>
              <a:ea typeface="+mj-ea"/>
            </a:endParaRPr>
          </a:p>
        </p:txBody>
      </p:sp>
      <p:sp>
        <p:nvSpPr>
          <p:cNvPr id="2" name="矩形 1"/>
          <p:cNvSpPr/>
          <p:nvPr/>
        </p:nvSpPr>
        <p:spPr>
          <a:xfrm>
            <a:off x="7835516" y="2132856"/>
            <a:ext cx="1272988" cy="830997"/>
          </a:xfrm>
          <a:prstGeom prst="rect">
            <a:avLst/>
          </a:prstGeom>
        </p:spPr>
        <p:txBody>
          <a:bodyPr wrap="square">
            <a:spAutoFit/>
          </a:bodyPr>
          <a:lstStyle/>
          <a:p>
            <a:r>
              <a:rPr lang="zh-CN" altLang="en-US" sz="2400" b="1" dirty="0" smtClean="0">
                <a:solidFill>
                  <a:srgbClr val="FF0000"/>
                </a:solidFill>
                <a:latin typeface="+mj-ea"/>
                <a:ea typeface="+mj-ea"/>
              </a:rPr>
              <a:t>为什么两种？</a:t>
            </a:r>
            <a:endParaRPr lang="zh-CN" altLang="en-US" sz="2400" b="1" dirty="0">
              <a:solidFill>
                <a:srgbClr val="FF0000"/>
              </a:solidFill>
              <a:latin typeface="+mj-ea"/>
              <a:ea typeface="+mj-ea"/>
            </a:endParaRPr>
          </a:p>
        </p:txBody>
      </p:sp>
      <p:sp>
        <p:nvSpPr>
          <p:cNvPr id="3" name="椭圆 2"/>
          <p:cNvSpPr/>
          <p:nvPr/>
        </p:nvSpPr>
        <p:spPr>
          <a:xfrm>
            <a:off x="3635896" y="2060848"/>
            <a:ext cx="504056" cy="1008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71600" y="3600018"/>
            <a:ext cx="7704856"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800" b="1" dirty="0" smtClean="0">
                <a:solidFill>
                  <a:srgbClr val="0000FF"/>
                </a:solidFill>
                <a:latin typeface="+mj-ea"/>
                <a:ea typeface="+mj-ea"/>
              </a:rPr>
              <a:t>例子说明：</a:t>
            </a:r>
            <a:endParaRPr lang="en-US" altLang="zh-CN" sz="2800" b="1" dirty="0" smtClean="0">
              <a:solidFill>
                <a:srgbClr val="0000FF"/>
              </a:solidFill>
              <a:latin typeface="+mj-ea"/>
              <a:ea typeface="+mj-ea"/>
            </a:endParaRPr>
          </a:p>
          <a:p>
            <a:r>
              <a:rPr lang="zh-CN" altLang="en-US" sz="2800" b="1" dirty="0" smtClean="0">
                <a:solidFill>
                  <a:srgbClr val="0000FF"/>
                </a:solidFill>
                <a:latin typeface="+mj-ea"/>
                <a:ea typeface="+mj-ea"/>
              </a:rPr>
              <a:t>     </a:t>
            </a:r>
            <a:r>
              <a:rPr lang="en-US" altLang="zh-CN" sz="2800" b="1" dirty="0" smtClean="0">
                <a:solidFill>
                  <a:srgbClr val="0000FF"/>
                </a:solidFill>
                <a:latin typeface="+mj-ea"/>
                <a:ea typeface="+mj-ea"/>
              </a:rPr>
              <a:t>2DPSK</a:t>
            </a:r>
            <a:r>
              <a:rPr lang="zh-CN" altLang="en-US" sz="2800" b="1" dirty="0">
                <a:solidFill>
                  <a:srgbClr val="0000FF"/>
                </a:solidFill>
                <a:latin typeface="+mj-ea"/>
                <a:ea typeface="+mj-ea"/>
              </a:rPr>
              <a:t>信号的相位并不直接代表基带信号，而前后码元的</a:t>
            </a:r>
            <a:r>
              <a:rPr lang="zh-CN" altLang="en-US" sz="2800" b="1" dirty="0">
                <a:solidFill>
                  <a:srgbClr val="FF0000"/>
                </a:solidFill>
                <a:latin typeface="+mj-ea"/>
                <a:ea typeface="+mj-ea"/>
              </a:rPr>
              <a:t>相对相位</a:t>
            </a:r>
            <a:r>
              <a:rPr lang="zh-CN" altLang="en-US" sz="2800" b="1" dirty="0">
                <a:solidFill>
                  <a:srgbClr val="0000FF"/>
                </a:solidFill>
                <a:latin typeface="+mj-ea"/>
                <a:ea typeface="+mj-ea"/>
              </a:rPr>
              <a:t>才决定信息符号</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3491">
                                            <p:txEl>
                                              <p:pRg st="6" end="6"/>
                                            </p:txEl>
                                          </p:spTgt>
                                        </p:tgtEl>
                                        <p:attrNameLst>
                                          <p:attrName>style.visibility</p:attrName>
                                        </p:attrNameLst>
                                      </p:cBhvr>
                                      <p:to>
                                        <p:strVal val="visible"/>
                                      </p:to>
                                    </p:set>
                                    <p:anim calcmode="lin" valueType="num">
                                      <p:cBhvr additive="base">
                                        <p:cTn id="24" dur="500" fill="hold"/>
                                        <p:tgtEl>
                                          <p:spTgt spid="63491">
                                            <p:txEl>
                                              <p:pRg st="6" end="6"/>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3491">
                                            <p:txEl>
                                              <p:pRg st="6" end="6"/>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63492"/>
                                        </p:tgtEl>
                                        <p:attrNameLst>
                                          <p:attrName>style.visibility</p:attrName>
                                        </p:attrNameLst>
                                      </p:cBhvr>
                                      <p:to>
                                        <p:strVal val="visible"/>
                                      </p:to>
                                    </p:set>
                                    <p:anim calcmode="lin" valueType="num">
                                      <p:cBhvr additive="base">
                                        <p:cTn id="28" dur="500" fill="hold"/>
                                        <p:tgtEl>
                                          <p:spTgt spid="63492"/>
                                        </p:tgtEl>
                                        <p:attrNameLst>
                                          <p:attrName>ppt_x</p:attrName>
                                        </p:attrNameLst>
                                      </p:cBhvr>
                                      <p:tavLst>
                                        <p:tav tm="0">
                                          <p:val>
                                            <p:strVal val="#ppt_x"/>
                                          </p:val>
                                        </p:tav>
                                        <p:tav tm="100000">
                                          <p:val>
                                            <p:strVal val="#ppt_x"/>
                                          </p:val>
                                        </p:tav>
                                      </p:tavLst>
                                    </p:anim>
                                    <p:anim calcmode="lin" valueType="num">
                                      <p:cBhvr additive="base">
                                        <p:cTn id="29" dur="500" fill="hold"/>
                                        <p:tgtEl>
                                          <p:spTgt spid="63492"/>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3"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dirty="0"/>
              <a:t>数字信息与</a:t>
            </a:r>
            <a:r>
              <a:rPr lang="zh-CN" altLang="en-US" i="1" dirty="0">
                <a:sym typeface="Symbol" pitchFamily="18" charset="2"/>
              </a:rPr>
              <a:t></a:t>
            </a:r>
            <a:r>
              <a:rPr lang="zh-CN" altLang="en-US" dirty="0"/>
              <a:t>之间的关系</a:t>
            </a:r>
          </a:p>
        </p:txBody>
      </p:sp>
      <p:sp>
        <p:nvSpPr>
          <p:cNvPr id="64515" name="Rectangle 3"/>
          <p:cNvSpPr>
            <a:spLocks noGrp="1" noChangeArrowheads="1"/>
          </p:cNvSpPr>
          <p:nvPr>
            <p:ph type="body" idx="1"/>
          </p:nvPr>
        </p:nvSpPr>
        <p:spPr>
          <a:xfrm>
            <a:off x="539552" y="1196752"/>
            <a:ext cx="8064896" cy="5400600"/>
          </a:xfrm>
        </p:spPr>
        <p:txBody>
          <a:bodyPr>
            <a:normAutofit/>
          </a:bodyPr>
          <a:lstStyle/>
          <a:p>
            <a:pPr lvl="3"/>
            <a:endParaRPr lang="zh-CN" altLang="en-US" dirty="0" smtClean="0"/>
          </a:p>
          <a:p>
            <a:pPr lvl="3"/>
            <a:endParaRPr lang="en-US" altLang="zh-CN" dirty="0" smtClean="0"/>
          </a:p>
          <a:p>
            <a:pPr lvl="3"/>
            <a:endParaRPr lang="en-US" altLang="zh-CN" dirty="0" smtClean="0"/>
          </a:p>
          <a:p>
            <a:r>
              <a:rPr lang="en-US" altLang="zh-CN" dirty="0" smtClean="0">
                <a:solidFill>
                  <a:srgbClr val="0000FF"/>
                </a:solidFill>
              </a:rPr>
              <a:t>2DPSK</a:t>
            </a:r>
            <a:r>
              <a:rPr lang="zh-CN" altLang="en-US" dirty="0" smtClean="0">
                <a:solidFill>
                  <a:srgbClr val="0000FF"/>
                </a:solidFill>
              </a:rPr>
              <a:t>信号的矢量图</a:t>
            </a:r>
          </a:p>
          <a:p>
            <a:pPr lvl="3"/>
            <a:endParaRPr lang="zh-CN" altLang="en-US" dirty="0" smtClean="0"/>
          </a:p>
          <a:p>
            <a:pPr lvl="3"/>
            <a:endParaRPr lang="zh-CN" altLang="en-US" dirty="0" smtClean="0"/>
          </a:p>
          <a:p>
            <a:pPr lvl="3"/>
            <a:endParaRPr lang="en-US" altLang="zh-CN" dirty="0" smtClean="0"/>
          </a:p>
          <a:p>
            <a:pPr lvl="3"/>
            <a:endParaRPr lang="en-US" altLang="zh-CN" dirty="0"/>
          </a:p>
          <a:p>
            <a:pPr lvl="3"/>
            <a:endParaRPr lang="zh-CN" altLang="en-US" dirty="0" smtClean="0"/>
          </a:p>
        </p:txBody>
      </p:sp>
      <p:sp>
        <p:nvSpPr>
          <p:cNvPr id="13" name="灯片编号占位符 5"/>
          <p:cNvSpPr>
            <a:spLocks noGrp="1"/>
          </p:cNvSpPr>
          <p:nvPr>
            <p:ph type="sldNum" sz="quarter" idx="12"/>
          </p:nvPr>
        </p:nvSpPr>
        <p:spPr/>
        <p:txBody>
          <a:bodyPr/>
          <a:lstStyle/>
          <a:p>
            <a:fld id="{C7A8F393-7673-4102-96A9-B6A5319A7181}" type="slidenum">
              <a:rPr lang="en-US" altLang="zh-CN" smtClean="0"/>
              <a:pPr/>
              <a:t>51</a:t>
            </a:fld>
            <a:endParaRPr lang="en-US" altLang="zh-CN"/>
          </a:p>
        </p:txBody>
      </p:sp>
      <p:graphicFrame>
        <p:nvGraphicFramePr>
          <p:cNvPr id="64516" name="Object 4"/>
          <p:cNvGraphicFramePr>
            <a:graphicFrameLocks noChangeAspect="1"/>
          </p:cNvGraphicFramePr>
          <p:nvPr>
            <p:extLst>
              <p:ext uri="{D42A27DB-BD31-4B8C-83A1-F6EECF244321}">
                <p14:modId xmlns:p14="http://schemas.microsoft.com/office/powerpoint/2010/main" val="4059484207"/>
              </p:ext>
            </p:extLst>
          </p:nvPr>
        </p:nvGraphicFramePr>
        <p:xfrm>
          <a:off x="954562" y="1124744"/>
          <a:ext cx="3779187" cy="946001"/>
        </p:xfrm>
        <a:graphic>
          <a:graphicData uri="http://schemas.openxmlformats.org/presentationml/2006/ole">
            <mc:AlternateContent xmlns:mc="http://schemas.openxmlformats.org/markup-compatibility/2006">
              <mc:Choice xmlns:v="urn:schemas-microsoft-com:vml" Requires="v">
                <p:oleObj spid="_x0000_s267550" name="公式" r:id="rId3" imgW="1943100" imgH="482600" progId="Equation.3">
                  <p:embed/>
                </p:oleObj>
              </mc:Choice>
              <mc:Fallback>
                <p:oleObj name="公式" r:id="rId3" imgW="1943100" imgH="482600" progId="Equation.3">
                  <p:embed/>
                  <p:pic>
                    <p:nvPicPr>
                      <p:cNvPr id="0" name="Picture 2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562" y="1124744"/>
                        <a:ext cx="3779187" cy="9460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19" name="Rectangle 7"/>
          <p:cNvSpPr>
            <a:spLocks noChangeArrowheads="1"/>
          </p:cNvSpPr>
          <p:nvPr/>
        </p:nvSpPr>
        <p:spPr bwMode="auto">
          <a:xfrm>
            <a:off x="0" y="2790825"/>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64521" name="Rectangle 9"/>
          <p:cNvSpPr>
            <a:spLocks noChangeArrowheads="1"/>
          </p:cNvSpPr>
          <p:nvPr/>
        </p:nvSpPr>
        <p:spPr bwMode="auto">
          <a:xfrm>
            <a:off x="0" y="2790825"/>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2" name="Group 12"/>
          <p:cNvGrpSpPr>
            <a:grpSpLocks/>
          </p:cNvGrpSpPr>
          <p:nvPr/>
        </p:nvGrpSpPr>
        <p:grpSpPr bwMode="auto">
          <a:xfrm>
            <a:off x="1259632" y="3356992"/>
            <a:ext cx="2746375" cy="1414463"/>
            <a:chOff x="2162" y="1443"/>
            <a:chExt cx="1730" cy="891"/>
          </a:xfrm>
        </p:grpSpPr>
        <p:graphicFrame>
          <p:nvGraphicFramePr>
            <p:cNvPr id="64518" name="Object 6"/>
            <p:cNvGraphicFramePr>
              <a:graphicFrameLocks noChangeAspect="1"/>
            </p:cNvGraphicFramePr>
            <p:nvPr>
              <p:extLst>
                <p:ext uri="{D42A27DB-BD31-4B8C-83A1-F6EECF244321}">
                  <p14:modId xmlns:p14="http://schemas.microsoft.com/office/powerpoint/2010/main" val="1708808897"/>
                </p:ext>
              </p:extLst>
            </p:nvPr>
          </p:nvGraphicFramePr>
          <p:xfrm>
            <a:off x="2162" y="1443"/>
            <a:ext cx="1730" cy="537"/>
          </p:xfrm>
          <a:graphic>
            <a:graphicData uri="http://schemas.openxmlformats.org/presentationml/2006/ole">
              <mc:AlternateContent xmlns:mc="http://schemas.openxmlformats.org/markup-compatibility/2006">
                <mc:Choice xmlns:v="urn:schemas-microsoft-com:vml" Requires="v">
                  <p:oleObj spid="_x0000_s267551" name="Visio" r:id="rId5" imgW="5973405" imgH="1463265" progId="Visio.Drawing.11">
                    <p:embed/>
                  </p:oleObj>
                </mc:Choice>
                <mc:Fallback>
                  <p:oleObj name="Visio" r:id="rId5" imgW="5973405" imgH="1463265" progId="Visio.Drawing.11">
                    <p:embed/>
                    <p:pic>
                      <p:nvPicPr>
                        <p:cNvPr id="0" name="Picture 201"/>
                        <p:cNvPicPr>
                          <a:picLocks noChangeAspect="1" noChangeArrowheads="1"/>
                        </p:cNvPicPr>
                        <p:nvPr/>
                      </p:nvPicPr>
                      <p:blipFill>
                        <a:blip r:embed="rId6">
                          <a:extLst>
                            <a:ext uri="{28A0092B-C50C-407E-A947-70E740481C1C}">
                              <a14:useLocalDpi xmlns:a14="http://schemas.microsoft.com/office/drawing/2010/main" val="0"/>
                            </a:ext>
                          </a:extLst>
                        </a:blip>
                        <a:srcRect l="4160" t="29739" r="63416" b="29045"/>
                        <a:stretch>
                          <a:fillRect/>
                        </a:stretch>
                      </p:blipFill>
                      <p:spPr bwMode="auto">
                        <a:xfrm>
                          <a:off x="2162" y="1443"/>
                          <a:ext cx="1730" cy="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22" name="Text Box 10"/>
            <p:cNvSpPr txBox="1">
              <a:spLocks noChangeArrowheads="1"/>
            </p:cNvSpPr>
            <p:nvPr/>
          </p:nvSpPr>
          <p:spPr bwMode="auto">
            <a:xfrm>
              <a:off x="2573" y="2103"/>
              <a:ext cx="879" cy="231"/>
            </a:xfrm>
            <a:prstGeom prst="rect">
              <a:avLst/>
            </a:prstGeom>
            <a:noFill/>
            <a:ln w="9525">
              <a:noFill/>
              <a:miter lim="800000"/>
              <a:headEnd/>
              <a:tailEnd/>
            </a:ln>
            <a:effectLst/>
          </p:spPr>
          <p:txBody>
            <a:bodyPr>
              <a:spAutoFit/>
            </a:bodyPr>
            <a:lstStyle/>
            <a:p>
              <a:pPr algn="ctr">
                <a:spcBef>
                  <a:spcPct val="50000"/>
                </a:spcBef>
              </a:pPr>
              <a:r>
                <a:rPr lang="en-US" altLang="zh-CN" dirty="0">
                  <a:latin typeface="Times New Roman" pitchFamily="18" charset="0"/>
                </a:rPr>
                <a:t>(</a:t>
              </a:r>
              <a:r>
                <a:rPr lang="en-US" altLang="zh-CN" i="1" dirty="0">
                  <a:latin typeface="Times New Roman" pitchFamily="18" charset="0"/>
                </a:rPr>
                <a:t>a</a:t>
              </a:r>
              <a:r>
                <a:rPr lang="en-US" altLang="zh-CN" dirty="0">
                  <a:latin typeface="Times New Roman" pitchFamily="18" charset="0"/>
                </a:rPr>
                <a:t>) A</a:t>
              </a:r>
              <a:r>
                <a:rPr lang="zh-CN" altLang="en-US" dirty="0"/>
                <a:t>方式 </a:t>
              </a:r>
            </a:p>
          </p:txBody>
        </p:sp>
      </p:grpSp>
      <p:sp>
        <p:nvSpPr>
          <p:cNvPr id="8" name="矩形 7"/>
          <p:cNvSpPr/>
          <p:nvPr/>
        </p:nvSpPr>
        <p:spPr>
          <a:xfrm>
            <a:off x="4499992" y="2492896"/>
            <a:ext cx="4230645" cy="400110"/>
          </a:xfrm>
          <a:prstGeom prst="rect">
            <a:avLst/>
          </a:prstGeom>
        </p:spPr>
        <p:txBody>
          <a:bodyPr wrap="none">
            <a:spAutoFit/>
          </a:bodyPr>
          <a:lstStyle/>
          <a:p>
            <a:r>
              <a:rPr lang="en-US" altLang="zh-CN" sz="2000" b="1" dirty="0" smtClean="0">
                <a:solidFill>
                  <a:srgbClr val="0000FF"/>
                </a:solidFill>
                <a:latin typeface="+mj-ea"/>
                <a:ea typeface="+mj-ea"/>
              </a:rPr>
              <a:t>(</a:t>
            </a:r>
            <a:r>
              <a:rPr lang="zh-CN" altLang="en-US" sz="2000" b="1" dirty="0" smtClean="0">
                <a:solidFill>
                  <a:srgbClr val="0000FF"/>
                </a:solidFill>
                <a:latin typeface="+mj-ea"/>
                <a:ea typeface="+mj-ea"/>
              </a:rPr>
              <a:t>设一个码元周期中有数个载波周期</a:t>
            </a:r>
            <a:r>
              <a:rPr lang="en-US" altLang="zh-CN" sz="2000" b="1" dirty="0" smtClean="0">
                <a:solidFill>
                  <a:srgbClr val="0000FF"/>
                </a:solidFill>
                <a:latin typeface="+mj-ea"/>
                <a:ea typeface="+mj-ea"/>
              </a:rPr>
              <a:t>)</a:t>
            </a:r>
            <a:endParaRPr lang="zh-CN" altLang="en-US" sz="2000" b="1" dirty="0">
              <a:solidFill>
                <a:srgbClr val="0000FF"/>
              </a:solidFill>
              <a:latin typeface="+mj-ea"/>
              <a:ea typeface="+mj-ea"/>
            </a:endParaRPr>
          </a:p>
        </p:txBody>
      </p:sp>
      <p:sp>
        <p:nvSpPr>
          <p:cNvPr id="20" name="矩形 19"/>
          <p:cNvSpPr/>
          <p:nvPr/>
        </p:nvSpPr>
        <p:spPr>
          <a:xfrm>
            <a:off x="1115616" y="5013176"/>
            <a:ext cx="5184576" cy="1200329"/>
          </a:xfrm>
          <a:prstGeom prst="rect">
            <a:avLst/>
          </a:prstGeom>
        </p:spPr>
        <p:txBody>
          <a:bodyPr wrap="square">
            <a:spAutoFit/>
          </a:bodyPr>
          <a:lstStyle/>
          <a:p>
            <a:r>
              <a:rPr lang="zh-CN" altLang="en-US" sz="2400" b="1" dirty="0" smtClean="0">
                <a:solidFill>
                  <a:srgbClr val="0000FF"/>
                </a:solidFill>
                <a:latin typeface="+mj-ea"/>
                <a:ea typeface="+mj-ea"/>
              </a:rPr>
              <a:t>参考相位：</a:t>
            </a:r>
            <a:endParaRPr lang="en-US" altLang="zh-CN" sz="2400" b="1" dirty="0" smtClean="0">
              <a:solidFill>
                <a:srgbClr val="0000FF"/>
              </a:solidFill>
              <a:latin typeface="+mj-ea"/>
              <a:ea typeface="+mj-ea"/>
            </a:endParaRPr>
          </a:p>
          <a:p>
            <a:r>
              <a:rPr lang="zh-CN" altLang="en-US" sz="2400" b="1" dirty="0" smtClean="0">
                <a:latin typeface="+mj-ea"/>
                <a:ea typeface="+mj-ea"/>
              </a:rPr>
              <a:t>绝对相移中，</a:t>
            </a:r>
            <a:r>
              <a:rPr lang="zh-CN" altLang="en-US" sz="2400" b="1" dirty="0" smtClean="0">
                <a:solidFill>
                  <a:srgbClr val="FF0000"/>
                </a:solidFill>
                <a:latin typeface="+mj-ea"/>
                <a:ea typeface="+mj-ea"/>
              </a:rPr>
              <a:t>未调载波相位</a:t>
            </a:r>
            <a:endParaRPr lang="en-US" altLang="zh-CN" sz="2400" b="1" dirty="0" smtClean="0">
              <a:solidFill>
                <a:srgbClr val="FF0000"/>
              </a:solidFill>
              <a:latin typeface="+mj-ea"/>
              <a:ea typeface="+mj-ea"/>
            </a:endParaRPr>
          </a:p>
          <a:p>
            <a:r>
              <a:rPr lang="zh-CN" altLang="en-US" sz="2400" b="1" dirty="0">
                <a:latin typeface="+mj-ea"/>
                <a:ea typeface="+mj-ea"/>
              </a:rPr>
              <a:t>相对</a:t>
            </a:r>
            <a:r>
              <a:rPr lang="zh-CN" altLang="en-US" sz="2400" b="1" dirty="0" smtClean="0">
                <a:latin typeface="+mj-ea"/>
                <a:ea typeface="+mj-ea"/>
              </a:rPr>
              <a:t>相移中，</a:t>
            </a:r>
            <a:r>
              <a:rPr lang="zh-CN" altLang="en-US" sz="2400" b="1" dirty="0" smtClean="0">
                <a:solidFill>
                  <a:srgbClr val="FF0000"/>
                </a:solidFill>
                <a:latin typeface="+mj-ea"/>
                <a:ea typeface="+mj-ea"/>
              </a:rPr>
              <a:t>前一码元的载波相位</a:t>
            </a:r>
            <a:endParaRPr lang="zh-CN" altLang="en-US" sz="2400" b="1" dirty="0">
              <a:solidFill>
                <a:srgbClr val="FF0000"/>
              </a:solidFill>
              <a:latin typeface="+mj-ea"/>
              <a:ea typeface="+mj-ea"/>
            </a:endParaRPr>
          </a:p>
        </p:txBody>
      </p:sp>
      <p:sp>
        <p:nvSpPr>
          <p:cNvPr id="21" name="矩形 20"/>
          <p:cNvSpPr/>
          <p:nvPr/>
        </p:nvSpPr>
        <p:spPr>
          <a:xfrm>
            <a:off x="3959424" y="3212976"/>
            <a:ext cx="5005064" cy="83099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400" b="1" dirty="0" smtClean="0">
                <a:solidFill>
                  <a:srgbClr val="0000FF"/>
                </a:solidFill>
                <a:latin typeface="+mj-ea"/>
                <a:ea typeface="+mj-ea"/>
              </a:rPr>
              <a:t>显然，可以解决载波相位的不确定问题</a:t>
            </a:r>
            <a:endParaRPr lang="zh-CN" altLang="en-US" sz="2400" b="1" dirty="0">
              <a:solidFill>
                <a:srgbClr val="0000FF"/>
              </a:solidFill>
              <a:latin typeface="+mj-ea"/>
              <a:ea typeface="+mj-ea"/>
            </a:endParaRPr>
          </a:p>
        </p:txBody>
      </p:sp>
      <p:sp>
        <p:nvSpPr>
          <p:cNvPr id="22" name="矩形 21"/>
          <p:cNvSpPr/>
          <p:nvPr/>
        </p:nvSpPr>
        <p:spPr>
          <a:xfrm>
            <a:off x="3959424" y="4404742"/>
            <a:ext cx="5005064"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400" b="1" dirty="0" smtClean="0">
                <a:solidFill>
                  <a:srgbClr val="0000FF"/>
                </a:solidFill>
                <a:latin typeface="+mj-ea"/>
                <a:ea typeface="+mj-ea"/>
              </a:rPr>
              <a:t>但</a:t>
            </a:r>
            <a:r>
              <a:rPr lang="zh-CN" altLang="en-US" sz="2400" b="1" dirty="0">
                <a:latin typeface="+mj-ea"/>
                <a:ea typeface="+mj-ea"/>
              </a:rPr>
              <a:t>信号波形有可能出现长时间连续的正弦波形</a:t>
            </a:r>
            <a:r>
              <a:rPr lang="zh-CN" altLang="en-US" sz="2400" b="1" dirty="0" smtClean="0">
                <a:latin typeface="+mj-ea"/>
                <a:ea typeface="+mj-ea"/>
              </a:rPr>
              <a:t>，而没有</a:t>
            </a:r>
            <a:r>
              <a:rPr lang="zh-CN" altLang="en-US" sz="2400" b="1" dirty="0" smtClean="0">
                <a:solidFill>
                  <a:srgbClr val="FF0000"/>
                </a:solidFill>
                <a:latin typeface="+mj-ea"/>
                <a:ea typeface="+mj-ea"/>
              </a:rPr>
              <a:t>相位突变点</a:t>
            </a:r>
            <a:r>
              <a:rPr lang="zh-CN" altLang="en-US" sz="2400" b="1" dirty="0" smtClean="0">
                <a:latin typeface="+mj-ea"/>
                <a:ea typeface="+mj-ea"/>
              </a:rPr>
              <a:t>，致使</a:t>
            </a:r>
            <a:r>
              <a:rPr lang="zh-CN" altLang="en-US" sz="2400" b="1" dirty="0">
                <a:latin typeface="+mj-ea"/>
                <a:ea typeface="+mj-ea"/>
              </a:rPr>
              <a:t>在接收端</a:t>
            </a:r>
            <a:r>
              <a:rPr lang="zh-CN" altLang="en-US" sz="2400" b="1" dirty="0">
                <a:solidFill>
                  <a:srgbClr val="0000FF"/>
                </a:solidFill>
                <a:latin typeface="+mj-ea"/>
                <a:ea typeface="+mj-ea"/>
              </a:rPr>
              <a:t>无法辨认信号码元的起止时刻</a:t>
            </a:r>
          </a:p>
        </p:txBody>
      </p:sp>
    </p:spTree>
    <p:extLst>
      <p:ext uri="{BB962C8B-B14F-4D97-AF65-F5344CB8AC3E}">
        <p14:creationId xmlns:p14="http://schemas.microsoft.com/office/powerpoint/2010/main" val="96007226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4515">
                                            <p:txEl>
                                              <p:pRg st="3" end="3"/>
                                            </p:txEl>
                                          </p:spTgt>
                                        </p:tgtEl>
                                        <p:attrNameLst>
                                          <p:attrName>style.visibility</p:attrName>
                                        </p:attrNameLst>
                                      </p:cBhvr>
                                      <p:to>
                                        <p:strVal val="visible"/>
                                      </p:to>
                                    </p:set>
                                    <p:anim calcmode="lin" valueType="num">
                                      <p:cBhvr additive="base">
                                        <p:cTn id="7" dur="500" fill="hold"/>
                                        <p:tgtEl>
                                          <p:spTgt spid="6451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451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ppt_x"/>
                                          </p:val>
                                        </p:tav>
                                        <p:tav tm="100000">
                                          <p:val>
                                            <p:strVal val="#ppt_x"/>
                                          </p:val>
                                        </p:tav>
                                      </p:tavLst>
                                    </p:anim>
                                    <p:anim calcmode="lin" valueType="num">
                                      <p:cBhvr additive="base">
                                        <p:cTn id="2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1" grpId="0" animBg="1"/>
      <p:bldP spid="2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normAutofit/>
          </a:bodyPr>
          <a:lstStyle/>
          <a:p>
            <a:r>
              <a:rPr lang="en-US" altLang="zh-CN" dirty="0">
                <a:solidFill>
                  <a:srgbClr val="0000FF"/>
                </a:solidFill>
              </a:rPr>
              <a:t>2DPSK</a:t>
            </a:r>
            <a:r>
              <a:rPr lang="zh-CN" altLang="en-US" dirty="0">
                <a:solidFill>
                  <a:srgbClr val="0000FF"/>
                </a:solidFill>
              </a:rPr>
              <a:t>信号的矢量</a:t>
            </a:r>
            <a:r>
              <a:rPr lang="zh-CN" altLang="en-US" dirty="0" smtClean="0">
                <a:solidFill>
                  <a:srgbClr val="0000FF"/>
                </a:solidFill>
              </a:rPr>
              <a:t>图</a:t>
            </a:r>
            <a:endParaRPr lang="zh-CN" altLang="en-US" dirty="0"/>
          </a:p>
        </p:txBody>
      </p:sp>
      <p:sp>
        <p:nvSpPr>
          <p:cNvPr id="64515" name="Rectangle 3"/>
          <p:cNvSpPr>
            <a:spLocks noGrp="1" noChangeArrowheads="1"/>
          </p:cNvSpPr>
          <p:nvPr>
            <p:ph type="body" idx="1"/>
          </p:nvPr>
        </p:nvSpPr>
        <p:spPr>
          <a:xfrm>
            <a:off x="539552" y="1196752"/>
            <a:ext cx="8064896" cy="5400600"/>
          </a:xfrm>
        </p:spPr>
        <p:txBody>
          <a:bodyPr>
            <a:normAutofit/>
          </a:bodyPr>
          <a:lstStyle/>
          <a:p>
            <a:pPr lvl="3"/>
            <a:endParaRPr lang="zh-CN" altLang="en-US" dirty="0" smtClean="0"/>
          </a:p>
          <a:p>
            <a:pPr lvl="3"/>
            <a:endParaRPr lang="zh-CN" altLang="en-US" dirty="0" smtClean="0"/>
          </a:p>
          <a:p>
            <a:pPr lvl="3"/>
            <a:endParaRPr lang="en-US" altLang="zh-CN" dirty="0" smtClean="0"/>
          </a:p>
          <a:p>
            <a:pPr lvl="3"/>
            <a:endParaRPr lang="en-US" altLang="zh-CN" dirty="0"/>
          </a:p>
          <a:p>
            <a:pPr lvl="3"/>
            <a:endParaRPr lang="zh-CN" altLang="en-US" dirty="0" smtClean="0"/>
          </a:p>
        </p:txBody>
      </p:sp>
      <p:sp>
        <p:nvSpPr>
          <p:cNvPr id="13" name="灯片编号占位符 5"/>
          <p:cNvSpPr>
            <a:spLocks noGrp="1"/>
          </p:cNvSpPr>
          <p:nvPr>
            <p:ph type="sldNum" sz="quarter" idx="12"/>
          </p:nvPr>
        </p:nvSpPr>
        <p:spPr/>
        <p:txBody>
          <a:bodyPr/>
          <a:lstStyle/>
          <a:p>
            <a:fld id="{C7A8F393-7673-4102-96A9-B6A5319A7181}" type="slidenum">
              <a:rPr lang="en-US" altLang="zh-CN" smtClean="0"/>
              <a:pPr/>
              <a:t>52</a:t>
            </a:fld>
            <a:endParaRPr lang="en-US" altLang="zh-CN"/>
          </a:p>
        </p:txBody>
      </p:sp>
      <p:sp>
        <p:nvSpPr>
          <p:cNvPr id="64521" name="Rectangle 9"/>
          <p:cNvSpPr>
            <a:spLocks noChangeArrowheads="1"/>
          </p:cNvSpPr>
          <p:nvPr/>
        </p:nvSpPr>
        <p:spPr bwMode="auto">
          <a:xfrm>
            <a:off x="0" y="1445436"/>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2" name="Group 12"/>
          <p:cNvGrpSpPr>
            <a:grpSpLocks/>
          </p:cNvGrpSpPr>
          <p:nvPr/>
        </p:nvGrpSpPr>
        <p:grpSpPr bwMode="auto">
          <a:xfrm>
            <a:off x="629791" y="1457716"/>
            <a:ext cx="3879850" cy="852488"/>
            <a:chOff x="1448" y="1443"/>
            <a:chExt cx="2444" cy="537"/>
          </a:xfrm>
        </p:grpSpPr>
        <p:graphicFrame>
          <p:nvGraphicFramePr>
            <p:cNvPr id="64518" name="Object 6"/>
            <p:cNvGraphicFramePr>
              <a:graphicFrameLocks noChangeAspect="1"/>
            </p:cNvGraphicFramePr>
            <p:nvPr>
              <p:extLst>
                <p:ext uri="{D42A27DB-BD31-4B8C-83A1-F6EECF244321}">
                  <p14:modId xmlns:p14="http://schemas.microsoft.com/office/powerpoint/2010/main" val="432328929"/>
                </p:ext>
              </p:extLst>
            </p:nvPr>
          </p:nvGraphicFramePr>
          <p:xfrm>
            <a:off x="2162" y="1443"/>
            <a:ext cx="1730" cy="537"/>
          </p:xfrm>
          <a:graphic>
            <a:graphicData uri="http://schemas.openxmlformats.org/presentationml/2006/ole">
              <mc:AlternateContent xmlns:mc="http://schemas.openxmlformats.org/markup-compatibility/2006">
                <mc:Choice xmlns:v="urn:schemas-microsoft-com:vml" Requires="v">
                  <p:oleObj spid="_x0000_s33193" name="Visio" r:id="rId3" imgW="5973405" imgH="1463265" progId="Visio.Drawing.11">
                    <p:embed/>
                  </p:oleObj>
                </mc:Choice>
                <mc:Fallback>
                  <p:oleObj name="Visio" r:id="rId3" imgW="5973405" imgH="1463265" progId="Visio.Drawing.11">
                    <p:embed/>
                    <p:pic>
                      <p:nvPicPr>
                        <p:cNvPr id="0" name="Picture 339"/>
                        <p:cNvPicPr>
                          <a:picLocks noChangeAspect="1" noChangeArrowheads="1"/>
                        </p:cNvPicPr>
                        <p:nvPr/>
                      </p:nvPicPr>
                      <p:blipFill>
                        <a:blip r:embed="rId4">
                          <a:extLst>
                            <a:ext uri="{28A0092B-C50C-407E-A947-70E740481C1C}">
                              <a14:useLocalDpi xmlns:a14="http://schemas.microsoft.com/office/drawing/2010/main" val="0"/>
                            </a:ext>
                          </a:extLst>
                        </a:blip>
                        <a:srcRect l="4160" t="29739" r="63416" b="29045"/>
                        <a:stretch>
                          <a:fillRect/>
                        </a:stretch>
                      </p:blipFill>
                      <p:spPr bwMode="auto">
                        <a:xfrm>
                          <a:off x="2162" y="1443"/>
                          <a:ext cx="1730" cy="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22" name="Text Box 10"/>
            <p:cNvSpPr txBox="1">
              <a:spLocks noChangeArrowheads="1"/>
            </p:cNvSpPr>
            <p:nvPr/>
          </p:nvSpPr>
          <p:spPr bwMode="auto">
            <a:xfrm>
              <a:off x="1448" y="1480"/>
              <a:ext cx="879" cy="231"/>
            </a:xfrm>
            <a:prstGeom prst="rect">
              <a:avLst/>
            </a:prstGeom>
            <a:noFill/>
            <a:ln w="9525">
              <a:noFill/>
              <a:miter lim="800000"/>
              <a:headEnd/>
              <a:tailEnd/>
            </a:ln>
            <a:effectLst/>
          </p:spPr>
          <p:txBody>
            <a:bodyPr>
              <a:spAutoFit/>
            </a:bodyPr>
            <a:lstStyle/>
            <a:p>
              <a:pPr algn="ctr">
                <a:spcBef>
                  <a:spcPct val="50000"/>
                </a:spcBef>
              </a:pPr>
              <a:r>
                <a:rPr lang="en-US" altLang="zh-CN" dirty="0">
                  <a:latin typeface="Times New Roman" pitchFamily="18" charset="0"/>
                </a:rPr>
                <a:t>(</a:t>
              </a:r>
              <a:r>
                <a:rPr lang="en-US" altLang="zh-CN" i="1" dirty="0">
                  <a:latin typeface="Times New Roman" pitchFamily="18" charset="0"/>
                </a:rPr>
                <a:t>a</a:t>
              </a:r>
              <a:r>
                <a:rPr lang="en-US" altLang="zh-CN" dirty="0">
                  <a:latin typeface="Times New Roman" pitchFamily="18" charset="0"/>
                </a:rPr>
                <a:t>) A</a:t>
              </a:r>
              <a:r>
                <a:rPr lang="zh-CN" altLang="en-US" dirty="0"/>
                <a:t>方式 </a:t>
              </a:r>
            </a:p>
          </p:txBody>
        </p:sp>
      </p:grpSp>
      <p:grpSp>
        <p:nvGrpSpPr>
          <p:cNvPr id="3" name="Group 13"/>
          <p:cNvGrpSpPr>
            <a:grpSpLocks/>
          </p:cNvGrpSpPr>
          <p:nvPr/>
        </p:nvGrpSpPr>
        <p:grpSpPr bwMode="auto">
          <a:xfrm>
            <a:off x="683568" y="2949426"/>
            <a:ext cx="3370263" cy="2063750"/>
            <a:chOff x="802" y="2190"/>
            <a:chExt cx="2123" cy="1300"/>
          </a:xfrm>
        </p:grpSpPr>
        <p:graphicFrame>
          <p:nvGraphicFramePr>
            <p:cNvPr id="64520" name="Object 8"/>
            <p:cNvGraphicFramePr>
              <a:graphicFrameLocks noChangeAspect="1"/>
            </p:cNvGraphicFramePr>
            <p:nvPr>
              <p:extLst>
                <p:ext uri="{D42A27DB-BD31-4B8C-83A1-F6EECF244321}">
                  <p14:modId xmlns:p14="http://schemas.microsoft.com/office/powerpoint/2010/main" val="1496572187"/>
                </p:ext>
              </p:extLst>
            </p:nvPr>
          </p:nvGraphicFramePr>
          <p:xfrm>
            <a:off x="1621" y="2190"/>
            <a:ext cx="1304" cy="1300"/>
          </p:xfrm>
          <a:graphic>
            <a:graphicData uri="http://schemas.openxmlformats.org/presentationml/2006/ole">
              <mc:AlternateContent xmlns:mc="http://schemas.openxmlformats.org/markup-compatibility/2006">
                <mc:Choice xmlns:v="urn:schemas-microsoft-com:vml" Requires="v">
                  <p:oleObj spid="_x0000_s33194" name="Visio" r:id="rId5" imgW="5973405" imgH="1463265" progId="Visio.Drawing.11">
                    <p:embed/>
                  </p:oleObj>
                </mc:Choice>
                <mc:Fallback>
                  <p:oleObj name="Visio" r:id="rId5" imgW="5973405" imgH="1463265" progId="Visio.Drawing.11">
                    <p:embed/>
                    <p:pic>
                      <p:nvPicPr>
                        <p:cNvPr id="0" name="Picture 340"/>
                        <p:cNvPicPr>
                          <a:picLocks noChangeAspect="1" noChangeArrowheads="1"/>
                        </p:cNvPicPr>
                        <p:nvPr/>
                      </p:nvPicPr>
                      <p:blipFill>
                        <a:blip r:embed="rId4">
                          <a:extLst>
                            <a:ext uri="{28A0092B-C50C-407E-A947-70E740481C1C}">
                              <a14:useLocalDpi xmlns:a14="http://schemas.microsoft.com/office/drawing/2010/main" val="0"/>
                            </a:ext>
                          </a:extLst>
                        </a:blip>
                        <a:srcRect l="67209" r="8487" b="740"/>
                        <a:stretch>
                          <a:fillRect/>
                        </a:stretch>
                      </p:blipFill>
                      <p:spPr bwMode="auto">
                        <a:xfrm>
                          <a:off x="1621" y="2190"/>
                          <a:ext cx="1304" cy="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23" name="Text Box 11"/>
            <p:cNvSpPr txBox="1">
              <a:spLocks noChangeArrowheads="1"/>
            </p:cNvSpPr>
            <p:nvPr/>
          </p:nvSpPr>
          <p:spPr bwMode="auto">
            <a:xfrm>
              <a:off x="802" y="2609"/>
              <a:ext cx="879" cy="231"/>
            </a:xfrm>
            <a:prstGeom prst="rect">
              <a:avLst/>
            </a:prstGeom>
            <a:noFill/>
            <a:ln w="9525">
              <a:noFill/>
              <a:miter lim="800000"/>
              <a:headEnd/>
              <a:tailEnd/>
            </a:ln>
            <a:effectLst/>
          </p:spPr>
          <p:txBody>
            <a:bodyPr>
              <a:spAutoFit/>
            </a:bodyPr>
            <a:lstStyle/>
            <a:p>
              <a:pPr algn="ctr">
                <a:spcBef>
                  <a:spcPct val="50000"/>
                </a:spcBef>
              </a:pPr>
              <a:r>
                <a:rPr lang="en-US" altLang="zh-CN" dirty="0">
                  <a:latin typeface="Times New Roman" pitchFamily="18" charset="0"/>
                </a:rPr>
                <a:t>(</a:t>
              </a:r>
              <a:r>
                <a:rPr lang="en-US" altLang="zh-CN" i="1" dirty="0">
                  <a:latin typeface="Times New Roman" pitchFamily="18" charset="0"/>
                </a:rPr>
                <a:t>b</a:t>
              </a:r>
              <a:r>
                <a:rPr lang="en-US" altLang="zh-CN" dirty="0">
                  <a:latin typeface="Times New Roman" pitchFamily="18" charset="0"/>
                </a:rPr>
                <a:t>) B</a:t>
              </a:r>
              <a:r>
                <a:rPr lang="zh-CN" altLang="en-US" dirty="0"/>
                <a:t>方式 </a:t>
              </a:r>
            </a:p>
          </p:txBody>
        </p:sp>
      </p:grpSp>
      <p:sp>
        <p:nvSpPr>
          <p:cNvPr id="7" name="矩形 6"/>
          <p:cNvSpPr/>
          <p:nvPr/>
        </p:nvSpPr>
        <p:spPr>
          <a:xfrm>
            <a:off x="4211961" y="2548758"/>
            <a:ext cx="4752528" cy="83099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400" b="1" dirty="0" smtClean="0">
                <a:solidFill>
                  <a:srgbClr val="0000FF"/>
                </a:solidFill>
                <a:latin typeface="+mj-ea"/>
                <a:ea typeface="+mj-ea"/>
              </a:rPr>
              <a:t>说明：</a:t>
            </a:r>
            <a:r>
              <a:rPr lang="en-US" altLang="zh-CN" sz="2400" b="1" dirty="0" smtClean="0">
                <a:solidFill>
                  <a:srgbClr val="0000FF"/>
                </a:solidFill>
                <a:latin typeface="+mj-ea"/>
                <a:ea typeface="+mj-ea"/>
              </a:rPr>
              <a:t>B</a:t>
            </a:r>
            <a:r>
              <a:rPr lang="zh-CN" altLang="en-US" sz="2400" b="1" dirty="0">
                <a:solidFill>
                  <a:srgbClr val="0000FF"/>
                </a:solidFill>
                <a:latin typeface="+mj-ea"/>
                <a:ea typeface="+mj-ea"/>
              </a:rPr>
              <a:t>方式中，当前码元的相位相对于前一码元的相位改变</a:t>
            </a:r>
            <a:r>
              <a:rPr lang="zh-CN" altLang="en-US" sz="2400" b="1" dirty="0">
                <a:solidFill>
                  <a:srgbClr val="FF0000"/>
                </a:solidFill>
                <a:latin typeface="+mj-ea"/>
                <a:ea typeface="+mj-ea"/>
                <a:sym typeface="Symbol" pitchFamily="18" charset="2"/>
              </a:rPr>
              <a:t></a:t>
            </a:r>
            <a:r>
              <a:rPr lang="en-US" altLang="zh-CN" sz="2400" b="1" dirty="0">
                <a:solidFill>
                  <a:srgbClr val="FF0000"/>
                </a:solidFill>
                <a:latin typeface="+mj-ea"/>
                <a:ea typeface="+mj-ea"/>
                <a:sym typeface="Symbol" pitchFamily="18" charset="2"/>
              </a:rPr>
              <a:t>/2</a:t>
            </a:r>
            <a:r>
              <a:rPr lang="zh-CN" altLang="en-US" sz="2400" b="1" dirty="0" smtClean="0">
                <a:solidFill>
                  <a:srgbClr val="0000FF"/>
                </a:solidFill>
                <a:latin typeface="+mj-ea"/>
                <a:ea typeface="+mj-ea"/>
              </a:rPr>
              <a:t>。</a:t>
            </a:r>
            <a:endParaRPr lang="zh-CN" altLang="en-US" sz="2400" b="1" dirty="0">
              <a:solidFill>
                <a:srgbClr val="0000FF"/>
              </a:solidFill>
              <a:latin typeface="+mj-ea"/>
              <a:ea typeface="+mj-ea"/>
            </a:endParaRPr>
          </a:p>
        </p:txBody>
      </p:sp>
      <p:sp>
        <p:nvSpPr>
          <p:cNvPr id="15" name="矩形 14"/>
          <p:cNvSpPr/>
          <p:nvPr/>
        </p:nvSpPr>
        <p:spPr>
          <a:xfrm>
            <a:off x="4211960" y="3907618"/>
            <a:ext cx="4752528" cy="120032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sz="2400" b="1" dirty="0" smtClean="0">
                <a:solidFill>
                  <a:srgbClr val="0000FF"/>
                </a:solidFill>
                <a:latin typeface="+mj-ea"/>
                <a:ea typeface="+mj-ea"/>
              </a:rPr>
              <a:t>在</a:t>
            </a:r>
            <a:r>
              <a:rPr lang="zh-CN" altLang="en-US" sz="2400" b="1" dirty="0">
                <a:solidFill>
                  <a:srgbClr val="0000FF"/>
                </a:solidFill>
                <a:latin typeface="+mj-ea"/>
                <a:ea typeface="+mj-ea"/>
              </a:rPr>
              <a:t>相邻码元之间</a:t>
            </a:r>
            <a:r>
              <a:rPr lang="zh-CN" altLang="en-US" sz="2400" b="1" dirty="0">
                <a:solidFill>
                  <a:srgbClr val="FF0000"/>
                </a:solidFill>
                <a:latin typeface="+mj-ea"/>
                <a:ea typeface="+mj-ea"/>
              </a:rPr>
              <a:t>必定有相位突跳</a:t>
            </a:r>
            <a:r>
              <a:rPr lang="zh-CN" altLang="en-US" sz="2400" b="1" dirty="0" smtClean="0">
                <a:solidFill>
                  <a:srgbClr val="0000FF"/>
                </a:solidFill>
                <a:latin typeface="+mj-ea"/>
                <a:ea typeface="+mj-ea"/>
              </a:rPr>
              <a:t>。</a:t>
            </a:r>
            <a:endParaRPr lang="en-US" altLang="zh-CN" sz="2400" b="1" dirty="0" smtClean="0">
              <a:solidFill>
                <a:srgbClr val="0000FF"/>
              </a:solidFill>
              <a:latin typeface="+mj-ea"/>
              <a:ea typeface="+mj-ea"/>
            </a:endParaRPr>
          </a:p>
          <a:p>
            <a:r>
              <a:rPr lang="zh-CN" altLang="en-US" sz="2400" b="1" dirty="0" smtClean="0">
                <a:solidFill>
                  <a:srgbClr val="0000FF"/>
                </a:solidFill>
                <a:latin typeface="+mj-ea"/>
                <a:ea typeface="+mj-ea"/>
              </a:rPr>
              <a:t>在</a:t>
            </a:r>
            <a:r>
              <a:rPr lang="zh-CN" altLang="en-US" sz="2400" b="1" dirty="0">
                <a:solidFill>
                  <a:srgbClr val="0000FF"/>
                </a:solidFill>
                <a:latin typeface="+mj-ea"/>
                <a:ea typeface="+mj-ea"/>
              </a:rPr>
              <a:t>接收端检测此相位突跳就能确定每个码元的起止时刻。</a:t>
            </a:r>
          </a:p>
        </p:txBody>
      </p:sp>
      <p:sp>
        <p:nvSpPr>
          <p:cNvPr id="4" name="下箭头 3"/>
          <p:cNvSpPr/>
          <p:nvPr/>
        </p:nvSpPr>
        <p:spPr>
          <a:xfrm>
            <a:off x="6034111" y="3463473"/>
            <a:ext cx="648072" cy="406458"/>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0" name="矩形 19"/>
          <p:cNvSpPr/>
          <p:nvPr/>
        </p:nvSpPr>
        <p:spPr>
          <a:xfrm>
            <a:off x="4311344" y="1340768"/>
            <a:ext cx="4319905" cy="1015663"/>
          </a:xfrm>
          <a:prstGeom prst="rect">
            <a:avLst/>
          </a:prstGeom>
        </p:spPr>
        <p:txBody>
          <a:bodyPr wrap="square">
            <a:spAutoFit/>
          </a:bodyPr>
          <a:lstStyle/>
          <a:p>
            <a:r>
              <a:rPr lang="zh-CN" altLang="en-US" sz="2000" b="1" dirty="0" smtClean="0">
                <a:solidFill>
                  <a:srgbClr val="0000FF"/>
                </a:solidFill>
                <a:latin typeface="+mj-ea"/>
                <a:ea typeface="+mj-ea"/>
              </a:rPr>
              <a:t>参考相位：</a:t>
            </a:r>
            <a:endParaRPr lang="en-US" altLang="zh-CN" sz="2000" b="1" dirty="0" smtClean="0">
              <a:solidFill>
                <a:srgbClr val="0000FF"/>
              </a:solidFill>
              <a:latin typeface="+mj-ea"/>
              <a:ea typeface="+mj-ea"/>
            </a:endParaRPr>
          </a:p>
          <a:p>
            <a:r>
              <a:rPr lang="zh-CN" altLang="en-US" sz="2000" b="1" dirty="0" smtClean="0">
                <a:latin typeface="+mj-ea"/>
                <a:ea typeface="+mj-ea"/>
              </a:rPr>
              <a:t>绝对相移中，</a:t>
            </a:r>
            <a:r>
              <a:rPr lang="zh-CN" altLang="en-US" sz="2000" b="1" dirty="0" smtClean="0">
                <a:solidFill>
                  <a:srgbClr val="FF0000"/>
                </a:solidFill>
                <a:latin typeface="+mj-ea"/>
                <a:ea typeface="+mj-ea"/>
              </a:rPr>
              <a:t>未调载波相位</a:t>
            </a:r>
            <a:endParaRPr lang="en-US" altLang="zh-CN" sz="2000" b="1" dirty="0" smtClean="0">
              <a:solidFill>
                <a:srgbClr val="FF0000"/>
              </a:solidFill>
              <a:latin typeface="+mj-ea"/>
              <a:ea typeface="+mj-ea"/>
            </a:endParaRPr>
          </a:p>
          <a:p>
            <a:r>
              <a:rPr lang="zh-CN" altLang="en-US" sz="2000" b="1" dirty="0">
                <a:latin typeface="+mj-ea"/>
                <a:ea typeface="+mj-ea"/>
              </a:rPr>
              <a:t>相对</a:t>
            </a:r>
            <a:r>
              <a:rPr lang="zh-CN" altLang="en-US" sz="2000" b="1" dirty="0" smtClean="0">
                <a:latin typeface="+mj-ea"/>
                <a:ea typeface="+mj-ea"/>
              </a:rPr>
              <a:t>相移中，</a:t>
            </a:r>
            <a:r>
              <a:rPr lang="zh-CN" altLang="en-US" sz="2000" b="1" dirty="0" smtClean="0">
                <a:solidFill>
                  <a:srgbClr val="FF0000"/>
                </a:solidFill>
                <a:latin typeface="+mj-ea"/>
                <a:ea typeface="+mj-ea"/>
              </a:rPr>
              <a:t>前一码元的载波相位</a:t>
            </a:r>
            <a:endParaRPr lang="zh-CN" altLang="en-US" sz="2000" b="1" dirty="0">
              <a:solidFill>
                <a:srgbClr val="FF0000"/>
              </a:solidFill>
              <a:latin typeface="+mj-ea"/>
              <a:ea typeface="+mj-ea"/>
            </a:endParaRPr>
          </a:p>
        </p:txBody>
      </p:sp>
      <p:sp>
        <p:nvSpPr>
          <p:cNvPr id="21" name="矩形 20"/>
          <p:cNvSpPr/>
          <p:nvPr/>
        </p:nvSpPr>
        <p:spPr>
          <a:xfrm>
            <a:off x="4211960" y="5373216"/>
            <a:ext cx="4752528" cy="46166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sz="2400" b="1" dirty="0" smtClean="0">
                <a:solidFill>
                  <a:srgbClr val="0000FF"/>
                </a:solidFill>
                <a:latin typeface="+mj-ea"/>
                <a:ea typeface="+mj-ea"/>
              </a:rPr>
              <a:t>提供码元定时信息。</a:t>
            </a:r>
            <a:endParaRPr lang="zh-CN" altLang="en-US" sz="2400" b="1" dirty="0">
              <a:solidFill>
                <a:srgbClr val="0000FF"/>
              </a:solidFill>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4" grpId="0" animBg="1"/>
      <p:bldP spid="2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zh-CN" dirty="0"/>
              <a:t>2DPSK</a:t>
            </a:r>
            <a:r>
              <a:rPr lang="zh-CN" altLang="en-US" dirty="0"/>
              <a:t>信号的产生方法</a:t>
            </a:r>
          </a:p>
        </p:txBody>
      </p:sp>
      <p:sp>
        <p:nvSpPr>
          <p:cNvPr id="65539" name="Rectangle 3"/>
          <p:cNvSpPr>
            <a:spLocks noGrp="1" noChangeArrowheads="1"/>
          </p:cNvSpPr>
          <p:nvPr>
            <p:ph type="body" idx="1"/>
          </p:nvPr>
        </p:nvSpPr>
        <p:spPr/>
        <p:txBody>
          <a:bodyPr>
            <a:normAutofit/>
          </a:bodyPr>
          <a:lstStyle/>
          <a:p>
            <a:pPr lvl="2"/>
            <a:endParaRPr lang="zh-CN" altLang="en-US" dirty="0" smtClean="0"/>
          </a:p>
          <a:p>
            <a:pPr lvl="2"/>
            <a:endParaRPr lang="zh-CN" altLang="en-US" dirty="0" smtClean="0"/>
          </a:p>
          <a:p>
            <a:pPr lvl="2"/>
            <a:endParaRPr lang="zh-CN" altLang="en-US" dirty="0" smtClean="0"/>
          </a:p>
          <a:p>
            <a:pPr lvl="2"/>
            <a:endParaRPr lang="zh-CN" altLang="en-US" dirty="0" smtClean="0"/>
          </a:p>
          <a:p>
            <a:pPr lvl="2"/>
            <a:endParaRPr lang="en-US" altLang="zh-CN" dirty="0" smtClean="0"/>
          </a:p>
          <a:p>
            <a:pPr lvl="2"/>
            <a:endParaRPr lang="zh-CN" altLang="en-US" dirty="0" smtClean="0"/>
          </a:p>
          <a:p>
            <a:r>
              <a:rPr lang="zh-CN" altLang="en-US" dirty="0" smtClean="0"/>
              <a:t>由图可见：</a:t>
            </a:r>
            <a:r>
              <a:rPr lang="zh-CN" altLang="en-US" dirty="0" smtClean="0">
                <a:solidFill>
                  <a:srgbClr val="0000FF"/>
                </a:solidFill>
              </a:rPr>
              <a:t>两步</a:t>
            </a:r>
            <a:endParaRPr lang="en-US" altLang="zh-CN" dirty="0" smtClean="0">
              <a:solidFill>
                <a:srgbClr val="0000FF"/>
              </a:solidFill>
            </a:endParaRPr>
          </a:p>
          <a:p>
            <a:pPr lvl="1"/>
            <a:r>
              <a:rPr lang="zh-CN" altLang="en-US" dirty="0" smtClean="0"/>
              <a:t>先对二进制数字基带信号进行</a:t>
            </a:r>
            <a:r>
              <a:rPr lang="zh-CN" altLang="en-US" dirty="0" smtClean="0">
                <a:solidFill>
                  <a:srgbClr val="0000FF"/>
                </a:solidFill>
              </a:rPr>
              <a:t>差分编码：</a:t>
            </a:r>
            <a:r>
              <a:rPr lang="zh-CN" altLang="en-US" dirty="0" smtClean="0"/>
              <a:t>把表示数字信息序列的</a:t>
            </a:r>
            <a:r>
              <a:rPr lang="zh-CN" altLang="en-US" dirty="0" smtClean="0">
                <a:solidFill>
                  <a:srgbClr val="0000FF"/>
                </a:solidFill>
              </a:rPr>
              <a:t>绝对码</a:t>
            </a:r>
            <a:r>
              <a:rPr lang="zh-CN" altLang="en-US" dirty="0" smtClean="0"/>
              <a:t>         </a:t>
            </a:r>
            <a:r>
              <a:rPr lang="zh-CN" altLang="en-US" dirty="0" smtClean="0">
                <a:solidFill>
                  <a:srgbClr val="0000FF"/>
                </a:solidFill>
              </a:rPr>
              <a:t>相对码（差分码）</a:t>
            </a:r>
            <a:endParaRPr lang="en-US" altLang="zh-CN" dirty="0"/>
          </a:p>
          <a:p>
            <a:pPr lvl="1"/>
            <a:r>
              <a:rPr lang="zh-CN" altLang="en-US" dirty="0" smtClean="0"/>
              <a:t>然后再根据相对码进行</a:t>
            </a:r>
            <a:r>
              <a:rPr lang="zh-CN" altLang="en-US" dirty="0" smtClean="0">
                <a:solidFill>
                  <a:srgbClr val="0000FF"/>
                </a:solidFill>
              </a:rPr>
              <a:t>绝对调相</a:t>
            </a:r>
            <a:r>
              <a:rPr lang="zh-CN" altLang="en-US" dirty="0" smtClean="0"/>
              <a:t>，从而产生二进制差分相移键控信号。</a:t>
            </a:r>
          </a:p>
        </p:txBody>
      </p:sp>
      <p:sp>
        <p:nvSpPr>
          <p:cNvPr id="5" name="灯片编号占位符 5"/>
          <p:cNvSpPr>
            <a:spLocks noGrp="1"/>
          </p:cNvSpPr>
          <p:nvPr>
            <p:ph type="sldNum" sz="quarter" idx="12"/>
          </p:nvPr>
        </p:nvSpPr>
        <p:spPr/>
        <p:txBody>
          <a:bodyPr/>
          <a:lstStyle/>
          <a:p>
            <a:fld id="{6067546B-8B56-43BE-9703-554F9DBA4E8A}" type="slidenum">
              <a:rPr lang="en-US" altLang="zh-CN" smtClean="0"/>
              <a:pPr/>
              <a:t>53</a:t>
            </a:fld>
            <a:endParaRPr lang="en-US" altLang="zh-CN"/>
          </a:p>
        </p:txBody>
      </p:sp>
      <p:graphicFrame>
        <p:nvGraphicFramePr>
          <p:cNvPr id="65540" name="Object 4"/>
          <p:cNvGraphicFramePr>
            <a:graphicFrameLocks noChangeAspect="1"/>
          </p:cNvGraphicFramePr>
          <p:nvPr>
            <p:extLst>
              <p:ext uri="{D42A27DB-BD31-4B8C-83A1-F6EECF244321}">
                <p14:modId xmlns:p14="http://schemas.microsoft.com/office/powerpoint/2010/main" val="994395106"/>
              </p:ext>
            </p:extLst>
          </p:nvPr>
        </p:nvGraphicFramePr>
        <p:xfrm>
          <a:off x="539552" y="1268760"/>
          <a:ext cx="8064896" cy="2394141"/>
        </p:xfrm>
        <a:graphic>
          <a:graphicData uri="http://schemas.openxmlformats.org/presentationml/2006/ole">
            <mc:AlternateContent xmlns:mc="http://schemas.openxmlformats.org/markup-compatibility/2006">
              <mc:Choice xmlns:v="urn:schemas-microsoft-com:vml" Requires="v">
                <p:oleObj spid="_x0000_s33982" name="Visio" r:id="rId3" imgW="5416601" imgH="1696822" progId="Visio.Drawing.11">
                  <p:embed/>
                </p:oleObj>
              </mc:Choice>
              <mc:Fallback>
                <p:oleObj name="Visio" r:id="rId3" imgW="5416601" imgH="1696822" progId="Visio.Drawing.11">
                  <p:embed/>
                  <p:pic>
                    <p:nvPicPr>
                      <p:cNvPr id="0" name="Picture 1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268760"/>
                        <a:ext cx="8064896" cy="23941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右箭头 1"/>
          <p:cNvSpPr/>
          <p:nvPr/>
        </p:nvSpPr>
        <p:spPr>
          <a:xfrm>
            <a:off x="3779912" y="4797152"/>
            <a:ext cx="576064" cy="28803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3" name="矩形 2"/>
          <p:cNvSpPr/>
          <p:nvPr/>
        </p:nvSpPr>
        <p:spPr>
          <a:xfrm>
            <a:off x="1115616" y="6021288"/>
            <a:ext cx="7344816" cy="830997"/>
          </a:xfrm>
          <a:prstGeom prst="rect">
            <a:avLst/>
          </a:prstGeom>
        </p:spPr>
        <p:txBody>
          <a:bodyPr wrap="square">
            <a:spAutoFit/>
          </a:bodyPr>
          <a:lstStyle/>
          <a:p>
            <a:r>
              <a:rPr lang="zh-CN" altLang="en-US" sz="2400" b="1" dirty="0">
                <a:latin typeface="+mj-ea"/>
                <a:ea typeface="+mj-ea"/>
              </a:rPr>
              <a:t>上图中使用的是</a:t>
            </a:r>
            <a:r>
              <a:rPr lang="zh-CN" altLang="en-US" sz="2400" b="1" dirty="0">
                <a:solidFill>
                  <a:srgbClr val="0000FF"/>
                </a:solidFill>
                <a:latin typeface="+mj-ea"/>
                <a:ea typeface="+mj-ea"/>
              </a:rPr>
              <a:t>传号差分码</a:t>
            </a:r>
            <a:r>
              <a:rPr lang="zh-CN" altLang="en-US" sz="2400" b="1" dirty="0">
                <a:latin typeface="+mj-ea"/>
                <a:ea typeface="+mj-ea"/>
              </a:rPr>
              <a:t>，即载波的相位遇到原数字信息“</a:t>
            </a:r>
            <a:r>
              <a:rPr lang="en-US" altLang="zh-CN" sz="2400" b="1" dirty="0">
                <a:latin typeface="+mj-ea"/>
                <a:ea typeface="+mj-ea"/>
              </a:rPr>
              <a:t>1”</a:t>
            </a:r>
            <a:r>
              <a:rPr lang="zh-CN" altLang="en-US" sz="2400" b="1" dirty="0">
                <a:latin typeface="+mj-ea"/>
                <a:ea typeface="+mj-ea"/>
              </a:rPr>
              <a:t>变化，遇到“</a:t>
            </a:r>
            <a:r>
              <a:rPr lang="en-US" altLang="zh-CN" sz="2400" b="1" dirty="0">
                <a:latin typeface="+mj-ea"/>
                <a:ea typeface="+mj-ea"/>
              </a:rPr>
              <a:t>0”</a:t>
            </a:r>
            <a:r>
              <a:rPr lang="zh-CN" altLang="en-US" sz="2400" b="1" dirty="0">
                <a:latin typeface="+mj-ea"/>
                <a:ea typeface="+mj-ea"/>
              </a:rPr>
              <a:t>则不变。</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5539">
                                            <p:txEl>
                                              <p:pRg st="6" end="6"/>
                                            </p:txEl>
                                          </p:spTgt>
                                        </p:tgtEl>
                                        <p:attrNameLst>
                                          <p:attrName>style.visibility</p:attrName>
                                        </p:attrNameLst>
                                      </p:cBhvr>
                                      <p:to>
                                        <p:strVal val="visible"/>
                                      </p:to>
                                    </p:set>
                                    <p:anim calcmode="lin" valueType="num">
                                      <p:cBhvr additive="base">
                                        <p:cTn id="7" dur="500" fill="hold"/>
                                        <p:tgtEl>
                                          <p:spTgt spid="65539">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553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5539">
                                            <p:txEl>
                                              <p:pRg st="7" end="7"/>
                                            </p:txEl>
                                          </p:spTgt>
                                        </p:tgtEl>
                                        <p:attrNameLst>
                                          <p:attrName>style.visibility</p:attrName>
                                        </p:attrNameLst>
                                      </p:cBhvr>
                                      <p:to>
                                        <p:strVal val="visible"/>
                                      </p:to>
                                    </p:set>
                                    <p:anim calcmode="lin" valueType="num">
                                      <p:cBhvr additive="base">
                                        <p:cTn id="13" dur="500" fill="hold"/>
                                        <p:tgtEl>
                                          <p:spTgt spid="65539">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5539">
                                            <p:txEl>
                                              <p:pRg st="7" end="7"/>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5539">
                                            <p:txEl>
                                              <p:pRg st="8" end="8"/>
                                            </p:txEl>
                                          </p:spTgt>
                                        </p:tgtEl>
                                        <p:attrNameLst>
                                          <p:attrName>style.visibility</p:attrName>
                                        </p:attrNameLst>
                                      </p:cBhvr>
                                      <p:to>
                                        <p:strVal val="visible"/>
                                      </p:to>
                                    </p:set>
                                    <p:anim calcmode="lin" valueType="num">
                                      <p:cBhvr additive="base">
                                        <p:cTn id="23" dur="500" fill="hold"/>
                                        <p:tgtEl>
                                          <p:spTgt spid="65539">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553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zh-CN" dirty="0"/>
              <a:t>2DPSK</a:t>
            </a:r>
            <a:r>
              <a:rPr lang="zh-CN" altLang="en-US" dirty="0"/>
              <a:t>信号调制器原理方框图</a:t>
            </a:r>
          </a:p>
        </p:txBody>
      </p:sp>
      <p:sp>
        <p:nvSpPr>
          <p:cNvPr id="66563" name="Rectangle 3"/>
          <p:cNvSpPr>
            <a:spLocks noGrp="1" noChangeArrowheads="1"/>
          </p:cNvSpPr>
          <p:nvPr>
            <p:ph type="body" idx="1"/>
          </p:nvPr>
        </p:nvSpPr>
        <p:spPr>
          <a:xfrm>
            <a:off x="539552" y="1196752"/>
            <a:ext cx="8064896" cy="5040560"/>
          </a:xfrm>
        </p:spPr>
        <p:txBody>
          <a:bodyPr>
            <a:normAutofit fontScale="92500" lnSpcReduction="20000"/>
          </a:bodyPr>
          <a:lstStyle/>
          <a:p>
            <a:pPr lvl="3"/>
            <a:endParaRPr lang="zh-CN" altLang="en-US" dirty="0" smtClean="0"/>
          </a:p>
          <a:p>
            <a:pPr lvl="3"/>
            <a:endParaRPr lang="zh-CN" altLang="en-US" dirty="0" smtClean="0"/>
          </a:p>
          <a:p>
            <a:pPr lvl="3"/>
            <a:endParaRPr lang="zh-CN" altLang="en-US" dirty="0" smtClean="0"/>
          </a:p>
          <a:p>
            <a:pPr lvl="3"/>
            <a:endParaRPr lang="en-US" altLang="zh-CN" dirty="0" smtClean="0"/>
          </a:p>
          <a:p>
            <a:pPr lvl="3"/>
            <a:endParaRPr lang="zh-CN" altLang="en-US" dirty="0" smtClean="0"/>
          </a:p>
          <a:p>
            <a:pPr lvl="3"/>
            <a:endParaRPr lang="zh-CN" altLang="en-US" dirty="0" smtClean="0"/>
          </a:p>
          <a:p>
            <a:pPr lvl="3"/>
            <a:endParaRPr lang="zh-CN" altLang="en-US" dirty="0" smtClean="0"/>
          </a:p>
          <a:p>
            <a:r>
              <a:rPr lang="zh-CN" altLang="en-US" dirty="0" smtClean="0">
                <a:solidFill>
                  <a:srgbClr val="0000FF"/>
                </a:solidFill>
              </a:rPr>
              <a:t>差分码：</a:t>
            </a:r>
            <a:r>
              <a:rPr lang="zh-CN" altLang="en-US" dirty="0" smtClean="0"/>
              <a:t>可取传号差分码或空号差分码。其中，传号差分码的编码规则为</a:t>
            </a:r>
          </a:p>
          <a:p>
            <a:pPr lvl="3"/>
            <a:endParaRPr lang="zh-CN" altLang="en-US" dirty="0" smtClean="0"/>
          </a:p>
          <a:p>
            <a:r>
              <a:rPr lang="zh-CN" altLang="en-US" dirty="0" smtClean="0"/>
              <a:t>式中，⊕为模</a:t>
            </a:r>
            <a:r>
              <a:rPr lang="en-US" altLang="zh-CN" dirty="0" smtClean="0"/>
              <a:t>2</a:t>
            </a:r>
            <a:r>
              <a:rPr lang="zh-CN" altLang="en-US" dirty="0" smtClean="0"/>
              <a:t>加，</a:t>
            </a:r>
            <a:r>
              <a:rPr lang="en-US" altLang="zh-CN" i="1" dirty="0"/>
              <a:t> b</a:t>
            </a:r>
            <a:r>
              <a:rPr lang="en-US" altLang="zh-CN" i="1" baseline="-25000" dirty="0"/>
              <a:t>n</a:t>
            </a:r>
            <a:r>
              <a:rPr lang="en-US" altLang="zh-CN" baseline="-25000" dirty="0"/>
              <a:t>-1</a:t>
            </a:r>
            <a:r>
              <a:rPr lang="zh-CN" altLang="en-US" dirty="0"/>
              <a:t>为</a:t>
            </a:r>
            <a:r>
              <a:rPr lang="en-US" altLang="zh-CN" i="1" dirty="0" err="1"/>
              <a:t>b</a:t>
            </a:r>
            <a:r>
              <a:rPr lang="en-US" altLang="zh-CN" i="1" baseline="-25000" dirty="0" err="1"/>
              <a:t>n</a:t>
            </a:r>
            <a:r>
              <a:rPr lang="zh-CN" altLang="en-US" dirty="0"/>
              <a:t>的前一码元，最初的</a:t>
            </a:r>
            <a:r>
              <a:rPr lang="en-US" altLang="zh-CN" i="1" dirty="0"/>
              <a:t>b</a:t>
            </a:r>
            <a:r>
              <a:rPr lang="en-US" altLang="zh-CN" i="1" baseline="-25000" dirty="0"/>
              <a:t>n</a:t>
            </a:r>
            <a:r>
              <a:rPr lang="en-US" altLang="zh-CN" baseline="-25000" dirty="0"/>
              <a:t>-1</a:t>
            </a:r>
            <a:r>
              <a:rPr lang="zh-CN" altLang="en-US" dirty="0" smtClean="0"/>
              <a:t>可任意设定。 </a:t>
            </a:r>
          </a:p>
          <a:p>
            <a:r>
              <a:rPr lang="zh-CN" altLang="en-US" dirty="0" smtClean="0"/>
              <a:t>上式的逆过程称为差分译码（码反变换），即</a:t>
            </a:r>
            <a:endParaRPr lang="zh-CN" altLang="en-US" dirty="0"/>
          </a:p>
        </p:txBody>
      </p:sp>
      <p:sp>
        <p:nvSpPr>
          <p:cNvPr id="10" name="灯片编号占位符 5"/>
          <p:cNvSpPr>
            <a:spLocks noGrp="1"/>
          </p:cNvSpPr>
          <p:nvPr>
            <p:ph type="sldNum" sz="quarter" idx="12"/>
          </p:nvPr>
        </p:nvSpPr>
        <p:spPr/>
        <p:txBody>
          <a:bodyPr/>
          <a:lstStyle/>
          <a:p>
            <a:fld id="{AE1FDC24-5931-414E-ADA6-40F37DE2B481}" type="slidenum">
              <a:rPr lang="en-US" altLang="zh-CN" smtClean="0"/>
              <a:pPr/>
              <a:t>54</a:t>
            </a:fld>
            <a:endParaRPr lang="en-US" altLang="zh-CN"/>
          </a:p>
        </p:txBody>
      </p:sp>
      <p:sp>
        <p:nvSpPr>
          <p:cNvPr id="66565" name="Rectangle 5"/>
          <p:cNvSpPr>
            <a:spLocks noChangeArrowheads="1"/>
          </p:cNvSpPr>
          <p:nvPr/>
        </p:nvSpPr>
        <p:spPr bwMode="auto">
          <a:xfrm>
            <a:off x="0" y="268605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66564" name="Object 4"/>
          <p:cNvGraphicFramePr>
            <a:graphicFrameLocks noChangeAspect="1"/>
          </p:cNvGraphicFramePr>
          <p:nvPr>
            <p:extLst>
              <p:ext uri="{D42A27DB-BD31-4B8C-83A1-F6EECF244321}">
                <p14:modId xmlns:p14="http://schemas.microsoft.com/office/powerpoint/2010/main" val="1193073947"/>
              </p:ext>
            </p:extLst>
          </p:nvPr>
        </p:nvGraphicFramePr>
        <p:xfrm>
          <a:off x="1619672" y="1052736"/>
          <a:ext cx="5219700" cy="2384425"/>
        </p:xfrm>
        <a:graphic>
          <a:graphicData uri="http://schemas.openxmlformats.org/presentationml/2006/ole">
            <mc:AlternateContent xmlns:mc="http://schemas.openxmlformats.org/markup-compatibility/2006">
              <mc:Choice xmlns:v="urn:schemas-microsoft-com:vml" Requires="v">
                <p:oleObj spid="_x0000_s35382" name="Visio" r:id="rId3" imgW="5058156" imgH="1543812" progId="Visio.Drawing.11">
                  <p:embed/>
                </p:oleObj>
              </mc:Choice>
              <mc:Fallback>
                <p:oleObj name="Visio" r:id="rId3" imgW="5058156" imgH="1543812" progId="Visio.Drawing.11">
                  <p:embed/>
                  <p:pic>
                    <p:nvPicPr>
                      <p:cNvPr id="0" name="Picture 437"/>
                      <p:cNvPicPr>
                        <a:picLocks noChangeAspect="1" noChangeArrowheads="1"/>
                      </p:cNvPicPr>
                      <p:nvPr/>
                    </p:nvPicPr>
                    <p:blipFill>
                      <a:blip r:embed="rId4">
                        <a:extLst>
                          <a:ext uri="{28A0092B-C50C-407E-A947-70E740481C1C}">
                            <a14:useLocalDpi xmlns:a14="http://schemas.microsoft.com/office/drawing/2010/main" val="0"/>
                          </a:ext>
                        </a:extLst>
                      </a:blip>
                      <a:srcRect l="17891" r="18456" b="3703"/>
                      <a:stretch>
                        <a:fillRect/>
                      </a:stretch>
                    </p:blipFill>
                    <p:spPr bwMode="auto">
                      <a:xfrm>
                        <a:off x="1619672" y="1052736"/>
                        <a:ext cx="5219700" cy="2384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567" name="Rectangle 7"/>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66566" name="Object 6"/>
          <p:cNvGraphicFramePr>
            <a:graphicFrameLocks noChangeAspect="1"/>
          </p:cNvGraphicFramePr>
          <p:nvPr>
            <p:extLst>
              <p:ext uri="{D42A27DB-BD31-4B8C-83A1-F6EECF244321}">
                <p14:modId xmlns:p14="http://schemas.microsoft.com/office/powerpoint/2010/main" val="1815630113"/>
              </p:ext>
            </p:extLst>
          </p:nvPr>
        </p:nvGraphicFramePr>
        <p:xfrm>
          <a:off x="4139952" y="4005064"/>
          <a:ext cx="2105769" cy="549152"/>
        </p:xfrm>
        <a:graphic>
          <a:graphicData uri="http://schemas.openxmlformats.org/presentationml/2006/ole">
            <mc:AlternateContent xmlns:mc="http://schemas.openxmlformats.org/markup-compatibility/2006">
              <mc:Choice xmlns:v="urn:schemas-microsoft-com:vml" Requires="v">
                <p:oleObj spid="_x0000_s35383" name="公式" r:id="rId5" imgW="876300" imgH="228600" progId="Equation.3">
                  <p:embed/>
                </p:oleObj>
              </mc:Choice>
              <mc:Fallback>
                <p:oleObj name="公式" r:id="rId5" imgW="876300" imgH="228600" progId="Equation.3">
                  <p:embed/>
                  <p:pic>
                    <p:nvPicPr>
                      <p:cNvPr id="0" name="Picture 4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9952" y="4005064"/>
                        <a:ext cx="2105769" cy="5491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569" name="Rectangle 9"/>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66568" name="Object 8"/>
          <p:cNvGraphicFramePr>
            <a:graphicFrameLocks noChangeAspect="1"/>
          </p:cNvGraphicFramePr>
          <p:nvPr>
            <p:extLst>
              <p:ext uri="{D42A27DB-BD31-4B8C-83A1-F6EECF244321}">
                <p14:modId xmlns:p14="http://schemas.microsoft.com/office/powerpoint/2010/main" val="4246155812"/>
              </p:ext>
            </p:extLst>
          </p:nvPr>
        </p:nvGraphicFramePr>
        <p:xfrm>
          <a:off x="2762430" y="5949280"/>
          <a:ext cx="1935892" cy="504056"/>
        </p:xfrm>
        <a:graphic>
          <a:graphicData uri="http://schemas.openxmlformats.org/presentationml/2006/ole">
            <mc:AlternateContent xmlns:mc="http://schemas.openxmlformats.org/markup-compatibility/2006">
              <mc:Choice xmlns:v="urn:schemas-microsoft-com:vml" Requires="v">
                <p:oleObj spid="_x0000_s35384" name="公式" r:id="rId7" imgW="876300" imgH="228600" progId="Equation.3">
                  <p:embed/>
                </p:oleObj>
              </mc:Choice>
              <mc:Fallback>
                <p:oleObj name="公式" r:id="rId7" imgW="876300" imgH="228600" progId="Equation.3">
                  <p:embed/>
                  <p:pic>
                    <p:nvPicPr>
                      <p:cNvPr id="0" name="Picture 4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2430" y="5949280"/>
                        <a:ext cx="1935892"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6516216" y="2564904"/>
            <a:ext cx="1210588" cy="400110"/>
          </a:xfrm>
          <a:prstGeom prst="rect">
            <a:avLst/>
          </a:prstGeom>
        </p:spPr>
        <p:txBody>
          <a:bodyPr wrap="none">
            <a:spAutoFit/>
          </a:bodyPr>
          <a:lstStyle/>
          <a:p>
            <a:r>
              <a:rPr lang="zh-CN" altLang="en-US" sz="2000" b="1" dirty="0" smtClean="0">
                <a:solidFill>
                  <a:srgbClr val="0000FF"/>
                </a:solidFill>
                <a:latin typeface="+mj-ea"/>
                <a:ea typeface="+mj-ea"/>
              </a:rPr>
              <a:t>基带信号</a:t>
            </a:r>
            <a:endParaRPr lang="zh-CN" altLang="en-US" sz="2000" b="1" dirty="0">
              <a:solidFill>
                <a:srgbClr val="0000FF"/>
              </a:solidFill>
              <a:latin typeface="+mj-ea"/>
              <a:ea typeface="+mj-ea"/>
            </a:endParaRPr>
          </a:p>
        </p:txBody>
      </p:sp>
      <p:sp>
        <p:nvSpPr>
          <p:cNvPr id="12" name="矩形 11"/>
          <p:cNvSpPr/>
          <p:nvPr/>
        </p:nvSpPr>
        <p:spPr>
          <a:xfrm>
            <a:off x="6588224" y="2965014"/>
            <a:ext cx="954107" cy="400110"/>
          </a:xfrm>
          <a:prstGeom prst="rect">
            <a:avLst/>
          </a:prstGeom>
        </p:spPr>
        <p:txBody>
          <a:bodyPr wrap="none">
            <a:spAutoFit/>
          </a:bodyPr>
          <a:lstStyle/>
          <a:p>
            <a:r>
              <a:rPr lang="zh-CN" altLang="en-US" sz="2000" b="1" dirty="0" smtClean="0">
                <a:solidFill>
                  <a:srgbClr val="FF0000"/>
                </a:solidFill>
                <a:latin typeface="+mj-ea"/>
                <a:ea typeface="+mj-ea"/>
              </a:rPr>
              <a:t>绝对码</a:t>
            </a:r>
            <a:endParaRPr lang="zh-CN" altLang="en-US" sz="2000" b="1" dirty="0">
              <a:solidFill>
                <a:srgbClr val="FF0000"/>
              </a:solidFill>
              <a:latin typeface="+mj-ea"/>
              <a:ea typeface="+mj-ea"/>
            </a:endParaRPr>
          </a:p>
        </p:txBody>
      </p:sp>
      <p:sp>
        <p:nvSpPr>
          <p:cNvPr id="13" name="矩形 12"/>
          <p:cNvSpPr/>
          <p:nvPr/>
        </p:nvSpPr>
        <p:spPr>
          <a:xfrm>
            <a:off x="3473877" y="2914590"/>
            <a:ext cx="954107" cy="400110"/>
          </a:xfrm>
          <a:prstGeom prst="rect">
            <a:avLst/>
          </a:prstGeom>
        </p:spPr>
        <p:txBody>
          <a:bodyPr wrap="none">
            <a:spAutoFit/>
          </a:bodyPr>
          <a:lstStyle/>
          <a:p>
            <a:r>
              <a:rPr lang="zh-CN" altLang="en-US" sz="2000" b="1" dirty="0" smtClean="0">
                <a:solidFill>
                  <a:srgbClr val="FF0000"/>
                </a:solidFill>
                <a:latin typeface="+mj-ea"/>
                <a:ea typeface="+mj-ea"/>
              </a:rPr>
              <a:t>相对码</a:t>
            </a:r>
            <a:endParaRPr lang="zh-CN" altLang="en-US" sz="2000" b="1" dirty="0">
              <a:solidFill>
                <a:srgbClr val="FF0000"/>
              </a:solidFill>
              <a:latin typeface="+mj-ea"/>
              <a:ea typeface="+mj-ea"/>
            </a:endParaRPr>
          </a:p>
        </p:txBody>
      </p:sp>
      <p:sp>
        <p:nvSpPr>
          <p:cNvPr id="14" name="矩形 13"/>
          <p:cNvSpPr/>
          <p:nvPr/>
        </p:nvSpPr>
        <p:spPr>
          <a:xfrm>
            <a:off x="4788024" y="1124744"/>
            <a:ext cx="1210588" cy="400110"/>
          </a:xfrm>
          <a:prstGeom prst="rect">
            <a:avLst/>
          </a:prstGeom>
        </p:spPr>
        <p:txBody>
          <a:bodyPr wrap="none">
            <a:spAutoFit/>
          </a:bodyPr>
          <a:lstStyle/>
          <a:p>
            <a:r>
              <a:rPr lang="zh-CN" altLang="en-US" sz="2000" b="1" dirty="0" smtClean="0">
                <a:solidFill>
                  <a:srgbClr val="0000FF"/>
                </a:solidFill>
                <a:latin typeface="+mj-ea"/>
                <a:ea typeface="+mj-ea"/>
              </a:rPr>
              <a:t>绝对调相</a:t>
            </a:r>
            <a:endParaRPr lang="zh-CN" altLang="en-US" sz="2000" b="1" dirty="0">
              <a:solidFill>
                <a:srgbClr val="0000FF"/>
              </a:solidFill>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6563">
                                            <p:txEl>
                                              <p:pRg st="7" end="7"/>
                                            </p:txEl>
                                          </p:spTgt>
                                        </p:tgtEl>
                                        <p:attrNameLst>
                                          <p:attrName>style.visibility</p:attrName>
                                        </p:attrNameLst>
                                      </p:cBhvr>
                                      <p:to>
                                        <p:strVal val="visible"/>
                                      </p:to>
                                    </p:set>
                                    <p:anim calcmode="lin" valueType="num">
                                      <p:cBhvr additive="base">
                                        <p:cTn id="31" dur="500" fill="hold"/>
                                        <p:tgtEl>
                                          <p:spTgt spid="6656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656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6566"/>
                                        </p:tgtEl>
                                        <p:attrNameLst>
                                          <p:attrName>style.visibility</p:attrName>
                                        </p:attrNameLst>
                                      </p:cBhvr>
                                      <p:to>
                                        <p:strVal val="visible"/>
                                      </p:to>
                                    </p:set>
                                    <p:anim calcmode="lin" valueType="num">
                                      <p:cBhvr additive="base">
                                        <p:cTn id="35" dur="500" fill="hold"/>
                                        <p:tgtEl>
                                          <p:spTgt spid="66566"/>
                                        </p:tgtEl>
                                        <p:attrNameLst>
                                          <p:attrName>ppt_x</p:attrName>
                                        </p:attrNameLst>
                                      </p:cBhvr>
                                      <p:tavLst>
                                        <p:tav tm="0">
                                          <p:val>
                                            <p:strVal val="#ppt_x"/>
                                          </p:val>
                                        </p:tav>
                                        <p:tav tm="100000">
                                          <p:val>
                                            <p:strVal val="#ppt_x"/>
                                          </p:val>
                                        </p:tav>
                                      </p:tavLst>
                                    </p:anim>
                                    <p:anim calcmode="lin" valueType="num">
                                      <p:cBhvr additive="base">
                                        <p:cTn id="36" dur="500" fill="hold"/>
                                        <p:tgtEl>
                                          <p:spTgt spid="6656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6563">
                                            <p:txEl>
                                              <p:pRg st="9" end="9"/>
                                            </p:txEl>
                                          </p:spTgt>
                                        </p:tgtEl>
                                        <p:attrNameLst>
                                          <p:attrName>style.visibility</p:attrName>
                                        </p:attrNameLst>
                                      </p:cBhvr>
                                      <p:to>
                                        <p:strVal val="visible"/>
                                      </p:to>
                                    </p:set>
                                    <p:anim calcmode="lin" valueType="num">
                                      <p:cBhvr additive="base">
                                        <p:cTn id="41" dur="500" fill="hold"/>
                                        <p:tgtEl>
                                          <p:spTgt spid="66563">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656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6563">
                                            <p:txEl>
                                              <p:pRg st="10" end="10"/>
                                            </p:txEl>
                                          </p:spTgt>
                                        </p:tgtEl>
                                        <p:attrNameLst>
                                          <p:attrName>style.visibility</p:attrName>
                                        </p:attrNameLst>
                                      </p:cBhvr>
                                      <p:to>
                                        <p:strVal val="visible"/>
                                      </p:to>
                                    </p:set>
                                    <p:anim calcmode="lin" valueType="num">
                                      <p:cBhvr additive="base">
                                        <p:cTn id="47" dur="500" fill="hold"/>
                                        <p:tgtEl>
                                          <p:spTgt spid="66563">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6563">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6568"/>
                                        </p:tgtEl>
                                        <p:attrNameLst>
                                          <p:attrName>style.visibility</p:attrName>
                                        </p:attrNameLst>
                                      </p:cBhvr>
                                      <p:to>
                                        <p:strVal val="visible"/>
                                      </p:to>
                                    </p:set>
                                    <p:anim calcmode="lin" valueType="num">
                                      <p:cBhvr additive="base">
                                        <p:cTn id="51" dur="500" fill="hold"/>
                                        <p:tgtEl>
                                          <p:spTgt spid="66568"/>
                                        </p:tgtEl>
                                        <p:attrNameLst>
                                          <p:attrName>ppt_x</p:attrName>
                                        </p:attrNameLst>
                                      </p:cBhvr>
                                      <p:tavLst>
                                        <p:tav tm="0">
                                          <p:val>
                                            <p:strVal val="#ppt_x"/>
                                          </p:val>
                                        </p:tav>
                                        <p:tav tm="100000">
                                          <p:val>
                                            <p:strVal val="#ppt_x"/>
                                          </p:val>
                                        </p:tav>
                                      </p:tavLst>
                                    </p:anim>
                                    <p:anim calcmode="lin" valueType="num">
                                      <p:cBhvr additive="base">
                                        <p:cTn id="52" dur="500" fill="hold"/>
                                        <p:tgtEl>
                                          <p:spTgt spid="665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zh-CN" dirty="0"/>
              <a:t>2DPSK</a:t>
            </a:r>
            <a:r>
              <a:rPr lang="zh-CN" altLang="en-US" dirty="0"/>
              <a:t>信号的解调方法之一 </a:t>
            </a:r>
          </a:p>
        </p:txBody>
      </p:sp>
      <p:sp>
        <p:nvSpPr>
          <p:cNvPr id="67587" name="Rectangle 3"/>
          <p:cNvSpPr>
            <a:spLocks noGrp="1" noChangeArrowheads="1"/>
          </p:cNvSpPr>
          <p:nvPr>
            <p:ph type="body" idx="1"/>
          </p:nvPr>
        </p:nvSpPr>
        <p:spPr/>
        <p:txBody>
          <a:bodyPr/>
          <a:lstStyle/>
          <a:p>
            <a:r>
              <a:rPr lang="zh-CN" altLang="en-US" dirty="0" smtClean="0">
                <a:solidFill>
                  <a:srgbClr val="0000FF"/>
                </a:solidFill>
              </a:rPr>
              <a:t>相干解调</a:t>
            </a:r>
            <a:r>
              <a:rPr lang="en-US" altLang="zh-CN" dirty="0" smtClean="0">
                <a:solidFill>
                  <a:srgbClr val="0000FF"/>
                </a:solidFill>
              </a:rPr>
              <a:t>(</a:t>
            </a:r>
            <a:r>
              <a:rPr lang="zh-CN" altLang="en-US" dirty="0" smtClean="0">
                <a:solidFill>
                  <a:srgbClr val="0000FF"/>
                </a:solidFill>
              </a:rPr>
              <a:t>极性比较法</a:t>
            </a:r>
            <a:r>
              <a:rPr lang="en-US" altLang="zh-CN" dirty="0" smtClean="0">
                <a:solidFill>
                  <a:srgbClr val="0000FF"/>
                </a:solidFill>
              </a:rPr>
              <a:t>)</a:t>
            </a:r>
            <a:r>
              <a:rPr lang="zh-CN" altLang="en-US" dirty="0" smtClean="0">
                <a:solidFill>
                  <a:srgbClr val="0000FF"/>
                </a:solidFill>
              </a:rPr>
              <a:t>加码反变换法</a:t>
            </a:r>
          </a:p>
          <a:p>
            <a:r>
              <a:rPr lang="zh-CN" altLang="en-US" dirty="0" smtClean="0">
                <a:solidFill>
                  <a:srgbClr val="0000FF"/>
                </a:solidFill>
              </a:rPr>
              <a:t>原理</a:t>
            </a:r>
            <a:r>
              <a:rPr lang="zh-CN" altLang="en-US" dirty="0" smtClean="0"/>
              <a:t>：</a:t>
            </a:r>
            <a:endParaRPr lang="en-US" altLang="zh-CN" dirty="0" smtClean="0"/>
          </a:p>
          <a:p>
            <a:pPr lvl="1"/>
            <a:r>
              <a:rPr lang="zh-CN" altLang="en-US" dirty="0" smtClean="0">
                <a:solidFill>
                  <a:srgbClr val="0000FF"/>
                </a:solidFill>
              </a:rPr>
              <a:t>第一步</a:t>
            </a:r>
            <a:r>
              <a:rPr lang="zh-CN" altLang="en-US" dirty="0" smtClean="0"/>
              <a:t>：先对</a:t>
            </a:r>
            <a:r>
              <a:rPr lang="en-US" altLang="zh-CN" dirty="0" smtClean="0"/>
              <a:t>2DPSK</a:t>
            </a:r>
            <a:r>
              <a:rPr lang="zh-CN" altLang="en-US" dirty="0" smtClean="0"/>
              <a:t>信号进行相干解调，恢复出相对码</a:t>
            </a:r>
            <a:endParaRPr lang="en-US" altLang="zh-CN" dirty="0" smtClean="0"/>
          </a:p>
          <a:p>
            <a:pPr lvl="1"/>
            <a:r>
              <a:rPr lang="zh-CN" altLang="en-US" dirty="0" smtClean="0">
                <a:solidFill>
                  <a:srgbClr val="0000FF"/>
                </a:solidFill>
              </a:rPr>
              <a:t>第二步</a:t>
            </a:r>
            <a:r>
              <a:rPr lang="zh-CN" altLang="en-US" dirty="0" smtClean="0"/>
              <a:t>：再经码反变换器变换为绝对码，从而恢复出发送的二进制数字信息。</a:t>
            </a:r>
            <a:endParaRPr lang="en-US" altLang="zh-CN" dirty="0" smtClean="0"/>
          </a:p>
          <a:p>
            <a:pPr lvl="1"/>
            <a:r>
              <a:rPr lang="zh-CN" altLang="en-US" dirty="0" smtClean="0"/>
              <a:t>在解调过程第一步中，由于载波相位模糊性的影响，使得解调出的相对码也可能是“</a:t>
            </a:r>
            <a:r>
              <a:rPr lang="en-US" altLang="zh-CN" dirty="0" smtClean="0"/>
              <a:t>1”</a:t>
            </a:r>
            <a:r>
              <a:rPr lang="zh-CN" altLang="en-US" dirty="0" smtClean="0"/>
              <a:t>和“</a:t>
            </a:r>
            <a:r>
              <a:rPr lang="en-US" altLang="zh-CN" dirty="0" smtClean="0"/>
              <a:t>0”</a:t>
            </a:r>
            <a:r>
              <a:rPr lang="zh-CN" altLang="en-US" dirty="0" smtClean="0"/>
              <a:t>倒置</a:t>
            </a:r>
            <a:endParaRPr lang="en-US" altLang="zh-CN" dirty="0" smtClean="0"/>
          </a:p>
          <a:p>
            <a:pPr lvl="1"/>
            <a:r>
              <a:rPr lang="zh-CN" altLang="en-US" dirty="0" smtClean="0"/>
              <a:t>但经差分译码（码反变换）得到的绝对码不会发生任何倒置的现象，从而解决了载波相位模糊性带来的问题。 </a:t>
            </a:r>
            <a:endParaRPr lang="zh-CN" altLang="en-US" dirty="0"/>
          </a:p>
        </p:txBody>
      </p:sp>
      <p:sp>
        <p:nvSpPr>
          <p:cNvPr id="4" name="灯片编号占位符 5"/>
          <p:cNvSpPr>
            <a:spLocks noGrp="1"/>
          </p:cNvSpPr>
          <p:nvPr>
            <p:ph type="sldNum" sz="quarter" idx="12"/>
          </p:nvPr>
        </p:nvSpPr>
        <p:spPr/>
        <p:txBody>
          <a:bodyPr/>
          <a:lstStyle/>
          <a:p>
            <a:fld id="{54A20A1C-3675-4B05-AC17-01D65AE6CD2B}" type="slidenum">
              <a:rPr lang="en-US" altLang="zh-CN" smtClean="0"/>
              <a:pPr/>
              <a:t>55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587">
                                            <p:txEl>
                                              <p:pRg st="1" end="1"/>
                                            </p:txEl>
                                          </p:spTgt>
                                        </p:tgtEl>
                                        <p:attrNameLst>
                                          <p:attrName>style.visibility</p:attrName>
                                        </p:attrNameLst>
                                      </p:cBhvr>
                                      <p:to>
                                        <p:strVal val="visible"/>
                                      </p:to>
                                    </p:set>
                                    <p:anim calcmode="lin" valueType="num">
                                      <p:cBhvr additive="base">
                                        <p:cTn id="7" dur="500" fill="hold"/>
                                        <p:tgtEl>
                                          <p:spTgt spid="6758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75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7587">
                                            <p:txEl>
                                              <p:pRg st="2" end="2"/>
                                            </p:txEl>
                                          </p:spTgt>
                                        </p:tgtEl>
                                        <p:attrNameLst>
                                          <p:attrName>style.visibility</p:attrName>
                                        </p:attrNameLst>
                                      </p:cBhvr>
                                      <p:to>
                                        <p:strVal val="visible"/>
                                      </p:to>
                                    </p:set>
                                    <p:anim calcmode="lin" valueType="num">
                                      <p:cBhvr additive="base">
                                        <p:cTn id="13" dur="500" fill="hold"/>
                                        <p:tgtEl>
                                          <p:spTgt spid="6758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75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7587">
                                            <p:txEl>
                                              <p:pRg st="3" end="3"/>
                                            </p:txEl>
                                          </p:spTgt>
                                        </p:tgtEl>
                                        <p:attrNameLst>
                                          <p:attrName>style.visibility</p:attrName>
                                        </p:attrNameLst>
                                      </p:cBhvr>
                                      <p:to>
                                        <p:strVal val="visible"/>
                                      </p:to>
                                    </p:set>
                                    <p:anim calcmode="lin" valueType="num">
                                      <p:cBhvr additive="base">
                                        <p:cTn id="19" dur="500" fill="hold"/>
                                        <p:tgtEl>
                                          <p:spTgt spid="6758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75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7587">
                                            <p:txEl>
                                              <p:pRg st="4" end="4"/>
                                            </p:txEl>
                                          </p:spTgt>
                                        </p:tgtEl>
                                        <p:attrNameLst>
                                          <p:attrName>style.visibility</p:attrName>
                                        </p:attrNameLst>
                                      </p:cBhvr>
                                      <p:to>
                                        <p:strVal val="visible"/>
                                      </p:to>
                                    </p:set>
                                    <p:anim calcmode="lin" valueType="num">
                                      <p:cBhvr additive="base">
                                        <p:cTn id="25" dur="500" fill="hold"/>
                                        <p:tgtEl>
                                          <p:spTgt spid="6758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758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7587">
                                            <p:txEl>
                                              <p:pRg st="5" end="5"/>
                                            </p:txEl>
                                          </p:spTgt>
                                        </p:tgtEl>
                                        <p:attrNameLst>
                                          <p:attrName>style.visibility</p:attrName>
                                        </p:attrNameLst>
                                      </p:cBhvr>
                                      <p:to>
                                        <p:strVal val="visible"/>
                                      </p:to>
                                    </p:set>
                                    <p:anim calcmode="lin" valueType="num">
                                      <p:cBhvr additive="base">
                                        <p:cTn id="31" dur="500" fill="hold"/>
                                        <p:tgtEl>
                                          <p:spTgt spid="6758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758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zh-CN" dirty="0"/>
              <a:t>2DPSK</a:t>
            </a:r>
            <a:r>
              <a:rPr lang="zh-CN" altLang="en-US" dirty="0"/>
              <a:t>的相干解调器原理图和各点波形 </a:t>
            </a:r>
          </a:p>
        </p:txBody>
      </p:sp>
      <p:sp>
        <p:nvSpPr>
          <p:cNvPr id="8" name="灯片编号占位符 5"/>
          <p:cNvSpPr>
            <a:spLocks noGrp="1"/>
          </p:cNvSpPr>
          <p:nvPr>
            <p:ph type="sldNum" sz="quarter" idx="12"/>
          </p:nvPr>
        </p:nvSpPr>
        <p:spPr/>
        <p:txBody>
          <a:bodyPr/>
          <a:lstStyle/>
          <a:p>
            <a:fld id="{408BF691-A975-46A7-A489-5B59D572FB32}" type="slidenum">
              <a:rPr lang="en-US" altLang="zh-CN" smtClean="0"/>
              <a:pPr/>
              <a:t>56</a:t>
            </a:fld>
            <a:endParaRPr lang="en-US" altLang="zh-CN"/>
          </a:p>
        </p:txBody>
      </p:sp>
      <p:sp>
        <p:nvSpPr>
          <p:cNvPr id="68613" name="Rectangle 5"/>
          <p:cNvSpPr>
            <a:spLocks noChangeArrowheads="1"/>
          </p:cNvSpPr>
          <p:nvPr/>
        </p:nvSpPr>
        <p:spPr bwMode="auto">
          <a:xfrm>
            <a:off x="0" y="16430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68612" name="Object 4"/>
          <p:cNvGraphicFramePr>
            <a:graphicFrameLocks noChangeAspect="1"/>
          </p:cNvGraphicFramePr>
          <p:nvPr>
            <p:extLst>
              <p:ext uri="{D42A27DB-BD31-4B8C-83A1-F6EECF244321}">
                <p14:modId xmlns:p14="http://schemas.microsoft.com/office/powerpoint/2010/main" val="3439135597"/>
              </p:ext>
            </p:extLst>
          </p:nvPr>
        </p:nvGraphicFramePr>
        <p:xfrm>
          <a:off x="1916905" y="2348880"/>
          <a:ext cx="5854223" cy="4608512"/>
        </p:xfrm>
        <a:graphic>
          <a:graphicData uri="http://schemas.openxmlformats.org/presentationml/2006/ole">
            <mc:AlternateContent xmlns:mc="http://schemas.openxmlformats.org/markup-compatibility/2006">
              <mc:Choice xmlns:v="urn:schemas-microsoft-com:vml" Requires="v">
                <p:oleObj spid="_x0000_s36216" name="Visio" r:id="rId3" imgW="5033467" imgH="4798771" progId="Visio.Drawing.11">
                  <p:embed/>
                </p:oleObj>
              </mc:Choice>
              <mc:Fallback>
                <p:oleObj name="Visio" r:id="rId3" imgW="5033467" imgH="4798771" progId="Visio.Drawing.11">
                  <p:embed/>
                  <p:pic>
                    <p:nvPicPr>
                      <p:cNvPr id="0" name="Picture 2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6905" y="2348880"/>
                        <a:ext cx="5854223" cy="4608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15" name="Rectangle 7"/>
          <p:cNvSpPr>
            <a:spLocks noChangeArrowheads="1"/>
          </p:cNvSpPr>
          <p:nvPr/>
        </p:nvSpPr>
        <p:spPr bwMode="auto">
          <a:xfrm>
            <a:off x="0" y="2809875"/>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68614" name="Object 6"/>
          <p:cNvGraphicFramePr>
            <a:graphicFrameLocks noChangeAspect="1"/>
          </p:cNvGraphicFramePr>
          <p:nvPr>
            <p:extLst>
              <p:ext uri="{D42A27DB-BD31-4B8C-83A1-F6EECF244321}">
                <p14:modId xmlns:p14="http://schemas.microsoft.com/office/powerpoint/2010/main" val="442141580"/>
              </p:ext>
            </p:extLst>
          </p:nvPr>
        </p:nvGraphicFramePr>
        <p:xfrm>
          <a:off x="611560" y="1124744"/>
          <a:ext cx="7516812" cy="1390650"/>
        </p:xfrm>
        <a:graphic>
          <a:graphicData uri="http://schemas.openxmlformats.org/presentationml/2006/ole">
            <mc:AlternateContent xmlns:mc="http://schemas.openxmlformats.org/markup-compatibility/2006">
              <mc:Choice xmlns:v="urn:schemas-microsoft-com:vml" Requires="v">
                <p:oleObj spid="_x0000_s36217" name="Visio" r:id="rId5" imgW="5973405" imgH="1463265" progId="Visio.Drawing.11">
                  <p:embed/>
                </p:oleObj>
              </mc:Choice>
              <mc:Fallback>
                <p:oleObj name="Visio" r:id="rId5" imgW="5973405" imgH="1463265" progId="Visio.Drawing.11">
                  <p:embed/>
                  <p:pic>
                    <p:nvPicPr>
                      <p:cNvPr id="0" name="Picture 291"/>
                      <p:cNvPicPr>
                        <a:picLocks noChangeAspect="1" noChangeArrowheads="1"/>
                      </p:cNvPicPr>
                      <p:nvPr/>
                    </p:nvPicPr>
                    <p:blipFill>
                      <a:blip r:embed="rId6">
                        <a:extLst>
                          <a:ext uri="{28A0092B-C50C-407E-A947-70E740481C1C}">
                            <a14:useLocalDpi xmlns:a14="http://schemas.microsoft.com/office/drawing/2010/main" val="0"/>
                          </a:ext>
                        </a:extLst>
                      </a:blip>
                      <a:srcRect t="7307" b="12820"/>
                      <a:stretch>
                        <a:fillRect/>
                      </a:stretch>
                    </p:blipFill>
                    <p:spPr bwMode="auto">
                      <a:xfrm>
                        <a:off x="611560" y="1124744"/>
                        <a:ext cx="7516812" cy="1390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1403648" y="1052736"/>
            <a:ext cx="5184576" cy="1296144"/>
          </a:xfrm>
          <a:prstGeom prst="rect">
            <a:avLst/>
          </a:prstGeom>
          <a:noFill/>
          <a:ln>
            <a:solidFill>
              <a:srgbClr val="00CC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851920" y="1977337"/>
            <a:ext cx="1107996" cy="369332"/>
          </a:xfrm>
          <a:prstGeom prst="rect">
            <a:avLst/>
          </a:prstGeom>
        </p:spPr>
        <p:txBody>
          <a:bodyPr wrap="none">
            <a:spAutoFit/>
          </a:bodyPr>
          <a:lstStyle/>
          <a:p>
            <a:r>
              <a:rPr lang="zh-CN" altLang="en-US" b="1" dirty="0">
                <a:solidFill>
                  <a:srgbClr val="0000FF"/>
                </a:solidFill>
              </a:rPr>
              <a:t>相干解调</a:t>
            </a:r>
            <a:endParaRPr lang="zh-CN" altLang="en-US" b="1" dirty="0"/>
          </a:p>
        </p:txBody>
      </p:sp>
      <p:cxnSp>
        <p:nvCxnSpPr>
          <p:cNvPr id="5" name="直接连接符 4"/>
          <p:cNvCxnSpPr/>
          <p:nvPr/>
        </p:nvCxnSpPr>
        <p:spPr>
          <a:xfrm>
            <a:off x="899592" y="6381328"/>
            <a:ext cx="7488832" cy="0"/>
          </a:xfrm>
          <a:prstGeom prst="line">
            <a:avLst/>
          </a:prstGeom>
          <a:ln>
            <a:solidFill>
              <a:srgbClr val="00CC00"/>
            </a:solidFill>
            <a:prstDash val="sysDash"/>
          </a:ln>
        </p:spPr>
        <p:style>
          <a:lnRef idx="3">
            <a:schemeClr val="accent5"/>
          </a:lnRef>
          <a:fillRef idx="0">
            <a:schemeClr val="accent5"/>
          </a:fillRef>
          <a:effectRef idx="2">
            <a:schemeClr val="accent5"/>
          </a:effectRef>
          <a:fontRef idx="minor">
            <a:schemeClr val="tx1"/>
          </a:fontRef>
        </p:style>
      </p:cxnSp>
      <p:sp>
        <p:nvSpPr>
          <p:cNvPr id="12" name="矩形 11"/>
          <p:cNvSpPr/>
          <p:nvPr/>
        </p:nvSpPr>
        <p:spPr>
          <a:xfrm>
            <a:off x="849650" y="5877272"/>
            <a:ext cx="1107996" cy="369332"/>
          </a:xfrm>
          <a:prstGeom prst="rect">
            <a:avLst/>
          </a:prstGeom>
        </p:spPr>
        <p:txBody>
          <a:bodyPr wrap="none">
            <a:spAutoFit/>
          </a:bodyPr>
          <a:lstStyle/>
          <a:p>
            <a:r>
              <a:rPr lang="zh-CN" altLang="en-US" b="1" dirty="0">
                <a:solidFill>
                  <a:srgbClr val="0000FF"/>
                </a:solidFill>
              </a:rPr>
              <a:t>相干解调</a:t>
            </a:r>
            <a:endParaRPr lang="zh-CN" altLang="en-US" b="1"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8612"/>
                                        </p:tgtEl>
                                        <p:attrNameLst>
                                          <p:attrName>style.visibility</p:attrName>
                                        </p:attrNameLst>
                                      </p:cBhvr>
                                      <p:to>
                                        <p:strVal val="visible"/>
                                      </p:to>
                                    </p:set>
                                    <p:anim calcmode="lin" valueType="num">
                                      <p:cBhvr additive="base">
                                        <p:cTn id="17" dur="500" fill="hold"/>
                                        <p:tgtEl>
                                          <p:spTgt spid="68612"/>
                                        </p:tgtEl>
                                        <p:attrNameLst>
                                          <p:attrName>ppt_x</p:attrName>
                                        </p:attrNameLst>
                                      </p:cBhvr>
                                      <p:tavLst>
                                        <p:tav tm="0">
                                          <p:val>
                                            <p:strVal val="#ppt_x"/>
                                          </p:val>
                                        </p:tav>
                                        <p:tav tm="100000">
                                          <p:val>
                                            <p:strVal val="#ppt_x"/>
                                          </p:val>
                                        </p:tav>
                                      </p:tavLst>
                                    </p:anim>
                                    <p:anim calcmode="lin" valueType="num">
                                      <p:cBhvr additive="base">
                                        <p:cTn id="18" dur="500" fill="hold"/>
                                        <p:tgtEl>
                                          <p:spTgt spid="686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a:bodyPr>
          <a:lstStyle/>
          <a:p>
            <a:r>
              <a:rPr lang="en-US" altLang="zh-CN" dirty="0"/>
              <a:t>2DPSK</a:t>
            </a:r>
            <a:r>
              <a:rPr lang="zh-CN" altLang="en-US" dirty="0"/>
              <a:t>信号的解调方法之二</a:t>
            </a:r>
            <a:r>
              <a:rPr lang="zh-CN" altLang="en-US" dirty="0" smtClean="0"/>
              <a:t>：</a:t>
            </a:r>
            <a:endParaRPr lang="zh-CN" altLang="en-US" dirty="0"/>
          </a:p>
        </p:txBody>
      </p:sp>
      <p:sp>
        <p:nvSpPr>
          <p:cNvPr id="69635" name="Rectangle 3"/>
          <p:cNvSpPr>
            <a:spLocks noGrp="1" noChangeArrowheads="1"/>
          </p:cNvSpPr>
          <p:nvPr>
            <p:ph type="body" idx="1"/>
          </p:nvPr>
        </p:nvSpPr>
        <p:spPr>
          <a:xfrm>
            <a:off x="539552" y="1196752"/>
            <a:ext cx="8208912" cy="2736304"/>
          </a:xfrm>
        </p:spPr>
        <p:txBody>
          <a:bodyPr/>
          <a:lstStyle/>
          <a:p>
            <a:r>
              <a:rPr lang="zh-CN" altLang="en-US" dirty="0" smtClean="0">
                <a:solidFill>
                  <a:srgbClr val="0000FF"/>
                </a:solidFill>
              </a:rPr>
              <a:t>差分相干解调</a:t>
            </a:r>
            <a:r>
              <a:rPr lang="en-US" altLang="zh-CN" dirty="0" smtClean="0">
                <a:solidFill>
                  <a:srgbClr val="0000FF"/>
                </a:solidFill>
              </a:rPr>
              <a:t>(</a:t>
            </a:r>
            <a:r>
              <a:rPr lang="zh-CN" altLang="en-US" dirty="0" smtClean="0">
                <a:solidFill>
                  <a:srgbClr val="0000FF"/>
                </a:solidFill>
              </a:rPr>
              <a:t>相位比较）法 </a:t>
            </a:r>
          </a:p>
          <a:p>
            <a:pPr lvl="2"/>
            <a:endParaRPr lang="en-US" altLang="zh-CN" dirty="0"/>
          </a:p>
        </p:txBody>
      </p:sp>
      <p:sp>
        <p:nvSpPr>
          <p:cNvPr id="8" name="灯片编号占位符 5"/>
          <p:cNvSpPr>
            <a:spLocks noGrp="1"/>
          </p:cNvSpPr>
          <p:nvPr>
            <p:ph type="sldNum" sz="quarter" idx="12"/>
          </p:nvPr>
        </p:nvSpPr>
        <p:spPr/>
        <p:txBody>
          <a:bodyPr/>
          <a:lstStyle/>
          <a:p>
            <a:fld id="{85309310-0746-4C4D-B97D-167E4FCD930C}" type="slidenum">
              <a:rPr lang="en-US" altLang="zh-CN" smtClean="0"/>
              <a:pPr/>
              <a:t>57</a:t>
            </a:fld>
            <a:endParaRPr lang="en-US" altLang="zh-CN"/>
          </a:p>
        </p:txBody>
      </p:sp>
      <p:sp>
        <p:nvSpPr>
          <p:cNvPr id="69637" name="Rectangle 5"/>
          <p:cNvSpPr>
            <a:spLocks noChangeArrowheads="1"/>
          </p:cNvSpPr>
          <p:nvPr/>
        </p:nvSpPr>
        <p:spPr bwMode="auto">
          <a:xfrm>
            <a:off x="0" y="27860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69636" name="Object 4"/>
          <p:cNvGraphicFramePr>
            <a:graphicFrameLocks noChangeAspect="1"/>
          </p:cNvGraphicFramePr>
          <p:nvPr>
            <p:extLst>
              <p:ext uri="{D42A27DB-BD31-4B8C-83A1-F6EECF244321}">
                <p14:modId xmlns:p14="http://schemas.microsoft.com/office/powerpoint/2010/main" val="2232275525"/>
              </p:ext>
            </p:extLst>
          </p:nvPr>
        </p:nvGraphicFramePr>
        <p:xfrm>
          <a:off x="255466" y="1628800"/>
          <a:ext cx="8857771" cy="1946523"/>
        </p:xfrm>
        <a:graphic>
          <a:graphicData uri="http://schemas.openxmlformats.org/presentationml/2006/ole">
            <mc:AlternateContent xmlns:mc="http://schemas.openxmlformats.org/markup-compatibility/2006">
              <mc:Choice xmlns:v="urn:schemas-microsoft-com:vml" Requires="v">
                <p:oleObj spid="_x0000_s37063" name="Visio" r:id="rId3" imgW="5973405" imgH="1463265" progId="Visio.Drawing.11">
                  <p:embed/>
                </p:oleObj>
              </mc:Choice>
              <mc:Fallback>
                <p:oleObj name="Visio" r:id="rId3" imgW="5973405" imgH="1463265" progId="Visio.Drawing.11">
                  <p:embed/>
                  <p:pic>
                    <p:nvPicPr>
                      <p:cNvPr id="0" name="Picture 1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466" y="1628800"/>
                        <a:ext cx="8857771" cy="194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39" name="Rectangle 7"/>
          <p:cNvSpPr>
            <a:spLocks noChangeArrowheads="1"/>
          </p:cNvSpPr>
          <p:nvPr/>
        </p:nvSpPr>
        <p:spPr bwMode="auto">
          <a:xfrm>
            <a:off x="0" y="170021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2" name="矩形 1"/>
          <p:cNvSpPr/>
          <p:nvPr/>
        </p:nvSpPr>
        <p:spPr>
          <a:xfrm>
            <a:off x="539552" y="3284984"/>
            <a:ext cx="8208912" cy="3323987"/>
          </a:xfrm>
          <a:prstGeom prst="rect">
            <a:avLst/>
          </a:prstGeom>
        </p:spPr>
        <p:txBody>
          <a:bodyPr wrap="square">
            <a:spAutoFit/>
          </a:bodyPr>
          <a:lstStyle/>
          <a:p>
            <a:pPr>
              <a:lnSpc>
                <a:spcPct val="125000"/>
              </a:lnSpc>
            </a:pPr>
            <a:r>
              <a:rPr lang="zh-CN" altLang="en-US" sz="2400" b="1" dirty="0" smtClean="0">
                <a:solidFill>
                  <a:srgbClr val="0000FF"/>
                </a:solidFill>
                <a:latin typeface="+mj-ea"/>
                <a:ea typeface="+mj-ea"/>
              </a:rPr>
              <a:t>注意</a:t>
            </a:r>
            <a:r>
              <a:rPr lang="zh-CN" altLang="en-US" sz="2400" b="1" dirty="0" smtClean="0">
                <a:latin typeface="+mj-ea"/>
                <a:ea typeface="+mj-ea"/>
              </a:rPr>
              <a:t>：</a:t>
            </a:r>
            <a:endParaRPr lang="en-US" altLang="zh-CN" sz="2400" b="1" dirty="0" smtClean="0">
              <a:latin typeface="+mj-ea"/>
              <a:ea typeface="+mj-ea"/>
            </a:endParaRPr>
          </a:p>
          <a:p>
            <a:pPr>
              <a:lnSpc>
                <a:spcPct val="125000"/>
              </a:lnSpc>
            </a:pPr>
            <a:r>
              <a:rPr lang="zh-CN" altLang="en-US" sz="2400" b="1" dirty="0" smtClean="0">
                <a:latin typeface="+mj-ea"/>
                <a:ea typeface="+mj-ea"/>
              </a:rPr>
              <a:t>用</a:t>
            </a:r>
            <a:r>
              <a:rPr lang="zh-CN" altLang="en-US" sz="2400" b="1" dirty="0">
                <a:latin typeface="+mj-ea"/>
                <a:ea typeface="+mj-ea"/>
              </a:rPr>
              <a:t>这种方法解调时</a:t>
            </a:r>
            <a:r>
              <a:rPr lang="zh-CN" altLang="en-US" sz="2400" b="1" dirty="0">
                <a:solidFill>
                  <a:srgbClr val="0000FF"/>
                </a:solidFill>
                <a:latin typeface="+mj-ea"/>
                <a:ea typeface="+mj-ea"/>
              </a:rPr>
              <a:t>不需要专门的相干</a:t>
            </a:r>
            <a:r>
              <a:rPr lang="zh-CN" altLang="en-US" sz="2400" b="1" dirty="0" smtClean="0">
                <a:solidFill>
                  <a:srgbClr val="0000FF"/>
                </a:solidFill>
                <a:latin typeface="+mj-ea"/>
                <a:ea typeface="+mj-ea"/>
              </a:rPr>
              <a:t>载波</a:t>
            </a:r>
            <a:endParaRPr lang="en-US" altLang="zh-CN" sz="2400" b="1" dirty="0" smtClean="0">
              <a:solidFill>
                <a:srgbClr val="0000FF"/>
              </a:solidFill>
              <a:latin typeface="+mj-ea"/>
              <a:ea typeface="+mj-ea"/>
            </a:endParaRPr>
          </a:p>
          <a:p>
            <a:pPr>
              <a:lnSpc>
                <a:spcPct val="125000"/>
              </a:lnSpc>
            </a:pPr>
            <a:r>
              <a:rPr lang="zh-CN" altLang="en-US" sz="2400" b="1" dirty="0" smtClean="0">
                <a:latin typeface="+mj-ea"/>
                <a:ea typeface="+mj-ea"/>
              </a:rPr>
              <a:t>而是，由</a:t>
            </a:r>
            <a:r>
              <a:rPr lang="zh-CN" altLang="en-US" sz="2400" b="1" dirty="0">
                <a:latin typeface="+mj-ea"/>
                <a:ea typeface="+mj-ea"/>
              </a:rPr>
              <a:t>收到的</a:t>
            </a:r>
            <a:r>
              <a:rPr lang="en-US" altLang="zh-CN" sz="2400" b="1" dirty="0">
                <a:latin typeface="+mj-ea"/>
                <a:ea typeface="+mj-ea"/>
              </a:rPr>
              <a:t>2DPSK</a:t>
            </a:r>
            <a:r>
              <a:rPr lang="zh-CN" altLang="en-US" sz="2400" b="1" dirty="0">
                <a:latin typeface="+mj-ea"/>
                <a:ea typeface="+mj-ea"/>
              </a:rPr>
              <a:t>信号</a:t>
            </a:r>
            <a:r>
              <a:rPr lang="zh-CN" altLang="en-US" sz="2400" b="1" dirty="0">
                <a:solidFill>
                  <a:srgbClr val="0000FF"/>
                </a:solidFill>
                <a:latin typeface="+mj-ea"/>
                <a:ea typeface="+mj-ea"/>
              </a:rPr>
              <a:t>延时一个码元间隔，然后与</a:t>
            </a:r>
            <a:r>
              <a:rPr lang="en-US" altLang="zh-CN" sz="2400" b="1" dirty="0">
                <a:solidFill>
                  <a:srgbClr val="0000FF"/>
                </a:solidFill>
                <a:latin typeface="+mj-ea"/>
                <a:ea typeface="+mj-ea"/>
              </a:rPr>
              <a:t>2DPSK</a:t>
            </a:r>
            <a:r>
              <a:rPr lang="zh-CN" altLang="en-US" sz="2400" b="1" dirty="0">
                <a:solidFill>
                  <a:srgbClr val="0000FF"/>
                </a:solidFill>
                <a:latin typeface="+mj-ea"/>
                <a:ea typeface="+mj-ea"/>
              </a:rPr>
              <a:t>信号本身相乘</a:t>
            </a:r>
            <a:r>
              <a:rPr lang="zh-CN" altLang="en-US" sz="2400" b="1" dirty="0" smtClean="0">
                <a:latin typeface="+mj-ea"/>
                <a:ea typeface="+mj-ea"/>
              </a:rPr>
              <a:t>。</a:t>
            </a:r>
            <a:endParaRPr lang="en-US" altLang="zh-CN" sz="2400" b="1" dirty="0" smtClean="0">
              <a:latin typeface="+mj-ea"/>
              <a:ea typeface="+mj-ea"/>
            </a:endParaRPr>
          </a:p>
          <a:p>
            <a:pPr>
              <a:lnSpc>
                <a:spcPct val="125000"/>
              </a:lnSpc>
            </a:pPr>
            <a:r>
              <a:rPr lang="zh-CN" altLang="en-US" sz="2400" b="1" dirty="0">
                <a:latin typeface="+mj-ea"/>
                <a:ea typeface="+mj-ea"/>
              </a:rPr>
              <a:t>相乘</a:t>
            </a:r>
            <a:r>
              <a:rPr lang="zh-CN" altLang="en-US" sz="2400" b="1" dirty="0" smtClean="0">
                <a:latin typeface="+mj-ea"/>
                <a:ea typeface="+mj-ea"/>
              </a:rPr>
              <a:t>器：起</a:t>
            </a:r>
            <a:r>
              <a:rPr lang="zh-CN" altLang="en-US" sz="2400" b="1" dirty="0">
                <a:latin typeface="+mj-ea"/>
                <a:ea typeface="+mj-ea"/>
              </a:rPr>
              <a:t>着</a:t>
            </a:r>
            <a:r>
              <a:rPr lang="zh-CN" altLang="en-US" sz="2400" b="1" dirty="0">
                <a:solidFill>
                  <a:srgbClr val="FF0000"/>
                </a:solidFill>
                <a:latin typeface="+mj-ea"/>
                <a:ea typeface="+mj-ea"/>
              </a:rPr>
              <a:t>相位比较</a:t>
            </a:r>
            <a:r>
              <a:rPr lang="zh-CN" altLang="en-US" sz="2400" b="1" dirty="0">
                <a:latin typeface="+mj-ea"/>
                <a:ea typeface="+mj-ea"/>
              </a:rPr>
              <a:t>的作用，相乘结果反映了前后码元的</a:t>
            </a:r>
            <a:r>
              <a:rPr lang="zh-CN" altLang="en-US" sz="2400" b="1" dirty="0" smtClean="0">
                <a:latin typeface="+mj-ea"/>
                <a:ea typeface="+mj-ea"/>
              </a:rPr>
              <a:t>相位差</a:t>
            </a:r>
            <a:endParaRPr lang="en-US" altLang="zh-CN" sz="2400" b="1" dirty="0" smtClean="0">
              <a:latin typeface="+mj-ea"/>
              <a:ea typeface="+mj-ea"/>
            </a:endParaRPr>
          </a:p>
          <a:p>
            <a:pPr>
              <a:lnSpc>
                <a:spcPct val="125000"/>
              </a:lnSpc>
            </a:pPr>
            <a:r>
              <a:rPr lang="zh-CN" altLang="en-US" sz="2400" b="1" dirty="0" smtClean="0">
                <a:latin typeface="+mj-ea"/>
                <a:ea typeface="+mj-ea"/>
              </a:rPr>
              <a:t>经</a:t>
            </a:r>
            <a:r>
              <a:rPr lang="zh-CN" altLang="en-US" sz="2400" b="1" dirty="0">
                <a:latin typeface="+mj-ea"/>
                <a:ea typeface="+mj-ea"/>
              </a:rPr>
              <a:t>低通滤波后再抽样判决，即可直接恢复出原始</a:t>
            </a:r>
            <a:r>
              <a:rPr lang="zh-CN" altLang="en-US" sz="2400" b="1" dirty="0" smtClean="0">
                <a:latin typeface="+mj-ea"/>
                <a:ea typeface="+mj-ea"/>
              </a:rPr>
              <a:t>数字信息</a:t>
            </a:r>
            <a:endParaRPr lang="zh-CN" altLang="en-US" sz="2400" b="1" dirty="0">
              <a:latin typeface="+mj-ea"/>
              <a:ea typeface="+mj-ea"/>
            </a:endParaRPr>
          </a:p>
        </p:txBody>
      </p:sp>
      <p:sp>
        <p:nvSpPr>
          <p:cNvPr id="3" name="矩形 2"/>
          <p:cNvSpPr/>
          <p:nvPr/>
        </p:nvSpPr>
        <p:spPr>
          <a:xfrm>
            <a:off x="5000244" y="3284984"/>
            <a:ext cx="4185761" cy="511807"/>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nSpc>
                <a:spcPct val="125000"/>
              </a:lnSpc>
            </a:pPr>
            <a:r>
              <a:rPr lang="zh-CN" altLang="en-US" sz="2400" b="1" dirty="0">
                <a:latin typeface="+mj-ea"/>
                <a:ea typeface="+mj-ea"/>
              </a:rPr>
              <a:t>故解调器中不需要码反</a:t>
            </a:r>
            <a:r>
              <a:rPr lang="zh-CN" altLang="en-US" sz="2400" b="1" dirty="0" smtClean="0">
                <a:latin typeface="+mj-ea"/>
                <a:ea typeface="+mj-ea"/>
              </a:rPr>
              <a:t>变换器</a:t>
            </a:r>
            <a:endParaRPr lang="zh-CN" altLang="en-US" sz="2400" b="1" dirty="0">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 calcmode="lin" valueType="num">
                                      <p:cBhvr additive="base">
                                        <p:cTn id="2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 calcmode="lin" valueType="num">
                                      <p:cBhvr additive="base">
                                        <p:cTn id="2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a:bodyPr>
          <a:lstStyle/>
          <a:p>
            <a:r>
              <a:rPr lang="zh-CN" altLang="en-US" dirty="0">
                <a:solidFill>
                  <a:srgbClr val="0000FF"/>
                </a:solidFill>
              </a:rPr>
              <a:t>差分相干解调</a:t>
            </a:r>
            <a:r>
              <a:rPr lang="en-US" altLang="zh-CN" dirty="0">
                <a:solidFill>
                  <a:srgbClr val="0000FF"/>
                </a:solidFill>
              </a:rPr>
              <a:t>(</a:t>
            </a:r>
            <a:r>
              <a:rPr lang="zh-CN" altLang="en-US" dirty="0">
                <a:solidFill>
                  <a:srgbClr val="0000FF"/>
                </a:solidFill>
              </a:rPr>
              <a:t>相位比较）法 </a:t>
            </a:r>
          </a:p>
        </p:txBody>
      </p:sp>
      <p:sp>
        <p:nvSpPr>
          <p:cNvPr id="8" name="灯片编号占位符 5"/>
          <p:cNvSpPr>
            <a:spLocks noGrp="1"/>
          </p:cNvSpPr>
          <p:nvPr>
            <p:ph type="sldNum" sz="quarter" idx="12"/>
          </p:nvPr>
        </p:nvSpPr>
        <p:spPr/>
        <p:txBody>
          <a:bodyPr/>
          <a:lstStyle/>
          <a:p>
            <a:fld id="{85309310-0746-4C4D-B97D-167E4FCD930C}" type="slidenum">
              <a:rPr lang="en-US" altLang="zh-CN" smtClean="0"/>
              <a:pPr/>
              <a:t>58</a:t>
            </a:fld>
            <a:endParaRPr lang="en-US" altLang="zh-CN"/>
          </a:p>
        </p:txBody>
      </p:sp>
      <p:sp>
        <p:nvSpPr>
          <p:cNvPr id="69637" name="Rectangle 5"/>
          <p:cNvSpPr>
            <a:spLocks noChangeArrowheads="1"/>
          </p:cNvSpPr>
          <p:nvPr/>
        </p:nvSpPr>
        <p:spPr bwMode="auto">
          <a:xfrm>
            <a:off x="0" y="27860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69636" name="Object 4"/>
          <p:cNvGraphicFramePr>
            <a:graphicFrameLocks noChangeAspect="1"/>
          </p:cNvGraphicFramePr>
          <p:nvPr>
            <p:extLst>
              <p:ext uri="{D42A27DB-BD31-4B8C-83A1-F6EECF244321}">
                <p14:modId xmlns:p14="http://schemas.microsoft.com/office/powerpoint/2010/main" val="1762522007"/>
              </p:ext>
            </p:extLst>
          </p:nvPr>
        </p:nvGraphicFramePr>
        <p:xfrm>
          <a:off x="993775" y="942975"/>
          <a:ext cx="7156450" cy="1514475"/>
        </p:xfrm>
        <a:graphic>
          <a:graphicData uri="http://schemas.openxmlformats.org/presentationml/2006/ole">
            <mc:AlternateContent xmlns:mc="http://schemas.openxmlformats.org/markup-compatibility/2006">
              <mc:Choice xmlns:v="urn:schemas-microsoft-com:vml" Requires="v">
                <p:oleObj spid="_x0000_s130404" name="Visio" r:id="rId3" imgW="5973405" imgH="1463265" progId="Visio.Drawing.11">
                  <p:embed/>
                </p:oleObj>
              </mc:Choice>
              <mc:Fallback>
                <p:oleObj name="Visio" r:id="rId3" imgW="5973405" imgH="1463265" progId="Visio.Drawing.11">
                  <p:embed/>
                  <p:pic>
                    <p:nvPicPr>
                      <p:cNvPr id="0" name="Picture 2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775" y="942975"/>
                        <a:ext cx="7156450" cy="1514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39" name="Rectangle 7"/>
          <p:cNvSpPr>
            <a:spLocks noChangeArrowheads="1"/>
          </p:cNvSpPr>
          <p:nvPr/>
        </p:nvSpPr>
        <p:spPr bwMode="auto">
          <a:xfrm>
            <a:off x="0" y="17002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69638" name="Object 6"/>
          <p:cNvGraphicFramePr>
            <a:graphicFrameLocks noChangeAspect="1"/>
          </p:cNvGraphicFramePr>
          <p:nvPr>
            <p:extLst>
              <p:ext uri="{D42A27DB-BD31-4B8C-83A1-F6EECF244321}">
                <p14:modId xmlns:p14="http://schemas.microsoft.com/office/powerpoint/2010/main" val="1225529010"/>
              </p:ext>
            </p:extLst>
          </p:nvPr>
        </p:nvGraphicFramePr>
        <p:xfrm>
          <a:off x="1691680" y="2369378"/>
          <a:ext cx="6490868" cy="4474376"/>
        </p:xfrm>
        <a:graphic>
          <a:graphicData uri="http://schemas.openxmlformats.org/presentationml/2006/ole">
            <mc:AlternateContent xmlns:mc="http://schemas.openxmlformats.org/markup-compatibility/2006">
              <mc:Choice xmlns:v="urn:schemas-microsoft-com:vml" Requires="v">
                <p:oleObj spid="_x0000_s130405" name="Visio" r:id="rId5" imgW="5662270" imgH="4276954" progId="Visio.Drawing.11">
                  <p:embed/>
                </p:oleObj>
              </mc:Choice>
              <mc:Fallback>
                <p:oleObj name="Visio" r:id="rId5" imgW="5662270" imgH="4276954" progId="Visio.Drawing.11">
                  <p:embed/>
                  <p:pic>
                    <p:nvPicPr>
                      <p:cNvPr id="0" name="Picture 2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680" y="2369378"/>
                        <a:ext cx="6490868" cy="44743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755576" y="3853481"/>
            <a:ext cx="1733167" cy="400110"/>
          </a:xfrm>
          <a:prstGeom prst="rect">
            <a:avLst/>
          </a:prstGeom>
        </p:spPr>
        <p:txBody>
          <a:bodyPr wrap="none">
            <a:spAutoFit/>
          </a:bodyPr>
          <a:lstStyle/>
          <a:p>
            <a:r>
              <a:rPr lang="zh-CN" altLang="en-US" sz="2000" b="1" dirty="0">
                <a:solidFill>
                  <a:srgbClr val="0000FF"/>
                </a:solidFill>
                <a:latin typeface="+mj-ea"/>
              </a:rPr>
              <a:t>延时一个码元</a:t>
            </a:r>
            <a:endParaRPr lang="zh-CN" altLang="en-US" sz="2000" dirty="0"/>
          </a:p>
        </p:txBody>
      </p:sp>
      <p:sp>
        <p:nvSpPr>
          <p:cNvPr id="3" name="矩形 2"/>
          <p:cNvSpPr/>
          <p:nvPr/>
        </p:nvSpPr>
        <p:spPr>
          <a:xfrm>
            <a:off x="466806" y="4797152"/>
            <a:ext cx="2284922" cy="861774"/>
          </a:xfrm>
          <a:prstGeom prst="rect">
            <a:avLst/>
          </a:prstGeom>
        </p:spPr>
        <p:txBody>
          <a:bodyPr wrap="square">
            <a:spAutoFit/>
          </a:bodyPr>
          <a:lstStyle/>
          <a:p>
            <a:pPr>
              <a:lnSpc>
                <a:spcPct val="125000"/>
              </a:lnSpc>
            </a:pPr>
            <a:r>
              <a:rPr lang="zh-CN" altLang="en-US" sz="2000" b="1" dirty="0">
                <a:solidFill>
                  <a:srgbClr val="0000FF"/>
                </a:solidFill>
                <a:latin typeface="+mj-ea"/>
                <a:ea typeface="+mj-ea"/>
              </a:rPr>
              <a:t>反映了前后码元的相位差</a:t>
            </a:r>
            <a:endParaRPr lang="en-US" altLang="zh-CN" sz="2000" b="1" dirty="0">
              <a:solidFill>
                <a:srgbClr val="0000FF"/>
              </a:solidFill>
              <a:latin typeface="+mj-ea"/>
              <a:ea typeface="+mj-ea"/>
            </a:endParaRPr>
          </a:p>
        </p:txBody>
      </p:sp>
    </p:spTree>
    <p:extLst>
      <p:ext uri="{BB962C8B-B14F-4D97-AF65-F5344CB8AC3E}">
        <p14:creationId xmlns:p14="http://schemas.microsoft.com/office/powerpoint/2010/main" val="211875595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9638"/>
                                        </p:tgtEl>
                                        <p:attrNameLst>
                                          <p:attrName>style.visibility</p:attrName>
                                        </p:attrNameLst>
                                      </p:cBhvr>
                                      <p:to>
                                        <p:strVal val="visible"/>
                                      </p:to>
                                    </p:set>
                                    <p:anim calcmode="lin" valueType="num">
                                      <p:cBhvr additive="base">
                                        <p:cTn id="7" dur="500" fill="hold"/>
                                        <p:tgtEl>
                                          <p:spTgt spid="69638"/>
                                        </p:tgtEl>
                                        <p:attrNameLst>
                                          <p:attrName>ppt_x</p:attrName>
                                        </p:attrNameLst>
                                      </p:cBhvr>
                                      <p:tavLst>
                                        <p:tav tm="0">
                                          <p:val>
                                            <p:strVal val="#ppt_x"/>
                                          </p:val>
                                        </p:tav>
                                        <p:tav tm="100000">
                                          <p:val>
                                            <p:strVal val="#ppt_x"/>
                                          </p:val>
                                        </p:tav>
                                      </p:tavLst>
                                    </p:anim>
                                    <p:anim calcmode="lin" valueType="num">
                                      <p:cBhvr additive="base">
                                        <p:cTn id="8" dur="500" fill="hold"/>
                                        <p:tgtEl>
                                          <p:spTgt spid="696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endParaRPr lang="zh-CN" altLang="en-US" dirty="0"/>
          </a:p>
        </p:txBody>
      </p:sp>
      <p:sp>
        <p:nvSpPr>
          <p:cNvPr id="70659" name="Rectangle 3"/>
          <p:cNvSpPr>
            <a:spLocks noGrp="1" noChangeArrowheads="1"/>
          </p:cNvSpPr>
          <p:nvPr>
            <p:ph type="body" idx="1"/>
          </p:nvPr>
        </p:nvSpPr>
        <p:spPr/>
        <p:txBody>
          <a:bodyPr/>
          <a:lstStyle/>
          <a:p>
            <a:r>
              <a:rPr lang="en-US" altLang="zh-CN" dirty="0" smtClean="0"/>
              <a:t>2DPSK</a:t>
            </a:r>
            <a:r>
              <a:rPr lang="zh-CN" altLang="en-US" dirty="0" smtClean="0"/>
              <a:t>系统是一种实用的数字调相系统，但其抗加性白噪声性能比</a:t>
            </a:r>
            <a:r>
              <a:rPr lang="en-US" altLang="zh-CN" dirty="0" smtClean="0"/>
              <a:t>2PSK</a:t>
            </a:r>
            <a:r>
              <a:rPr lang="zh-CN" altLang="en-US" dirty="0" smtClean="0"/>
              <a:t>的要差。</a:t>
            </a:r>
            <a:endParaRPr lang="zh-CN" altLang="en-US" dirty="0"/>
          </a:p>
        </p:txBody>
      </p:sp>
      <p:sp>
        <p:nvSpPr>
          <p:cNvPr id="4" name="灯片编号占位符 5"/>
          <p:cNvSpPr>
            <a:spLocks noGrp="1"/>
          </p:cNvSpPr>
          <p:nvPr>
            <p:ph type="sldNum" sz="quarter" idx="12"/>
          </p:nvPr>
        </p:nvSpPr>
        <p:spPr/>
        <p:txBody>
          <a:bodyPr/>
          <a:lstStyle/>
          <a:p>
            <a:fld id="{B2A73AFB-2069-4AEF-936E-687D46CFB823}" type="slidenum">
              <a:rPr lang="en-US" altLang="zh-CN" smtClean="0"/>
              <a:pPr/>
              <a:t>59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anim calcmode="lin" valueType="num">
                                      <p:cBhvr additive="base">
                                        <p:cTn id="7" dur="500" fill="hold"/>
                                        <p:tgtEl>
                                          <p:spTgt spid="706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06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7</a:t>
            </a:r>
            <a:r>
              <a:rPr lang="zh-CN" altLang="en-US" dirty="0" smtClean="0"/>
              <a:t>章 数字带通传输系统 </a:t>
            </a:r>
            <a:endParaRPr lang="zh-CN" altLang="en-US" dirty="0"/>
          </a:p>
        </p:txBody>
      </p:sp>
      <p:sp>
        <p:nvSpPr>
          <p:cNvPr id="3" name="内容占位符 2"/>
          <p:cNvSpPr>
            <a:spLocks noGrp="1"/>
          </p:cNvSpPr>
          <p:nvPr>
            <p:ph idx="1"/>
          </p:nvPr>
        </p:nvSpPr>
        <p:spPr/>
        <p:txBody>
          <a:bodyPr>
            <a:normAutofit/>
          </a:bodyPr>
          <a:lstStyle/>
          <a:p>
            <a:r>
              <a:rPr lang="en-US" altLang="zh-CN" dirty="0" smtClean="0">
                <a:solidFill>
                  <a:srgbClr val="FF0000"/>
                </a:solidFill>
              </a:rPr>
              <a:t>7.1 </a:t>
            </a:r>
            <a:r>
              <a:rPr lang="zh-CN" altLang="en-US" dirty="0" smtClean="0">
                <a:solidFill>
                  <a:srgbClr val="FF0000"/>
                </a:solidFill>
              </a:rPr>
              <a:t>二进制数字调制原理</a:t>
            </a:r>
            <a:endParaRPr lang="en-US" altLang="zh-CN" dirty="0" smtClean="0">
              <a:solidFill>
                <a:srgbClr val="FF0000"/>
              </a:solidFill>
            </a:endParaRPr>
          </a:p>
          <a:p>
            <a:pPr lvl="1"/>
            <a:r>
              <a:rPr lang="zh-CN" altLang="en-US" dirty="0">
                <a:solidFill>
                  <a:srgbClr val="0000FF"/>
                </a:solidFill>
              </a:rPr>
              <a:t>二进制调制</a:t>
            </a:r>
            <a:r>
              <a:rPr lang="zh-CN" altLang="en-US" dirty="0" smtClean="0"/>
              <a:t>：基带信号</a:t>
            </a:r>
            <a:r>
              <a:rPr lang="zh-CN" altLang="en-US" dirty="0"/>
              <a:t>是二进制数字信号</a:t>
            </a:r>
            <a:endParaRPr lang="en-US" altLang="zh-CN" dirty="0"/>
          </a:p>
          <a:p>
            <a:pPr lvl="1"/>
            <a:r>
              <a:rPr lang="zh-CN" altLang="en-US" dirty="0"/>
              <a:t>则载波幅度、频率、相位仅有两种变化状态</a:t>
            </a:r>
            <a:endParaRPr lang="en-US" altLang="zh-CN" dirty="0"/>
          </a:p>
          <a:p>
            <a:r>
              <a:rPr lang="en-US" altLang="zh-CN" dirty="0" smtClean="0"/>
              <a:t>7.2  </a:t>
            </a:r>
            <a:r>
              <a:rPr lang="zh-CN" altLang="en-US" dirty="0" smtClean="0"/>
              <a:t>二进制数字调制系统的抗噪声性能</a:t>
            </a:r>
          </a:p>
          <a:p>
            <a:r>
              <a:rPr lang="en-US" altLang="zh-CN" dirty="0" smtClean="0"/>
              <a:t>7.3  </a:t>
            </a:r>
            <a:r>
              <a:rPr lang="zh-CN" altLang="en-US" dirty="0" smtClean="0"/>
              <a:t>二进制数字调制系统的性能比较</a:t>
            </a:r>
          </a:p>
          <a:p>
            <a:r>
              <a:rPr lang="en-US" altLang="zh-CN" dirty="0" smtClean="0"/>
              <a:t>7.4</a:t>
            </a:r>
            <a:r>
              <a:rPr lang="zh-CN" altLang="en-US" dirty="0" smtClean="0"/>
              <a:t>多进制数字调制原理</a:t>
            </a:r>
          </a:p>
          <a:p>
            <a:r>
              <a:rPr lang="en-US" altLang="zh-CN" dirty="0" smtClean="0"/>
              <a:t>7.5 </a:t>
            </a:r>
            <a:r>
              <a:rPr lang="zh-CN" altLang="en-US" dirty="0" smtClean="0"/>
              <a:t>多进制数字调制系统的抗噪声性能</a:t>
            </a:r>
          </a:p>
        </p:txBody>
      </p:sp>
      <p:sp>
        <p:nvSpPr>
          <p:cNvPr id="4" name="灯片编号占位符 3"/>
          <p:cNvSpPr>
            <a:spLocks noGrp="1"/>
          </p:cNvSpPr>
          <p:nvPr>
            <p:ph type="sldNum" sz="quarter" idx="12"/>
          </p:nvPr>
        </p:nvSpPr>
        <p:spPr/>
        <p:txBody>
          <a:bodyPr/>
          <a:lstStyle/>
          <a:p>
            <a:fld id="{E31375A4-56A4-47D6-9801-1991572033F7}" type="slidenum">
              <a:rPr lang="en-US" smtClean="0"/>
              <a:pPr/>
              <a:t>6</a:t>
            </a:fld>
            <a:endParaRPr lang="en-US"/>
          </a:p>
        </p:txBody>
      </p:sp>
      <p:sp>
        <p:nvSpPr>
          <p:cNvPr id="5" name="矩形 4"/>
          <p:cNvSpPr/>
          <p:nvPr/>
        </p:nvSpPr>
        <p:spPr>
          <a:xfrm>
            <a:off x="2051720" y="1700808"/>
            <a:ext cx="5530681" cy="224305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nSpc>
                <a:spcPct val="150000"/>
              </a:lnSpc>
            </a:pPr>
            <a:r>
              <a:rPr lang="en-US" altLang="zh-CN" sz="2400" b="1" dirty="0" smtClean="0">
                <a:solidFill>
                  <a:srgbClr val="FF0000"/>
                </a:solidFill>
                <a:latin typeface="+mj-ea"/>
                <a:ea typeface="+mj-ea"/>
              </a:rPr>
              <a:t>7.1.1 </a:t>
            </a:r>
            <a:r>
              <a:rPr lang="zh-CN" altLang="en-US" sz="2400" b="1" dirty="0" smtClean="0">
                <a:solidFill>
                  <a:srgbClr val="FF0000"/>
                </a:solidFill>
                <a:latin typeface="+mj-ea"/>
                <a:ea typeface="+mj-ea"/>
              </a:rPr>
              <a:t>二进制振幅键控</a:t>
            </a:r>
            <a:r>
              <a:rPr lang="en-US" altLang="zh-CN" sz="2400" b="1" dirty="0" smtClean="0">
                <a:solidFill>
                  <a:srgbClr val="FF0000"/>
                </a:solidFill>
                <a:latin typeface="+mj-ea"/>
                <a:ea typeface="+mj-ea"/>
              </a:rPr>
              <a:t>(2ASK</a:t>
            </a:r>
            <a:r>
              <a:rPr lang="zh-CN" altLang="en-US" sz="2400" b="1" dirty="0" smtClean="0">
                <a:solidFill>
                  <a:srgbClr val="FF0000"/>
                </a:solidFill>
                <a:latin typeface="+mj-ea"/>
                <a:ea typeface="+mj-ea"/>
              </a:rPr>
              <a:t>）</a:t>
            </a:r>
            <a:endParaRPr lang="en-US" altLang="zh-CN" sz="2400" b="1" dirty="0" smtClean="0">
              <a:solidFill>
                <a:srgbClr val="FF0000"/>
              </a:solidFill>
              <a:latin typeface="+mj-ea"/>
              <a:ea typeface="+mj-ea"/>
            </a:endParaRPr>
          </a:p>
          <a:p>
            <a:pPr>
              <a:lnSpc>
                <a:spcPct val="150000"/>
              </a:lnSpc>
            </a:pPr>
            <a:r>
              <a:rPr lang="en-US" altLang="zh-CN" sz="2400" b="1" dirty="0" smtClean="0">
                <a:solidFill>
                  <a:srgbClr val="0000FF"/>
                </a:solidFill>
                <a:latin typeface="+mj-ea"/>
                <a:ea typeface="+mj-ea"/>
              </a:rPr>
              <a:t>7.1.2  </a:t>
            </a:r>
            <a:r>
              <a:rPr lang="zh-CN" altLang="en-US" sz="2400" b="1" dirty="0" smtClean="0">
                <a:solidFill>
                  <a:srgbClr val="0000FF"/>
                </a:solidFill>
                <a:latin typeface="+mj-ea"/>
                <a:ea typeface="+mj-ea"/>
              </a:rPr>
              <a:t>二进制频移键控（</a:t>
            </a:r>
            <a:r>
              <a:rPr lang="en-US" altLang="zh-CN" sz="2400" b="1" dirty="0" smtClean="0">
                <a:solidFill>
                  <a:srgbClr val="0000FF"/>
                </a:solidFill>
                <a:latin typeface="+mj-ea"/>
                <a:ea typeface="+mj-ea"/>
              </a:rPr>
              <a:t>2FSK</a:t>
            </a:r>
            <a:r>
              <a:rPr lang="zh-CN" altLang="en-US" sz="2400" b="1" dirty="0" smtClean="0">
                <a:solidFill>
                  <a:srgbClr val="0000FF"/>
                </a:solidFill>
                <a:latin typeface="+mj-ea"/>
                <a:ea typeface="+mj-ea"/>
              </a:rPr>
              <a:t>）</a:t>
            </a:r>
            <a:endParaRPr lang="en-US" altLang="zh-CN" sz="2400" b="1" dirty="0" smtClean="0">
              <a:solidFill>
                <a:srgbClr val="0000FF"/>
              </a:solidFill>
              <a:latin typeface="+mj-ea"/>
              <a:ea typeface="+mj-ea"/>
            </a:endParaRPr>
          </a:p>
          <a:p>
            <a:pPr>
              <a:lnSpc>
                <a:spcPct val="150000"/>
              </a:lnSpc>
            </a:pPr>
            <a:r>
              <a:rPr lang="en-US" altLang="zh-CN" sz="2400" b="1" dirty="0">
                <a:solidFill>
                  <a:srgbClr val="0000FF"/>
                </a:solidFill>
                <a:latin typeface="+mj-ea"/>
                <a:ea typeface="+mj-ea"/>
              </a:rPr>
              <a:t>7.1.3  </a:t>
            </a:r>
            <a:r>
              <a:rPr lang="zh-CN" altLang="en-US" sz="2400" b="1" dirty="0">
                <a:solidFill>
                  <a:srgbClr val="0000FF"/>
                </a:solidFill>
                <a:latin typeface="+mj-ea"/>
                <a:ea typeface="+mj-ea"/>
              </a:rPr>
              <a:t>二进制相移键控（</a:t>
            </a:r>
            <a:r>
              <a:rPr lang="en-US" altLang="zh-CN" sz="2400" b="1" dirty="0">
                <a:solidFill>
                  <a:srgbClr val="0000FF"/>
                </a:solidFill>
                <a:latin typeface="+mj-ea"/>
                <a:ea typeface="+mj-ea"/>
              </a:rPr>
              <a:t>2PSK</a:t>
            </a:r>
            <a:r>
              <a:rPr lang="zh-CN" altLang="en-US" sz="2400" b="1" dirty="0" smtClean="0">
                <a:solidFill>
                  <a:srgbClr val="0000FF"/>
                </a:solidFill>
                <a:latin typeface="+mj-ea"/>
                <a:ea typeface="+mj-ea"/>
              </a:rPr>
              <a:t>）</a:t>
            </a:r>
            <a:endParaRPr lang="en-US" altLang="zh-CN" sz="2400" b="1" dirty="0" smtClean="0">
              <a:solidFill>
                <a:srgbClr val="0000FF"/>
              </a:solidFill>
              <a:latin typeface="+mj-ea"/>
              <a:ea typeface="+mj-ea"/>
            </a:endParaRPr>
          </a:p>
          <a:p>
            <a:pPr>
              <a:lnSpc>
                <a:spcPct val="150000"/>
              </a:lnSpc>
            </a:pPr>
            <a:r>
              <a:rPr lang="en-US" altLang="zh-CN" sz="2400" b="1" dirty="0">
                <a:solidFill>
                  <a:srgbClr val="0000FF"/>
                </a:solidFill>
                <a:latin typeface="+mj-ea"/>
                <a:ea typeface="+mj-ea"/>
              </a:rPr>
              <a:t>7.1.4  </a:t>
            </a:r>
            <a:r>
              <a:rPr lang="zh-CN" altLang="en-US" sz="2400" b="1" dirty="0">
                <a:solidFill>
                  <a:srgbClr val="0000FF"/>
                </a:solidFill>
                <a:latin typeface="+mj-ea"/>
                <a:ea typeface="+mj-ea"/>
              </a:rPr>
              <a:t>二进制差分相移键控（</a:t>
            </a:r>
            <a:r>
              <a:rPr lang="en-US" altLang="zh-CN" sz="2400" b="1" dirty="0">
                <a:solidFill>
                  <a:srgbClr val="0000FF"/>
                </a:solidFill>
                <a:latin typeface="+mj-ea"/>
                <a:ea typeface="+mj-ea"/>
              </a:rPr>
              <a:t>2DPSK</a:t>
            </a:r>
            <a:r>
              <a:rPr lang="zh-CN" altLang="en-US" sz="2400" b="1" dirty="0">
                <a:solidFill>
                  <a:srgbClr val="0000FF"/>
                </a:solidFill>
                <a:latin typeface="+mj-ea"/>
                <a:ea typeface="+mj-ea"/>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zh-CN" altLang="en-US" dirty="0">
                <a:solidFill>
                  <a:srgbClr val="0000FF"/>
                </a:solidFill>
              </a:rPr>
              <a:t>功率谱密度 </a:t>
            </a:r>
          </a:p>
        </p:txBody>
      </p:sp>
      <p:sp>
        <p:nvSpPr>
          <p:cNvPr id="71683" name="Rectangle 3"/>
          <p:cNvSpPr>
            <a:spLocks noGrp="1" noChangeArrowheads="1"/>
          </p:cNvSpPr>
          <p:nvPr>
            <p:ph type="body" idx="1"/>
          </p:nvPr>
        </p:nvSpPr>
        <p:spPr/>
        <p:txBody>
          <a:bodyPr/>
          <a:lstStyle/>
          <a:p>
            <a:r>
              <a:rPr lang="zh-CN" altLang="en-US" dirty="0" smtClean="0"/>
              <a:t>从前面讨论的</a:t>
            </a:r>
            <a:r>
              <a:rPr lang="en-US" altLang="zh-CN" dirty="0" smtClean="0"/>
              <a:t>2DPSK</a:t>
            </a:r>
            <a:r>
              <a:rPr lang="zh-CN" altLang="en-US" dirty="0" smtClean="0"/>
              <a:t>信号的调制过程及其波形可以知道，</a:t>
            </a:r>
            <a:r>
              <a:rPr lang="en-US" altLang="zh-CN" dirty="0" smtClean="0"/>
              <a:t>2DPSK</a:t>
            </a:r>
            <a:r>
              <a:rPr lang="zh-CN" altLang="en-US" dirty="0" smtClean="0"/>
              <a:t>可以与</a:t>
            </a:r>
            <a:r>
              <a:rPr lang="en-US" altLang="zh-CN" dirty="0" smtClean="0"/>
              <a:t>2PSK</a:t>
            </a:r>
            <a:r>
              <a:rPr lang="zh-CN" altLang="en-US" dirty="0" smtClean="0"/>
              <a:t>具有相同形式的表达式。</a:t>
            </a:r>
            <a:endParaRPr lang="en-US" altLang="zh-CN" dirty="0" smtClean="0"/>
          </a:p>
          <a:p>
            <a:r>
              <a:rPr lang="zh-CN" altLang="en-US" dirty="0" smtClean="0"/>
              <a:t>所不同的是</a:t>
            </a:r>
            <a:r>
              <a:rPr lang="en-US" altLang="zh-CN" dirty="0" smtClean="0"/>
              <a:t>2PSK</a:t>
            </a:r>
            <a:r>
              <a:rPr lang="zh-CN" altLang="en-US" dirty="0" smtClean="0"/>
              <a:t>中的基带信号</a:t>
            </a:r>
            <a:r>
              <a:rPr lang="en-US" altLang="zh-CN" dirty="0" smtClean="0"/>
              <a:t>s(t)</a:t>
            </a:r>
            <a:r>
              <a:rPr lang="zh-CN" altLang="en-US" dirty="0" smtClean="0"/>
              <a:t>对应的是</a:t>
            </a:r>
            <a:r>
              <a:rPr lang="zh-CN" altLang="en-US" dirty="0" smtClean="0">
                <a:solidFill>
                  <a:srgbClr val="0000FF"/>
                </a:solidFill>
              </a:rPr>
              <a:t>绝对码序列</a:t>
            </a:r>
            <a:r>
              <a:rPr lang="zh-CN" altLang="en-US" dirty="0" smtClean="0"/>
              <a:t>；而</a:t>
            </a:r>
            <a:r>
              <a:rPr lang="en-US" altLang="zh-CN" dirty="0" smtClean="0"/>
              <a:t>2DPSK</a:t>
            </a:r>
            <a:r>
              <a:rPr lang="zh-CN" altLang="en-US" dirty="0" smtClean="0"/>
              <a:t>中的基带信号</a:t>
            </a:r>
            <a:r>
              <a:rPr lang="en-US" altLang="zh-CN" dirty="0" smtClean="0"/>
              <a:t>s(t)</a:t>
            </a:r>
            <a:r>
              <a:rPr lang="zh-CN" altLang="en-US" dirty="0" smtClean="0"/>
              <a:t>对应的是码变换后的</a:t>
            </a:r>
            <a:r>
              <a:rPr lang="zh-CN" altLang="en-US" dirty="0" smtClean="0">
                <a:solidFill>
                  <a:srgbClr val="0000FF"/>
                </a:solidFill>
              </a:rPr>
              <a:t>相对码序列</a:t>
            </a:r>
            <a:r>
              <a:rPr lang="zh-CN" altLang="en-US" dirty="0" smtClean="0"/>
              <a:t>。</a:t>
            </a:r>
            <a:endParaRPr lang="en-US" altLang="zh-CN" dirty="0" smtClean="0"/>
          </a:p>
          <a:p>
            <a:r>
              <a:rPr lang="zh-CN" altLang="en-US" dirty="0" smtClean="0"/>
              <a:t>因此，</a:t>
            </a:r>
            <a:r>
              <a:rPr lang="en-US" altLang="zh-CN" dirty="0" smtClean="0">
                <a:solidFill>
                  <a:srgbClr val="0000FF"/>
                </a:solidFill>
              </a:rPr>
              <a:t>2DPSK</a:t>
            </a:r>
            <a:r>
              <a:rPr lang="zh-CN" altLang="en-US" dirty="0" smtClean="0">
                <a:solidFill>
                  <a:srgbClr val="0000FF"/>
                </a:solidFill>
              </a:rPr>
              <a:t>信号和</a:t>
            </a:r>
            <a:r>
              <a:rPr lang="en-US" altLang="zh-CN" dirty="0" smtClean="0">
                <a:solidFill>
                  <a:srgbClr val="0000FF"/>
                </a:solidFill>
              </a:rPr>
              <a:t>2PSK</a:t>
            </a:r>
            <a:r>
              <a:rPr lang="zh-CN" altLang="en-US" dirty="0" smtClean="0">
                <a:solidFill>
                  <a:srgbClr val="0000FF"/>
                </a:solidFill>
              </a:rPr>
              <a:t>信号的功率谱密度是完全一样的</a:t>
            </a:r>
            <a:r>
              <a:rPr lang="zh-CN" altLang="en-US" dirty="0" smtClean="0"/>
              <a:t>。</a:t>
            </a:r>
            <a:r>
              <a:rPr lang="zh-CN" altLang="en-US" dirty="0" smtClean="0">
                <a:solidFill>
                  <a:srgbClr val="FF0000"/>
                </a:solidFill>
              </a:rPr>
              <a:t>信号带宽</a:t>
            </a:r>
            <a:r>
              <a:rPr lang="zh-CN" altLang="en-US" dirty="0" smtClean="0"/>
              <a:t>为</a:t>
            </a:r>
          </a:p>
          <a:p>
            <a:pPr lvl="2"/>
            <a:endParaRPr lang="zh-CN" altLang="en-US" dirty="0" smtClean="0"/>
          </a:p>
          <a:p>
            <a:r>
              <a:rPr lang="zh-CN" altLang="en-US" dirty="0" smtClean="0">
                <a:solidFill>
                  <a:srgbClr val="FF0000"/>
                </a:solidFill>
              </a:rPr>
              <a:t>与</a:t>
            </a:r>
            <a:r>
              <a:rPr lang="en-US" altLang="zh-CN" dirty="0" smtClean="0">
                <a:solidFill>
                  <a:srgbClr val="FF0000"/>
                </a:solidFill>
              </a:rPr>
              <a:t>2ASK</a:t>
            </a:r>
            <a:r>
              <a:rPr lang="zh-CN" altLang="en-US" dirty="0" smtClean="0">
                <a:solidFill>
                  <a:srgbClr val="FF0000"/>
                </a:solidFill>
              </a:rPr>
              <a:t>的相同，也是码元速率的两倍</a:t>
            </a:r>
            <a:r>
              <a:rPr lang="zh-CN" altLang="en-US" dirty="0" smtClean="0"/>
              <a:t>。</a:t>
            </a:r>
            <a:endParaRPr lang="zh-CN" altLang="en-US" dirty="0"/>
          </a:p>
        </p:txBody>
      </p:sp>
      <p:sp>
        <p:nvSpPr>
          <p:cNvPr id="6" name="灯片编号占位符 5"/>
          <p:cNvSpPr>
            <a:spLocks noGrp="1"/>
          </p:cNvSpPr>
          <p:nvPr>
            <p:ph type="sldNum" sz="quarter" idx="12"/>
          </p:nvPr>
        </p:nvSpPr>
        <p:spPr/>
        <p:txBody>
          <a:bodyPr/>
          <a:lstStyle/>
          <a:p>
            <a:fld id="{3A9614AC-CE32-4ED7-AABB-8191C0865B85}" type="slidenum">
              <a:rPr lang="en-US" altLang="zh-CN" smtClean="0"/>
              <a:pPr/>
              <a:t>60</a:t>
            </a:fld>
            <a:endParaRPr lang="en-US" altLang="zh-CN"/>
          </a:p>
        </p:txBody>
      </p:sp>
      <p:sp>
        <p:nvSpPr>
          <p:cNvPr id="71685" name="Rectangle 5"/>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71684" name="Object 4"/>
          <p:cNvGraphicFramePr>
            <a:graphicFrameLocks noChangeAspect="1"/>
          </p:cNvGraphicFramePr>
          <p:nvPr>
            <p:extLst>
              <p:ext uri="{D42A27DB-BD31-4B8C-83A1-F6EECF244321}">
                <p14:modId xmlns:p14="http://schemas.microsoft.com/office/powerpoint/2010/main" val="2972178184"/>
              </p:ext>
            </p:extLst>
          </p:nvPr>
        </p:nvGraphicFramePr>
        <p:xfrm>
          <a:off x="3266280" y="5085184"/>
          <a:ext cx="3445615" cy="594866"/>
        </p:xfrm>
        <a:graphic>
          <a:graphicData uri="http://schemas.openxmlformats.org/presentationml/2006/ole">
            <mc:AlternateContent xmlns:mc="http://schemas.openxmlformats.org/markup-compatibility/2006">
              <mc:Choice xmlns:v="urn:schemas-microsoft-com:vml" Requires="v">
                <p:oleObj spid="_x0000_s38077" name="公式" r:id="rId3" imgW="1320800" imgH="228600" progId="Equation.3">
                  <p:embed/>
                </p:oleObj>
              </mc:Choice>
              <mc:Fallback>
                <p:oleObj name="公式" r:id="rId3" imgW="1320800" imgH="228600" progId="Equation.3">
                  <p:embed/>
                  <p:pic>
                    <p:nvPicPr>
                      <p:cNvPr id="0" name="Picture 1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6280" y="5085184"/>
                        <a:ext cx="3445615" cy="5948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683">
                                            <p:txEl>
                                              <p:pRg st="1" end="1"/>
                                            </p:txEl>
                                          </p:spTgt>
                                        </p:tgtEl>
                                        <p:attrNameLst>
                                          <p:attrName>style.visibility</p:attrName>
                                        </p:attrNameLst>
                                      </p:cBhvr>
                                      <p:to>
                                        <p:strVal val="visible"/>
                                      </p:to>
                                    </p:set>
                                    <p:anim calcmode="lin" valueType="num">
                                      <p:cBhvr additive="base">
                                        <p:cTn id="7" dur="500" fill="hold"/>
                                        <p:tgtEl>
                                          <p:spTgt spid="7168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6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683">
                                            <p:txEl>
                                              <p:pRg st="2" end="2"/>
                                            </p:txEl>
                                          </p:spTgt>
                                        </p:tgtEl>
                                        <p:attrNameLst>
                                          <p:attrName>style.visibility</p:attrName>
                                        </p:attrNameLst>
                                      </p:cBhvr>
                                      <p:to>
                                        <p:strVal val="visible"/>
                                      </p:to>
                                    </p:set>
                                    <p:anim calcmode="lin" valueType="num">
                                      <p:cBhvr additive="base">
                                        <p:cTn id="13" dur="500" fill="hold"/>
                                        <p:tgtEl>
                                          <p:spTgt spid="7168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68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1684"/>
                                        </p:tgtEl>
                                        <p:attrNameLst>
                                          <p:attrName>style.visibility</p:attrName>
                                        </p:attrNameLst>
                                      </p:cBhvr>
                                      <p:to>
                                        <p:strVal val="visible"/>
                                      </p:to>
                                    </p:set>
                                    <p:anim calcmode="lin" valueType="num">
                                      <p:cBhvr additive="base">
                                        <p:cTn id="17" dur="500" fill="hold"/>
                                        <p:tgtEl>
                                          <p:spTgt spid="71684"/>
                                        </p:tgtEl>
                                        <p:attrNameLst>
                                          <p:attrName>ppt_x</p:attrName>
                                        </p:attrNameLst>
                                      </p:cBhvr>
                                      <p:tavLst>
                                        <p:tav tm="0">
                                          <p:val>
                                            <p:strVal val="#ppt_x"/>
                                          </p:val>
                                        </p:tav>
                                        <p:tav tm="100000">
                                          <p:val>
                                            <p:strVal val="#ppt_x"/>
                                          </p:val>
                                        </p:tav>
                                      </p:tavLst>
                                    </p:anim>
                                    <p:anim calcmode="lin" valueType="num">
                                      <p:cBhvr additive="base">
                                        <p:cTn id="18" dur="500" fill="hold"/>
                                        <p:tgtEl>
                                          <p:spTgt spid="7168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1683">
                                            <p:txEl>
                                              <p:pRg st="4" end="4"/>
                                            </p:txEl>
                                          </p:spTgt>
                                        </p:tgtEl>
                                        <p:attrNameLst>
                                          <p:attrName>style.visibility</p:attrName>
                                        </p:attrNameLst>
                                      </p:cBhvr>
                                      <p:to>
                                        <p:strVal val="visible"/>
                                      </p:to>
                                    </p:set>
                                    <p:anim calcmode="lin" valueType="num">
                                      <p:cBhvr additive="base">
                                        <p:cTn id="23" dur="500" fill="hold"/>
                                        <p:tgtEl>
                                          <p:spTgt spid="7168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168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7</a:t>
            </a:r>
            <a:r>
              <a:rPr lang="zh-CN" altLang="en-US" dirty="0" smtClean="0"/>
              <a:t>章 数字带通传输系统 </a:t>
            </a:r>
            <a:endParaRPr lang="zh-CN" altLang="en-US" dirty="0"/>
          </a:p>
        </p:txBody>
      </p:sp>
      <p:sp>
        <p:nvSpPr>
          <p:cNvPr id="3" name="内容占位符 2"/>
          <p:cNvSpPr>
            <a:spLocks noGrp="1"/>
          </p:cNvSpPr>
          <p:nvPr>
            <p:ph idx="1"/>
          </p:nvPr>
        </p:nvSpPr>
        <p:spPr/>
        <p:txBody>
          <a:bodyPr/>
          <a:lstStyle/>
          <a:p>
            <a:r>
              <a:rPr lang="en-US" altLang="zh-CN" dirty="0" smtClean="0"/>
              <a:t>7.1 </a:t>
            </a:r>
            <a:r>
              <a:rPr lang="zh-CN" altLang="en-US" dirty="0" smtClean="0"/>
              <a:t>二进制数字调制原理</a:t>
            </a:r>
          </a:p>
          <a:p>
            <a:r>
              <a:rPr lang="en-US" altLang="zh-CN" dirty="0" smtClean="0">
                <a:solidFill>
                  <a:srgbClr val="FF0000"/>
                </a:solidFill>
              </a:rPr>
              <a:t>7.2  </a:t>
            </a:r>
            <a:r>
              <a:rPr lang="zh-CN" altLang="en-US" dirty="0" smtClean="0">
                <a:solidFill>
                  <a:srgbClr val="FF0000"/>
                </a:solidFill>
              </a:rPr>
              <a:t>二进制数字调制系统的抗噪声性能</a:t>
            </a:r>
          </a:p>
          <a:p>
            <a:r>
              <a:rPr lang="en-US" altLang="zh-CN" dirty="0" smtClean="0"/>
              <a:t>7.3  </a:t>
            </a:r>
            <a:r>
              <a:rPr lang="zh-CN" altLang="en-US" dirty="0" smtClean="0"/>
              <a:t>二进制数字调制系统的性能比较</a:t>
            </a:r>
          </a:p>
          <a:p>
            <a:r>
              <a:rPr lang="en-US" altLang="zh-CN" dirty="0" smtClean="0"/>
              <a:t>7.4</a:t>
            </a:r>
            <a:r>
              <a:rPr lang="zh-CN" altLang="en-US" dirty="0" smtClean="0"/>
              <a:t>多进制数字调制原理</a:t>
            </a:r>
          </a:p>
          <a:p>
            <a:r>
              <a:rPr lang="en-US" altLang="zh-CN" dirty="0" smtClean="0"/>
              <a:t>7.5 </a:t>
            </a:r>
            <a:r>
              <a:rPr lang="zh-CN" altLang="en-US" dirty="0" smtClean="0"/>
              <a:t>多进制数字调制系统的抗噪声性能</a:t>
            </a:r>
          </a:p>
          <a:p>
            <a:endParaRPr lang="en-US" altLang="zh-CN" b="0" dirty="0" smtClean="0"/>
          </a:p>
        </p:txBody>
      </p:sp>
      <p:sp>
        <p:nvSpPr>
          <p:cNvPr id="4" name="灯片编号占位符 3"/>
          <p:cNvSpPr>
            <a:spLocks noGrp="1"/>
          </p:cNvSpPr>
          <p:nvPr>
            <p:ph type="sldNum" sz="quarter" idx="12"/>
          </p:nvPr>
        </p:nvSpPr>
        <p:spPr/>
        <p:txBody>
          <a:bodyPr/>
          <a:lstStyle/>
          <a:p>
            <a:fld id="{E31375A4-56A4-47D6-9801-1991572033F7}" type="slidenum">
              <a:rPr lang="en-US" smtClean="0"/>
              <a:pPr/>
              <a:t>61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normAutofit/>
          </a:bodyPr>
          <a:lstStyle/>
          <a:p>
            <a:r>
              <a:rPr lang="zh-CN" altLang="en-US" dirty="0" smtClean="0"/>
              <a:t>概述</a:t>
            </a:r>
            <a:endParaRPr lang="zh-CN" altLang="en-US" dirty="0"/>
          </a:p>
        </p:txBody>
      </p:sp>
      <p:sp>
        <p:nvSpPr>
          <p:cNvPr id="72707" name="Rectangle 3"/>
          <p:cNvSpPr>
            <a:spLocks noGrp="1" noChangeArrowheads="1"/>
          </p:cNvSpPr>
          <p:nvPr>
            <p:ph type="body" idx="1"/>
          </p:nvPr>
        </p:nvSpPr>
        <p:spPr/>
        <p:txBody>
          <a:bodyPr>
            <a:normAutofit/>
          </a:bodyPr>
          <a:lstStyle/>
          <a:p>
            <a:r>
              <a:rPr lang="zh-CN" altLang="en-US" dirty="0" smtClean="0"/>
              <a:t>所谓通信系统的</a:t>
            </a:r>
            <a:r>
              <a:rPr lang="zh-CN" altLang="en-US" dirty="0" smtClean="0">
                <a:solidFill>
                  <a:srgbClr val="0000FF"/>
                </a:solidFill>
              </a:rPr>
              <a:t>抗噪声性能，</a:t>
            </a:r>
            <a:r>
              <a:rPr lang="zh-CN" altLang="en-US" dirty="0" smtClean="0"/>
              <a:t>是指系统克服</a:t>
            </a:r>
            <a:r>
              <a:rPr lang="zh-CN" altLang="en-US" dirty="0" smtClean="0">
                <a:solidFill>
                  <a:srgbClr val="FF0000"/>
                </a:solidFill>
              </a:rPr>
              <a:t>加性噪声影响</a:t>
            </a:r>
            <a:r>
              <a:rPr lang="zh-CN" altLang="en-US" dirty="0" smtClean="0"/>
              <a:t>的能力。</a:t>
            </a:r>
            <a:endParaRPr lang="en-US" altLang="zh-CN" dirty="0" smtClean="0"/>
          </a:p>
          <a:p>
            <a:r>
              <a:rPr lang="zh-CN" altLang="en-US" dirty="0" smtClean="0"/>
              <a:t>以下三种系统：</a:t>
            </a:r>
            <a:endParaRPr lang="en-US" altLang="zh-CN" dirty="0" smtClean="0"/>
          </a:p>
          <a:p>
            <a:pPr lvl="1"/>
            <a:r>
              <a:rPr lang="zh-CN" altLang="en-US" dirty="0" smtClean="0"/>
              <a:t>模拟调制系统</a:t>
            </a:r>
            <a:endParaRPr lang="en-US" altLang="zh-CN" dirty="0" smtClean="0"/>
          </a:p>
          <a:p>
            <a:pPr lvl="1"/>
            <a:r>
              <a:rPr lang="zh-CN" altLang="en-US" dirty="0" smtClean="0"/>
              <a:t>数字基带系统</a:t>
            </a:r>
            <a:endParaRPr lang="en-US" altLang="zh-CN" dirty="0" smtClean="0"/>
          </a:p>
          <a:p>
            <a:pPr lvl="1"/>
            <a:r>
              <a:rPr lang="zh-CN" altLang="en-US" dirty="0" smtClean="0"/>
              <a:t>数字带通系统</a:t>
            </a:r>
            <a:endParaRPr lang="en-US" altLang="zh-CN" dirty="0" smtClean="0"/>
          </a:p>
          <a:p>
            <a:r>
              <a:rPr lang="zh-CN" altLang="en-US" dirty="0" smtClean="0"/>
              <a:t>由于传输对象的不同，和系统的组成不同，在分析抗噪声性能时，度量指标和分析方法不同。</a:t>
            </a:r>
          </a:p>
        </p:txBody>
      </p:sp>
      <p:sp>
        <p:nvSpPr>
          <p:cNvPr id="4" name="灯片编号占位符 5"/>
          <p:cNvSpPr>
            <a:spLocks noGrp="1"/>
          </p:cNvSpPr>
          <p:nvPr>
            <p:ph type="sldNum" sz="quarter" idx="12"/>
          </p:nvPr>
        </p:nvSpPr>
        <p:spPr/>
        <p:txBody>
          <a:bodyPr/>
          <a:lstStyle/>
          <a:p>
            <a:fld id="{0D07D8F0-157B-4FDE-B8EC-6BA6615E84CA}" type="slidenum">
              <a:rPr lang="en-US" altLang="zh-CN" smtClean="0"/>
              <a:pPr/>
              <a:t>62</a:t>
            </a:fld>
            <a:endParaRPr lang="en-US" altLang="zh-CN"/>
          </a:p>
        </p:txBody>
      </p:sp>
    </p:spTree>
    <p:extLst>
      <p:ext uri="{BB962C8B-B14F-4D97-AF65-F5344CB8AC3E}">
        <p14:creationId xmlns:p14="http://schemas.microsoft.com/office/powerpoint/2010/main" val="630136473"/>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B3D5C785-9C38-4A0D-820D-6FFB6A215D28}" type="slidenum">
              <a:rPr lang="en-US" altLang="zh-CN"/>
              <a:pPr/>
              <a:t>63</a:t>
            </a:fld>
            <a:endParaRPr lang="en-US" altLang="zh-CN"/>
          </a:p>
        </p:txBody>
      </p:sp>
      <p:sp>
        <p:nvSpPr>
          <p:cNvPr id="60418" name="Rectangle 2"/>
          <p:cNvSpPr>
            <a:spLocks noGrp="1" noChangeArrowheads="1"/>
          </p:cNvSpPr>
          <p:nvPr>
            <p:ph type="title"/>
          </p:nvPr>
        </p:nvSpPr>
        <p:spPr/>
        <p:txBody>
          <a:bodyPr>
            <a:normAutofit/>
          </a:bodyPr>
          <a:lstStyle/>
          <a:p>
            <a:r>
              <a:rPr lang="zh-CN" altLang="en-US" dirty="0" smtClean="0">
                <a:solidFill>
                  <a:srgbClr val="7030A0"/>
                </a:solidFill>
              </a:rPr>
              <a:t>回顾：模拟调制的抗噪声性能分析</a:t>
            </a:r>
            <a:endParaRPr lang="zh-CN" altLang="en-US" dirty="0">
              <a:solidFill>
                <a:srgbClr val="7030A0"/>
              </a:solidFill>
            </a:endParaRPr>
          </a:p>
        </p:txBody>
      </p:sp>
      <p:sp>
        <p:nvSpPr>
          <p:cNvPr id="60419" name="Rectangle 3"/>
          <p:cNvSpPr>
            <a:spLocks noGrp="1" noChangeArrowheads="1"/>
          </p:cNvSpPr>
          <p:nvPr>
            <p:ph type="body" idx="1"/>
          </p:nvPr>
        </p:nvSpPr>
        <p:spPr/>
        <p:txBody>
          <a:bodyPr>
            <a:normAutofit/>
          </a:bodyPr>
          <a:lstStyle/>
          <a:p>
            <a:pPr marL="365760" lvl="1" indent="0">
              <a:buNone/>
            </a:pPr>
            <a:r>
              <a:rPr lang="zh-CN" altLang="en-US" dirty="0" smtClean="0">
                <a:latin typeface="+mj-ea"/>
              </a:rPr>
              <a:t>系统</a:t>
            </a:r>
            <a:r>
              <a:rPr lang="zh-CN" altLang="en-US" dirty="0">
                <a:latin typeface="+mj-ea"/>
              </a:rPr>
              <a:t>的抗噪声性能可以用</a:t>
            </a:r>
            <a:r>
              <a:rPr lang="zh-CN" altLang="en-US" dirty="0">
                <a:solidFill>
                  <a:srgbClr val="FF0000"/>
                </a:solidFill>
                <a:latin typeface="+mj-ea"/>
              </a:rPr>
              <a:t>解调器的抗噪声性能</a:t>
            </a:r>
            <a:r>
              <a:rPr lang="zh-CN" altLang="en-US" dirty="0">
                <a:latin typeface="+mj-ea"/>
              </a:rPr>
              <a:t>来衡量</a:t>
            </a:r>
          </a:p>
          <a:p>
            <a:pPr marL="365760" lvl="1" indent="0">
              <a:buNone/>
            </a:pPr>
            <a:endParaRPr lang="zh-CN" altLang="en-US" dirty="0"/>
          </a:p>
          <a:p>
            <a:pPr lvl="1"/>
            <a:endParaRPr lang="zh-CN" altLang="en-US" dirty="0"/>
          </a:p>
          <a:p>
            <a:pPr lvl="1"/>
            <a:endParaRPr lang="en-US" altLang="zh-CN" dirty="0" smtClean="0"/>
          </a:p>
          <a:p>
            <a:pPr lvl="1"/>
            <a:endParaRPr lang="zh-CN" altLang="en-US" dirty="0"/>
          </a:p>
        </p:txBody>
      </p:sp>
      <p:sp>
        <p:nvSpPr>
          <p:cNvPr id="60421" name="Rectangle 5"/>
          <p:cNvSpPr>
            <a:spLocks noChangeArrowheads="1"/>
          </p:cNvSpPr>
          <p:nvPr/>
        </p:nvSpPr>
        <p:spPr bwMode="auto">
          <a:xfrm>
            <a:off x="0" y="3443744"/>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60420" name="Object 4"/>
          <p:cNvGraphicFramePr>
            <a:graphicFrameLocks noChangeAspect="1"/>
          </p:cNvGraphicFramePr>
          <p:nvPr>
            <p:extLst>
              <p:ext uri="{D42A27DB-BD31-4B8C-83A1-F6EECF244321}">
                <p14:modId xmlns:p14="http://schemas.microsoft.com/office/powerpoint/2010/main" val="590614947"/>
              </p:ext>
            </p:extLst>
          </p:nvPr>
        </p:nvGraphicFramePr>
        <p:xfrm>
          <a:off x="524529" y="2368585"/>
          <a:ext cx="7366493" cy="2016224"/>
        </p:xfrm>
        <a:graphic>
          <a:graphicData uri="http://schemas.openxmlformats.org/presentationml/2006/ole">
            <mc:AlternateContent xmlns:mc="http://schemas.openxmlformats.org/markup-compatibility/2006">
              <mc:Choice xmlns:v="urn:schemas-microsoft-com:vml" Requires="v">
                <p:oleObj spid="_x0000_s268695" name="Visio" r:id="rId3" imgW="2106168" imgH="578815" progId="Visio.Drawing.11">
                  <p:embed/>
                </p:oleObj>
              </mc:Choice>
              <mc:Fallback>
                <p:oleObj name="Visio" r:id="rId3" imgW="2106168" imgH="578815" progId="Visio.Drawing.11">
                  <p:embed/>
                  <p:pic>
                    <p:nvPicPr>
                      <p:cNvPr id="0" name="Picture 2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29" y="2368585"/>
                        <a:ext cx="7366493" cy="20162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矩形 10"/>
          <p:cNvSpPr/>
          <p:nvPr/>
        </p:nvSpPr>
        <p:spPr>
          <a:xfrm>
            <a:off x="1547664" y="2440593"/>
            <a:ext cx="2664295" cy="1684060"/>
          </a:xfrm>
          <a:prstGeom prst="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87824" y="3724543"/>
            <a:ext cx="1210588" cy="400110"/>
          </a:xfrm>
          <a:prstGeom prst="rect">
            <a:avLst/>
          </a:prstGeom>
        </p:spPr>
        <p:txBody>
          <a:bodyPr wrap="none">
            <a:spAutoFit/>
          </a:bodyPr>
          <a:lstStyle/>
          <a:p>
            <a:r>
              <a:rPr lang="zh-CN" altLang="en-US" sz="2000" b="1" dirty="0" smtClean="0">
                <a:solidFill>
                  <a:srgbClr val="7030A0"/>
                </a:solidFill>
                <a:latin typeface="+mj-ea"/>
                <a:ea typeface="+mj-ea"/>
              </a:rPr>
              <a:t>调制信道</a:t>
            </a:r>
            <a:endParaRPr lang="zh-CN" altLang="en-US" sz="2000" b="1" dirty="0">
              <a:solidFill>
                <a:srgbClr val="7030A0"/>
              </a:solidFill>
              <a:latin typeface="+mj-ea"/>
              <a:ea typeface="+mj-ea"/>
            </a:endParaRPr>
          </a:p>
        </p:txBody>
      </p:sp>
      <p:sp>
        <p:nvSpPr>
          <p:cNvPr id="15" name="矩形 14"/>
          <p:cNvSpPr/>
          <p:nvPr/>
        </p:nvSpPr>
        <p:spPr>
          <a:xfrm>
            <a:off x="4355976" y="3592721"/>
            <a:ext cx="1296144" cy="70788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zh-CN" altLang="en-US" sz="2000" b="1" dirty="0" smtClean="0">
                <a:solidFill>
                  <a:srgbClr val="0000FF"/>
                </a:solidFill>
                <a:latin typeface="+mj-ea"/>
                <a:ea typeface="+mj-ea"/>
              </a:rPr>
              <a:t>带通滤波后的噪声</a:t>
            </a:r>
          </a:p>
        </p:txBody>
      </p:sp>
      <p:sp>
        <p:nvSpPr>
          <p:cNvPr id="16" name="矩形 15"/>
          <p:cNvSpPr/>
          <p:nvPr/>
        </p:nvSpPr>
        <p:spPr>
          <a:xfrm>
            <a:off x="4283776" y="1844824"/>
            <a:ext cx="1296144" cy="70788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zh-CN" altLang="en-US" sz="2000" b="1" dirty="0" smtClean="0">
                <a:solidFill>
                  <a:srgbClr val="0000FF"/>
                </a:solidFill>
                <a:latin typeface="+mj-ea"/>
                <a:ea typeface="+mj-ea"/>
              </a:rPr>
              <a:t>接收到已调信号</a:t>
            </a:r>
          </a:p>
        </p:txBody>
      </p:sp>
      <p:sp>
        <p:nvSpPr>
          <p:cNvPr id="17" name="矩形 16"/>
          <p:cNvSpPr/>
          <p:nvPr/>
        </p:nvSpPr>
        <p:spPr>
          <a:xfrm>
            <a:off x="7524328" y="2224569"/>
            <a:ext cx="1296144" cy="70788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sz="2000" b="1" dirty="0" smtClean="0">
                <a:solidFill>
                  <a:srgbClr val="0000FF"/>
                </a:solidFill>
                <a:latin typeface="+mj-ea"/>
                <a:ea typeface="+mj-ea"/>
              </a:rPr>
              <a:t>输出有用信号</a:t>
            </a:r>
          </a:p>
        </p:txBody>
      </p:sp>
      <p:sp>
        <p:nvSpPr>
          <p:cNvPr id="18" name="矩形 17"/>
          <p:cNvSpPr/>
          <p:nvPr/>
        </p:nvSpPr>
        <p:spPr>
          <a:xfrm>
            <a:off x="6948264" y="3508519"/>
            <a:ext cx="1296144" cy="40011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zh-CN" altLang="en-US" sz="2000" b="1" dirty="0" smtClean="0">
                <a:solidFill>
                  <a:srgbClr val="0000FF"/>
                </a:solidFill>
                <a:latin typeface="+mj-ea"/>
                <a:ea typeface="+mj-ea"/>
              </a:rPr>
              <a:t>输出噪声</a:t>
            </a:r>
          </a:p>
        </p:txBody>
      </p:sp>
      <p:sp>
        <p:nvSpPr>
          <p:cNvPr id="8" name="矩形 7"/>
          <p:cNvSpPr/>
          <p:nvPr/>
        </p:nvSpPr>
        <p:spPr>
          <a:xfrm>
            <a:off x="5292080" y="2578512"/>
            <a:ext cx="1224136" cy="834189"/>
          </a:xfrm>
          <a:prstGeom prst="rect">
            <a:avLst/>
          </a:prstGeom>
          <a:noFill/>
          <a:ln w="571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405680" y="2697848"/>
            <a:ext cx="670376" cy="584775"/>
          </a:xfrm>
          <a:prstGeom prst="rect">
            <a:avLst/>
          </a:prstGeom>
        </p:spPr>
        <p:txBody>
          <a:bodyPr wrap="none">
            <a:spAutoFit/>
          </a:bodyPr>
          <a:lstStyle/>
          <a:p>
            <a:r>
              <a:rPr lang="en-US" altLang="zh-CN" sz="3200" b="1" dirty="0" smtClean="0">
                <a:solidFill>
                  <a:srgbClr val="00CC00"/>
                </a:solidFill>
                <a:latin typeface="+mj-ea"/>
                <a:ea typeface="+mj-ea"/>
              </a:rPr>
              <a:t>IN</a:t>
            </a:r>
            <a:endParaRPr lang="zh-CN" altLang="en-US" sz="3200" b="1" dirty="0">
              <a:solidFill>
                <a:srgbClr val="00CC00"/>
              </a:solidFill>
              <a:latin typeface="+mj-ea"/>
              <a:ea typeface="+mj-ea"/>
            </a:endParaRPr>
          </a:p>
        </p:txBody>
      </p:sp>
      <p:sp>
        <p:nvSpPr>
          <p:cNvPr id="24" name="矩形 23"/>
          <p:cNvSpPr/>
          <p:nvPr/>
        </p:nvSpPr>
        <p:spPr>
          <a:xfrm>
            <a:off x="6444208" y="2703218"/>
            <a:ext cx="1096775" cy="584775"/>
          </a:xfrm>
          <a:prstGeom prst="rect">
            <a:avLst/>
          </a:prstGeom>
        </p:spPr>
        <p:txBody>
          <a:bodyPr wrap="none">
            <a:spAutoFit/>
          </a:bodyPr>
          <a:lstStyle/>
          <a:p>
            <a:r>
              <a:rPr lang="en-US" altLang="zh-CN" sz="3200" b="1" dirty="0" smtClean="0">
                <a:solidFill>
                  <a:srgbClr val="00CC00"/>
                </a:solidFill>
                <a:latin typeface="+mj-ea"/>
                <a:ea typeface="+mj-ea"/>
              </a:rPr>
              <a:t>OUT</a:t>
            </a:r>
            <a:endParaRPr lang="zh-CN" altLang="en-US" sz="3200" b="1" dirty="0">
              <a:solidFill>
                <a:srgbClr val="00CC00"/>
              </a:solidFill>
              <a:latin typeface="+mj-ea"/>
              <a:ea typeface="+mj-ea"/>
            </a:endParaRPr>
          </a:p>
        </p:txBody>
      </p:sp>
      <p:sp>
        <p:nvSpPr>
          <p:cNvPr id="2" name="矩形 1"/>
          <p:cNvSpPr/>
          <p:nvPr/>
        </p:nvSpPr>
        <p:spPr>
          <a:xfrm>
            <a:off x="951353" y="4293096"/>
            <a:ext cx="3865161" cy="1955215"/>
          </a:xfrm>
          <a:prstGeom prst="rect">
            <a:avLst/>
          </a:prstGeom>
        </p:spPr>
        <p:txBody>
          <a:bodyPr wrap="none">
            <a:spAutoFit/>
          </a:bodyPr>
          <a:lstStyle/>
          <a:p>
            <a:pPr marL="342900" indent="-342900">
              <a:lnSpc>
                <a:spcPct val="150000"/>
              </a:lnSpc>
              <a:buFont typeface="Arial" pitchFamily="34" charset="0"/>
              <a:buChar char="•"/>
            </a:pPr>
            <a:r>
              <a:rPr lang="zh-CN" altLang="en-US" sz="2800" b="1" dirty="0" smtClean="0">
                <a:solidFill>
                  <a:srgbClr val="0000FF"/>
                </a:solidFill>
                <a:latin typeface="+mj-ea"/>
                <a:ea typeface="+mj-ea"/>
              </a:rPr>
              <a:t>衡量指标：</a:t>
            </a:r>
            <a:endParaRPr lang="en-US" altLang="zh-CN" sz="2800" b="1" dirty="0" smtClean="0">
              <a:solidFill>
                <a:srgbClr val="0000FF"/>
              </a:solidFill>
              <a:latin typeface="+mj-ea"/>
              <a:ea typeface="+mj-ea"/>
            </a:endParaRPr>
          </a:p>
          <a:p>
            <a:pPr marL="800100" lvl="1" indent="-342900">
              <a:lnSpc>
                <a:spcPct val="150000"/>
              </a:lnSpc>
              <a:buFont typeface="Arial" pitchFamily="34" charset="0"/>
              <a:buChar char="•"/>
            </a:pPr>
            <a:r>
              <a:rPr lang="zh-CN" altLang="en-US" sz="2800" b="1" dirty="0" smtClean="0">
                <a:latin typeface="+mj-ea"/>
                <a:ea typeface="+mj-ea"/>
              </a:rPr>
              <a:t>解调器</a:t>
            </a:r>
            <a:r>
              <a:rPr lang="zh-CN" altLang="en-US" sz="2800" b="1" dirty="0">
                <a:latin typeface="+mj-ea"/>
                <a:ea typeface="+mj-ea"/>
              </a:rPr>
              <a:t>输出</a:t>
            </a:r>
            <a:r>
              <a:rPr lang="zh-CN" altLang="en-US" sz="2800" b="1" dirty="0" smtClean="0">
                <a:latin typeface="+mj-ea"/>
                <a:ea typeface="+mj-ea"/>
              </a:rPr>
              <a:t>信噪比</a:t>
            </a:r>
            <a:endParaRPr lang="en-US" altLang="zh-CN" sz="2800" b="1" dirty="0" smtClean="0">
              <a:latin typeface="+mj-ea"/>
              <a:ea typeface="+mj-ea"/>
            </a:endParaRPr>
          </a:p>
          <a:p>
            <a:pPr marL="800100" lvl="1" indent="-342900">
              <a:lnSpc>
                <a:spcPct val="150000"/>
              </a:lnSpc>
              <a:buFont typeface="Arial" pitchFamily="34" charset="0"/>
              <a:buChar char="•"/>
            </a:pPr>
            <a:r>
              <a:rPr lang="zh-CN" altLang="en-US" sz="2800" b="1" dirty="0">
                <a:latin typeface="+mj-ea"/>
                <a:ea typeface="+mj-ea"/>
              </a:rPr>
              <a:t>制度增益定义</a:t>
            </a:r>
          </a:p>
        </p:txBody>
      </p:sp>
      <p:graphicFrame>
        <p:nvGraphicFramePr>
          <p:cNvPr id="4" name="对象 3"/>
          <p:cNvGraphicFramePr>
            <a:graphicFrameLocks noChangeAspect="1"/>
          </p:cNvGraphicFramePr>
          <p:nvPr>
            <p:extLst>
              <p:ext uri="{D42A27DB-BD31-4B8C-83A1-F6EECF244321}">
                <p14:modId xmlns:p14="http://schemas.microsoft.com/office/powerpoint/2010/main" val="1950101867"/>
              </p:ext>
            </p:extLst>
          </p:nvPr>
        </p:nvGraphicFramePr>
        <p:xfrm>
          <a:off x="5076056" y="4888909"/>
          <a:ext cx="1265237" cy="763588"/>
        </p:xfrm>
        <a:graphic>
          <a:graphicData uri="http://schemas.openxmlformats.org/presentationml/2006/ole">
            <mc:AlternateContent xmlns:mc="http://schemas.openxmlformats.org/markup-compatibility/2006">
              <mc:Choice xmlns:v="urn:schemas-microsoft-com:vml" Requires="v">
                <p:oleObj spid="_x0000_s268696" name="Equation" r:id="rId5" imgW="710891" imgH="431613" progId="Equation.DSMT4">
                  <p:embed/>
                </p:oleObj>
              </mc:Choice>
              <mc:Fallback>
                <p:oleObj name="Equation" r:id="rId5" imgW="710891" imgH="431613" progId="Equation.DSMT4">
                  <p:embed/>
                  <p:pic>
                    <p:nvPicPr>
                      <p:cNvPr id="0" name="Picture 2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056" y="4888909"/>
                        <a:ext cx="1265237" cy="763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414952013"/>
              </p:ext>
            </p:extLst>
          </p:nvPr>
        </p:nvGraphicFramePr>
        <p:xfrm>
          <a:off x="4283776" y="5616898"/>
          <a:ext cx="1511300" cy="881062"/>
        </p:xfrm>
        <a:graphic>
          <a:graphicData uri="http://schemas.openxmlformats.org/presentationml/2006/ole">
            <mc:AlternateContent xmlns:mc="http://schemas.openxmlformats.org/markup-compatibility/2006">
              <mc:Choice xmlns:v="urn:schemas-microsoft-com:vml" Requires="v">
                <p:oleObj spid="_x0000_s268697" name="公式" r:id="rId7" imgW="748975" imgH="431613" progId="Equation.3">
                  <p:embed/>
                </p:oleObj>
              </mc:Choice>
              <mc:Fallback>
                <p:oleObj name="公式" r:id="rId7" imgW="748975" imgH="431613" progId="Equation.3">
                  <p:embed/>
                  <p:pic>
                    <p:nvPicPr>
                      <p:cNvPr id="0" name="Picture 2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3776" y="5616898"/>
                        <a:ext cx="1511300" cy="881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矩形 9"/>
          <p:cNvSpPr/>
          <p:nvPr/>
        </p:nvSpPr>
        <p:spPr>
          <a:xfrm>
            <a:off x="5904148" y="4437112"/>
            <a:ext cx="2031325" cy="461665"/>
          </a:xfrm>
          <a:prstGeom prst="rect">
            <a:avLst/>
          </a:prstGeom>
        </p:spPr>
        <p:txBody>
          <a:bodyPr wrap="none">
            <a:spAutoFit/>
          </a:bodyPr>
          <a:lstStyle/>
          <a:p>
            <a:r>
              <a:rPr lang="zh-CN" altLang="en-US" sz="2400" b="1" dirty="0" smtClean="0">
                <a:solidFill>
                  <a:srgbClr val="FF0000"/>
                </a:solidFill>
                <a:latin typeface="+mj-ea"/>
                <a:ea typeface="+mj-ea"/>
              </a:rPr>
              <a:t>均为模拟信号</a:t>
            </a:r>
            <a:endParaRPr lang="zh-CN" altLang="en-US" sz="2400" b="1" dirty="0">
              <a:solidFill>
                <a:srgbClr val="FF0000"/>
              </a:solidFill>
              <a:latin typeface="+mj-ea"/>
              <a:ea typeface="+mj-ea"/>
            </a:endParaRPr>
          </a:p>
        </p:txBody>
      </p:sp>
      <p:cxnSp>
        <p:nvCxnSpPr>
          <p:cNvPr id="19" name="直接箭头连接符 18"/>
          <p:cNvCxnSpPr/>
          <p:nvPr/>
        </p:nvCxnSpPr>
        <p:spPr>
          <a:xfrm>
            <a:off x="5076056" y="2578512"/>
            <a:ext cx="1080120" cy="171458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7" name="直接箭头连接符 26"/>
          <p:cNvCxnSpPr>
            <a:endCxn id="10" idx="0"/>
          </p:cNvCxnSpPr>
          <p:nvPr/>
        </p:nvCxnSpPr>
        <p:spPr>
          <a:xfrm flipH="1">
            <a:off x="6919811" y="3975572"/>
            <a:ext cx="176244" cy="46154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8" name="直接箭头连接符 27"/>
          <p:cNvCxnSpPr>
            <a:endCxn id="10" idx="1"/>
          </p:cNvCxnSpPr>
          <p:nvPr/>
        </p:nvCxnSpPr>
        <p:spPr>
          <a:xfrm>
            <a:off x="5364088" y="4293096"/>
            <a:ext cx="540060" cy="374849"/>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9" name="直接箭头连接符 28"/>
          <p:cNvCxnSpPr/>
          <p:nvPr/>
        </p:nvCxnSpPr>
        <p:spPr>
          <a:xfrm flipH="1">
            <a:off x="7524328" y="2932454"/>
            <a:ext cx="707522" cy="1548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1347216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ppt_x"/>
                                          </p:val>
                                        </p:tav>
                                        <p:tav tm="100000">
                                          <p:val>
                                            <p:strVal val="#ppt_x"/>
                                          </p:val>
                                        </p:tav>
                                      </p:tavLst>
                                    </p:anim>
                                    <p:anim calcmode="lin" valueType="num">
                                      <p:cBhvr additive="base">
                                        <p:cTn id="46" dur="500" fill="hold"/>
                                        <p:tgtEl>
                                          <p:spTgt spid="2"/>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fill="hold"/>
                                        <p:tgtEl>
                                          <p:spTgt spid="5"/>
                                        </p:tgtEl>
                                        <p:attrNameLst>
                                          <p:attrName>ppt_x</p:attrName>
                                        </p:attrNameLst>
                                      </p:cBhvr>
                                      <p:tavLst>
                                        <p:tav tm="0">
                                          <p:val>
                                            <p:strVal val="#ppt_x"/>
                                          </p:val>
                                        </p:tav>
                                        <p:tav tm="100000">
                                          <p:val>
                                            <p:strVal val="#ppt_x"/>
                                          </p:val>
                                        </p:tav>
                                      </p:tavLst>
                                    </p:anim>
                                    <p:anim calcmode="lin" valueType="num">
                                      <p:cBhvr additive="base">
                                        <p:cTn id="5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 grpId="0"/>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7030A0"/>
                </a:solidFill>
              </a:rPr>
              <a:t>回顾：</a:t>
            </a:r>
            <a:r>
              <a:rPr lang="en-US" altLang="zh-CN" dirty="0" smtClean="0">
                <a:solidFill>
                  <a:srgbClr val="7030A0"/>
                </a:solidFill>
              </a:rPr>
              <a:t> </a:t>
            </a:r>
            <a:r>
              <a:rPr lang="zh-CN" altLang="en-US" dirty="0" smtClean="0">
                <a:solidFill>
                  <a:srgbClr val="7030A0"/>
                </a:solidFill>
              </a:rPr>
              <a:t>基带传输系统的抗噪声性能</a:t>
            </a:r>
            <a:endParaRPr lang="zh-CN" altLang="en-US" dirty="0">
              <a:solidFill>
                <a:srgbClr val="7030A0"/>
              </a:solidFill>
            </a:endParaRPr>
          </a:p>
        </p:txBody>
      </p:sp>
      <p:sp>
        <p:nvSpPr>
          <p:cNvPr id="3" name="内容占位符 2"/>
          <p:cNvSpPr>
            <a:spLocks noGrp="1"/>
          </p:cNvSpPr>
          <p:nvPr>
            <p:ph idx="1"/>
          </p:nvPr>
        </p:nvSpPr>
        <p:spPr/>
        <p:txBody>
          <a:bodyPr>
            <a:normAutofit/>
          </a:bodyPr>
          <a:lstStyle/>
          <a:p>
            <a:r>
              <a:rPr lang="zh-CN" altLang="en-US" dirty="0" smtClean="0">
                <a:solidFill>
                  <a:srgbClr val="0000FF"/>
                </a:solidFill>
              </a:rPr>
              <a:t>分析模型</a:t>
            </a:r>
            <a:endParaRPr lang="en-US" altLang="zh-CN" dirty="0" smtClean="0">
              <a:solidFill>
                <a:srgbClr val="0000FF"/>
              </a:solidFill>
            </a:endParaRPr>
          </a:p>
          <a:p>
            <a:endParaRPr lang="zh-CN" altLang="en-US" dirty="0" smtClean="0"/>
          </a:p>
          <a:p>
            <a:pPr lvl="1"/>
            <a:endParaRPr lang="zh-CN" altLang="en-US" dirty="0" smtClean="0"/>
          </a:p>
          <a:p>
            <a:pPr lvl="1"/>
            <a:endParaRPr lang="zh-CN" altLang="en-US" dirty="0" smtClean="0"/>
          </a:p>
          <a:p>
            <a:pPr lvl="3"/>
            <a:endParaRPr lang="zh-CN" altLang="en-US" dirty="0" smtClean="0"/>
          </a:p>
        </p:txBody>
      </p:sp>
      <p:sp>
        <p:nvSpPr>
          <p:cNvPr id="4" name="灯片编号占位符 3"/>
          <p:cNvSpPr>
            <a:spLocks noGrp="1"/>
          </p:cNvSpPr>
          <p:nvPr>
            <p:ph type="sldNum" sz="quarter" idx="12"/>
          </p:nvPr>
        </p:nvSpPr>
        <p:spPr/>
        <p:txBody>
          <a:bodyPr/>
          <a:lstStyle/>
          <a:p>
            <a:fld id="{E31375A4-56A4-47D6-9801-1991572033F7}" type="slidenum">
              <a:rPr lang="en-US" smtClean="0"/>
              <a:pPr/>
              <a:t>64</a:t>
            </a:fld>
            <a:endParaRPr lang="en-US"/>
          </a:p>
        </p:txBody>
      </p:sp>
      <p:grpSp>
        <p:nvGrpSpPr>
          <p:cNvPr id="8" name="Group 6"/>
          <p:cNvGrpSpPr>
            <a:grpSpLocks/>
          </p:cNvGrpSpPr>
          <p:nvPr/>
        </p:nvGrpSpPr>
        <p:grpSpPr bwMode="auto">
          <a:xfrm>
            <a:off x="323528" y="1628800"/>
            <a:ext cx="8496944" cy="1656184"/>
            <a:chOff x="810" y="1905"/>
            <a:chExt cx="4423" cy="767"/>
          </a:xfrm>
        </p:grpSpPr>
        <p:pic>
          <p:nvPicPr>
            <p:cNvPr id="9" name="Picture 4" descr="t0507"/>
            <p:cNvPicPr>
              <a:picLocks noChangeAspect="1" noChangeArrowheads="1"/>
            </p:cNvPicPr>
            <p:nvPr/>
          </p:nvPicPr>
          <p:blipFill>
            <a:blip r:embed="rId2" cstate="print"/>
            <a:srcRect/>
            <a:stretch>
              <a:fillRect/>
            </a:stretch>
          </p:blipFill>
          <p:spPr bwMode="auto">
            <a:xfrm>
              <a:off x="810" y="1905"/>
              <a:ext cx="4423" cy="767"/>
            </a:xfrm>
            <a:prstGeom prst="rect">
              <a:avLst/>
            </a:prstGeom>
            <a:noFill/>
            <a:ln w="9525">
              <a:noFill/>
              <a:miter lim="800000"/>
              <a:headEnd/>
              <a:tailEnd/>
            </a:ln>
          </p:spPr>
        </p:pic>
        <p:sp>
          <p:nvSpPr>
            <p:cNvPr id="10" name="Text Box 5"/>
            <p:cNvSpPr txBox="1">
              <a:spLocks noChangeArrowheads="1"/>
            </p:cNvSpPr>
            <p:nvPr/>
          </p:nvSpPr>
          <p:spPr bwMode="auto">
            <a:xfrm>
              <a:off x="4326" y="2132"/>
              <a:ext cx="340" cy="326"/>
            </a:xfrm>
            <a:prstGeom prst="rect">
              <a:avLst/>
            </a:prstGeom>
            <a:solidFill>
              <a:schemeClr val="bg1"/>
            </a:solidFill>
            <a:ln w="9525">
              <a:noFill/>
              <a:miter lim="800000"/>
              <a:headEnd/>
              <a:tailEnd/>
            </a:ln>
            <a:effectLst/>
          </p:spPr>
          <p:txBody>
            <a:bodyPr>
              <a:spAutoFit/>
            </a:bodyPr>
            <a:lstStyle/>
            <a:p>
              <a:r>
                <a:rPr lang="zh-CN" altLang="en-US" sz="1400"/>
                <a:t>抽样</a:t>
              </a:r>
            </a:p>
            <a:p>
              <a:r>
                <a:rPr lang="zh-CN" altLang="en-US" sz="1400"/>
                <a:t>判决</a:t>
              </a:r>
            </a:p>
          </p:txBody>
        </p:sp>
      </p:grpSp>
      <p:sp>
        <p:nvSpPr>
          <p:cNvPr id="5" name="椭圆 4"/>
          <p:cNvSpPr/>
          <p:nvPr/>
        </p:nvSpPr>
        <p:spPr>
          <a:xfrm>
            <a:off x="7884368" y="1916832"/>
            <a:ext cx="648072"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500518" y="1268760"/>
            <a:ext cx="1415772" cy="461665"/>
          </a:xfrm>
          <a:prstGeom prst="rect">
            <a:avLst/>
          </a:prstGeom>
        </p:spPr>
        <p:txBody>
          <a:bodyPr wrap="none">
            <a:spAutoFit/>
          </a:bodyPr>
          <a:lstStyle/>
          <a:p>
            <a:r>
              <a:rPr lang="zh-CN" altLang="en-US" sz="2400" b="1" dirty="0" smtClean="0">
                <a:solidFill>
                  <a:srgbClr val="FF0000"/>
                </a:solidFill>
                <a:latin typeface="+mj-ea"/>
                <a:ea typeface="+mj-ea"/>
              </a:rPr>
              <a:t>码元序列</a:t>
            </a:r>
            <a:endParaRPr lang="zh-CN" altLang="en-US" sz="2400" b="1" dirty="0">
              <a:solidFill>
                <a:srgbClr val="FF0000"/>
              </a:solidFill>
              <a:latin typeface="+mj-ea"/>
              <a:ea typeface="+mj-ea"/>
            </a:endParaRPr>
          </a:p>
        </p:txBody>
      </p:sp>
      <p:sp>
        <p:nvSpPr>
          <p:cNvPr id="13" name="矩形 12"/>
          <p:cNvSpPr/>
          <p:nvPr/>
        </p:nvSpPr>
        <p:spPr>
          <a:xfrm>
            <a:off x="5148064" y="3376214"/>
            <a:ext cx="3600400"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400" b="1" dirty="0" smtClean="0">
                <a:solidFill>
                  <a:srgbClr val="0000FF"/>
                </a:solidFill>
                <a:latin typeface="+mj-ea"/>
                <a:ea typeface="+mj-ea"/>
              </a:rPr>
              <a:t>抽样判决值：</a:t>
            </a:r>
            <a:r>
              <a:rPr lang="zh-CN" altLang="en-US" sz="2400" b="1" dirty="0" smtClean="0">
                <a:solidFill>
                  <a:schemeClr val="tx1"/>
                </a:solidFill>
                <a:latin typeface="+mj-ea"/>
                <a:ea typeface="+mj-ea"/>
              </a:rPr>
              <a:t>不仅含有本码元值，还有该码元时刻的</a:t>
            </a:r>
            <a:r>
              <a:rPr lang="zh-CN" altLang="en-US" sz="2400" b="1" dirty="0" smtClean="0">
                <a:solidFill>
                  <a:srgbClr val="0000FF"/>
                </a:solidFill>
                <a:latin typeface="+mj-ea"/>
                <a:ea typeface="+mj-ea"/>
              </a:rPr>
              <a:t>串扰</a:t>
            </a:r>
            <a:r>
              <a:rPr lang="zh-CN" altLang="en-US" sz="2400" b="1" dirty="0" smtClean="0">
                <a:solidFill>
                  <a:schemeClr val="tx1"/>
                </a:solidFill>
                <a:latin typeface="+mj-ea"/>
                <a:ea typeface="+mj-ea"/>
              </a:rPr>
              <a:t>和</a:t>
            </a:r>
            <a:r>
              <a:rPr lang="zh-CN" altLang="en-US" sz="2400" b="1" dirty="0" smtClean="0">
                <a:solidFill>
                  <a:srgbClr val="0000FF"/>
                </a:solidFill>
                <a:latin typeface="+mj-ea"/>
                <a:ea typeface="+mj-ea"/>
              </a:rPr>
              <a:t>噪声</a:t>
            </a:r>
            <a:endParaRPr lang="zh-CN" altLang="en-US" sz="2400" b="1" dirty="0">
              <a:solidFill>
                <a:srgbClr val="0000FF"/>
              </a:solidFill>
              <a:latin typeface="+mj-ea"/>
              <a:ea typeface="+mj-ea"/>
            </a:endParaRPr>
          </a:p>
        </p:txBody>
      </p:sp>
      <p:sp>
        <p:nvSpPr>
          <p:cNvPr id="7" name="矩形 6"/>
          <p:cNvSpPr/>
          <p:nvPr/>
        </p:nvSpPr>
        <p:spPr>
          <a:xfrm>
            <a:off x="7013157" y="1997084"/>
            <a:ext cx="782955" cy="947685"/>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306856" y="3976378"/>
            <a:ext cx="929440"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11000" y="3212976"/>
            <a:ext cx="3672967" cy="156966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400" b="1" dirty="0" smtClean="0">
                <a:solidFill>
                  <a:schemeClr val="tx1"/>
                </a:solidFill>
                <a:latin typeface="+mj-ea"/>
                <a:ea typeface="+mj-ea"/>
              </a:rPr>
              <a:t>此时的</a:t>
            </a:r>
            <a:r>
              <a:rPr lang="zh-CN" altLang="en-US" sz="2400" b="1" dirty="0" smtClean="0">
                <a:solidFill>
                  <a:srgbClr val="0000FF"/>
                </a:solidFill>
                <a:latin typeface="+mj-ea"/>
                <a:ea typeface="+mj-ea"/>
              </a:rPr>
              <a:t>抗噪声性能</a:t>
            </a:r>
            <a:r>
              <a:rPr lang="zh-CN" altLang="en-US" sz="2400" b="1" dirty="0" smtClean="0">
                <a:solidFill>
                  <a:schemeClr val="tx1"/>
                </a:solidFill>
                <a:latin typeface="+mj-ea"/>
                <a:ea typeface="+mj-ea"/>
              </a:rPr>
              <a:t>，研究不考虑码间串扰，</a:t>
            </a:r>
            <a:r>
              <a:rPr lang="zh-CN" altLang="en-US" sz="2400" b="1" dirty="0" smtClean="0">
                <a:solidFill>
                  <a:srgbClr val="0000FF"/>
                </a:solidFill>
                <a:latin typeface="+mj-ea"/>
                <a:ea typeface="+mj-ea"/>
              </a:rPr>
              <a:t>只叠加了噪声</a:t>
            </a:r>
            <a:r>
              <a:rPr lang="zh-CN" altLang="en-US" sz="2400" b="1" dirty="0" smtClean="0">
                <a:solidFill>
                  <a:schemeClr val="tx1"/>
                </a:solidFill>
                <a:latin typeface="+mj-ea"/>
                <a:ea typeface="+mj-ea"/>
              </a:rPr>
              <a:t>对抽样判决结果的影响：发生</a:t>
            </a:r>
            <a:r>
              <a:rPr lang="zh-CN" altLang="en-US" sz="2400" b="1" dirty="0" smtClean="0">
                <a:solidFill>
                  <a:srgbClr val="0000FF"/>
                </a:solidFill>
                <a:latin typeface="+mj-ea"/>
                <a:ea typeface="+mj-ea"/>
              </a:rPr>
              <a:t>错判的概率</a:t>
            </a:r>
            <a:endParaRPr lang="zh-CN" altLang="en-US" sz="2400" b="1" dirty="0">
              <a:solidFill>
                <a:srgbClr val="0000FF"/>
              </a:solidFill>
              <a:latin typeface="+mj-ea"/>
              <a:ea typeface="+mj-ea"/>
            </a:endParaRPr>
          </a:p>
        </p:txBody>
      </p:sp>
      <p:sp>
        <p:nvSpPr>
          <p:cNvPr id="17" name="矩形 16"/>
          <p:cNvSpPr/>
          <p:nvPr/>
        </p:nvSpPr>
        <p:spPr>
          <a:xfrm>
            <a:off x="611001" y="5197833"/>
            <a:ext cx="2326278" cy="1384995"/>
          </a:xfrm>
          <a:prstGeom prst="rect">
            <a:avLst/>
          </a:prstGeom>
        </p:spPr>
        <p:txBody>
          <a:bodyPr wrap="none">
            <a:spAutoFit/>
          </a:bodyPr>
          <a:lstStyle/>
          <a:p>
            <a:pPr marL="342900" indent="-342900">
              <a:lnSpc>
                <a:spcPct val="150000"/>
              </a:lnSpc>
              <a:buFont typeface="Arial" pitchFamily="34" charset="0"/>
              <a:buChar char="•"/>
            </a:pPr>
            <a:r>
              <a:rPr lang="zh-CN" altLang="en-US" sz="2800" b="1" dirty="0" smtClean="0">
                <a:solidFill>
                  <a:srgbClr val="0000FF"/>
                </a:solidFill>
                <a:latin typeface="+mj-ea"/>
                <a:ea typeface="+mj-ea"/>
              </a:rPr>
              <a:t>衡量指标：</a:t>
            </a:r>
            <a:endParaRPr lang="en-US" altLang="zh-CN" sz="2800" b="1" dirty="0" smtClean="0">
              <a:solidFill>
                <a:srgbClr val="0000FF"/>
              </a:solidFill>
              <a:latin typeface="+mj-ea"/>
              <a:ea typeface="+mj-ea"/>
            </a:endParaRPr>
          </a:p>
          <a:p>
            <a:pPr marL="800100" lvl="1" indent="-342900">
              <a:lnSpc>
                <a:spcPct val="150000"/>
              </a:lnSpc>
              <a:buFont typeface="Arial" pitchFamily="34" charset="0"/>
              <a:buChar char="•"/>
            </a:pPr>
            <a:r>
              <a:rPr lang="zh-CN" altLang="en-US" sz="2800" b="1" dirty="0" smtClean="0">
                <a:latin typeface="+mj-ea"/>
                <a:ea typeface="+mj-ea"/>
              </a:rPr>
              <a:t>误码率</a:t>
            </a:r>
            <a:endParaRPr lang="zh-CN" altLang="en-US" sz="2800" b="1" dirty="0">
              <a:latin typeface="+mj-ea"/>
              <a:ea typeface="+mj-ea"/>
            </a:endParaRPr>
          </a:p>
        </p:txBody>
      </p:sp>
      <p:sp>
        <p:nvSpPr>
          <p:cNvPr id="11" name="下箭头 10"/>
          <p:cNvSpPr/>
          <p:nvPr/>
        </p:nvSpPr>
        <p:spPr>
          <a:xfrm>
            <a:off x="6621731" y="2944769"/>
            <a:ext cx="782904" cy="431445"/>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9" name="下箭头 18"/>
          <p:cNvSpPr/>
          <p:nvPr/>
        </p:nvSpPr>
        <p:spPr>
          <a:xfrm rot="5400000">
            <a:off x="4296429" y="3632564"/>
            <a:ext cx="782904" cy="663809"/>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8" name="右箭头 17"/>
          <p:cNvSpPr/>
          <p:nvPr/>
        </p:nvSpPr>
        <p:spPr>
          <a:xfrm rot="5400000">
            <a:off x="1755120" y="4677225"/>
            <a:ext cx="504057" cy="918971"/>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0" name="右箭头 19"/>
          <p:cNvSpPr/>
          <p:nvPr/>
        </p:nvSpPr>
        <p:spPr>
          <a:xfrm>
            <a:off x="3275856" y="5445223"/>
            <a:ext cx="720080" cy="576064"/>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23" name="矩形 22"/>
          <p:cNvSpPr/>
          <p:nvPr/>
        </p:nvSpPr>
        <p:spPr>
          <a:xfrm>
            <a:off x="4374966" y="5202455"/>
            <a:ext cx="4054020" cy="1308884"/>
          </a:xfrm>
          <a:prstGeom prst="rect">
            <a:avLst/>
          </a:prstGeom>
        </p:spPr>
        <p:txBody>
          <a:bodyPr wrap="square">
            <a:spAutoFit/>
          </a:bodyPr>
          <a:lstStyle/>
          <a:p>
            <a:pPr>
              <a:lnSpc>
                <a:spcPct val="150000"/>
              </a:lnSpc>
            </a:pPr>
            <a:r>
              <a:rPr lang="zh-CN" altLang="en-US" sz="2800" b="1" dirty="0" smtClean="0">
                <a:latin typeface="+mj-ea"/>
                <a:ea typeface="+mj-ea"/>
              </a:rPr>
              <a:t>需要研究，噪声条件下</a:t>
            </a:r>
            <a:r>
              <a:rPr lang="zh-CN" altLang="en-US" sz="2800" b="1" dirty="0" smtClean="0">
                <a:solidFill>
                  <a:srgbClr val="0000FF"/>
                </a:solidFill>
                <a:latin typeface="+mj-ea"/>
                <a:ea typeface="+mj-ea"/>
              </a:rPr>
              <a:t>抽样判决值的分布情况</a:t>
            </a:r>
            <a:endParaRPr lang="zh-CN" altLang="en-US" sz="2800" b="1" dirty="0">
              <a:solidFill>
                <a:srgbClr val="0000FF"/>
              </a:solidFill>
              <a:latin typeface="+mj-ea"/>
              <a:ea typeface="+mj-ea"/>
            </a:endParaRPr>
          </a:p>
        </p:txBody>
      </p:sp>
    </p:spTree>
    <p:extLst>
      <p:ext uri="{BB962C8B-B14F-4D97-AF65-F5344CB8AC3E}">
        <p14:creationId xmlns:p14="http://schemas.microsoft.com/office/powerpoint/2010/main" val="1980656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16" presetClass="entr" presetSubtype="21"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arn(inVertical)">
                                      <p:cBhvr>
                                        <p:cTn id="37" dur="500"/>
                                        <p:tgtEl>
                                          <p:spTgt spid="1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3" grpId="0" animBg="1"/>
      <p:bldP spid="7" grpId="0" animBg="1"/>
      <p:bldP spid="15" grpId="0" animBg="1"/>
      <p:bldP spid="16" grpId="0" animBg="1"/>
      <p:bldP spid="17" grpId="0"/>
      <p:bldP spid="11" grpId="0" animBg="1"/>
      <p:bldP spid="19" grpId="0" animBg="1"/>
      <p:bldP spid="18" grpId="0" animBg="1"/>
      <p:bldP spid="20" grpId="0" animBg="1"/>
      <p:bldP spid="2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normAutofit/>
          </a:bodyPr>
          <a:lstStyle/>
          <a:p>
            <a:r>
              <a:rPr lang="en-US" altLang="zh-CN" dirty="0" smtClean="0">
                <a:solidFill>
                  <a:srgbClr val="0000FF"/>
                </a:solidFill>
              </a:rPr>
              <a:t>Now: </a:t>
            </a:r>
            <a:r>
              <a:rPr lang="zh-CN" altLang="en-US" dirty="0" smtClean="0">
                <a:solidFill>
                  <a:srgbClr val="0000FF"/>
                </a:solidFill>
              </a:rPr>
              <a:t>数字</a:t>
            </a:r>
            <a:r>
              <a:rPr lang="zh-CN" altLang="en-US" dirty="0">
                <a:solidFill>
                  <a:srgbClr val="0000FF"/>
                </a:solidFill>
              </a:rPr>
              <a:t>调制系统的抗噪声性能</a:t>
            </a:r>
          </a:p>
        </p:txBody>
      </p:sp>
      <p:sp>
        <p:nvSpPr>
          <p:cNvPr id="72707" name="Rectangle 3"/>
          <p:cNvSpPr>
            <a:spLocks noGrp="1" noChangeArrowheads="1"/>
          </p:cNvSpPr>
          <p:nvPr>
            <p:ph type="body" idx="1"/>
          </p:nvPr>
        </p:nvSpPr>
        <p:spPr/>
        <p:txBody>
          <a:bodyPr>
            <a:normAutofit lnSpcReduction="10000"/>
          </a:bodyPr>
          <a:lstStyle/>
          <a:p>
            <a:r>
              <a:rPr lang="zh-CN" altLang="en-US" dirty="0" smtClean="0"/>
              <a:t>与分析</a:t>
            </a:r>
            <a:r>
              <a:rPr lang="zh-CN" altLang="en-US" dirty="0" smtClean="0">
                <a:solidFill>
                  <a:srgbClr val="0000FF"/>
                </a:solidFill>
              </a:rPr>
              <a:t>数字</a:t>
            </a:r>
            <a:r>
              <a:rPr lang="zh-CN" altLang="en-US" dirty="0" smtClean="0"/>
              <a:t>基带系统的抗噪声性能一样，也就是求系统在</a:t>
            </a:r>
            <a:r>
              <a:rPr lang="zh-CN" altLang="en-US" dirty="0" smtClean="0">
                <a:solidFill>
                  <a:srgbClr val="FF0000"/>
                </a:solidFill>
              </a:rPr>
              <a:t>信道噪声干扰下的总误码率</a:t>
            </a:r>
            <a:r>
              <a:rPr lang="zh-CN" altLang="en-US" dirty="0" smtClean="0"/>
              <a:t>。</a:t>
            </a:r>
            <a:endParaRPr lang="en-US" altLang="zh-CN" dirty="0" smtClean="0"/>
          </a:p>
          <a:p>
            <a:endParaRPr lang="en-US" altLang="zh-CN" dirty="0" smtClean="0"/>
          </a:p>
          <a:p>
            <a:r>
              <a:rPr lang="zh-CN" altLang="en-US" dirty="0" smtClean="0"/>
              <a:t>同样需要研究噪声条件下，</a:t>
            </a:r>
            <a:r>
              <a:rPr lang="zh-CN" altLang="en-US" dirty="0">
                <a:solidFill>
                  <a:srgbClr val="0000FF"/>
                </a:solidFill>
                <a:latin typeface="+mj-ea"/>
              </a:rPr>
              <a:t>抽样判决值的分布</a:t>
            </a:r>
            <a:r>
              <a:rPr lang="zh-CN" altLang="en-US" dirty="0" smtClean="0">
                <a:solidFill>
                  <a:srgbClr val="0000FF"/>
                </a:solidFill>
                <a:latin typeface="+mj-ea"/>
              </a:rPr>
              <a:t>情况。</a:t>
            </a:r>
            <a:endParaRPr lang="en-US" altLang="zh-CN" dirty="0" smtClean="0">
              <a:solidFill>
                <a:srgbClr val="0000FF"/>
              </a:solidFill>
              <a:latin typeface="+mj-ea"/>
            </a:endParaRPr>
          </a:p>
          <a:p>
            <a:endParaRPr lang="en-US" altLang="zh-CN" dirty="0" smtClean="0"/>
          </a:p>
          <a:p>
            <a:r>
              <a:rPr lang="zh-CN" altLang="en-US" dirty="0" smtClean="0"/>
              <a:t>但，传输系统组成中包含了</a:t>
            </a:r>
            <a:r>
              <a:rPr lang="zh-CN" altLang="en-US" dirty="0" smtClean="0">
                <a:solidFill>
                  <a:srgbClr val="0000FF"/>
                </a:solidFill>
              </a:rPr>
              <a:t>调制过程</a:t>
            </a:r>
            <a:r>
              <a:rPr lang="zh-CN" altLang="en-US" dirty="0" smtClean="0"/>
              <a:t>，所以分析过程与基带系统不完全相同。</a:t>
            </a:r>
            <a:endParaRPr lang="en-US" altLang="zh-CN" dirty="0" smtClean="0"/>
          </a:p>
          <a:p>
            <a:r>
              <a:rPr lang="zh-CN" altLang="en-US" dirty="0" smtClean="0"/>
              <a:t>与模拟调制系统有相似的分析过程</a:t>
            </a:r>
          </a:p>
        </p:txBody>
      </p:sp>
      <p:sp>
        <p:nvSpPr>
          <p:cNvPr id="4" name="灯片编号占位符 5"/>
          <p:cNvSpPr>
            <a:spLocks noGrp="1"/>
          </p:cNvSpPr>
          <p:nvPr>
            <p:ph type="sldNum" sz="quarter" idx="12"/>
          </p:nvPr>
        </p:nvSpPr>
        <p:spPr/>
        <p:txBody>
          <a:bodyPr/>
          <a:lstStyle/>
          <a:p>
            <a:fld id="{0D07D8F0-157B-4FDE-B8EC-6BA6615E84CA}" type="slidenum">
              <a:rPr lang="en-US" altLang="zh-CN" smtClean="0"/>
              <a:pPr/>
              <a:t>65</a:t>
            </a:fld>
            <a:endParaRPr lang="en-US" altLang="zh-CN"/>
          </a:p>
        </p:txBody>
      </p:sp>
      <p:sp>
        <p:nvSpPr>
          <p:cNvPr id="2" name="下箭头 1"/>
          <p:cNvSpPr/>
          <p:nvPr/>
        </p:nvSpPr>
        <p:spPr>
          <a:xfrm>
            <a:off x="3347864" y="2276872"/>
            <a:ext cx="1152128" cy="50405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 name="下箭头 2"/>
          <p:cNvSpPr/>
          <p:nvPr/>
        </p:nvSpPr>
        <p:spPr>
          <a:xfrm>
            <a:off x="3347864" y="3717032"/>
            <a:ext cx="1080120" cy="576064"/>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1274470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2707">
                                            <p:txEl>
                                              <p:pRg st="2" end="2"/>
                                            </p:txEl>
                                          </p:spTgt>
                                        </p:tgtEl>
                                        <p:attrNameLst>
                                          <p:attrName>style.visibility</p:attrName>
                                        </p:attrNameLst>
                                      </p:cBhvr>
                                      <p:to>
                                        <p:strVal val="visible"/>
                                      </p:to>
                                    </p:set>
                                    <p:anim calcmode="lin" valueType="num">
                                      <p:cBhvr additive="base">
                                        <p:cTn id="7" dur="500" fill="hold"/>
                                        <p:tgtEl>
                                          <p:spTgt spid="7270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270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2707">
                                            <p:txEl>
                                              <p:pRg st="4" end="4"/>
                                            </p:txEl>
                                          </p:spTgt>
                                        </p:tgtEl>
                                        <p:attrNameLst>
                                          <p:attrName>style.visibility</p:attrName>
                                        </p:attrNameLst>
                                      </p:cBhvr>
                                      <p:to>
                                        <p:strVal val="visible"/>
                                      </p:to>
                                    </p:set>
                                    <p:anim calcmode="lin" valueType="num">
                                      <p:cBhvr additive="base">
                                        <p:cTn id="17" dur="500" fill="hold"/>
                                        <p:tgtEl>
                                          <p:spTgt spid="72707">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270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2707">
                                            <p:txEl>
                                              <p:pRg st="5" end="5"/>
                                            </p:txEl>
                                          </p:spTgt>
                                        </p:tgtEl>
                                        <p:attrNameLst>
                                          <p:attrName>style.visibility</p:attrName>
                                        </p:attrNameLst>
                                      </p:cBhvr>
                                      <p:to>
                                        <p:strVal val="visible"/>
                                      </p:to>
                                    </p:set>
                                    <p:anim calcmode="lin" valueType="num">
                                      <p:cBhvr additive="base">
                                        <p:cTn id="23" dur="500" fill="hold"/>
                                        <p:tgtEl>
                                          <p:spTgt spid="72707">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270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normAutofit/>
          </a:bodyPr>
          <a:lstStyle/>
          <a:p>
            <a:endParaRPr lang="zh-CN" altLang="en-US" dirty="0"/>
          </a:p>
        </p:txBody>
      </p:sp>
      <p:sp>
        <p:nvSpPr>
          <p:cNvPr id="72707" name="Rectangle 3"/>
          <p:cNvSpPr>
            <a:spLocks noGrp="1" noChangeArrowheads="1"/>
          </p:cNvSpPr>
          <p:nvPr>
            <p:ph type="body" idx="1"/>
          </p:nvPr>
        </p:nvSpPr>
        <p:spPr/>
        <p:txBody>
          <a:bodyPr>
            <a:normAutofit/>
          </a:bodyPr>
          <a:lstStyle/>
          <a:p>
            <a:r>
              <a:rPr lang="zh-CN" altLang="en-US" dirty="0" smtClean="0">
                <a:solidFill>
                  <a:srgbClr val="0000FF"/>
                </a:solidFill>
              </a:rPr>
              <a:t>分析条件</a:t>
            </a:r>
            <a:r>
              <a:rPr lang="zh-CN" altLang="en-US" dirty="0" smtClean="0"/>
              <a:t>：</a:t>
            </a:r>
            <a:endParaRPr lang="en-US" altLang="zh-CN" dirty="0" smtClean="0"/>
          </a:p>
          <a:p>
            <a:r>
              <a:rPr lang="zh-CN" altLang="en-US" dirty="0" smtClean="0"/>
              <a:t>假设信道特性是</a:t>
            </a:r>
            <a:r>
              <a:rPr lang="zh-CN" altLang="en-US" dirty="0" smtClean="0">
                <a:solidFill>
                  <a:srgbClr val="0000FF"/>
                </a:solidFill>
              </a:rPr>
              <a:t>恒参信道</a:t>
            </a:r>
            <a:r>
              <a:rPr lang="zh-CN" altLang="en-US" dirty="0" smtClean="0"/>
              <a:t>，在信号的频带范围内具有</a:t>
            </a:r>
            <a:r>
              <a:rPr lang="zh-CN" altLang="en-US" dirty="0" smtClean="0">
                <a:solidFill>
                  <a:srgbClr val="0000FF"/>
                </a:solidFill>
              </a:rPr>
              <a:t>理想矩形</a:t>
            </a:r>
            <a:r>
              <a:rPr lang="zh-CN" altLang="en-US" dirty="0" smtClean="0"/>
              <a:t>的传输特性</a:t>
            </a:r>
            <a:r>
              <a:rPr lang="en-US" altLang="zh-CN" dirty="0" smtClean="0"/>
              <a:t>(</a:t>
            </a:r>
            <a:r>
              <a:rPr lang="zh-CN" altLang="en-US" dirty="0" smtClean="0"/>
              <a:t>可取其传输系数为</a:t>
            </a:r>
            <a:r>
              <a:rPr lang="en-US" altLang="zh-CN" dirty="0" smtClean="0"/>
              <a:t>K)</a:t>
            </a:r>
            <a:r>
              <a:rPr lang="zh-CN" altLang="en-US" dirty="0" smtClean="0"/>
              <a:t>；</a:t>
            </a:r>
            <a:endParaRPr lang="en-US" altLang="zh-CN" dirty="0" smtClean="0"/>
          </a:p>
          <a:p>
            <a:r>
              <a:rPr lang="zh-CN" altLang="en-US" dirty="0" smtClean="0"/>
              <a:t>消除了码间串扰，只考虑噪声影响</a:t>
            </a:r>
            <a:endParaRPr lang="en-US" altLang="zh-CN" dirty="0" smtClean="0"/>
          </a:p>
          <a:p>
            <a:r>
              <a:rPr lang="zh-CN" altLang="en-US" dirty="0" smtClean="0"/>
              <a:t>信道噪声是</a:t>
            </a:r>
            <a:r>
              <a:rPr lang="zh-CN" altLang="en-US" dirty="0" smtClean="0">
                <a:solidFill>
                  <a:srgbClr val="0000FF"/>
                </a:solidFill>
              </a:rPr>
              <a:t>加性高斯白噪声</a:t>
            </a:r>
            <a:r>
              <a:rPr lang="zh-CN" altLang="en-US" dirty="0" smtClean="0"/>
              <a:t>。并且认为噪声只对信号的接收带来影响，因而分析系统性能是在</a:t>
            </a:r>
            <a:r>
              <a:rPr lang="zh-CN" altLang="en-US" dirty="0" smtClean="0">
                <a:solidFill>
                  <a:srgbClr val="0000FF"/>
                </a:solidFill>
              </a:rPr>
              <a:t>接收端</a:t>
            </a:r>
            <a:r>
              <a:rPr lang="zh-CN" altLang="en-US" dirty="0" smtClean="0"/>
              <a:t>进行的。</a:t>
            </a:r>
            <a:endParaRPr lang="zh-CN" altLang="en-US" dirty="0"/>
          </a:p>
        </p:txBody>
      </p:sp>
      <p:sp>
        <p:nvSpPr>
          <p:cNvPr id="4" name="灯片编号占位符 5"/>
          <p:cNvSpPr>
            <a:spLocks noGrp="1"/>
          </p:cNvSpPr>
          <p:nvPr>
            <p:ph type="sldNum" sz="quarter" idx="12"/>
          </p:nvPr>
        </p:nvSpPr>
        <p:spPr/>
        <p:txBody>
          <a:bodyPr/>
          <a:lstStyle/>
          <a:p>
            <a:fld id="{0D07D8F0-157B-4FDE-B8EC-6BA6615E84CA}" type="slidenum">
              <a:rPr lang="en-US" altLang="zh-CN" smtClean="0"/>
              <a:pPr/>
              <a:t>66</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2707">
                                            <p:txEl>
                                              <p:pRg st="1" end="1"/>
                                            </p:txEl>
                                          </p:spTgt>
                                        </p:tgtEl>
                                        <p:attrNameLst>
                                          <p:attrName>style.visibility</p:attrName>
                                        </p:attrNameLst>
                                      </p:cBhvr>
                                      <p:to>
                                        <p:strVal val="visible"/>
                                      </p:to>
                                    </p:set>
                                    <p:anim calcmode="lin" valueType="num">
                                      <p:cBhvr additive="base">
                                        <p:cTn id="7" dur="500" fill="hold"/>
                                        <p:tgtEl>
                                          <p:spTgt spid="7270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27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2707">
                                            <p:txEl>
                                              <p:pRg st="2" end="2"/>
                                            </p:txEl>
                                          </p:spTgt>
                                        </p:tgtEl>
                                        <p:attrNameLst>
                                          <p:attrName>style.visibility</p:attrName>
                                        </p:attrNameLst>
                                      </p:cBhvr>
                                      <p:to>
                                        <p:strVal val="visible"/>
                                      </p:to>
                                    </p:set>
                                    <p:anim calcmode="lin" valueType="num">
                                      <p:cBhvr additive="base">
                                        <p:cTn id="13" dur="500" fill="hold"/>
                                        <p:tgtEl>
                                          <p:spTgt spid="7270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270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2707">
                                            <p:txEl>
                                              <p:pRg st="3" end="3"/>
                                            </p:txEl>
                                          </p:spTgt>
                                        </p:tgtEl>
                                        <p:attrNameLst>
                                          <p:attrName>style.visibility</p:attrName>
                                        </p:attrNameLst>
                                      </p:cBhvr>
                                      <p:to>
                                        <p:strVal val="visible"/>
                                      </p:to>
                                    </p:set>
                                    <p:anim calcmode="lin" valueType="num">
                                      <p:cBhvr additive="base">
                                        <p:cTn id="19" dur="500" fill="hold"/>
                                        <p:tgtEl>
                                          <p:spTgt spid="7270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270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normAutofit/>
          </a:bodyPr>
          <a:lstStyle/>
          <a:p>
            <a:r>
              <a:rPr lang="en-US" altLang="zh-CN" dirty="0"/>
              <a:t>7.2.1 </a:t>
            </a:r>
            <a:r>
              <a:rPr lang="en-US" altLang="zh-CN" dirty="0" smtClean="0"/>
              <a:t>2ASK</a:t>
            </a:r>
            <a:r>
              <a:rPr lang="zh-CN" altLang="en-US" dirty="0" smtClean="0"/>
              <a:t>系统</a:t>
            </a:r>
            <a:r>
              <a:rPr lang="zh-CN" altLang="en-US" dirty="0"/>
              <a:t>的抗噪声性能</a:t>
            </a:r>
          </a:p>
        </p:txBody>
      </p:sp>
      <p:sp>
        <p:nvSpPr>
          <p:cNvPr id="73731" name="Rectangle 3"/>
          <p:cNvSpPr>
            <a:spLocks noGrp="1" noChangeArrowheads="1"/>
          </p:cNvSpPr>
          <p:nvPr>
            <p:ph type="body" idx="1"/>
          </p:nvPr>
        </p:nvSpPr>
        <p:spPr/>
        <p:txBody>
          <a:bodyPr/>
          <a:lstStyle/>
          <a:p>
            <a:r>
              <a:rPr lang="zh-CN" altLang="en-US" dirty="0" smtClean="0">
                <a:solidFill>
                  <a:srgbClr val="0000FF"/>
                </a:solidFill>
              </a:rPr>
              <a:t>同步检测法</a:t>
            </a:r>
            <a:r>
              <a:rPr lang="zh-CN" altLang="en-US" dirty="0" smtClean="0"/>
              <a:t>的系统性能</a:t>
            </a:r>
          </a:p>
          <a:p>
            <a:r>
              <a:rPr lang="zh-CN" altLang="en-US" dirty="0" smtClean="0">
                <a:solidFill>
                  <a:srgbClr val="0000FF"/>
                </a:solidFill>
              </a:rPr>
              <a:t>分析模型</a:t>
            </a:r>
          </a:p>
          <a:p>
            <a:pPr lvl="1"/>
            <a:endParaRPr lang="zh-CN" altLang="en-US" dirty="0" smtClean="0"/>
          </a:p>
          <a:p>
            <a:pPr lvl="1"/>
            <a:endParaRPr lang="zh-CN" altLang="en-US" dirty="0" smtClean="0"/>
          </a:p>
          <a:p>
            <a:pPr lvl="1"/>
            <a:endParaRPr lang="zh-CN" altLang="en-US" dirty="0" smtClean="0"/>
          </a:p>
          <a:p>
            <a:pPr lvl="1"/>
            <a:endParaRPr lang="en-US" altLang="zh-CN" dirty="0"/>
          </a:p>
        </p:txBody>
      </p:sp>
      <p:sp>
        <p:nvSpPr>
          <p:cNvPr id="7" name="灯片编号占位符 5"/>
          <p:cNvSpPr>
            <a:spLocks noGrp="1"/>
          </p:cNvSpPr>
          <p:nvPr>
            <p:ph type="sldNum" sz="quarter" idx="12"/>
          </p:nvPr>
        </p:nvSpPr>
        <p:spPr/>
        <p:txBody>
          <a:bodyPr/>
          <a:lstStyle/>
          <a:p>
            <a:fld id="{F9204772-C585-470D-AF90-2DD97DA52B0D}" type="slidenum">
              <a:rPr lang="en-US" altLang="zh-CN" smtClean="0"/>
              <a:pPr/>
              <a:t>67</a:t>
            </a:fld>
            <a:endParaRPr lang="en-US" altLang="zh-CN"/>
          </a:p>
        </p:txBody>
      </p:sp>
      <p:sp>
        <p:nvSpPr>
          <p:cNvPr id="73733" name="Rectangle 5"/>
          <p:cNvSpPr>
            <a:spLocks noChangeArrowheads="1"/>
          </p:cNvSpPr>
          <p:nvPr/>
        </p:nvSpPr>
        <p:spPr bwMode="auto">
          <a:xfrm>
            <a:off x="0" y="2809875"/>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73732" name="Object 4"/>
          <p:cNvGraphicFramePr>
            <a:graphicFrameLocks noChangeAspect="1"/>
          </p:cNvGraphicFramePr>
          <p:nvPr/>
        </p:nvGraphicFramePr>
        <p:xfrm>
          <a:off x="476250" y="2520950"/>
          <a:ext cx="8235950" cy="1870075"/>
        </p:xfrm>
        <a:graphic>
          <a:graphicData uri="http://schemas.openxmlformats.org/presentationml/2006/ole">
            <mc:AlternateContent xmlns:mc="http://schemas.openxmlformats.org/markup-compatibility/2006">
              <mc:Choice xmlns:v="urn:schemas-microsoft-com:vml" Requires="v">
                <p:oleObj spid="_x0000_s39103" name="Visio" r:id="rId3" imgW="5058156" imgH="1239012" progId="Visio.Drawing.11">
                  <p:embed/>
                </p:oleObj>
              </mc:Choice>
              <mc:Fallback>
                <p:oleObj name="Visio" r:id="rId3" imgW="5058156" imgH="1239012" progId="Visio.Drawing.11">
                  <p:embed/>
                  <p:pic>
                    <p:nvPicPr>
                      <p:cNvPr id="0" name="Picture 1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 y="2520950"/>
                        <a:ext cx="8235950" cy="187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35" name="Rectangle 7"/>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2" name="椭圆 1"/>
          <p:cNvSpPr/>
          <p:nvPr/>
        </p:nvSpPr>
        <p:spPr>
          <a:xfrm>
            <a:off x="1547664" y="3789040"/>
            <a:ext cx="936104"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6804248" y="3789040"/>
            <a:ext cx="0" cy="576064"/>
          </a:xfrm>
          <a:prstGeom prst="line">
            <a:avLst/>
          </a:prstGeom>
        </p:spPr>
        <p:style>
          <a:lnRef idx="3">
            <a:schemeClr val="accent3"/>
          </a:lnRef>
          <a:fillRef idx="0">
            <a:schemeClr val="accent3"/>
          </a:fillRef>
          <a:effectRef idx="2">
            <a:schemeClr val="accent3"/>
          </a:effectRef>
          <a:fontRef idx="minor">
            <a:schemeClr val="tx1"/>
          </a:fontRef>
        </p:style>
      </p:cxnSp>
      <p:sp>
        <p:nvSpPr>
          <p:cNvPr id="11" name="矩形 10"/>
          <p:cNvSpPr/>
          <p:nvPr/>
        </p:nvSpPr>
        <p:spPr>
          <a:xfrm>
            <a:off x="5146670" y="4373734"/>
            <a:ext cx="3600400"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400" b="1" dirty="0" smtClean="0">
                <a:solidFill>
                  <a:srgbClr val="0000FF"/>
                </a:solidFill>
                <a:latin typeface="+mj-ea"/>
                <a:ea typeface="+mj-ea"/>
              </a:rPr>
              <a:t>抽样判决器输入：</a:t>
            </a:r>
            <a:r>
              <a:rPr lang="zh-CN" altLang="en-US" sz="2400" b="1" dirty="0" smtClean="0">
                <a:solidFill>
                  <a:schemeClr val="tx1"/>
                </a:solidFill>
                <a:latin typeface="+mj-ea"/>
                <a:ea typeface="+mj-ea"/>
              </a:rPr>
              <a:t>不仅含有本码元值，还有该码元时刻的</a:t>
            </a:r>
            <a:r>
              <a:rPr lang="zh-CN" altLang="en-US" sz="2400" b="1" dirty="0" smtClean="0">
                <a:solidFill>
                  <a:srgbClr val="0000FF"/>
                </a:solidFill>
                <a:latin typeface="+mj-ea"/>
                <a:ea typeface="+mj-ea"/>
              </a:rPr>
              <a:t>噪声</a:t>
            </a:r>
            <a:endParaRPr lang="zh-CN" altLang="en-US" sz="2400" b="1" dirty="0">
              <a:solidFill>
                <a:srgbClr val="0000FF"/>
              </a:solidFill>
              <a:latin typeface="+mj-ea"/>
              <a:ea typeface="+mj-ea"/>
            </a:endParaRPr>
          </a:p>
        </p:txBody>
      </p:sp>
      <p:sp>
        <p:nvSpPr>
          <p:cNvPr id="5" name="矩形 4"/>
          <p:cNvSpPr/>
          <p:nvPr/>
        </p:nvSpPr>
        <p:spPr>
          <a:xfrm>
            <a:off x="971600" y="4373734"/>
            <a:ext cx="2088232" cy="830997"/>
          </a:xfrm>
          <a:prstGeom prst="rect">
            <a:avLst/>
          </a:prstGeom>
        </p:spPr>
        <p:txBody>
          <a:bodyPr wrap="square">
            <a:spAutoFit/>
          </a:bodyPr>
          <a:lstStyle/>
          <a:p>
            <a:r>
              <a:rPr lang="zh-CN" altLang="en-US" sz="2400" b="1" dirty="0">
                <a:solidFill>
                  <a:srgbClr val="0000FF"/>
                </a:solidFill>
                <a:latin typeface="+mj-ea"/>
                <a:ea typeface="+mj-ea"/>
              </a:rPr>
              <a:t>均值为</a:t>
            </a:r>
            <a:r>
              <a:rPr lang="en-US" altLang="zh-CN" sz="2400" b="1" dirty="0">
                <a:solidFill>
                  <a:srgbClr val="0000FF"/>
                </a:solidFill>
                <a:latin typeface="+mj-ea"/>
                <a:ea typeface="+mj-ea"/>
              </a:rPr>
              <a:t>0</a:t>
            </a:r>
            <a:r>
              <a:rPr lang="zh-CN" altLang="en-US" sz="2400" b="1" dirty="0">
                <a:solidFill>
                  <a:srgbClr val="0000FF"/>
                </a:solidFill>
                <a:latin typeface="+mj-ea"/>
                <a:ea typeface="+mj-ea"/>
              </a:rPr>
              <a:t>的加性高斯白噪声</a:t>
            </a:r>
          </a:p>
        </p:txBody>
      </p:sp>
      <p:cxnSp>
        <p:nvCxnSpPr>
          <p:cNvPr id="8" name="直接箭头连接符 7"/>
          <p:cNvCxnSpPr/>
          <p:nvPr/>
        </p:nvCxnSpPr>
        <p:spPr>
          <a:xfrm>
            <a:off x="2554106" y="3175385"/>
            <a:ext cx="4250142" cy="1072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15" name="矩形 14"/>
          <p:cNvSpPr/>
          <p:nvPr/>
        </p:nvSpPr>
        <p:spPr>
          <a:xfrm>
            <a:off x="3364588" y="4577976"/>
            <a:ext cx="1777073" cy="830997"/>
          </a:xfrm>
          <a:prstGeom prst="rect">
            <a:avLst/>
          </a:prstGeom>
        </p:spPr>
        <p:txBody>
          <a:bodyPr wrap="square">
            <a:spAutoFit/>
          </a:bodyPr>
          <a:lstStyle/>
          <a:p>
            <a:r>
              <a:rPr lang="zh-CN" altLang="en-US" sz="2400" b="1" dirty="0" smtClean="0">
                <a:solidFill>
                  <a:srgbClr val="FF0000"/>
                </a:solidFill>
                <a:latin typeface="+mj-ea"/>
                <a:ea typeface="+mj-ea"/>
              </a:rPr>
              <a:t>分析带来了什么影响</a:t>
            </a:r>
            <a:endParaRPr lang="zh-CN" altLang="en-US" sz="2400" b="1" dirty="0">
              <a:solidFill>
                <a:srgbClr val="FF0000"/>
              </a:solidFill>
              <a:latin typeface="+mj-ea"/>
              <a:ea typeface="+mj-ea"/>
            </a:endParaRPr>
          </a:p>
        </p:txBody>
      </p:sp>
      <p:sp>
        <p:nvSpPr>
          <p:cNvPr id="12" name="左大括号 11"/>
          <p:cNvSpPr/>
          <p:nvPr/>
        </p:nvSpPr>
        <p:spPr>
          <a:xfrm rot="16200000">
            <a:off x="4127732" y="1988840"/>
            <a:ext cx="888536" cy="4176464"/>
          </a:xfrm>
          <a:prstGeom prst="leftBrace">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5" grpId="0"/>
      <p:bldP spid="15" grpId="0"/>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00FF"/>
                </a:solidFill>
              </a:rPr>
              <a:t>计算</a:t>
            </a:r>
            <a:endParaRPr lang="zh-CN" altLang="en-US" dirty="0">
              <a:solidFill>
                <a:srgbClr val="0000FF"/>
              </a:solidFill>
            </a:endParaRPr>
          </a:p>
        </p:txBody>
      </p:sp>
      <p:sp>
        <p:nvSpPr>
          <p:cNvPr id="3" name="内容占位符 2"/>
          <p:cNvSpPr>
            <a:spLocks noGrp="1"/>
          </p:cNvSpPr>
          <p:nvPr>
            <p:ph idx="1"/>
          </p:nvPr>
        </p:nvSpPr>
        <p:spPr>
          <a:xfrm>
            <a:off x="539552" y="2996952"/>
            <a:ext cx="8064896" cy="3240360"/>
          </a:xfrm>
        </p:spPr>
        <p:txBody>
          <a:bodyPr/>
          <a:lstStyle/>
          <a:p>
            <a:r>
              <a:rPr lang="zh-CN" altLang="en-US" dirty="0"/>
              <a:t>设在一个码元的持续时间</a:t>
            </a:r>
            <a:r>
              <a:rPr lang="en-US" altLang="zh-CN" i="1" dirty="0" err="1"/>
              <a:t>T</a:t>
            </a:r>
            <a:r>
              <a:rPr lang="en-US" altLang="zh-CN" i="1" baseline="-25000" dirty="0" err="1"/>
              <a:t>s</a:t>
            </a:r>
            <a:r>
              <a:rPr lang="zh-CN" altLang="en-US" dirty="0"/>
              <a:t>内，其发送端输出的信号波形可以表示为</a:t>
            </a:r>
          </a:p>
          <a:p>
            <a:pPr lvl="1"/>
            <a:endParaRPr lang="zh-CN" altLang="en-US" dirty="0"/>
          </a:p>
          <a:p>
            <a:pPr lvl="1"/>
            <a:endParaRPr lang="zh-CN" altLang="en-US" dirty="0"/>
          </a:p>
          <a:p>
            <a:r>
              <a:rPr lang="zh-CN" altLang="en-US" dirty="0"/>
              <a:t>式中</a:t>
            </a:r>
          </a:p>
          <a:p>
            <a:pPr lvl="1"/>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68</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3967397112"/>
              </p:ext>
            </p:extLst>
          </p:nvPr>
        </p:nvGraphicFramePr>
        <p:xfrm>
          <a:off x="395536" y="1196752"/>
          <a:ext cx="8235950" cy="1870075"/>
        </p:xfrm>
        <a:graphic>
          <a:graphicData uri="http://schemas.openxmlformats.org/presentationml/2006/ole">
            <mc:AlternateContent xmlns:mc="http://schemas.openxmlformats.org/markup-compatibility/2006">
              <mc:Choice xmlns:v="urn:schemas-microsoft-com:vml" Requires="v">
                <p:oleObj spid="_x0000_s272774" name="Visio" r:id="rId3" imgW="5058156" imgH="1239012" progId="Visio.Drawing.11">
                  <p:embed/>
                </p:oleObj>
              </mc:Choice>
              <mc:Fallback>
                <p:oleObj name="Visio" r:id="rId3" imgW="5058156" imgH="1239012" progId="Visio.Drawing.11">
                  <p:embed/>
                  <p:pic>
                    <p:nvPicPr>
                      <p:cNvPr id="0" name="Picture 2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196752"/>
                        <a:ext cx="8235950" cy="187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050231661"/>
              </p:ext>
            </p:extLst>
          </p:nvPr>
        </p:nvGraphicFramePr>
        <p:xfrm>
          <a:off x="2195735" y="3933056"/>
          <a:ext cx="4521209" cy="1114549"/>
        </p:xfrm>
        <a:graphic>
          <a:graphicData uri="http://schemas.openxmlformats.org/presentationml/2006/ole">
            <mc:AlternateContent xmlns:mc="http://schemas.openxmlformats.org/markup-compatibility/2006">
              <mc:Choice xmlns:v="urn:schemas-microsoft-com:vml" Requires="v">
                <p:oleObj spid="_x0000_s272775" name="公式" r:id="rId5" imgW="1968500" imgH="482600" progId="Equation.3">
                  <p:embed/>
                </p:oleObj>
              </mc:Choice>
              <mc:Fallback>
                <p:oleObj name="公式" r:id="rId5" imgW="1968500" imgH="482600" progId="Equation.3">
                  <p:embed/>
                  <p:pic>
                    <p:nvPicPr>
                      <p:cNvPr id="0" name="Picture 2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5" y="3933056"/>
                        <a:ext cx="4521209" cy="11145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398645658"/>
              </p:ext>
            </p:extLst>
          </p:nvPr>
        </p:nvGraphicFramePr>
        <p:xfrm>
          <a:off x="2195736" y="5229200"/>
          <a:ext cx="4475636" cy="1008112"/>
        </p:xfrm>
        <a:graphic>
          <a:graphicData uri="http://schemas.openxmlformats.org/presentationml/2006/ole">
            <mc:AlternateContent xmlns:mc="http://schemas.openxmlformats.org/markup-compatibility/2006">
              <mc:Choice xmlns:v="urn:schemas-microsoft-com:vml" Requires="v">
                <p:oleObj spid="_x0000_s272776" name="公式" r:id="rId7" imgW="2032000" imgH="457200" progId="Equation.3">
                  <p:embed/>
                </p:oleObj>
              </mc:Choice>
              <mc:Fallback>
                <p:oleObj name="公式" r:id="rId7" imgW="2032000" imgH="457200" progId="Equation.3">
                  <p:embed/>
                  <p:pic>
                    <p:nvPicPr>
                      <p:cNvPr id="0" name="Picture 26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736" y="5229200"/>
                        <a:ext cx="4475636" cy="1008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p:cNvSpPr/>
          <p:nvPr/>
        </p:nvSpPr>
        <p:spPr>
          <a:xfrm>
            <a:off x="1043608" y="2132856"/>
            <a:ext cx="8640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9759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body" idx="1"/>
          </p:nvPr>
        </p:nvSpPr>
        <p:spPr>
          <a:xfrm>
            <a:off x="539552" y="2780928"/>
            <a:ext cx="8064896" cy="3600400"/>
          </a:xfrm>
        </p:spPr>
        <p:txBody>
          <a:bodyPr>
            <a:normAutofit/>
          </a:bodyPr>
          <a:lstStyle/>
          <a:p>
            <a:r>
              <a:rPr lang="zh-CN" altLang="en-US" dirty="0" smtClean="0"/>
              <a:t>则在每一段时间</a:t>
            </a:r>
            <a:r>
              <a:rPr lang="en-US" altLang="zh-CN" dirty="0" smtClean="0"/>
              <a:t>(0, </a:t>
            </a:r>
            <a:r>
              <a:rPr lang="en-US" altLang="zh-CN" i="1" dirty="0" err="1"/>
              <a:t>T</a:t>
            </a:r>
            <a:r>
              <a:rPr lang="en-US" altLang="zh-CN" i="1" baseline="-25000" dirty="0" err="1"/>
              <a:t>s</a:t>
            </a:r>
            <a:r>
              <a:rPr lang="en-US" altLang="zh-CN" dirty="0" smtClean="0"/>
              <a:t>)</a:t>
            </a:r>
            <a:r>
              <a:rPr lang="zh-CN" altLang="en-US" dirty="0" smtClean="0"/>
              <a:t>内，接收端的输入波形为</a:t>
            </a:r>
          </a:p>
          <a:p>
            <a:pPr lvl="1"/>
            <a:endParaRPr lang="zh-CN" altLang="en-US" dirty="0" smtClean="0"/>
          </a:p>
          <a:p>
            <a:pPr lvl="1"/>
            <a:endParaRPr lang="zh-CN" altLang="en-US" dirty="0" smtClean="0"/>
          </a:p>
          <a:p>
            <a:pPr lvl="1"/>
            <a:r>
              <a:rPr lang="zh-CN" altLang="en-US" dirty="0" smtClean="0"/>
              <a:t>式中，</a:t>
            </a:r>
            <a:r>
              <a:rPr lang="en-US" altLang="zh-CN" i="1" dirty="0"/>
              <a:t> </a:t>
            </a:r>
            <a:r>
              <a:rPr lang="en-US" altLang="zh-CN" i="1" dirty="0" err="1"/>
              <a:t>u</a:t>
            </a:r>
            <a:r>
              <a:rPr lang="en-US" altLang="zh-CN" i="1" baseline="-25000" dirty="0" err="1"/>
              <a:t>i</a:t>
            </a:r>
            <a:r>
              <a:rPr lang="en-US" altLang="zh-CN" dirty="0"/>
              <a:t>(</a:t>
            </a:r>
            <a:r>
              <a:rPr lang="en-US" altLang="zh-CN" i="1" dirty="0"/>
              <a:t>t</a:t>
            </a:r>
            <a:r>
              <a:rPr lang="en-US" altLang="zh-CN" dirty="0"/>
              <a:t>)</a:t>
            </a:r>
            <a:r>
              <a:rPr lang="zh-CN" altLang="en-US" dirty="0"/>
              <a:t>为</a:t>
            </a:r>
            <a:r>
              <a:rPr lang="en-US" altLang="zh-CN" i="1" dirty="0" err="1"/>
              <a:t>u</a:t>
            </a:r>
            <a:r>
              <a:rPr lang="en-US" altLang="zh-CN" i="1" baseline="-25000" dirty="0" err="1"/>
              <a:t>T</a:t>
            </a:r>
            <a:r>
              <a:rPr lang="en-US" altLang="zh-CN" dirty="0"/>
              <a:t>(</a:t>
            </a:r>
            <a:r>
              <a:rPr lang="en-US" altLang="zh-CN" i="1" dirty="0"/>
              <a:t>t</a:t>
            </a:r>
            <a:r>
              <a:rPr lang="en-US" altLang="zh-CN" dirty="0" smtClean="0"/>
              <a:t>)</a:t>
            </a:r>
            <a:r>
              <a:rPr lang="zh-CN" altLang="en-US" dirty="0" smtClean="0"/>
              <a:t>经信道传输后的波形。</a:t>
            </a:r>
            <a:endParaRPr lang="en-US" altLang="zh-CN" dirty="0" smtClean="0"/>
          </a:p>
          <a:p>
            <a:pPr lvl="1"/>
            <a:r>
              <a:rPr lang="zh-CN" altLang="en-US" dirty="0" smtClean="0"/>
              <a:t>设：信号</a:t>
            </a:r>
            <a:r>
              <a:rPr lang="zh-CN" altLang="en-US" dirty="0"/>
              <a:t>经过信道传输后只受到</a:t>
            </a:r>
            <a:r>
              <a:rPr lang="zh-CN" altLang="en-US" dirty="0">
                <a:solidFill>
                  <a:srgbClr val="0000FF"/>
                </a:solidFill>
              </a:rPr>
              <a:t>固定衰减</a:t>
            </a:r>
            <a:r>
              <a:rPr lang="zh-CN" altLang="en-US" dirty="0"/>
              <a:t>，未产生失真（信道传输系数取为</a:t>
            </a:r>
            <a:r>
              <a:rPr lang="en-US" altLang="zh-CN" dirty="0"/>
              <a:t>K)</a:t>
            </a:r>
            <a:r>
              <a:rPr lang="zh-CN" altLang="en-US" dirty="0"/>
              <a:t>，令</a:t>
            </a:r>
            <a:r>
              <a:rPr lang="en-US" altLang="zh-CN" dirty="0"/>
              <a:t>a =AK</a:t>
            </a:r>
            <a:r>
              <a:rPr lang="zh-CN" altLang="en-US" dirty="0"/>
              <a:t>，则有</a:t>
            </a:r>
          </a:p>
        </p:txBody>
      </p:sp>
      <p:sp>
        <p:nvSpPr>
          <p:cNvPr id="9" name="灯片编号占位符 5"/>
          <p:cNvSpPr>
            <a:spLocks noGrp="1"/>
          </p:cNvSpPr>
          <p:nvPr>
            <p:ph type="sldNum" sz="quarter" idx="12"/>
          </p:nvPr>
        </p:nvSpPr>
        <p:spPr/>
        <p:txBody>
          <a:bodyPr/>
          <a:lstStyle/>
          <a:p>
            <a:fld id="{B615C117-33F5-4FD5-AE9D-3558984C6F6C}" type="slidenum">
              <a:rPr lang="en-US" altLang="zh-CN" smtClean="0"/>
              <a:pPr/>
              <a:t>69</a:t>
            </a:fld>
            <a:endParaRPr lang="en-US" altLang="zh-CN"/>
          </a:p>
        </p:txBody>
      </p:sp>
      <p:sp>
        <p:nvSpPr>
          <p:cNvPr id="74760" name="Rectangle 8"/>
          <p:cNvSpPr>
            <a:spLocks noChangeArrowheads="1"/>
          </p:cNvSpPr>
          <p:nvPr/>
        </p:nvSpPr>
        <p:spPr bwMode="auto">
          <a:xfrm>
            <a:off x="0" y="3042097"/>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74759" name="Object 7"/>
          <p:cNvGraphicFramePr>
            <a:graphicFrameLocks noChangeAspect="1"/>
          </p:cNvGraphicFramePr>
          <p:nvPr>
            <p:extLst>
              <p:ext uri="{D42A27DB-BD31-4B8C-83A1-F6EECF244321}">
                <p14:modId xmlns:p14="http://schemas.microsoft.com/office/powerpoint/2010/main" val="3309116011"/>
              </p:ext>
            </p:extLst>
          </p:nvPr>
        </p:nvGraphicFramePr>
        <p:xfrm>
          <a:off x="1547664" y="3356992"/>
          <a:ext cx="4968552" cy="1051901"/>
        </p:xfrm>
        <a:graphic>
          <a:graphicData uri="http://schemas.openxmlformats.org/presentationml/2006/ole">
            <mc:AlternateContent xmlns:mc="http://schemas.openxmlformats.org/markup-compatibility/2006">
              <mc:Choice xmlns:v="urn:schemas-microsoft-com:vml" Requires="v">
                <p:oleObj spid="_x0000_s40642" name="公式" r:id="rId3" imgW="2298700" imgH="482600" progId="Equation.3">
                  <p:embed/>
                </p:oleObj>
              </mc:Choice>
              <mc:Fallback>
                <p:oleObj name="公式" r:id="rId3" imgW="2298700" imgH="482600" progId="Equation.3">
                  <p:embed/>
                  <p:pic>
                    <p:nvPicPr>
                      <p:cNvPr id="0" name="Picture 5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3356992"/>
                        <a:ext cx="4968552" cy="10519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91121523"/>
              </p:ext>
            </p:extLst>
          </p:nvPr>
        </p:nvGraphicFramePr>
        <p:xfrm>
          <a:off x="395536" y="1052736"/>
          <a:ext cx="8235950" cy="1870075"/>
        </p:xfrm>
        <a:graphic>
          <a:graphicData uri="http://schemas.openxmlformats.org/presentationml/2006/ole">
            <mc:AlternateContent xmlns:mc="http://schemas.openxmlformats.org/markup-compatibility/2006">
              <mc:Choice xmlns:v="urn:schemas-microsoft-com:vml" Requires="v">
                <p:oleObj spid="_x0000_s40643" name="Visio" r:id="rId5" imgW="5058156" imgH="1239012" progId="Visio.Drawing.11">
                  <p:embed/>
                </p:oleObj>
              </mc:Choice>
              <mc:Fallback>
                <p:oleObj name="Visio" r:id="rId5" imgW="5058156" imgH="1239012" progId="Visio.Drawing.11">
                  <p:embed/>
                  <p:pic>
                    <p:nvPicPr>
                      <p:cNvPr id="0" name="Picture 5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36" y="1052736"/>
                        <a:ext cx="8235950" cy="187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矩形 10"/>
          <p:cNvSpPr/>
          <p:nvPr/>
        </p:nvSpPr>
        <p:spPr>
          <a:xfrm>
            <a:off x="2267744" y="2007492"/>
            <a:ext cx="8640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1314218084"/>
              </p:ext>
            </p:extLst>
          </p:nvPr>
        </p:nvGraphicFramePr>
        <p:xfrm>
          <a:off x="251520" y="188640"/>
          <a:ext cx="3213484" cy="792088"/>
        </p:xfrm>
        <a:graphic>
          <a:graphicData uri="http://schemas.openxmlformats.org/presentationml/2006/ole">
            <mc:AlternateContent xmlns:mc="http://schemas.openxmlformats.org/markup-compatibility/2006">
              <mc:Choice xmlns:v="urn:schemas-microsoft-com:vml" Requires="v">
                <p:oleObj spid="_x0000_s40644" name="公式" r:id="rId7" imgW="1968500" imgH="482600" progId="Equation.3">
                  <p:embed/>
                </p:oleObj>
              </mc:Choice>
              <mc:Fallback>
                <p:oleObj name="公式" r:id="rId7" imgW="1968500" imgH="482600" progId="Equation.3">
                  <p:embed/>
                  <p:pic>
                    <p:nvPicPr>
                      <p:cNvPr id="0" name="Picture 5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520" y="188640"/>
                        <a:ext cx="3213484" cy="792088"/>
                      </a:xfrm>
                      <a:prstGeom prst="rect">
                        <a:avLst/>
                      </a:prstGeom>
                      <a:solidFill>
                        <a:schemeClr val="bg1"/>
                      </a:solidFill>
                      <a:ln w="28575">
                        <a:solidFill>
                          <a:srgbClr val="00CC00"/>
                        </a:solidFill>
                        <a:miter lim="800000"/>
                        <a:headEnd/>
                        <a:tailEnd/>
                      </a:ln>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929547326"/>
              </p:ext>
            </p:extLst>
          </p:nvPr>
        </p:nvGraphicFramePr>
        <p:xfrm>
          <a:off x="1907704" y="5661248"/>
          <a:ext cx="3997325" cy="927100"/>
        </p:xfrm>
        <a:graphic>
          <a:graphicData uri="http://schemas.openxmlformats.org/presentationml/2006/ole">
            <mc:AlternateContent xmlns:mc="http://schemas.openxmlformats.org/markup-compatibility/2006">
              <mc:Choice xmlns:v="urn:schemas-microsoft-com:vml" Requires="v">
                <p:oleObj spid="_x0000_s40645" name="公式" r:id="rId9" imgW="1968500" imgH="457200" progId="Equation.3">
                  <p:embed/>
                </p:oleObj>
              </mc:Choice>
              <mc:Fallback>
                <p:oleObj name="公式" r:id="rId9" imgW="1968500" imgH="457200" progId="Equation.3">
                  <p:embed/>
                  <p:pic>
                    <p:nvPicPr>
                      <p:cNvPr id="0" name="Picture 5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7704" y="5661248"/>
                        <a:ext cx="3997325"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2" name="直接箭头连接符 11"/>
          <p:cNvCxnSpPr/>
          <p:nvPr/>
        </p:nvCxnSpPr>
        <p:spPr>
          <a:xfrm flipV="1">
            <a:off x="1547664" y="965989"/>
            <a:ext cx="0" cy="1041503"/>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15" name="直接连接符 14"/>
          <p:cNvCxnSpPr/>
          <p:nvPr/>
        </p:nvCxnSpPr>
        <p:spPr>
          <a:xfrm>
            <a:off x="2699792" y="3861048"/>
            <a:ext cx="648072" cy="0"/>
          </a:xfrm>
          <a:prstGeom prst="line">
            <a:avLst/>
          </a:prstGeom>
        </p:spPr>
        <p:style>
          <a:lnRef idx="3">
            <a:schemeClr val="accent3"/>
          </a:lnRef>
          <a:fillRef idx="0">
            <a:schemeClr val="accent3"/>
          </a:fillRef>
          <a:effectRef idx="2">
            <a:schemeClr val="accent3"/>
          </a:effectRef>
          <a:fontRef idx="minor">
            <a:schemeClr val="tx1"/>
          </a:fontRef>
        </p:style>
      </p:cxnSp>
      <p:sp>
        <p:nvSpPr>
          <p:cNvPr id="16" name="矩形 15"/>
          <p:cNvSpPr/>
          <p:nvPr/>
        </p:nvSpPr>
        <p:spPr>
          <a:xfrm>
            <a:off x="6736221" y="3356992"/>
            <a:ext cx="2405892" cy="120032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altLang="zh-CN" sz="2400" b="1" i="1" dirty="0" err="1" smtClean="0">
                <a:solidFill>
                  <a:srgbClr val="0000FF"/>
                </a:solidFill>
                <a:latin typeface="+mj-ea"/>
                <a:ea typeface="+mj-ea"/>
              </a:rPr>
              <a:t>n</a:t>
            </a:r>
            <a:r>
              <a:rPr lang="en-US" altLang="zh-CN" sz="2400" b="1" i="1" baseline="-25000" dirty="0" err="1" smtClean="0">
                <a:solidFill>
                  <a:srgbClr val="0000FF"/>
                </a:solidFill>
                <a:latin typeface="+mj-ea"/>
                <a:ea typeface="+mj-ea"/>
              </a:rPr>
              <a:t>i</a:t>
            </a:r>
            <a:r>
              <a:rPr lang="en-US" altLang="zh-CN" sz="2400" b="1" dirty="0" smtClean="0">
                <a:solidFill>
                  <a:srgbClr val="0000FF"/>
                </a:solidFill>
                <a:latin typeface="+mj-ea"/>
                <a:ea typeface="+mj-ea"/>
              </a:rPr>
              <a:t>(</a:t>
            </a:r>
            <a:r>
              <a:rPr lang="en-US" altLang="zh-CN" sz="2400" b="1" i="1" dirty="0" smtClean="0">
                <a:solidFill>
                  <a:srgbClr val="0000FF"/>
                </a:solidFill>
                <a:latin typeface="+mj-ea"/>
                <a:ea typeface="+mj-ea"/>
              </a:rPr>
              <a:t>t</a:t>
            </a:r>
            <a:r>
              <a:rPr lang="en-US" altLang="zh-CN" sz="2400" b="1" dirty="0">
                <a:solidFill>
                  <a:srgbClr val="0000FF"/>
                </a:solidFill>
                <a:latin typeface="+mj-ea"/>
                <a:ea typeface="+mj-ea"/>
              </a:rPr>
              <a:t>)</a:t>
            </a:r>
            <a:r>
              <a:rPr lang="zh-CN" altLang="en-US" sz="2400" b="1" dirty="0">
                <a:solidFill>
                  <a:srgbClr val="0000FF"/>
                </a:solidFill>
                <a:latin typeface="+mj-ea"/>
                <a:ea typeface="+mj-ea"/>
              </a:rPr>
              <a:t>是均值为</a:t>
            </a:r>
            <a:r>
              <a:rPr lang="en-US" altLang="zh-CN" sz="2400" b="1" dirty="0">
                <a:solidFill>
                  <a:srgbClr val="0000FF"/>
                </a:solidFill>
                <a:latin typeface="+mj-ea"/>
                <a:ea typeface="+mj-ea"/>
              </a:rPr>
              <a:t>0</a:t>
            </a:r>
            <a:r>
              <a:rPr lang="zh-CN" altLang="en-US" sz="2400" b="1" dirty="0">
                <a:solidFill>
                  <a:srgbClr val="0000FF"/>
                </a:solidFill>
                <a:latin typeface="+mj-ea"/>
                <a:ea typeface="+mj-ea"/>
              </a:rPr>
              <a:t>的加性高斯白噪声。</a:t>
            </a:r>
          </a:p>
        </p:txBody>
      </p:sp>
      <p:sp>
        <p:nvSpPr>
          <p:cNvPr id="17" name="椭圆 16"/>
          <p:cNvSpPr/>
          <p:nvPr/>
        </p:nvSpPr>
        <p:spPr>
          <a:xfrm>
            <a:off x="3635896" y="3356992"/>
            <a:ext cx="720080" cy="504056"/>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699792" y="3861048"/>
            <a:ext cx="720080" cy="504056"/>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a:off x="1835696" y="2060848"/>
            <a:ext cx="432048" cy="30668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4755">
                                            <p:txEl>
                                              <p:pRg st="0" end="0"/>
                                            </p:txEl>
                                          </p:spTgt>
                                        </p:tgtEl>
                                        <p:attrNameLst>
                                          <p:attrName>style.visibility</p:attrName>
                                        </p:attrNameLst>
                                      </p:cBhvr>
                                      <p:to>
                                        <p:strVal val="visible"/>
                                      </p:to>
                                    </p:set>
                                    <p:anim calcmode="lin" valueType="num">
                                      <p:cBhvr additive="base">
                                        <p:cTn id="15" dur="500" fill="hold"/>
                                        <p:tgtEl>
                                          <p:spTgt spid="7475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475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4759"/>
                                        </p:tgtEl>
                                        <p:attrNameLst>
                                          <p:attrName>style.visibility</p:attrName>
                                        </p:attrNameLst>
                                      </p:cBhvr>
                                      <p:to>
                                        <p:strVal val="visible"/>
                                      </p:to>
                                    </p:set>
                                    <p:anim calcmode="lin" valueType="num">
                                      <p:cBhvr additive="base">
                                        <p:cTn id="19" dur="500" fill="hold"/>
                                        <p:tgtEl>
                                          <p:spTgt spid="74759"/>
                                        </p:tgtEl>
                                        <p:attrNameLst>
                                          <p:attrName>ppt_x</p:attrName>
                                        </p:attrNameLst>
                                      </p:cBhvr>
                                      <p:tavLst>
                                        <p:tav tm="0">
                                          <p:val>
                                            <p:strVal val="#ppt_x"/>
                                          </p:val>
                                        </p:tav>
                                        <p:tav tm="100000">
                                          <p:val>
                                            <p:strVal val="#ppt_x"/>
                                          </p:val>
                                        </p:tav>
                                      </p:tavLst>
                                    </p:anim>
                                    <p:anim calcmode="lin" valueType="num">
                                      <p:cBhvr additive="base">
                                        <p:cTn id="20" dur="500" fill="hold"/>
                                        <p:tgtEl>
                                          <p:spTgt spid="7475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74755">
                                            <p:txEl>
                                              <p:pRg st="3" end="3"/>
                                            </p:txEl>
                                          </p:spTgt>
                                        </p:tgtEl>
                                        <p:attrNameLst>
                                          <p:attrName>style.visibility</p:attrName>
                                        </p:attrNameLst>
                                      </p:cBhvr>
                                      <p:to>
                                        <p:strVal val="visible"/>
                                      </p:to>
                                    </p:set>
                                    <p:anim calcmode="lin" valueType="num">
                                      <p:cBhvr additive="base">
                                        <p:cTn id="30" dur="500" fill="hold"/>
                                        <p:tgtEl>
                                          <p:spTgt spid="7475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747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74755">
                                            <p:txEl>
                                              <p:pRg st="4" end="4"/>
                                            </p:txEl>
                                          </p:spTgt>
                                        </p:tgtEl>
                                        <p:attrNameLst>
                                          <p:attrName>style.visibility</p:attrName>
                                        </p:attrNameLst>
                                      </p:cBhvr>
                                      <p:to>
                                        <p:strVal val="visible"/>
                                      </p:to>
                                    </p:set>
                                    <p:anim calcmode="lin" valueType="num">
                                      <p:cBhvr additive="base">
                                        <p:cTn id="36" dur="500" fill="hold"/>
                                        <p:tgtEl>
                                          <p:spTgt spid="74755">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7475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additive="base">
                                        <p:cTn id="42" dur="500" fill="hold"/>
                                        <p:tgtEl>
                                          <p:spTgt spid="3"/>
                                        </p:tgtEl>
                                        <p:attrNameLst>
                                          <p:attrName>ppt_x</p:attrName>
                                        </p:attrNameLst>
                                      </p:cBhvr>
                                      <p:tavLst>
                                        <p:tav tm="0">
                                          <p:val>
                                            <p:strVal val="#ppt_x"/>
                                          </p:val>
                                        </p:tav>
                                        <p:tav tm="100000">
                                          <p:val>
                                            <p:strVal val="#ppt_x"/>
                                          </p:val>
                                        </p:tav>
                                      </p:tavLst>
                                    </p:anim>
                                    <p:anim calcmode="lin" valueType="num">
                                      <p:cBhvr additive="base">
                                        <p:cTn id="4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ppt_x"/>
                                          </p:val>
                                        </p:tav>
                                        <p:tav tm="100000">
                                          <p:val>
                                            <p:strVal val="#ppt_x"/>
                                          </p:val>
                                        </p:tav>
                                      </p:tavLst>
                                    </p:anim>
                                    <p:anim calcmode="lin" valueType="num">
                                      <p:cBhvr additive="base">
                                        <p:cTn id="53" dur="500" fill="hold"/>
                                        <p:tgtEl>
                                          <p:spTgt spid="17"/>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2" presetClass="entr" presetSubtype="4"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7" grpId="0" animBg="1"/>
      <p:bldP spid="24"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FF"/>
                </a:solidFill>
              </a:rPr>
              <a:t>1</a:t>
            </a:r>
            <a:r>
              <a:rPr lang="en-US" altLang="zh-CN" dirty="0" smtClean="0">
                <a:solidFill>
                  <a:srgbClr val="0000FF"/>
                </a:solidFill>
              </a:rPr>
              <a:t>.</a:t>
            </a:r>
            <a:r>
              <a:rPr lang="zh-CN" altLang="en-US" dirty="0" smtClean="0"/>
              <a:t> </a:t>
            </a:r>
            <a:r>
              <a:rPr lang="en-US" altLang="zh-CN" dirty="0" smtClean="0">
                <a:solidFill>
                  <a:srgbClr val="0000FF"/>
                </a:solidFill>
              </a:rPr>
              <a:t>2ASK </a:t>
            </a:r>
            <a:r>
              <a:rPr lang="zh-CN" altLang="en-US" dirty="0" smtClean="0">
                <a:solidFill>
                  <a:srgbClr val="0000FF"/>
                </a:solidFill>
              </a:rPr>
              <a:t>基本原理</a:t>
            </a:r>
            <a:endParaRPr lang="zh-CN" altLang="en-US" dirty="0"/>
          </a:p>
        </p:txBody>
      </p:sp>
      <p:sp>
        <p:nvSpPr>
          <p:cNvPr id="3" name="内容占位符 2"/>
          <p:cNvSpPr>
            <a:spLocks noGrp="1"/>
          </p:cNvSpPr>
          <p:nvPr>
            <p:ph idx="1"/>
          </p:nvPr>
        </p:nvSpPr>
        <p:spPr/>
        <p:txBody>
          <a:bodyPr/>
          <a:lstStyle/>
          <a:p>
            <a:r>
              <a:rPr lang="zh-CN" altLang="en-US" dirty="0" smtClean="0">
                <a:solidFill>
                  <a:srgbClr val="0000FF"/>
                </a:solidFill>
              </a:rPr>
              <a:t>振幅键控</a:t>
            </a:r>
            <a:r>
              <a:rPr lang="zh-CN" altLang="en-US" dirty="0" smtClean="0"/>
              <a:t>：</a:t>
            </a:r>
            <a:endParaRPr lang="en-US" altLang="zh-CN" dirty="0" smtClean="0"/>
          </a:p>
          <a:p>
            <a:pPr lvl="1"/>
            <a:r>
              <a:rPr lang="zh-CN" altLang="en-US" dirty="0" smtClean="0"/>
              <a:t>利用载波的</a:t>
            </a:r>
            <a:r>
              <a:rPr lang="zh-CN" altLang="en-US" dirty="0" smtClean="0">
                <a:solidFill>
                  <a:srgbClr val="FF0000"/>
                </a:solidFill>
              </a:rPr>
              <a:t>幅度变化</a:t>
            </a:r>
            <a:r>
              <a:rPr lang="zh-CN" altLang="en-US" dirty="0" smtClean="0"/>
              <a:t>来传递数字信息，其</a:t>
            </a:r>
            <a:r>
              <a:rPr lang="zh-CN" altLang="en-US" dirty="0" smtClean="0">
                <a:solidFill>
                  <a:srgbClr val="FF0000"/>
                </a:solidFill>
              </a:rPr>
              <a:t>频率和初始相位保持不变</a:t>
            </a:r>
            <a:r>
              <a:rPr lang="zh-CN" altLang="en-US" dirty="0" smtClean="0"/>
              <a:t>。</a:t>
            </a:r>
            <a:endParaRPr lang="en-US" altLang="zh-CN" dirty="0" smtClean="0"/>
          </a:p>
          <a:p>
            <a:r>
              <a:rPr lang="zh-CN" altLang="en-US" dirty="0" smtClean="0">
                <a:solidFill>
                  <a:srgbClr val="0000FF"/>
                </a:solidFill>
              </a:rPr>
              <a:t>二进制振幅键控</a:t>
            </a:r>
            <a:r>
              <a:rPr lang="en-US" altLang="zh-CN" dirty="0" smtClean="0">
                <a:solidFill>
                  <a:srgbClr val="0000FF"/>
                </a:solidFill>
              </a:rPr>
              <a:t>2ASK</a:t>
            </a:r>
          </a:p>
          <a:p>
            <a:pPr lvl="1"/>
            <a:r>
              <a:rPr lang="zh-CN" altLang="en-US" dirty="0" smtClean="0"/>
              <a:t>基带信号二进制：“</a:t>
            </a:r>
            <a:r>
              <a:rPr lang="en-US" altLang="zh-CN" dirty="0" smtClean="0"/>
              <a:t>0</a:t>
            </a:r>
            <a:r>
              <a:rPr lang="zh-CN" altLang="en-US" dirty="0" smtClean="0"/>
              <a:t>”和“</a:t>
            </a:r>
            <a:r>
              <a:rPr lang="en-US" altLang="zh-CN" dirty="0" smtClean="0"/>
              <a:t>1</a:t>
            </a:r>
            <a:r>
              <a:rPr lang="zh-CN" altLang="en-US" dirty="0" smtClean="0"/>
              <a:t>”        振幅仅</a:t>
            </a:r>
            <a:r>
              <a:rPr lang="zh-CN" altLang="en-US" dirty="0" smtClean="0">
                <a:solidFill>
                  <a:srgbClr val="FF0000"/>
                </a:solidFill>
              </a:rPr>
              <a:t>两种</a:t>
            </a:r>
            <a:r>
              <a:rPr lang="zh-CN" altLang="en-US" dirty="0" smtClean="0"/>
              <a:t>变化</a:t>
            </a:r>
            <a:endParaRPr lang="en-US" altLang="zh-CN" dirty="0" smtClean="0"/>
          </a:p>
          <a:p>
            <a:pPr lvl="1"/>
            <a:r>
              <a:rPr lang="zh-CN" altLang="en-US" dirty="0"/>
              <a:t>“通</a:t>
            </a:r>
            <a:r>
              <a:rPr lang="en-US" altLang="zh-CN" dirty="0"/>
              <a:t>-</a:t>
            </a:r>
            <a:r>
              <a:rPr lang="zh-CN" altLang="en-US" dirty="0"/>
              <a:t>断键控</a:t>
            </a:r>
            <a:r>
              <a:rPr lang="en-US" altLang="zh-CN" dirty="0"/>
              <a:t>(OOK)”</a:t>
            </a:r>
            <a:r>
              <a:rPr lang="zh-CN" altLang="en-US" dirty="0" smtClean="0"/>
              <a:t>信号：</a:t>
            </a:r>
            <a:endParaRPr lang="en-US" altLang="zh-CN" dirty="0" smtClean="0"/>
          </a:p>
          <a:p>
            <a:pPr marL="365760" lvl="1" indent="0">
              <a:buNone/>
            </a:pPr>
            <a:r>
              <a:rPr lang="en-US" altLang="zh-CN" dirty="0"/>
              <a:t> </a:t>
            </a:r>
            <a:r>
              <a:rPr lang="en-US" altLang="zh-CN" dirty="0" smtClean="0"/>
              <a:t> </a:t>
            </a:r>
            <a:r>
              <a:rPr lang="zh-CN" altLang="en-US" dirty="0" smtClean="0"/>
              <a:t>是常用的、最简单的</a:t>
            </a:r>
            <a:r>
              <a:rPr lang="en-US" altLang="zh-CN" dirty="0" smtClean="0"/>
              <a:t>2ASK</a:t>
            </a:r>
            <a:r>
              <a:rPr lang="zh-CN" altLang="en-US" dirty="0" smtClean="0"/>
              <a:t>键控方式</a:t>
            </a:r>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7</a:t>
            </a:fld>
            <a:endParaRPr lang="en-US"/>
          </a:p>
        </p:txBody>
      </p:sp>
      <p:sp>
        <p:nvSpPr>
          <p:cNvPr id="7" name="右箭头 6"/>
          <p:cNvSpPr/>
          <p:nvPr/>
        </p:nvSpPr>
        <p:spPr>
          <a:xfrm>
            <a:off x="5580112" y="3252736"/>
            <a:ext cx="504056" cy="540060"/>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3198213352"/>
              </p:ext>
            </p:extLst>
          </p:nvPr>
        </p:nvGraphicFramePr>
        <p:xfrm>
          <a:off x="941041" y="5006789"/>
          <a:ext cx="7189548" cy="1080120"/>
        </p:xfrm>
        <a:graphic>
          <a:graphicData uri="http://schemas.openxmlformats.org/presentationml/2006/ole">
            <mc:AlternateContent xmlns:mc="http://schemas.openxmlformats.org/markup-compatibility/2006">
              <mc:Choice xmlns:v="urn:schemas-microsoft-com:vml" Requires="v">
                <p:oleObj spid="_x0000_s133287" name="公式" r:id="rId3" imgW="3225800" imgH="482600" progId="Equation.3">
                  <p:embed/>
                </p:oleObj>
              </mc:Choice>
              <mc:Fallback>
                <p:oleObj name="公式" r:id="rId3" imgW="3225800" imgH="482600" progId="Equation.3">
                  <p:embed/>
                  <p:pic>
                    <p:nvPicPr>
                      <p:cNvPr id="0" name="Picture 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041" y="5006789"/>
                        <a:ext cx="7189548" cy="10801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矩形 8"/>
          <p:cNvSpPr/>
          <p:nvPr/>
        </p:nvSpPr>
        <p:spPr>
          <a:xfrm>
            <a:off x="3851920" y="5077289"/>
            <a:ext cx="492443" cy="461665"/>
          </a:xfrm>
          <a:prstGeom prst="rect">
            <a:avLst/>
          </a:prstGeom>
        </p:spPr>
        <p:txBody>
          <a:bodyPr wrap="none">
            <a:spAutoFit/>
          </a:bodyPr>
          <a:lstStyle/>
          <a:p>
            <a:r>
              <a:rPr lang="zh-CN" altLang="en-US" sz="2400" b="1" dirty="0">
                <a:solidFill>
                  <a:srgbClr val="FF0000"/>
                </a:solidFill>
                <a:latin typeface="+mj-ea"/>
                <a:ea typeface="+mj-ea"/>
              </a:rPr>
              <a:t>通</a:t>
            </a:r>
          </a:p>
        </p:txBody>
      </p:sp>
      <p:sp>
        <p:nvSpPr>
          <p:cNvPr id="10" name="矩形 9"/>
          <p:cNvSpPr/>
          <p:nvPr/>
        </p:nvSpPr>
        <p:spPr>
          <a:xfrm>
            <a:off x="3631235" y="5538954"/>
            <a:ext cx="492443" cy="461665"/>
          </a:xfrm>
          <a:prstGeom prst="rect">
            <a:avLst/>
          </a:prstGeom>
        </p:spPr>
        <p:txBody>
          <a:bodyPr wrap="none">
            <a:spAutoFit/>
          </a:bodyPr>
          <a:lstStyle/>
          <a:p>
            <a:r>
              <a:rPr lang="zh-CN" altLang="en-US" sz="2400" b="1" dirty="0" smtClean="0">
                <a:solidFill>
                  <a:srgbClr val="FF0000"/>
                </a:solidFill>
                <a:latin typeface="+mj-ea"/>
                <a:ea typeface="+mj-ea"/>
              </a:rPr>
              <a:t>断</a:t>
            </a:r>
            <a:endParaRPr lang="zh-CN" altLang="en-US" sz="2400" b="1" dirty="0">
              <a:solidFill>
                <a:srgbClr val="FF0000"/>
              </a:solidFill>
              <a:latin typeface="+mj-ea"/>
              <a:ea typeface="+mj-ea"/>
            </a:endParaRPr>
          </a:p>
        </p:txBody>
      </p:sp>
    </p:spTree>
    <p:extLst>
      <p:ext uri="{BB962C8B-B14F-4D97-AF65-F5344CB8AC3E}">
        <p14:creationId xmlns:p14="http://schemas.microsoft.com/office/powerpoint/2010/main" val="199332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 presetClass="entr" presetSubtype="4"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ppt_x"/>
                                          </p:val>
                                        </p:tav>
                                        <p:tav tm="100000">
                                          <p:val>
                                            <p:strVal val="#ppt_x"/>
                                          </p:val>
                                        </p:tav>
                                      </p:tavLst>
                                    </p:anim>
                                    <p:anim calcmode="lin" valueType="num">
                                      <p:cBhvr additive="base">
                                        <p:cTn id="4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type="body" idx="1"/>
          </p:nvPr>
        </p:nvSpPr>
        <p:spPr>
          <a:xfrm>
            <a:off x="539552" y="2996952"/>
            <a:ext cx="8064896" cy="3240360"/>
          </a:xfrm>
        </p:spPr>
        <p:txBody>
          <a:bodyPr>
            <a:normAutofit lnSpcReduction="10000"/>
          </a:bodyPr>
          <a:lstStyle/>
          <a:p>
            <a:r>
              <a:rPr lang="zh-CN" altLang="en-US" dirty="0" smtClean="0"/>
              <a:t>假设接收端带通滤波器具有</a:t>
            </a:r>
            <a:r>
              <a:rPr lang="zh-CN" altLang="en-US" dirty="0" smtClean="0">
                <a:solidFill>
                  <a:srgbClr val="0000FF"/>
                </a:solidFill>
              </a:rPr>
              <a:t>理想矩形</a:t>
            </a:r>
            <a:r>
              <a:rPr lang="zh-CN" altLang="en-US" dirty="0" smtClean="0"/>
              <a:t>传输特性，恰好使信号</a:t>
            </a:r>
            <a:r>
              <a:rPr lang="zh-CN" altLang="en-US" dirty="0" smtClean="0">
                <a:solidFill>
                  <a:srgbClr val="0000FF"/>
                </a:solidFill>
              </a:rPr>
              <a:t>无失真</a:t>
            </a:r>
            <a:r>
              <a:rPr lang="zh-CN" altLang="en-US" dirty="0" smtClean="0"/>
              <a:t>通过，则带通滤波器的输出波形为</a:t>
            </a:r>
          </a:p>
          <a:p>
            <a:pPr lvl="1"/>
            <a:endParaRPr lang="zh-CN" altLang="en-US" dirty="0" smtClean="0"/>
          </a:p>
          <a:p>
            <a:pPr lvl="1"/>
            <a:endParaRPr lang="zh-CN" altLang="en-US" dirty="0" smtClean="0"/>
          </a:p>
          <a:p>
            <a:r>
              <a:rPr lang="zh-CN" altLang="en-US" dirty="0" smtClean="0"/>
              <a:t>式中，</a:t>
            </a:r>
            <a:r>
              <a:rPr lang="en-US" altLang="zh-CN" i="1" dirty="0" smtClean="0"/>
              <a:t>n(t)</a:t>
            </a:r>
            <a:r>
              <a:rPr lang="zh-CN" altLang="en-US" dirty="0" smtClean="0"/>
              <a:t>是高斯白噪声</a:t>
            </a:r>
            <a:r>
              <a:rPr lang="en-US" altLang="zh-CN" i="1" dirty="0" err="1"/>
              <a:t>n</a:t>
            </a:r>
            <a:r>
              <a:rPr lang="en-US" altLang="zh-CN" i="1" baseline="-25000" dirty="0" err="1"/>
              <a:t>i</a:t>
            </a:r>
            <a:r>
              <a:rPr lang="en-US" altLang="zh-CN" dirty="0"/>
              <a:t>(</a:t>
            </a:r>
            <a:r>
              <a:rPr lang="en-US" altLang="zh-CN" i="1" dirty="0"/>
              <a:t>t</a:t>
            </a:r>
            <a:r>
              <a:rPr lang="en-US" altLang="zh-CN" dirty="0"/>
              <a:t>)</a:t>
            </a:r>
            <a:r>
              <a:rPr lang="zh-CN" altLang="en-US" dirty="0" smtClean="0"/>
              <a:t>经过带通滤波器的输出噪声。 </a:t>
            </a:r>
            <a:endParaRPr lang="zh-CN" altLang="en-US" dirty="0"/>
          </a:p>
        </p:txBody>
      </p:sp>
      <p:sp>
        <p:nvSpPr>
          <p:cNvPr id="8" name="灯片编号占位符 5"/>
          <p:cNvSpPr>
            <a:spLocks noGrp="1"/>
          </p:cNvSpPr>
          <p:nvPr>
            <p:ph type="sldNum" sz="quarter" idx="12"/>
          </p:nvPr>
        </p:nvSpPr>
        <p:spPr/>
        <p:txBody>
          <a:bodyPr/>
          <a:lstStyle/>
          <a:p>
            <a:fld id="{D5FB8938-7DD3-4C3C-81CB-41408B0E6FBB}" type="slidenum">
              <a:rPr lang="en-US" altLang="zh-CN" smtClean="0"/>
              <a:pPr/>
              <a:t>70</a:t>
            </a:fld>
            <a:endParaRPr lang="en-US" altLang="zh-CN"/>
          </a:p>
        </p:txBody>
      </p:sp>
      <p:sp>
        <p:nvSpPr>
          <p:cNvPr id="75781" name="Rectangle 5"/>
          <p:cNvSpPr>
            <a:spLocks noChangeArrowheads="1"/>
          </p:cNvSpPr>
          <p:nvPr/>
        </p:nvSpPr>
        <p:spPr bwMode="auto">
          <a:xfrm>
            <a:off x="0" y="320040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75783" name="Rectangle 7"/>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75782" name="Object 6"/>
          <p:cNvGraphicFramePr>
            <a:graphicFrameLocks noChangeAspect="1"/>
          </p:cNvGraphicFramePr>
          <p:nvPr>
            <p:extLst>
              <p:ext uri="{D42A27DB-BD31-4B8C-83A1-F6EECF244321}">
                <p14:modId xmlns:p14="http://schemas.microsoft.com/office/powerpoint/2010/main" val="3892901675"/>
              </p:ext>
            </p:extLst>
          </p:nvPr>
        </p:nvGraphicFramePr>
        <p:xfrm>
          <a:off x="2193960" y="4005064"/>
          <a:ext cx="4756079" cy="1006599"/>
        </p:xfrm>
        <a:graphic>
          <a:graphicData uri="http://schemas.openxmlformats.org/presentationml/2006/ole">
            <mc:AlternateContent xmlns:mc="http://schemas.openxmlformats.org/markup-compatibility/2006">
              <mc:Choice xmlns:v="urn:schemas-microsoft-com:vml" Requires="v">
                <p:oleObj spid="_x0000_s41468" name="公式" r:id="rId3" imgW="2298700" imgH="482600" progId="Equation.3">
                  <p:embed/>
                </p:oleObj>
              </mc:Choice>
              <mc:Fallback>
                <p:oleObj name="公式" r:id="rId3" imgW="2298700" imgH="482600" progId="Equation.3">
                  <p:embed/>
                  <p:pic>
                    <p:nvPicPr>
                      <p:cNvPr id="0" name="Picture 3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3960" y="4005064"/>
                        <a:ext cx="4756079" cy="10065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91121523"/>
              </p:ext>
            </p:extLst>
          </p:nvPr>
        </p:nvGraphicFramePr>
        <p:xfrm>
          <a:off x="395288" y="1052513"/>
          <a:ext cx="8235950" cy="1870075"/>
        </p:xfrm>
        <a:graphic>
          <a:graphicData uri="http://schemas.openxmlformats.org/presentationml/2006/ole">
            <mc:AlternateContent xmlns:mc="http://schemas.openxmlformats.org/markup-compatibility/2006">
              <mc:Choice xmlns:v="urn:schemas-microsoft-com:vml" Requires="v">
                <p:oleObj spid="_x0000_s41469" name="Visio" r:id="rId5" imgW="5058156" imgH="1239012" progId="Visio.Drawing.11">
                  <p:embed/>
                </p:oleObj>
              </mc:Choice>
              <mc:Fallback>
                <p:oleObj name="Visio" r:id="rId5" imgW="5058156" imgH="1239012" progId="Visio.Drawing.11">
                  <p:embed/>
                  <p:pic>
                    <p:nvPicPr>
                      <p:cNvPr id="0" name="Picture 38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1052513"/>
                        <a:ext cx="8235950" cy="187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86483456"/>
              </p:ext>
            </p:extLst>
          </p:nvPr>
        </p:nvGraphicFramePr>
        <p:xfrm>
          <a:off x="899592" y="116632"/>
          <a:ext cx="4248473" cy="898559"/>
        </p:xfrm>
        <a:graphic>
          <a:graphicData uri="http://schemas.openxmlformats.org/presentationml/2006/ole">
            <mc:AlternateContent xmlns:mc="http://schemas.openxmlformats.org/markup-compatibility/2006">
              <mc:Choice xmlns:v="urn:schemas-microsoft-com:vml" Requires="v">
                <p:oleObj spid="_x0000_s41470" name="公式" r:id="rId7" imgW="2298700" imgH="482600" progId="Equation.3">
                  <p:embed/>
                </p:oleObj>
              </mc:Choice>
              <mc:Fallback>
                <p:oleObj name="公式" r:id="rId7" imgW="2298700" imgH="482600" progId="Equation.3">
                  <p:embed/>
                  <p:pic>
                    <p:nvPicPr>
                      <p:cNvPr id="0" name="Picture 38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592" y="116632"/>
                        <a:ext cx="4248473" cy="898559"/>
                      </a:xfrm>
                      <a:prstGeom prst="rect">
                        <a:avLst/>
                      </a:prstGeom>
                      <a:noFill/>
                      <a:ln w="28575">
                        <a:solidFill>
                          <a:srgbClr val="00CC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2" name="直接箭头连接符 11"/>
          <p:cNvCxnSpPr/>
          <p:nvPr/>
        </p:nvCxnSpPr>
        <p:spPr>
          <a:xfrm flipV="1">
            <a:off x="2555776" y="961801"/>
            <a:ext cx="0" cy="1041503"/>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13" name="矩形 12"/>
          <p:cNvSpPr/>
          <p:nvPr/>
        </p:nvSpPr>
        <p:spPr>
          <a:xfrm>
            <a:off x="3563888" y="2007492"/>
            <a:ext cx="8640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2987824" y="2060848"/>
            <a:ext cx="576064" cy="30668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5779">
                                            <p:txEl>
                                              <p:pRg st="0" end="0"/>
                                            </p:txEl>
                                          </p:spTgt>
                                        </p:tgtEl>
                                        <p:attrNameLst>
                                          <p:attrName>style.visibility</p:attrName>
                                        </p:attrNameLst>
                                      </p:cBhvr>
                                      <p:to>
                                        <p:strVal val="visible"/>
                                      </p:to>
                                    </p:set>
                                    <p:anim calcmode="lin" valueType="num">
                                      <p:cBhvr additive="base">
                                        <p:cTn id="15" dur="500" fill="hold"/>
                                        <p:tgtEl>
                                          <p:spTgt spid="75779">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57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5782"/>
                                        </p:tgtEl>
                                        <p:attrNameLst>
                                          <p:attrName>style.visibility</p:attrName>
                                        </p:attrNameLst>
                                      </p:cBhvr>
                                      <p:to>
                                        <p:strVal val="visible"/>
                                      </p:to>
                                    </p:set>
                                    <p:anim calcmode="lin" valueType="num">
                                      <p:cBhvr additive="base">
                                        <p:cTn id="21" dur="500" fill="hold"/>
                                        <p:tgtEl>
                                          <p:spTgt spid="75782"/>
                                        </p:tgtEl>
                                        <p:attrNameLst>
                                          <p:attrName>ppt_x</p:attrName>
                                        </p:attrNameLst>
                                      </p:cBhvr>
                                      <p:tavLst>
                                        <p:tav tm="0">
                                          <p:val>
                                            <p:strVal val="#ppt_x"/>
                                          </p:val>
                                        </p:tav>
                                        <p:tav tm="100000">
                                          <p:val>
                                            <p:strVal val="#ppt_x"/>
                                          </p:val>
                                        </p:tav>
                                      </p:tavLst>
                                    </p:anim>
                                    <p:anim calcmode="lin" valueType="num">
                                      <p:cBhvr additive="base">
                                        <p:cTn id="22" dur="500" fill="hold"/>
                                        <p:tgtEl>
                                          <p:spTgt spid="7578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5779">
                                            <p:txEl>
                                              <p:pRg st="3" end="3"/>
                                            </p:txEl>
                                          </p:spTgt>
                                        </p:tgtEl>
                                        <p:attrNameLst>
                                          <p:attrName>style.visibility</p:attrName>
                                        </p:attrNameLst>
                                      </p:cBhvr>
                                      <p:to>
                                        <p:strVal val="visible"/>
                                      </p:to>
                                    </p:set>
                                    <p:anim calcmode="lin" valueType="num">
                                      <p:cBhvr additive="base">
                                        <p:cTn id="27" dur="500" fill="hold"/>
                                        <p:tgtEl>
                                          <p:spTgt spid="75779">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577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endParaRPr lang="zh-CN" altLang="en-US" dirty="0"/>
          </a:p>
        </p:txBody>
      </p:sp>
      <p:sp>
        <p:nvSpPr>
          <p:cNvPr id="76803" name="Rectangle 3"/>
          <p:cNvSpPr>
            <a:spLocks noGrp="1" noChangeArrowheads="1"/>
          </p:cNvSpPr>
          <p:nvPr>
            <p:ph type="body" idx="1"/>
          </p:nvPr>
        </p:nvSpPr>
        <p:spPr/>
        <p:txBody>
          <a:bodyPr>
            <a:normAutofit/>
          </a:bodyPr>
          <a:lstStyle/>
          <a:p>
            <a:r>
              <a:rPr lang="zh-CN" altLang="en-US" dirty="0" smtClean="0"/>
              <a:t>由第</a:t>
            </a:r>
            <a:r>
              <a:rPr lang="en-US" altLang="zh-CN" dirty="0" smtClean="0"/>
              <a:t>3</a:t>
            </a:r>
            <a:r>
              <a:rPr lang="zh-CN" altLang="en-US" dirty="0" smtClean="0"/>
              <a:t>章随机信号分析可知， </a:t>
            </a:r>
            <a:r>
              <a:rPr lang="en-US" altLang="zh-CN" i="1" dirty="0" smtClean="0"/>
              <a:t>n(t)</a:t>
            </a:r>
            <a:r>
              <a:rPr lang="zh-CN" altLang="en-US" dirty="0" smtClean="0"/>
              <a:t>为</a:t>
            </a:r>
            <a:r>
              <a:rPr lang="zh-CN" altLang="en-US" dirty="0" smtClean="0">
                <a:solidFill>
                  <a:srgbClr val="0000FF"/>
                </a:solidFill>
              </a:rPr>
              <a:t>窄带高斯噪声</a:t>
            </a:r>
            <a:r>
              <a:rPr lang="zh-CN" altLang="en-US" dirty="0" smtClean="0"/>
              <a:t>，其均值为</a:t>
            </a:r>
            <a:r>
              <a:rPr lang="en-US" altLang="zh-CN" dirty="0" smtClean="0"/>
              <a:t>0</a:t>
            </a:r>
            <a:r>
              <a:rPr lang="zh-CN" altLang="en-US" dirty="0" smtClean="0"/>
              <a:t>，方差为</a:t>
            </a:r>
            <a:r>
              <a:rPr lang="zh-CN" altLang="en-US" i="1" dirty="0">
                <a:sym typeface="Symbol" pitchFamily="18" charset="2"/>
              </a:rPr>
              <a:t></a:t>
            </a:r>
            <a:r>
              <a:rPr lang="en-US" altLang="zh-CN" i="1" baseline="-25000" dirty="0">
                <a:sym typeface="Symbol" pitchFamily="18" charset="2"/>
              </a:rPr>
              <a:t>n</a:t>
            </a:r>
            <a:r>
              <a:rPr lang="en-US" altLang="zh-CN" i="1" baseline="30000" dirty="0">
                <a:sym typeface="Symbol" pitchFamily="18" charset="2"/>
              </a:rPr>
              <a:t>2 </a:t>
            </a:r>
            <a:r>
              <a:rPr lang="zh-CN" altLang="en-US" dirty="0" smtClean="0"/>
              <a:t>，且可表示为</a:t>
            </a:r>
          </a:p>
          <a:p>
            <a:pPr lvl="2"/>
            <a:endParaRPr lang="en-US" altLang="zh-CN" dirty="0" smtClean="0"/>
          </a:p>
          <a:p>
            <a:pPr lvl="1"/>
            <a:endParaRPr lang="zh-CN" altLang="en-US" dirty="0" smtClean="0"/>
          </a:p>
          <a:p>
            <a:r>
              <a:rPr lang="zh-CN" altLang="en-US" dirty="0" smtClean="0"/>
              <a:t>代入前式，于是有</a:t>
            </a:r>
          </a:p>
          <a:p>
            <a:pPr lvl="1"/>
            <a:endParaRPr lang="zh-CN" altLang="en-US" dirty="0" smtClean="0"/>
          </a:p>
          <a:p>
            <a:pPr lvl="1"/>
            <a:endParaRPr lang="zh-CN" altLang="en-US" dirty="0" smtClean="0"/>
          </a:p>
          <a:p>
            <a:pPr lvl="1"/>
            <a:endParaRPr lang="en-US" altLang="zh-CN" dirty="0" smtClean="0"/>
          </a:p>
          <a:p>
            <a:pPr lvl="4"/>
            <a:endParaRPr lang="zh-CN" altLang="en-US" dirty="0" smtClean="0"/>
          </a:p>
        </p:txBody>
      </p:sp>
      <p:sp>
        <p:nvSpPr>
          <p:cNvPr id="12" name="灯片编号占位符 5"/>
          <p:cNvSpPr>
            <a:spLocks noGrp="1"/>
          </p:cNvSpPr>
          <p:nvPr>
            <p:ph type="sldNum" sz="quarter" idx="12"/>
          </p:nvPr>
        </p:nvSpPr>
        <p:spPr/>
        <p:txBody>
          <a:bodyPr/>
          <a:lstStyle/>
          <a:p>
            <a:fld id="{86CA93D2-6409-4686-957A-970DCFEDDD61}" type="slidenum">
              <a:rPr lang="en-US" altLang="zh-CN" smtClean="0"/>
              <a:pPr/>
              <a:t>71</a:t>
            </a:fld>
            <a:endParaRPr lang="en-US" altLang="zh-CN"/>
          </a:p>
        </p:txBody>
      </p:sp>
      <p:sp>
        <p:nvSpPr>
          <p:cNvPr id="76805" name="Rectangle 5"/>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76804" name="Object 4"/>
          <p:cNvGraphicFramePr>
            <a:graphicFrameLocks noChangeAspect="1"/>
          </p:cNvGraphicFramePr>
          <p:nvPr>
            <p:extLst>
              <p:ext uri="{D42A27DB-BD31-4B8C-83A1-F6EECF244321}">
                <p14:modId xmlns:p14="http://schemas.microsoft.com/office/powerpoint/2010/main" val="409740799"/>
              </p:ext>
            </p:extLst>
          </p:nvPr>
        </p:nvGraphicFramePr>
        <p:xfrm>
          <a:off x="2200465" y="2276872"/>
          <a:ext cx="4743069" cy="527621"/>
        </p:xfrm>
        <a:graphic>
          <a:graphicData uri="http://schemas.openxmlformats.org/presentationml/2006/ole">
            <mc:AlternateContent xmlns:mc="http://schemas.openxmlformats.org/markup-compatibility/2006">
              <mc:Choice xmlns:v="urn:schemas-microsoft-com:vml" Requires="v">
                <p:oleObj spid="_x0000_s131665" name="公式" r:id="rId3" imgW="2057400" imgH="228600" progId="Equation.3">
                  <p:embed/>
                </p:oleObj>
              </mc:Choice>
              <mc:Fallback>
                <p:oleObj name="公式" r:id="rId3" imgW="2057400" imgH="228600" progId="Equation.3">
                  <p:embed/>
                  <p:pic>
                    <p:nvPicPr>
                      <p:cNvPr id="0" name="Picture 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465" y="2276872"/>
                        <a:ext cx="4743069" cy="5276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07" name="Rectangle 7"/>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76806" name="Object 6"/>
          <p:cNvGraphicFramePr>
            <a:graphicFrameLocks noChangeAspect="1"/>
          </p:cNvGraphicFramePr>
          <p:nvPr>
            <p:extLst>
              <p:ext uri="{D42A27DB-BD31-4B8C-83A1-F6EECF244321}">
                <p14:modId xmlns:p14="http://schemas.microsoft.com/office/powerpoint/2010/main" val="460960850"/>
              </p:ext>
            </p:extLst>
          </p:nvPr>
        </p:nvGraphicFramePr>
        <p:xfrm>
          <a:off x="1654056" y="3861048"/>
          <a:ext cx="5835887" cy="1008112"/>
        </p:xfrm>
        <a:graphic>
          <a:graphicData uri="http://schemas.openxmlformats.org/presentationml/2006/ole">
            <mc:AlternateContent xmlns:mc="http://schemas.openxmlformats.org/markup-compatibility/2006">
              <mc:Choice xmlns:v="urn:schemas-microsoft-com:vml" Requires="v">
                <p:oleObj spid="_x0000_s131666" name="公式" r:id="rId5" imgW="2806700" imgH="482600" progId="Equation.3">
                  <p:embed/>
                </p:oleObj>
              </mc:Choice>
              <mc:Fallback>
                <p:oleObj name="公式" r:id="rId5" imgW="2806700" imgH="482600" progId="Equation.3">
                  <p:embed/>
                  <p:pic>
                    <p:nvPicPr>
                      <p:cNvPr id="0" name="Picture 4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4056" y="3861048"/>
                        <a:ext cx="5835887" cy="1008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09" name="Rectangle 9"/>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76808" name="Object 8"/>
          <p:cNvGraphicFramePr>
            <a:graphicFrameLocks noChangeAspect="1"/>
          </p:cNvGraphicFramePr>
          <p:nvPr>
            <p:extLst>
              <p:ext uri="{D42A27DB-BD31-4B8C-83A1-F6EECF244321}">
                <p14:modId xmlns:p14="http://schemas.microsoft.com/office/powerpoint/2010/main" val="3321483979"/>
              </p:ext>
            </p:extLst>
          </p:nvPr>
        </p:nvGraphicFramePr>
        <p:xfrm>
          <a:off x="2267744" y="5085184"/>
          <a:ext cx="5580062" cy="922337"/>
        </p:xfrm>
        <a:graphic>
          <a:graphicData uri="http://schemas.openxmlformats.org/presentationml/2006/ole">
            <mc:AlternateContent xmlns:mc="http://schemas.openxmlformats.org/markup-compatibility/2006">
              <mc:Choice xmlns:v="urn:schemas-microsoft-com:vml" Requires="v">
                <p:oleObj spid="_x0000_s131667" name="公式" r:id="rId7" imgW="2946400" imgH="482600" progId="Equation.3">
                  <p:embed/>
                </p:oleObj>
              </mc:Choice>
              <mc:Fallback>
                <p:oleObj name="公式" r:id="rId7" imgW="2946400" imgH="482600" progId="Equation.3">
                  <p:embed/>
                  <p:pic>
                    <p:nvPicPr>
                      <p:cNvPr id="0" name="Picture 4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7744" y="5085184"/>
                        <a:ext cx="5580062" cy="922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11" name="Rectangle 11"/>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3" name="矩形 2"/>
          <p:cNvSpPr/>
          <p:nvPr/>
        </p:nvSpPr>
        <p:spPr>
          <a:xfrm>
            <a:off x="3605842" y="2816781"/>
            <a:ext cx="800219" cy="461665"/>
          </a:xfrm>
          <a:prstGeom prst="rect">
            <a:avLst/>
          </a:prstGeom>
        </p:spPr>
        <p:txBody>
          <a:bodyPr wrap="none">
            <a:spAutoFit/>
          </a:bodyPr>
          <a:lstStyle/>
          <a:p>
            <a:r>
              <a:rPr lang="zh-CN" altLang="en-US" sz="2400" b="1" dirty="0" smtClean="0">
                <a:solidFill>
                  <a:srgbClr val="0000FF"/>
                </a:solidFill>
                <a:latin typeface="+mj-ea"/>
                <a:ea typeface="+mj-ea"/>
              </a:rPr>
              <a:t>同相</a:t>
            </a:r>
            <a:endParaRPr lang="zh-CN" altLang="en-US" sz="2400" b="1" dirty="0">
              <a:solidFill>
                <a:srgbClr val="0000FF"/>
              </a:solidFill>
              <a:latin typeface="+mj-ea"/>
              <a:ea typeface="+mj-ea"/>
            </a:endParaRPr>
          </a:p>
        </p:txBody>
      </p:sp>
      <p:sp>
        <p:nvSpPr>
          <p:cNvPr id="15" name="矩形 14"/>
          <p:cNvSpPr/>
          <p:nvPr/>
        </p:nvSpPr>
        <p:spPr>
          <a:xfrm>
            <a:off x="5508104" y="2816780"/>
            <a:ext cx="800219" cy="461665"/>
          </a:xfrm>
          <a:prstGeom prst="rect">
            <a:avLst/>
          </a:prstGeom>
        </p:spPr>
        <p:txBody>
          <a:bodyPr wrap="none">
            <a:spAutoFit/>
          </a:bodyPr>
          <a:lstStyle/>
          <a:p>
            <a:r>
              <a:rPr lang="zh-CN" altLang="en-US" sz="2400" b="1" dirty="0" smtClean="0">
                <a:solidFill>
                  <a:srgbClr val="0000FF"/>
                </a:solidFill>
                <a:latin typeface="+mj-ea"/>
                <a:ea typeface="+mj-ea"/>
              </a:rPr>
              <a:t>正交</a:t>
            </a:r>
            <a:endParaRPr lang="zh-CN" altLang="en-US" sz="2400" b="1" dirty="0">
              <a:solidFill>
                <a:srgbClr val="0000FF"/>
              </a:solidFill>
              <a:latin typeface="+mj-ea"/>
              <a:ea typeface="+mj-ea"/>
            </a:endParaRPr>
          </a:p>
        </p:txBody>
      </p:sp>
      <p:sp>
        <p:nvSpPr>
          <p:cNvPr id="16" name="矩形 15"/>
          <p:cNvSpPr/>
          <p:nvPr/>
        </p:nvSpPr>
        <p:spPr>
          <a:xfrm>
            <a:off x="2987824" y="6207695"/>
            <a:ext cx="800219" cy="461665"/>
          </a:xfrm>
          <a:prstGeom prst="rect">
            <a:avLst/>
          </a:prstGeom>
        </p:spPr>
        <p:txBody>
          <a:bodyPr wrap="none">
            <a:spAutoFit/>
          </a:bodyPr>
          <a:lstStyle/>
          <a:p>
            <a:r>
              <a:rPr lang="zh-CN" altLang="en-US" sz="2400" b="1" dirty="0" smtClean="0">
                <a:solidFill>
                  <a:srgbClr val="0000FF"/>
                </a:solidFill>
                <a:latin typeface="+mj-ea"/>
                <a:ea typeface="+mj-ea"/>
              </a:rPr>
              <a:t>同相</a:t>
            </a:r>
            <a:endParaRPr lang="zh-CN" altLang="en-US" sz="2400" b="1" dirty="0">
              <a:solidFill>
                <a:srgbClr val="0000FF"/>
              </a:solidFill>
              <a:latin typeface="+mj-ea"/>
              <a:ea typeface="+mj-ea"/>
            </a:endParaRPr>
          </a:p>
        </p:txBody>
      </p:sp>
      <p:sp>
        <p:nvSpPr>
          <p:cNvPr id="17" name="矩形 16"/>
          <p:cNvSpPr/>
          <p:nvPr/>
        </p:nvSpPr>
        <p:spPr>
          <a:xfrm>
            <a:off x="4890086" y="6207694"/>
            <a:ext cx="800219" cy="461665"/>
          </a:xfrm>
          <a:prstGeom prst="rect">
            <a:avLst/>
          </a:prstGeom>
        </p:spPr>
        <p:txBody>
          <a:bodyPr wrap="none">
            <a:spAutoFit/>
          </a:bodyPr>
          <a:lstStyle/>
          <a:p>
            <a:r>
              <a:rPr lang="zh-CN" altLang="en-US" sz="2400" b="1" dirty="0" smtClean="0">
                <a:solidFill>
                  <a:srgbClr val="0000FF"/>
                </a:solidFill>
                <a:latin typeface="+mj-ea"/>
                <a:ea typeface="+mj-ea"/>
              </a:rPr>
              <a:t>正交</a:t>
            </a:r>
            <a:endParaRPr lang="zh-CN" altLang="en-US" sz="2400" b="1" dirty="0">
              <a:solidFill>
                <a:srgbClr val="0000FF"/>
              </a:solidFill>
              <a:latin typeface="+mj-ea"/>
              <a:ea typeface="+mj-ea"/>
            </a:endParaRPr>
          </a:p>
        </p:txBody>
      </p:sp>
      <p:cxnSp>
        <p:nvCxnSpPr>
          <p:cNvPr id="10" name="直接箭头连接符 9"/>
          <p:cNvCxnSpPr/>
          <p:nvPr/>
        </p:nvCxnSpPr>
        <p:spPr>
          <a:xfrm>
            <a:off x="3203848" y="5898467"/>
            <a:ext cx="72008" cy="309227"/>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6" name="直接箭头连接符 25"/>
          <p:cNvCxnSpPr/>
          <p:nvPr/>
        </p:nvCxnSpPr>
        <p:spPr>
          <a:xfrm flipH="1">
            <a:off x="3530318" y="5517232"/>
            <a:ext cx="177586" cy="698846"/>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8" name="直接箭头连接符 27"/>
          <p:cNvCxnSpPr/>
          <p:nvPr/>
        </p:nvCxnSpPr>
        <p:spPr>
          <a:xfrm>
            <a:off x="5076056" y="5898467"/>
            <a:ext cx="72008" cy="309227"/>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9" name="直接箭头连接符 28"/>
          <p:cNvCxnSpPr/>
          <p:nvPr/>
        </p:nvCxnSpPr>
        <p:spPr>
          <a:xfrm flipH="1">
            <a:off x="5402526" y="5517232"/>
            <a:ext cx="177586" cy="698846"/>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93088036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803">
                                            <p:txEl>
                                              <p:pRg st="3" end="3"/>
                                            </p:txEl>
                                          </p:spTgt>
                                        </p:tgtEl>
                                        <p:attrNameLst>
                                          <p:attrName>style.visibility</p:attrName>
                                        </p:attrNameLst>
                                      </p:cBhvr>
                                      <p:to>
                                        <p:strVal val="visible"/>
                                      </p:to>
                                    </p:set>
                                    <p:anim calcmode="lin" valueType="num">
                                      <p:cBhvr additive="base">
                                        <p:cTn id="7" dur="500" fill="hold"/>
                                        <p:tgtEl>
                                          <p:spTgt spid="7680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680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6806"/>
                                        </p:tgtEl>
                                        <p:attrNameLst>
                                          <p:attrName>style.visibility</p:attrName>
                                        </p:attrNameLst>
                                      </p:cBhvr>
                                      <p:to>
                                        <p:strVal val="visible"/>
                                      </p:to>
                                    </p:set>
                                    <p:anim calcmode="lin" valueType="num">
                                      <p:cBhvr additive="base">
                                        <p:cTn id="11" dur="500" fill="hold"/>
                                        <p:tgtEl>
                                          <p:spTgt spid="76806"/>
                                        </p:tgtEl>
                                        <p:attrNameLst>
                                          <p:attrName>ppt_x</p:attrName>
                                        </p:attrNameLst>
                                      </p:cBhvr>
                                      <p:tavLst>
                                        <p:tav tm="0">
                                          <p:val>
                                            <p:strVal val="#ppt_x"/>
                                          </p:val>
                                        </p:tav>
                                        <p:tav tm="100000">
                                          <p:val>
                                            <p:strVal val="#ppt_x"/>
                                          </p:val>
                                        </p:tav>
                                      </p:tavLst>
                                    </p:anim>
                                    <p:anim calcmode="lin" valueType="num">
                                      <p:cBhvr additive="base">
                                        <p:cTn id="12" dur="500" fill="hold"/>
                                        <p:tgtEl>
                                          <p:spTgt spid="7680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6808"/>
                                        </p:tgtEl>
                                        <p:attrNameLst>
                                          <p:attrName>style.visibility</p:attrName>
                                        </p:attrNameLst>
                                      </p:cBhvr>
                                      <p:to>
                                        <p:strVal val="visible"/>
                                      </p:to>
                                    </p:set>
                                    <p:anim calcmode="lin" valueType="num">
                                      <p:cBhvr additive="base">
                                        <p:cTn id="17" dur="500" fill="hold"/>
                                        <p:tgtEl>
                                          <p:spTgt spid="76808"/>
                                        </p:tgtEl>
                                        <p:attrNameLst>
                                          <p:attrName>ppt_x</p:attrName>
                                        </p:attrNameLst>
                                      </p:cBhvr>
                                      <p:tavLst>
                                        <p:tav tm="0">
                                          <p:val>
                                            <p:strVal val="#ppt_x"/>
                                          </p:val>
                                        </p:tav>
                                        <p:tav tm="100000">
                                          <p:val>
                                            <p:strVal val="#ppt_x"/>
                                          </p:val>
                                        </p:tav>
                                      </p:tavLst>
                                    </p:anim>
                                    <p:anim calcmode="lin" valueType="num">
                                      <p:cBhvr additive="base">
                                        <p:cTn id="18" dur="500" fill="hold"/>
                                        <p:tgtEl>
                                          <p:spTgt spid="7680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2" presetClass="entr" presetSubtype="4"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ppt_x"/>
                                          </p:val>
                                        </p:tav>
                                        <p:tav tm="100000">
                                          <p:val>
                                            <p:strVal val="#ppt_x"/>
                                          </p:val>
                                        </p:tav>
                                      </p:tavLst>
                                    </p:anim>
                                    <p:anim calcmode="lin" valueType="num">
                                      <p:cBhvr additive="base">
                                        <p:cTn id="37" dur="500" fill="hold"/>
                                        <p:tgtEl>
                                          <p:spTgt spid="17"/>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body" idx="1"/>
          </p:nvPr>
        </p:nvSpPr>
        <p:spPr>
          <a:xfrm>
            <a:off x="539552" y="2996952"/>
            <a:ext cx="8064896" cy="3384376"/>
          </a:xfrm>
        </p:spPr>
        <p:txBody>
          <a:bodyPr>
            <a:normAutofit/>
          </a:bodyPr>
          <a:lstStyle/>
          <a:p>
            <a:r>
              <a:rPr lang="en-US" altLang="zh-CN" i="1" dirty="0" smtClean="0"/>
              <a:t>y(t)</a:t>
            </a:r>
            <a:r>
              <a:rPr lang="zh-CN" altLang="en-US" dirty="0" smtClean="0"/>
              <a:t>与相干载波</a:t>
            </a:r>
            <a:r>
              <a:rPr lang="en-US" altLang="zh-CN" i="1" dirty="0"/>
              <a:t>2cos </a:t>
            </a:r>
            <a:r>
              <a:rPr lang="en-US" altLang="zh-CN" i="1" dirty="0">
                <a:sym typeface="Symbol" pitchFamily="18" charset="2"/>
              </a:rPr>
              <a:t></a:t>
            </a:r>
            <a:r>
              <a:rPr lang="en-US" altLang="zh-CN" i="1" baseline="-25000" dirty="0" err="1">
                <a:sym typeface="Symbol" pitchFamily="18" charset="2"/>
              </a:rPr>
              <a:t>c</a:t>
            </a:r>
            <a:r>
              <a:rPr lang="en-US" altLang="zh-CN" i="1" dirty="0" err="1"/>
              <a:t>t</a:t>
            </a:r>
            <a:r>
              <a:rPr lang="zh-CN" altLang="en-US" dirty="0" smtClean="0"/>
              <a:t>相乘，然后由低通滤波器滤除高频分量，在抽样判决器输入端得到的波形为</a:t>
            </a:r>
            <a:endParaRPr lang="en-US" altLang="zh-CN" dirty="0" smtClean="0"/>
          </a:p>
          <a:p>
            <a:endParaRPr lang="en-US" altLang="zh-CN" dirty="0"/>
          </a:p>
          <a:p>
            <a:pPr marL="0" indent="0">
              <a:buNone/>
            </a:pPr>
            <a:r>
              <a:rPr lang="zh-CN" altLang="en-US" dirty="0" smtClean="0"/>
              <a:t>至此，得到</a:t>
            </a:r>
            <a:r>
              <a:rPr lang="zh-CN" altLang="en-US" dirty="0" smtClean="0">
                <a:solidFill>
                  <a:srgbClr val="0000FF"/>
                </a:solidFill>
              </a:rPr>
              <a:t>抽样判决器输入端的波形表达式</a:t>
            </a:r>
            <a:endParaRPr lang="en-US" altLang="zh-CN" dirty="0" smtClean="0">
              <a:solidFill>
                <a:srgbClr val="0000FF"/>
              </a:solidFill>
            </a:endParaRPr>
          </a:p>
          <a:p>
            <a:pPr marL="0" indent="0">
              <a:buNone/>
            </a:pPr>
            <a:r>
              <a:rPr lang="zh-CN" altLang="en-US" dirty="0" smtClean="0"/>
              <a:t>下面，分析抽样时刻上的值的分布。</a:t>
            </a:r>
            <a:endParaRPr lang="zh-CN" altLang="en-US" dirty="0"/>
          </a:p>
        </p:txBody>
      </p:sp>
      <p:sp>
        <p:nvSpPr>
          <p:cNvPr id="12" name="灯片编号占位符 5"/>
          <p:cNvSpPr>
            <a:spLocks noGrp="1"/>
          </p:cNvSpPr>
          <p:nvPr>
            <p:ph type="sldNum" sz="quarter" idx="12"/>
          </p:nvPr>
        </p:nvSpPr>
        <p:spPr/>
        <p:txBody>
          <a:bodyPr/>
          <a:lstStyle/>
          <a:p>
            <a:fld id="{86CA93D2-6409-4686-957A-970DCFEDDD61}" type="slidenum">
              <a:rPr lang="en-US" altLang="zh-CN" smtClean="0"/>
              <a:pPr/>
              <a:t>72</a:t>
            </a:fld>
            <a:endParaRPr lang="en-US" altLang="zh-CN"/>
          </a:p>
        </p:txBody>
      </p:sp>
      <p:sp>
        <p:nvSpPr>
          <p:cNvPr id="76807" name="Rectangle 7"/>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76809" name="Rectangle 9"/>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76811" name="Rectangle 11"/>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76810" name="Object 10"/>
          <p:cNvGraphicFramePr>
            <a:graphicFrameLocks noChangeAspect="1"/>
          </p:cNvGraphicFramePr>
          <p:nvPr>
            <p:extLst>
              <p:ext uri="{D42A27DB-BD31-4B8C-83A1-F6EECF244321}">
                <p14:modId xmlns:p14="http://schemas.microsoft.com/office/powerpoint/2010/main" val="2946721984"/>
              </p:ext>
            </p:extLst>
          </p:nvPr>
        </p:nvGraphicFramePr>
        <p:xfrm>
          <a:off x="1806356" y="4005064"/>
          <a:ext cx="4807933" cy="1080120"/>
        </p:xfrm>
        <a:graphic>
          <a:graphicData uri="http://schemas.openxmlformats.org/presentationml/2006/ole">
            <mc:AlternateContent xmlns:mc="http://schemas.openxmlformats.org/markup-compatibility/2006">
              <mc:Choice xmlns:v="urn:schemas-microsoft-com:vml" Requires="v">
                <p:oleObj spid="_x0000_s273791" name="公式" r:id="rId3" imgW="2159000" imgH="482600" progId="Equation.3">
                  <p:embed/>
                </p:oleObj>
              </mc:Choice>
              <mc:Fallback>
                <p:oleObj name="公式" r:id="rId3" imgW="2159000" imgH="482600" progId="Equation.3">
                  <p:embed/>
                  <p:pic>
                    <p:nvPicPr>
                      <p:cNvPr id="0" name="Picture 2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356" y="4005064"/>
                        <a:ext cx="4807933" cy="10801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711621354"/>
              </p:ext>
            </p:extLst>
          </p:nvPr>
        </p:nvGraphicFramePr>
        <p:xfrm>
          <a:off x="395288" y="1052513"/>
          <a:ext cx="8235950" cy="1870075"/>
        </p:xfrm>
        <a:graphic>
          <a:graphicData uri="http://schemas.openxmlformats.org/presentationml/2006/ole">
            <mc:AlternateContent xmlns:mc="http://schemas.openxmlformats.org/markup-compatibility/2006">
              <mc:Choice xmlns:v="urn:schemas-microsoft-com:vml" Requires="v">
                <p:oleObj spid="_x0000_s273792" name="Visio" r:id="rId5" imgW="5058156" imgH="1239012" progId="Visio.Drawing.11">
                  <p:embed/>
                </p:oleObj>
              </mc:Choice>
              <mc:Fallback>
                <p:oleObj name="Visio" r:id="rId5" imgW="5058156" imgH="1239012" progId="Visio.Drawing.11">
                  <p:embed/>
                  <p:pic>
                    <p:nvPicPr>
                      <p:cNvPr id="0" name="Picture 2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1052513"/>
                        <a:ext cx="8235950" cy="187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矩形 14"/>
          <p:cNvSpPr/>
          <p:nvPr/>
        </p:nvSpPr>
        <p:spPr>
          <a:xfrm>
            <a:off x="6372200" y="2007492"/>
            <a:ext cx="864096"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4211960" y="2060848"/>
            <a:ext cx="2160240" cy="30668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3182338158"/>
              </p:ext>
            </p:extLst>
          </p:nvPr>
        </p:nvGraphicFramePr>
        <p:xfrm>
          <a:off x="1657821" y="116632"/>
          <a:ext cx="5578475" cy="922337"/>
        </p:xfrm>
        <a:graphic>
          <a:graphicData uri="http://schemas.openxmlformats.org/presentationml/2006/ole">
            <mc:AlternateContent xmlns:mc="http://schemas.openxmlformats.org/markup-compatibility/2006">
              <mc:Choice xmlns:v="urn:schemas-microsoft-com:vml" Requires="v">
                <p:oleObj spid="_x0000_s273793" name="公式" r:id="rId7" imgW="2946400" imgH="482600" progId="Equation.3">
                  <p:embed/>
                </p:oleObj>
              </mc:Choice>
              <mc:Fallback>
                <p:oleObj name="公式" r:id="rId7" imgW="2946400" imgH="482600" progId="Equation.3">
                  <p:embed/>
                  <p:pic>
                    <p:nvPicPr>
                      <p:cNvPr id="0" name="Picture 2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7821" y="116632"/>
                        <a:ext cx="5578475" cy="922337"/>
                      </a:xfrm>
                      <a:prstGeom prst="rect">
                        <a:avLst/>
                      </a:prstGeom>
                      <a:noFill/>
                      <a:ln w="28575">
                        <a:solidFill>
                          <a:srgbClr val="00CC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8" name="直接箭头连接符 17"/>
          <p:cNvCxnSpPr/>
          <p:nvPr/>
        </p:nvCxnSpPr>
        <p:spPr>
          <a:xfrm flipV="1">
            <a:off x="3923928" y="1019345"/>
            <a:ext cx="0" cy="1041503"/>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4" name="椭圆 3"/>
          <p:cNvSpPr/>
          <p:nvPr/>
        </p:nvSpPr>
        <p:spPr>
          <a:xfrm>
            <a:off x="1979712" y="116632"/>
            <a:ext cx="1224136" cy="504056"/>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835696" y="548680"/>
            <a:ext cx="756084" cy="504056"/>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46332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6803">
                                            <p:txEl>
                                              <p:pRg st="0" end="0"/>
                                            </p:txEl>
                                          </p:spTgt>
                                        </p:tgtEl>
                                        <p:attrNameLst>
                                          <p:attrName>style.visibility</p:attrName>
                                        </p:attrNameLst>
                                      </p:cBhvr>
                                      <p:to>
                                        <p:strVal val="visible"/>
                                      </p:to>
                                    </p:set>
                                    <p:anim calcmode="lin" valueType="num">
                                      <p:cBhvr additive="base">
                                        <p:cTn id="15" dur="500" fill="hold"/>
                                        <p:tgtEl>
                                          <p:spTgt spid="7680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6803">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6810"/>
                                        </p:tgtEl>
                                        <p:attrNameLst>
                                          <p:attrName>style.visibility</p:attrName>
                                        </p:attrNameLst>
                                      </p:cBhvr>
                                      <p:to>
                                        <p:strVal val="visible"/>
                                      </p:to>
                                    </p:set>
                                    <p:anim calcmode="lin" valueType="num">
                                      <p:cBhvr additive="base">
                                        <p:cTn id="19" dur="500" fill="hold"/>
                                        <p:tgtEl>
                                          <p:spTgt spid="76810"/>
                                        </p:tgtEl>
                                        <p:attrNameLst>
                                          <p:attrName>ppt_x</p:attrName>
                                        </p:attrNameLst>
                                      </p:cBhvr>
                                      <p:tavLst>
                                        <p:tav tm="0">
                                          <p:val>
                                            <p:strVal val="#ppt_x"/>
                                          </p:val>
                                        </p:tav>
                                        <p:tav tm="100000">
                                          <p:val>
                                            <p:strVal val="#ppt_x"/>
                                          </p:val>
                                        </p:tav>
                                      </p:tavLst>
                                    </p:anim>
                                    <p:anim calcmode="lin" valueType="num">
                                      <p:cBhvr additive="base">
                                        <p:cTn id="20" dur="500" fill="hold"/>
                                        <p:tgtEl>
                                          <p:spTgt spid="768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6803">
                                            <p:txEl>
                                              <p:pRg st="2" end="2"/>
                                            </p:txEl>
                                          </p:spTgt>
                                        </p:tgtEl>
                                        <p:attrNameLst>
                                          <p:attrName>style.visibility</p:attrName>
                                        </p:attrNameLst>
                                      </p:cBhvr>
                                      <p:to>
                                        <p:strVal val="visible"/>
                                      </p:to>
                                    </p:set>
                                    <p:anim calcmode="lin" valueType="num">
                                      <p:cBhvr additive="base">
                                        <p:cTn id="35" dur="500" fill="hold"/>
                                        <p:tgtEl>
                                          <p:spTgt spid="76803">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68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6803">
                                            <p:txEl>
                                              <p:pRg st="3" end="3"/>
                                            </p:txEl>
                                          </p:spTgt>
                                        </p:tgtEl>
                                        <p:attrNameLst>
                                          <p:attrName>style.visibility</p:attrName>
                                        </p:attrNameLst>
                                      </p:cBhvr>
                                      <p:to>
                                        <p:strVal val="visible"/>
                                      </p:to>
                                    </p:set>
                                    <p:anim calcmode="lin" valueType="num">
                                      <p:cBhvr additive="base">
                                        <p:cTn id="41" dur="500" fill="hold"/>
                                        <p:tgtEl>
                                          <p:spTgt spid="76803">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680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4" grpId="0" animBg="1"/>
      <p:bldP spid="2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Grp="1" noChangeArrowheads="1"/>
          </p:cNvSpPr>
          <p:nvPr>
            <p:ph type="body" idx="1"/>
          </p:nvPr>
        </p:nvSpPr>
        <p:spPr/>
        <p:txBody>
          <a:bodyPr>
            <a:normAutofit fontScale="92500" lnSpcReduction="20000"/>
          </a:bodyPr>
          <a:lstStyle/>
          <a:p>
            <a:pPr>
              <a:lnSpc>
                <a:spcPct val="120000"/>
              </a:lnSpc>
            </a:pPr>
            <a:r>
              <a:rPr lang="zh-CN" altLang="en-US" dirty="0" smtClean="0"/>
              <a:t>式中，</a:t>
            </a:r>
            <a:r>
              <a:rPr lang="en-US" altLang="zh-CN" i="1" dirty="0"/>
              <a:t> a</a:t>
            </a:r>
            <a:r>
              <a:rPr lang="zh-CN" altLang="en-US" dirty="0"/>
              <a:t>为信号成分</a:t>
            </a:r>
            <a:r>
              <a:rPr lang="zh-CN" altLang="en-US" dirty="0" smtClean="0"/>
              <a:t>，由于</a:t>
            </a:r>
            <a:r>
              <a:rPr lang="en-US" altLang="zh-CN" i="1" dirty="0" err="1"/>
              <a:t>n</a:t>
            </a:r>
            <a:r>
              <a:rPr lang="en-US" altLang="zh-CN" i="1" baseline="-25000" dirty="0" err="1"/>
              <a:t>c</a:t>
            </a:r>
            <a:r>
              <a:rPr lang="en-US" altLang="zh-CN" dirty="0"/>
              <a:t>(</a:t>
            </a:r>
            <a:r>
              <a:rPr lang="en-US" altLang="zh-CN" i="1" dirty="0"/>
              <a:t>t</a:t>
            </a:r>
            <a:r>
              <a:rPr lang="en-US" altLang="zh-CN" dirty="0"/>
              <a:t>)</a:t>
            </a:r>
            <a:r>
              <a:rPr lang="zh-CN" altLang="en-US" dirty="0"/>
              <a:t>也是均值为</a:t>
            </a:r>
            <a:r>
              <a:rPr lang="en-US" altLang="zh-CN" dirty="0"/>
              <a:t>0</a:t>
            </a:r>
            <a:r>
              <a:rPr lang="zh-CN" altLang="en-US" dirty="0"/>
              <a:t>、方差为</a:t>
            </a:r>
            <a:r>
              <a:rPr lang="zh-CN" altLang="en-US" dirty="0">
                <a:sym typeface="Symbol" pitchFamily="18" charset="2"/>
              </a:rPr>
              <a:t></a:t>
            </a:r>
            <a:r>
              <a:rPr lang="en-US" altLang="zh-CN" baseline="-25000" dirty="0">
                <a:sym typeface="Symbol" pitchFamily="18" charset="2"/>
              </a:rPr>
              <a:t>n</a:t>
            </a:r>
            <a:r>
              <a:rPr lang="en-US" altLang="zh-CN" baseline="30000" dirty="0">
                <a:sym typeface="Symbol" pitchFamily="18" charset="2"/>
              </a:rPr>
              <a:t>2</a:t>
            </a:r>
            <a:r>
              <a:rPr lang="zh-CN" altLang="en-US" dirty="0"/>
              <a:t>的高斯</a:t>
            </a:r>
            <a:r>
              <a:rPr lang="zh-CN" altLang="en-US" dirty="0" smtClean="0"/>
              <a:t>噪声</a:t>
            </a:r>
            <a:endParaRPr lang="en-US" altLang="zh-CN" dirty="0" smtClean="0"/>
          </a:p>
          <a:p>
            <a:pPr>
              <a:lnSpc>
                <a:spcPct val="120000"/>
              </a:lnSpc>
            </a:pPr>
            <a:r>
              <a:rPr lang="zh-CN" altLang="en-US" dirty="0" smtClean="0"/>
              <a:t>所以，</a:t>
            </a:r>
            <a:r>
              <a:rPr lang="en-US" altLang="zh-CN" i="1" dirty="0" smtClean="0"/>
              <a:t>x</a:t>
            </a:r>
            <a:r>
              <a:rPr lang="en-US" altLang="zh-CN" dirty="0" smtClean="0"/>
              <a:t>(</a:t>
            </a:r>
            <a:r>
              <a:rPr lang="en-US" altLang="zh-CN" i="1" dirty="0" smtClean="0"/>
              <a:t>t</a:t>
            </a:r>
            <a:r>
              <a:rPr lang="en-US" altLang="zh-CN" dirty="0"/>
              <a:t>)</a:t>
            </a:r>
            <a:r>
              <a:rPr lang="zh-CN" altLang="en-US" dirty="0"/>
              <a:t>也是一个</a:t>
            </a:r>
            <a:r>
              <a:rPr lang="zh-CN" altLang="en-US" dirty="0">
                <a:solidFill>
                  <a:srgbClr val="0000FF"/>
                </a:solidFill>
              </a:rPr>
              <a:t>高斯随机过程</a:t>
            </a:r>
            <a:r>
              <a:rPr lang="zh-CN" altLang="en-US" dirty="0"/>
              <a:t>，其均值分别为</a:t>
            </a:r>
            <a:r>
              <a:rPr lang="en-US" altLang="zh-CN" i="1" dirty="0"/>
              <a:t>a</a:t>
            </a:r>
            <a:r>
              <a:rPr lang="zh-CN" altLang="en-US" dirty="0"/>
              <a:t>（发“</a:t>
            </a:r>
            <a:r>
              <a:rPr lang="en-US" altLang="zh-CN" dirty="0"/>
              <a:t>1”</a:t>
            </a:r>
            <a:r>
              <a:rPr lang="zh-CN" altLang="en-US" dirty="0"/>
              <a:t>时）和</a:t>
            </a:r>
            <a:r>
              <a:rPr lang="en-US" altLang="zh-CN" dirty="0"/>
              <a:t>0</a:t>
            </a:r>
            <a:r>
              <a:rPr lang="zh-CN" altLang="en-US" dirty="0"/>
              <a:t>（发“</a:t>
            </a:r>
            <a:r>
              <a:rPr lang="en-US" altLang="zh-CN" dirty="0"/>
              <a:t>0”</a:t>
            </a:r>
            <a:r>
              <a:rPr lang="zh-CN" altLang="en-US" dirty="0"/>
              <a:t>时），方差等于</a:t>
            </a:r>
            <a:r>
              <a:rPr lang="zh-CN" altLang="en-US" dirty="0">
                <a:sym typeface="Symbol" pitchFamily="18" charset="2"/>
              </a:rPr>
              <a:t></a:t>
            </a:r>
            <a:r>
              <a:rPr lang="en-US" altLang="zh-CN" baseline="-25000" dirty="0">
                <a:sym typeface="Symbol" pitchFamily="18" charset="2"/>
              </a:rPr>
              <a:t>n</a:t>
            </a:r>
            <a:r>
              <a:rPr lang="en-US" altLang="zh-CN" baseline="30000" dirty="0">
                <a:sym typeface="Symbol" pitchFamily="18" charset="2"/>
              </a:rPr>
              <a:t>2</a:t>
            </a:r>
            <a:r>
              <a:rPr lang="en-US" altLang="zh-CN" dirty="0"/>
              <a:t> </a:t>
            </a:r>
            <a:r>
              <a:rPr lang="zh-CN" altLang="en-US" dirty="0"/>
              <a:t>。</a:t>
            </a:r>
          </a:p>
          <a:p>
            <a:pPr>
              <a:lnSpc>
                <a:spcPct val="120000"/>
              </a:lnSpc>
            </a:pPr>
            <a:r>
              <a:rPr lang="zh-CN" altLang="en-US" dirty="0" smtClean="0">
                <a:solidFill>
                  <a:srgbClr val="0000FF"/>
                </a:solidFill>
              </a:rPr>
              <a:t>抽样</a:t>
            </a:r>
            <a:r>
              <a:rPr lang="zh-CN" altLang="en-US" dirty="0" smtClean="0"/>
              <a:t>：</a:t>
            </a:r>
            <a:endParaRPr lang="en-US" altLang="zh-CN" dirty="0" smtClean="0"/>
          </a:p>
          <a:p>
            <a:pPr>
              <a:lnSpc>
                <a:spcPct val="120000"/>
              </a:lnSpc>
            </a:pPr>
            <a:r>
              <a:rPr lang="zh-CN" altLang="en-US" dirty="0" smtClean="0"/>
              <a:t>设</a:t>
            </a:r>
            <a:r>
              <a:rPr lang="zh-CN" altLang="en-US" dirty="0"/>
              <a:t>对第</a:t>
            </a:r>
            <a:r>
              <a:rPr lang="en-US" altLang="zh-CN" i="1" dirty="0"/>
              <a:t>k</a:t>
            </a:r>
            <a:r>
              <a:rPr lang="zh-CN" altLang="en-US" dirty="0"/>
              <a:t>个符号的抽样时刻为</a:t>
            </a:r>
            <a:r>
              <a:rPr lang="en-US" altLang="zh-CN" i="1" dirty="0" err="1"/>
              <a:t>kT</a:t>
            </a:r>
            <a:r>
              <a:rPr lang="en-US" altLang="zh-CN" i="1" baseline="-25000" dirty="0" err="1"/>
              <a:t>s</a:t>
            </a:r>
            <a:r>
              <a:rPr lang="zh-CN" altLang="en-US" dirty="0"/>
              <a:t>，则</a:t>
            </a:r>
            <a:r>
              <a:rPr lang="en-US" altLang="zh-CN" i="1" dirty="0"/>
              <a:t>x</a:t>
            </a:r>
            <a:r>
              <a:rPr lang="en-US" altLang="zh-CN" dirty="0"/>
              <a:t>(</a:t>
            </a:r>
            <a:r>
              <a:rPr lang="en-US" altLang="zh-CN" i="1" dirty="0"/>
              <a:t>t</a:t>
            </a:r>
            <a:r>
              <a:rPr lang="en-US" altLang="zh-CN" dirty="0"/>
              <a:t>)</a:t>
            </a:r>
            <a:r>
              <a:rPr lang="zh-CN" altLang="en-US" dirty="0"/>
              <a:t>在</a:t>
            </a:r>
            <a:r>
              <a:rPr lang="en-US" altLang="zh-CN" i="1" dirty="0" err="1"/>
              <a:t>kT</a:t>
            </a:r>
            <a:r>
              <a:rPr lang="en-US" altLang="zh-CN" i="1" baseline="-25000" dirty="0" err="1"/>
              <a:t>s</a:t>
            </a:r>
            <a:r>
              <a:rPr lang="zh-CN" altLang="en-US" dirty="0" smtClean="0"/>
              <a:t>时刻的抽样值</a:t>
            </a:r>
          </a:p>
          <a:p>
            <a:pPr lvl="2"/>
            <a:endParaRPr lang="zh-CN" altLang="en-US" dirty="0" smtClean="0"/>
          </a:p>
          <a:p>
            <a:pPr lvl="1"/>
            <a:endParaRPr lang="zh-CN" altLang="en-US" dirty="0" smtClean="0"/>
          </a:p>
          <a:p>
            <a:r>
              <a:rPr lang="zh-CN" altLang="en-US" dirty="0" smtClean="0"/>
              <a:t>这是一个</a:t>
            </a:r>
            <a:r>
              <a:rPr lang="zh-CN" altLang="en-US" dirty="0" smtClean="0">
                <a:solidFill>
                  <a:srgbClr val="0000FF"/>
                </a:solidFill>
              </a:rPr>
              <a:t>高斯随机变量</a:t>
            </a:r>
            <a:r>
              <a:rPr lang="zh-CN" altLang="en-US" dirty="0" smtClean="0"/>
              <a:t>。</a:t>
            </a:r>
            <a:endParaRPr lang="zh-CN" altLang="en-US" dirty="0"/>
          </a:p>
        </p:txBody>
      </p:sp>
      <p:sp>
        <p:nvSpPr>
          <p:cNvPr id="9" name="灯片编号占位符 5"/>
          <p:cNvSpPr>
            <a:spLocks noGrp="1"/>
          </p:cNvSpPr>
          <p:nvPr>
            <p:ph type="sldNum" sz="quarter" idx="12"/>
          </p:nvPr>
        </p:nvSpPr>
        <p:spPr/>
        <p:txBody>
          <a:bodyPr/>
          <a:lstStyle/>
          <a:p>
            <a:fld id="{BDCBF634-A33B-4D19-8B10-8BF2E3A66DA6}" type="slidenum">
              <a:rPr lang="en-US" altLang="zh-CN" smtClean="0"/>
              <a:pPr/>
              <a:t>73</a:t>
            </a:fld>
            <a:endParaRPr lang="en-US" altLang="zh-CN"/>
          </a:p>
        </p:txBody>
      </p:sp>
      <p:graphicFrame>
        <p:nvGraphicFramePr>
          <p:cNvPr id="77828" name="Object 4"/>
          <p:cNvGraphicFramePr>
            <a:graphicFrameLocks noChangeAspect="1"/>
          </p:cNvGraphicFramePr>
          <p:nvPr>
            <p:extLst>
              <p:ext uri="{D42A27DB-BD31-4B8C-83A1-F6EECF244321}">
                <p14:modId xmlns:p14="http://schemas.microsoft.com/office/powerpoint/2010/main" val="3979305406"/>
              </p:ext>
            </p:extLst>
          </p:nvPr>
        </p:nvGraphicFramePr>
        <p:xfrm>
          <a:off x="2267744" y="110208"/>
          <a:ext cx="4195470" cy="942528"/>
        </p:xfrm>
        <a:graphic>
          <a:graphicData uri="http://schemas.openxmlformats.org/presentationml/2006/ole">
            <mc:AlternateContent xmlns:mc="http://schemas.openxmlformats.org/markup-compatibility/2006">
              <mc:Choice xmlns:v="urn:schemas-microsoft-com:vml" Requires="v">
                <p:oleObj spid="_x0000_s274686" name="公式" r:id="rId3" imgW="2159000" imgH="482600" progId="Equation.3">
                  <p:embed/>
                </p:oleObj>
              </mc:Choice>
              <mc:Fallback>
                <p:oleObj name="公式" r:id="rId3" imgW="2159000" imgH="482600" progId="Equation.3">
                  <p:embed/>
                  <p:pic>
                    <p:nvPicPr>
                      <p:cNvPr id="0" name="Picture 1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110208"/>
                        <a:ext cx="4195470" cy="9425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830" name="Rectangle 6"/>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77829" name="Object 5"/>
          <p:cNvGraphicFramePr>
            <a:graphicFrameLocks noChangeAspect="1"/>
          </p:cNvGraphicFramePr>
          <p:nvPr>
            <p:extLst>
              <p:ext uri="{D42A27DB-BD31-4B8C-83A1-F6EECF244321}">
                <p14:modId xmlns:p14="http://schemas.microsoft.com/office/powerpoint/2010/main" val="1738493801"/>
              </p:ext>
            </p:extLst>
          </p:nvPr>
        </p:nvGraphicFramePr>
        <p:xfrm>
          <a:off x="2028825" y="4581128"/>
          <a:ext cx="5086350" cy="904875"/>
        </p:xfrm>
        <a:graphic>
          <a:graphicData uri="http://schemas.openxmlformats.org/presentationml/2006/ole">
            <mc:AlternateContent xmlns:mc="http://schemas.openxmlformats.org/markup-compatibility/2006">
              <mc:Choice xmlns:v="urn:schemas-microsoft-com:vml" Requires="v">
                <p:oleObj spid="_x0000_s274687" name="公式" r:id="rId5" imgW="2730500" imgH="482600" progId="Equation.3">
                  <p:embed/>
                </p:oleObj>
              </mc:Choice>
              <mc:Fallback>
                <p:oleObj name="公式" r:id="rId5" imgW="2730500" imgH="482600" progId="Equation.3">
                  <p:embed/>
                  <p:pic>
                    <p:nvPicPr>
                      <p:cNvPr id="0" name="Picture 1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8825" y="4581128"/>
                        <a:ext cx="5086350" cy="90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832" name="Rectangle 8"/>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spTree>
    <p:extLst>
      <p:ext uri="{BB962C8B-B14F-4D97-AF65-F5344CB8AC3E}">
        <p14:creationId xmlns:p14="http://schemas.microsoft.com/office/powerpoint/2010/main" val="380511419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827">
                                            <p:txEl>
                                              <p:pRg st="1" end="1"/>
                                            </p:txEl>
                                          </p:spTgt>
                                        </p:tgtEl>
                                        <p:attrNameLst>
                                          <p:attrName>style.visibility</p:attrName>
                                        </p:attrNameLst>
                                      </p:cBhvr>
                                      <p:to>
                                        <p:strVal val="visible"/>
                                      </p:to>
                                    </p:set>
                                    <p:anim calcmode="lin" valueType="num">
                                      <p:cBhvr additive="base">
                                        <p:cTn id="7" dur="500" fill="hold"/>
                                        <p:tgtEl>
                                          <p:spTgt spid="7782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78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7827">
                                            <p:txEl>
                                              <p:pRg st="2" end="2"/>
                                            </p:txEl>
                                          </p:spTgt>
                                        </p:tgtEl>
                                        <p:attrNameLst>
                                          <p:attrName>style.visibility</p:attrName>
                                        </p:attrNameLst>
                                      </p:cBhvr>
                                      <p:to>
                                        <p:strVal val="visible"/>
                                      </p:to>
                                    </p:set>
                                    <p:anim calcmode="lin" valueType="num">
                                      <p:cBhvr additive="base">
                                        <p:cTn id="13" dur="500" fill="hold"/>
                                        <p:tgtEl>
                                          <p:spTgt spid="778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7827">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7827">
                                            <p:txEl>
                                              <p:pRg st="3" end="3"/>
                                            </p:txEl>
                                          </p:spTgt>
                                        </p:tgtEl>
                                        <p:attrNameLst>
                                          <p:attrName>style.visibility</p:attrName>
                                        </p:attrNameLst>
                                      </p:cBhvr>
                                      <p:to>
                                        <p:strVal val="visible"/>
                                      </p:to>
                                    </p:set>
                                    <p:anim calcmode="lin" valueType="num">
                                      <p:cBhvr additive="base">
                                        <p:cTn id="17" dur="500" fill="hold"/>
                                        <p:tgtEl>
                                          <p:spTgt spid="7782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7827">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7829"/>
                                        </p:tgtEl>
                                        <p:attrNameLst>
                                          <p:attrName>style.visibility</p:attrName>
                                        </p:attrNameLst>
                                      </p:cBhvr>
                                      <p:to>
                                        <p:strVal val="visible"/>
                                      </p:to>
                                    </p:set>
                                    <p:anim calcmode="lin" valueType="num">
                                      <p:cBhvr additive="base">
                                        <p:cTn id="21" dur="500" fill="hold"/>
                                        <p:tgtEl>
                                          <p:spTgt spid="77829"/>
                                        </p:tgtEl>
                                        <p:attrNameLst>
                                          <p:attrName>ppt_x</p:attrName>
                                        </p:attrNameLst>
                                      </p:cBhvr>
                                      <p:tavLst>
                                        <p:tav tm="0">
                                          <p:val>
                                            <p:strVal val="#ppt_x"/>
                                          </p:val>
                                        </p:tav>
                                        <p:tav tm="100000">
                                          <p:val>
                                            <p:strVal val="#ppt_x"/>
                                          </p:val>
                                        </p:tav>
                                      </p:tavLst>
                                    </p:anim>
                                    <p:anim calcmode="lin" valueType="num">
                                      <p:cBhvr additive="base">
                                        <p:cTn id="22" dur="500" fill="hold"/>
                                        <p:tgtEl>
                                          <p:spTgt spid="7782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7827">
                                            <p:txEl>
                                              <p:pRg st="6" end="6"/>
                                            </p:txEl>
                                          </p:spTgt>
                                        </p:tgtEl>
                                        <p:attrNameLst>
                                          <p:attrName>style.visibility</p:attrName>
                                        </p:attrNameLst>
                                      </p:cBhvr>
                                      <p:to>
                                        <p:strVal val="visible"/>
                                      </p:to>
                                    </p:set>
                                    <p:anim calcmode="lin" valueType="num">
                                      <p:cBhvr additive="base">
                                        <p:cTn id="27" dur="500" fill="hold"/>
                                        <p:tgtEl>
                                          <p:spTgt spid="77827">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78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body" idx="1"/>
          </p:nvPr>
        </p:nvSpPr>
        <p:spPr>
          <a:xfrm>
            <a:off x="539552" y="1196752"/>
            <a:ext cx="8064896" cy="5328592"/>
          </a:xfrm>
        </p:spPr>
        <p:txBody>
          <a:bodyPr>
            <a:normAutofit/>
          </a:bodyPr>
          <a:lstStyle/>
          <a:p>
            <a:r>
              <a:rPr lang="zh-CN" altLang="en-US" dirty="0"/>
              <a:t>发送“</a:t>
            </a:r>
            <a:r>
              <a:rPr lang="en-US" altLang="zh-CN" dirty="0"/>
              <a:t>1”</a:t>
            </a:r>
            <a:r>
              <a:rPr lang="zh-CN" altLang="en-US" dirty="0"/>
              <a:t>时，</a:t>
            </a:r>
            <a:r>
              <a:rPr lang="en-US" altLang="zh-CN" i="1" dirty="0"/>
              <a:t>x</a:t>
            </a:r>
            <a:r>
              <a:rPr lang="zh-CN" altLang="en-US" dirty="0"/>
              <a:t>的一维概率密度函数</a:t>
            </a:r>
            <a:r>
              <a:rPr lang="zh-CN" altLang="en-US" dirty="0" smtClean="0"/>
              <a:t>为</a:t>
            </a:r>
            <a:endParaRPr lang="en-US" altLang="zh-CN" dirty="0" smtClean="0"/>
          </a:p>
          <a:p>
            <a:endParaRPr lang="en-US" altLang="zh-CN" dirty="0" smtClean="0"/>
          </a:p>
          <a:p>
            <a:r>
              <a:rPr lang="zh-CN" altLang="en-US" dirty="0" smtClean="0"/>
              <a:t>发送“</a:t>
            </a:r>
            <a:r>
              <a:rPr lang="en-US" altLang="zh-CN" dirty="0" smtClean="0"/>
              <a:t>0”</a:t>
            </a:r>
            <a:r>
              <a:rPr lang="zh-CN" altLang="en-US" dirty="0" smtClean="0"/>
              <a:t>时，</a:t>
            </a:r>
            <a:r>
              <a:rPr lang="en-US" altLang="zh-CN" i="1" dirty="0"/>
              <a:t>x</a:t>
            </a:r>
            <a:r>
              <a:rPr lang="zh-CN" altLang="en-US" dirty="0" smtClean="0"/>
              <a:t>的一维概率密度函数为</a:t>
            </a:r>
          </a:p>
          <a:p>
            <a:pPr lvl="3"/>
            <a:endParaRPr lang="zh-CN" altLang="en-US" dirty="0" smtClean="0"/>
          </a:p>
          <a:p>
            <a:pPr lvl="3"/>
            <a:endParaRPr lang="zh-CN" altLang="en-US" dirty="0" smtClean="0"/>
          </a:p>
          <a:p>
            <a:r>
              <a:rPr lang="en-US" altLang="zh-CN" i="1" dirty="0">
                <a:solidFill>
                  <a:srgbClr val="0000FF"/>
                </a:solidFill>
              </a:rPr>
              <a:t>f</a:t>
            </a:r>
            <a:r>
              <a:rPr lang="en-US" altLang="zh-CN" baseline="-25000" dirty="0">
                <a:solidFill>
                  <a:srgbClr val="0000FF"/>
                </a:solidFill>
              </a:rPr>
              <a:t>1</a:t>
            </a:r>
            <a:r>
              <a:rPr lang="en-US" altLang="zh-CN" dirty="0">
                <a:solidFill>
                  <a:srgbClr val="0000FF"/>
                </a:solidFill>
              </a:rPr>
              <a:t>(</a:t>
            </a:r>
            <a:r>
              <a:rPr lang="en-US" altLang="zh-CN" i="1" dirty="0">
                <a:solidFill>
                  <a:srgbClr val="0000FF"/>
                </a:solidFill>
              </a:rPr>
              <a:t>x</a:t>
            </a:r>
            <a:r>
              <a:rPr lang="en-US" altLang="zh-CN" dirty="0">
                <a:solidFill>
                  <a:srgbClr val="0000FF"/>
                </a:solidFill>
              </a:rPr>
              <a:t>)</a:t>
            </a:r>
            <a:r>
              <a:rPr lang="zh-CN" altLang="en-US" dirty="0">
                <a:solidFill>
                  <a:srgbClr val="0000FF"/>
                </a:solidFill>
              </a:rPr>
              <a:t>和</a:t>
            </a:r>
            <a:r>
              <a:rPr lang="en-US" altLang="zh-CN" i="1" dirty="0">
                <a:solidFill>
                  <a:srgbClr val="0000FF"/>
                </a:solidFill>
              </a:rPr>
              <a:t>f</a:t>
            </a:r>
            <a:r>
              <a:rPr lang="en-US" altLang="zh-CN" baseline="-25000" dirty="0">
                <a:solidFill>
                  <a:srgbClr val="0000FF"/>
                </a:solidFill>
              </a:rPr>
              <a:t>0</a:t>
            </a:r>
            <a:r>
              <a:rPr lang="en-US" altLang="zh-CN" dirty="0">
                <a:solidFill>
                  <a:srgbClr val="0000FF"/>
                </a:solidFill>
              </a:rPr>
              <a:t>(</a:t>
            </a:r>
            <a:r>
              <a:rPr lang="en-US" altLang="zh-CN" i="1" dirty="0">
                <a:solidFill>
                  <a:srgbClr val="0000FF"/>
                </a:solidFill>
              </a:rPr>
              <a:t>x</a:t>
            </a:r>
            <a:r>
              <a:rPr lang="en-US" altLang="zh-CN" dirty="0">
                <a:solidFill>
                  <a:srgbClr val="0000FF"/>
                </a:solidFill>
              </a:rPr>
              <a:t>)</a:t>
            </a:r>
            <a:r>
              <a:rPr lang="zh-CN" altLang="en-US" dirty="0" smtClean="0">
                <a:solidFill>
                  <a:srgbClr val="0000FF"/>
                </a:solidFill>
              </a:rPr>
              <a:t>的曲线如下：</a:t>
            </a:r>
          </a:p>
          <a:p>
            <a:pPr lvl="3"/>
            <a:endParaRPr lang="zh-CN" altLang="en-US" dirty="0" smtClean="0"/>
          </a:p>
          <a:p>
            <a:pPr lvl="3"/>
            <a:endParaRPr lang="zh-CN" altLang="en-US" dirty="0" smtClean="0"/>
          </a:p>
          <a:p>
            <a:pPr lvl="3"/>
            <a:endParaRPr lang="zh-CN" altLang="en-US" dirty="0" smtClean="0"/>
          </a:p>
          <a:p>
            <a:pPr lvl="3"/>
            <a:endParaRPr lang="en-US" altLang="zh-CN" dirty="0" smtClean="0"/>
          </a:p>
          <a:p>
            <a:pPr lvl="3"/>
            <a:endParaRPr lang="zh-CN" altLang="en-US" dirty="0" smtClean="0"/>
          </a:p>
          <a:p>
            <a:pPr lvl="3"/>
            <a:endParaRPr lang="zh-CN" altLang="en-US" dirty="0" smtClean="0"/>
          </a:p>
          <a:p>
            <a:pPr lvl="3"/>
            <a:endParaRPr lang="zh-CN" altLang="en-US" dirty="0" smtClean="0"/>
          </a:p>
        </p:txBody>
      </p:sp>
      <p:sp>
        <p:nvSpPr>
          <p:cNvPr id="7" name="灯片编号占位符 5"/>
          <p:cNvSpPr>
            <a:spLocks noGrp="1"/>
          </p:cNvSpPr>
          <p:nvPr>
            <p:ph type="sldNum" sz="quarter" idx="12"/>
          </p:nvPr>
        </p:nvSpPr>
        <p:spPr/>
        <p:txBody>
          <a:bodyPr/>
          <a:lstStyle/>
          <a:p>
            <a:fld id="{BA458F86-18D8-478A-8D23-F82967E841E9}" type="slidenum">
              <a:rPr lang="en-US" altLang="zh-CN" smtClean="0"/>
              <a:pPr/>
              <a:t>74</a:t>
            </a:fld>
            <a:endParaRPr lang="en-US" altLang="zh-CN"/>
          </a:p>
        </p:txBody>
      </p:sp>
      <p:sp>
        <p:nvSpPr>
          <p:cNvPr id="78853" name="Rectangle 5"/>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78852" name="Object 4"/>
          <p:cNvGraphicFramePr>
            <a:graphicFrameLocks noChangeAspect="1"/>
          </p:cNvGraphicFramePr>
          <p:nvPr>
            <p:extLst>
              <p:ext uri="{D42A27DB-BD31-4B8C-83A1-F6EECF244321}">
                <p14:modId xmlns:p14="http://schemas.microsoft.com/office/powerpoint/2010/main" val="824922452"/>
              </p:ext>
            </p:extLst>
          </p:nvPr>
        </p:nvGraphicFramePr>
        <p:xfrm>
          <a:off x="2339752" y="3156130"/>
          <a:ext cx="3060700" cy="817563"/>
        </p:xfrm>
        <a:graphic>
          <a:graphicData uri="http://schemas.openxmlformats.org/presentationml/2006/ole">
            <mc:AlternateContent xmlns:mc="http://schemas.openxmlformats.org/markup-compatibility/2006">
              <mc:Choice xmlns:v="urn:schemas-microsoft-com:vml" Requires="v">
                <p:oleObj spid="_x0000_s44472" name="公式" r:id="rId3" imgW="1816100" imgH="482600" progId="Equation.3">
                  <p:embed/>
                </p:oleObj>
              </mc:Choice>
              <mc:Fallback>
                <p:oleObj name="公式" r:id="rId3" imgW="1816100" imgH="482600" progId="Equation.3">
                  <p:embed/>
                  <p:pic>
                    <p:nvPicPr>
                      <p:cNvPr id="0" name="Picture 3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3156130"/>
                        <a:ext cx="3060700" cy="817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8854" name="Picture 6" descr="t7-24"/>
          <p:cNvPicPr>
            <a:picLocks noChangeAspect="1" noChangeArrowheads="1"/>
          </p:cNvPicPr>
          <p:nvPr/>
        </p:nvPicPr>
        <p:blipFill>
          <a:blip r:embed="rId5" cstate="print"/>
          <a:srcRect l="19991" t="6871" r="19333" b="10234"/>
          <a:stretch>
            <a:fillRect/>
          </a:stretch>
        </p:blipFill>
        <p:spPr bwMode="auto">
          <a:xfrm>
            <a:off x="2028825" y="4518025"/>
            <a:ext cx="5086350" cy="2339975"/>
          </a:xfrm>
          <a:prstGeom prst="rect">
            <a:avLst/>
          </a:prstGeom>
          <a:noFill/>
          <a:ln w="9525">
            <a:noFill/>
            <a:miter lim="800000"/>
            <a:headEnd/>
            <a:tailEnd/>
          </a:ln>
        </p:spPr>
      </p:pic>
      <p:graphicFrame>
        <p:nvGraphicFramePr>
          <p:cNvPr id="2" name="对象 1"/>
          <p:cNvGraphicFramePr>
            <a:graphicFrameLocks noChangeAspect="1"/>
          </p:cNvGraphicFramePr>
          <p:nvPr>
            <p:extLst>
              <p:ext uri="{D42A27DB-BD31-4B8C-83A1-F6EECF244321}">
                <p14:modId xmlns:p14="http://schemas.microsoft.com/office/powerpoint/2010/main" val="2968144025"/>
              </p:ext>
            </p:extLst>
          </p:nvPr>
        </p:nvGraphicFramePr>
        <p:xfrm>
          <a:off x="2267744" y="1628800"/>
          <a:ext cx="3735388" cy="893762"/>
        </p:xfrm>
        <a:graphic>
          <a:graphicData uri="http://schemas.openxmlformats.org/presentationml/2006/ole">
            <mc:AlternateContent xmlns:mc="http://schemas.openxmlformats.org/markup-compatibility/2006">
              <mc:Choice xmlns:v="urn:schemas-microsoft-com:vml" Requires="v">
                <p:oleObj spid="_x0000_s44473" name="公式" r:id="rId6" imgW="2032000" imgH="482600" progId="Equation.3">
                  <p:embed/>
                </p:oleObj>
              </mc:Choice>
              <mc:Fallback>
                <p:oleObj name="公式" r:id="rId6" imgW="2032000" imgH="482600" progId="Equation.3">
                  <p:embed/>
                  <p:pic>
                    <p:nvPicPr>
                      <p:cNvPr id="0" name="Picture 3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7744" y="1628800"/>
                        <a:ext cx="3735388" cy="893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374124810"/>
              </p:ext>
            </p:extLst>
          </p:nvPr>
        </p:nvGraphicFramePr>
        <p:xfrm>
          <a:off x="1907704" y="116632"/>
          <a:ext cx="5086350" cy="904875"/>
        </p:xfrm>
        <a:graphic>
          <a:graphicData uri="http://schemas.openxmlformats.org/presentationml/2006/ole">
            <mc:AlternateContent xmlns:mc="http://schemas.openxmlformats.org/markup-compatibility/2006">
              <mc:Choice xmlns:v="urn:schemas-microsoft-com:vml" Requires="v">
                <p:oleObj spid="_x0000_s44474" name="公式" r:id="rId8" imgW="2730500" imgH="482600" progId="Equation.3">
                  <p:embed/>
                </p:oleObj>
              </mc:Choice>
              <mc:Fallback>
                <p:oleObj name="公式" r:id="rId8" imgW="2730500" imgH="482600" progId="Equation.3">
                  <p:embed/>
                  <p:pic>
                    <p:nvPicPr>
                      <p:cNvPr id="0" name="Picture 3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7704" y="116632"/>
                        <a:ext cx="5086350" cy="90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851">
                                            <p:txEl>
                                              <p:pRg st="5" end="5"/>
                                            </p:txEl>
                                          </p:spTgt>
                                        </p:tgtEl>
                                        <p:attrNameLst>
                                          <p:attrName>style.visibility</p:attrName>
                                        </p:attrNameLst>
                                      </p:cBhvr>
                                      <p:to>
                                        <p:strVal val="visible"/>
                                      </p:to>
                                    </p:set>
                                    <p:anim calcmode="lin" valueType="num">
                                      <p:cBhvr additive="base">
                                        <p:cTn id="7" dur="500" fill="hold"/>
                                        <p:tgtEl>
                                          <p:spTgt spid="78851">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8851">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8854"/>
                                        </p:tgtEl>
                                        <p:attrNameLst>
                                          <p:attrName>style.visibility</p:attrName>
                                        </p:attrNameLst>
                                      </p:cBhvr>
                                      <p:to>
                                        <p:strVal val="visible"/>
                                      </p:to>
                                    </p:set>
                                    <p:anim calcmode="lin" valueType="num">
                                      <p:cBhvr additive="base">
                                        <p:cTn id="11" dur="500" fill="hold"/>
                                        <p:tgtEl>
                                          <p:spTgt spid="78854"/>
                                        </p:tgtEl>
                                        <p:attrNameLst>
                                          <p:attrName>ppt_x</p:attrName>
                                        </p:attrNameLst>
                                      </p:cBhvr>
                                      <p:tavLst>
                                        <p:tav tm="0">
                                          <p:val>
                                            <p:strVal val="#ppt_x"/>
                                          </p:val>
                                        </p:tav>
                                        <p:tav tm="100000">
                                          <p:val>
                                            <p:strVal val="#ppt_x"/>
                                          </p:val>
                                        </p:tav>
                                      </p:tavLst>
                                    </p:anim>
                                    <p:anim calcmode="lin" valueType="num">
                                      <p:cBhvr additive="base">
                                        <p:cTn id="12" dur="500" fill="hold"/>
                                        <p:tgtEl>
                                          <p:spTgt spid="788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00FF"/>
                </a:solidFill>
              </a:rPr>
              <a:t>判决</a:t>
            </a:r>
            <a:endParaRPr lang="zh-CN" altLang="en-US" dirty="0">
              <a:solidFill>
                <a:srgbClr val="0000FF"/>
              </a:solidFill>
            </a:endParaRPr>
          </a:p>
        </p:txBody>
      </p:sp>
      <p:sp>
        <p:nvSpPr>
          <p:cNvPr id="3" name="内容占位符 2"/>
          <p:cNvSpPr>
            <a:spLocks noGrp="1"/>
          </p:cNvSpPr>
          <p:nvPr>
            <p:ph idx="1"/>
          </p:nvPr>
        </p:nvSpPr>
        <p:spPr>
          <a:xfrm>
            <a:off x="539552" y="3573016"/>
            <a:ext cx="8064896" cy="2664296"/>
          </a:xfrm>
        </p:spPr>
        <p:txBody>
          <a:bodyPr>
            <a:normAutofit/>
          </a:bodyPr>
          <a:lstStyle/>
          <a:p>
            <a:r>
              <a:rPr lang="zh-CN" altLang="en-US" dirty="0" smtClean="0"/>
              <a:t>则</a:t>
            </a:r>
            <a:r>
              <a:rPr lang="zh-CN" altLang="en-US" dirty="0"/>
              <a:t>当发送“</a:t>
            </a:r>
            <a:r>
              <a:rPr lang="en-US" altLang="zh-CN" dirty="0"/>
              <a:t>1”</a:t>
            </a:r>
            <a:r>
              <a:rPr lang="zh-CN" altLang="en-US" dirty="0"/>
              <a:t>时，错误接收为“</a:t>
            </a:r>
            <a:r>
              <a:rPr lang="en-US" altLang="zh-CN" dirty="0"/>
              <a:t>0”</a:t>
            </a:r>
            <a:r>
              <a:rPr lang="zh-CN" altLang="en-US" dirty="0"/>
              <a:t>的概率是抽样值</a:t>
            </a:r>
            <a:r>
              <a:rPr lang="en-US" altLang="zh-CN" i="1" dirty="0"/>
              <a:t>x</a:t>
            </a:r>
            <a:r>
              <a:rPr lang="zh-CN" altLang="en-US" dirty="0"/>
              <a:t>小于或等于</a:t>
            </a:r>
            <a:r>
              <a:rPr lang="en-US" altLang="zh-CN" i="1" dirty="0"/>
              <a:t>b</a:t>
            </a:r>
            <a:r>
              <a:rPr lang="zh-CN" altLang="en-US" dirty="0"/>
              <a:t>的概率，即</a:t>
            </a:r>
          </a:p>
          <a:p>
            <a:endParaRPr lang="zh-CN" altLang="en-US" dirty="0"/>
          </a:p>
          <a:p>
            <a:r>
              <a:rPr lang="zh-CN" altLang="en-US" dirty="0"/>
              <a:t>式中</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75</a:t>
            </a:fld>
            <a:endParaRPr lang="en-US"/>
          </a:p>
        </p:txBody>
      </p:sp>
      <p:pic>
        <p:nvPicPr>
          <p:cNvPr id="5" name="Picture 6" descr="t7-24"/>
          <p:cNvPicPr>
            <a:picLocks noChangeAspect="1" noChangeArrowheads="1"/>
          </p:cNvPicPr>
          <p:nvPr/>
        </p:nvPicPr>
        <p:blipFill>
          <a:blip r:embed="rId3" cstate="print"/>
          <a:srcRect l="19991" t="6871" r="19333" b="10234"/>
          <a:stretch>
            <a:fillRect/>
          </a:stretch>
        </p:blipFill>
        <p:spPr bwMode="auto">
          <a:xfrm>
            <a:off x="395536" y="1320916"/>
            <a:ext cx="4582294" cy="2108084"/>
          </a:xfrm>
          <a:prstGeom prst="rect">
            <a:avLst/>
          </a:prstGeom>
          <a:noFill/>
          <a:ln w="9525">
            <a:noFill/>
            <a:miter lim="800000"/>
            <a:headEnd/>
            <a:tailEnd/>
          </a:ln>
        </p:spPr>
      </p:pic>
      <p:cxnSp>
        <p:nvCxnSpPr>
          <p:cNvPr id="7" name="直接连接符 6"/>
          <p:cNvCxnSpPr/>
          <p:nvPr/>
        </p:nvCxnSpPr>
        <p:spPr>
          <a:xfrm>
            <a:off x="2483768" y="1916832"/>
            <a:ext cx="0" cy="1512168"/>
          </a:xfrm>
          <a:prstGeom prst="line">
            <a:avLst/>
          </a:prstGeom>
          <a:ln>
            <a:solidFill>
              <a:srgbClr val="00CC00"/>
            </a:solidFill>
            <a:prstDash val="sysDash"/>
          </a:ln>
        </p:spPr>
        <p:style>
          <a:lnRef idx="3">
            <a:schemeClr val="accent5"/>
          </a:lnRef>
          <a:fillRef idx="0">
            <a:schemeClr val="accent5"/>
          </a:fillRef>
          <a:effectRef idx="2">
            <a:schemeClr val="accent5"/>
          </a:effectRef>
          <a:fontRef idx="minor">
            <a:schemeClr val="tx1"/>
          </a:fontRef>
        </p:style>
      </p:cxnSp>
      <p:grpSp>
        <p:nvGrpSpPr>
          <p:cNvPr id="11" name="组合 10"/>
          <p:cNvGrpSpPr/>
          <p:nvPr/>
        </p:nvGrpSpPr>
        <p:grpSpPr>
          <a:xfrm>
            <a:off x="1475656" y="4509120"/>
            <a:ext cx="6408712" cy="1080120"/>
            <a:chOff x="1568450" y="5296867"/>
            <a:chExt cx="6005513" cy="909637"/>
          </a:xfrm>
        </p:grpSpPr>
        <p:graphicFrame>
          <p:nvGraphicFramePr>
            <p:cNvPr id="8" name="对象 7"/>
            <p:cNvGraphicFramePr>
              <a:graphicFrameLocks noChangeAspect="1"/>
            </p:cNvGraphicFramePr>
            <p:nvPr>
              <p:extLst>
                <p:ext uri="{D42A27DB-BD31-4B8C-83A1-F6EECF244321}">
                  <p14:modId xmlns:p14="http://schemas.microsoft.com/office/powerpoint/2010/main" val="3764577244"/>
                </p:ext>
              </p:extLst>
            </p:nvPr>
          </p:nvGraphicFramePr>
          <p:xfrm>
            <a:off x="1568450" y="5404817"/>
            <a:ext cx="3465513" cy="585787"/>
          </p:xfrm>
          <a:graphic>
            <a:graphicData uri="http://schemas.openxmlformats.org/presentationml/2006/ole">
              <mc:AlternateContent xmlns:mc="http://schemas.openxmlformats.org/markup-compatibility/2006">
                <mc:Choice xmlns:v="urn:schemas-microsoft-com:vml" Requires="v">
                  <p:oleObj spid="_x0000_s276860" name="公式" r:id="rId4" imgW="1968500" imgH="330200" progId="Equation.3">
                    <p:embed/>
                  </p:oleObj>
                </mc:Choice>
                <mc:Fallback>
                  <p:oleObj name="公式" r:id="rId4" imgW="1968500" imgH="330200" progId="Equation.3">
                    <p:embed/>
                    <p:pic>
                      <p:nvPicPr>
                        <p:cNvPr id="0" name="Picture 2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8450" y="5404817"/>
                          <a:ext cx="3465513" cy="585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279082780"/>
                </p:ext>
              </p:extLst>
            </p:nvPr>
          </p:nvGraphicFramePr>
          <p:xfrm>
            <a:off x="5097463" y="5296867"/>
            <a:ext cx="2476500" cy="909637"/>
          </p:xfrm>
          <a:graphic>
            <a:graphicData uri="http://schemas.openxmlformats.org/presentationml/2006/ole">
              <mc:AlternateContent xmlns:mc="http://schemas.openxmlformats.org/markup-compatibility/2006">
                <mc:Choice xmlns:v="urn:schemas-microsoft-com:vml" Requires="v">
                  <p:oleObj spid="_x0000_s276861" name="公式" r:id="rId6" imgW="1244600" imgH="508000" progId="Equation.3">
                    <p:embed/>
                  </p:oleObj>
                </mc:Choice>
                <mc:Fallback>
                  <p:oleObj name="公式" r:id="rId6" imgW="1244600" imgH="508000" progId="Equation.3">
                    <p:embed/>
                    <p:pic>
                      <p:nvPicPr>
                        <p:cNvPr id="0" name="Picture 2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7463" y="5296867"/>
                          <a:ext cx="2476500" cy="909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0" name="对象 9"/>
          <p:cNvGraphicFramePr>
            <a:graphicFrameLocks noChangeAspect="1"/>
          </p:cNvGraphicFramePr>
          <p:nvPr>
            <p:extLst>
              <p:ext uri="{D42A27DB-BD31-4B8C-83A1-F6EECF244321}">
                <p14:modId xmlns:p14="http://schemas.microsoft.com/office/powerpoint/2010/main" val="179462610"/>
              </p:ext>
            </p:extLst>
          </p:nvPr>
        </p:nvGraphicFramePr>
        <p:xfrm>
          <a:off x="1763688" y="5517232"/>
          <a:ext cx="2655887" cy="773113"/>
        </p:xfrm>
        <a:graphic>
          <a:graphicData uri="http://schemas.openxmlformats.org/presentationml/2006/ole">
            <mc:AlternateContent xmlns:mc="http://schemas.openxmlformats.org/markup-compatibility/2006">
              <mc:Choice xmlns:v="urn:schemas-microsoft-com:vml" Requires="v">
                <p:oleObj spid="_x0000_s276862" name="公式" r:id="rId8" imgW="1435100" imgH="419100" progId="Equation.3">
                  <p:embed/>
                </p:oleObj>
              </mc:Choice>
              <mc:Fallback>
                <p:oleObj name="公式" r:id="rId8" imgW="1435100" imgH="419100" progId="Equation.3">
                  <p:embed/>
                  <p:pic>
                    <p:nvPicPr>
                      <p:cNvPr id="0" name="Picture 2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3688" y="5517232"/>
                        <a:ext cx="2655887" cy="773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图示 12"/>
          <p:cNvGraphicFramePr/>
          <p:nvPr>
            <p:extLst>
              <p:ext uri="{D42A27DB-BD31-4B8C-83A1-F6EECF244321}">
                <p14:modId xmlns:p14="http://schemas.microsoft.com/office/powerpoint/2010/main" val="610723648"/>
              </p:ext>
            </p:extLst>
          </p:nvPr>
        </p:nvGraphicFramePr>
        <p:xfrm>
          <a:off x="4788024" y="980728"/>
          <a:ext cx="3744416" cy="244827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108767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5"/>
          <p:cNvSpPr>
            <a:spLocks noGrp="1"/>
          </p:cNvSpPr>
          <p:nvPr>
            <p:ph type="sldNum" sz="quarter" idx="12"/>
          </p:nvPr>
        </p:nvSpPr>
        <p:spPr/>
        <p:txBody>
          <a:bodyPr/>
          <a:lstStyle/>
          <a:p>
            <a:fld id="{9A0A1882-14D0-4F67-8616-912F317A2969}" type="slidenum">
              <a:rPr lang="en-US" altLang="zh-CN"/>
              <a:pPr/>
              <a:t>76</a:t>
            </a:fld>
            <a:endParaRPr lang="en-US" altLang="zh-CN"/>
          </a:p>
        </p:txBody>
      </p:sp>
      <p:sp>
        <p:nvSpPr>
          <p:cNvPr id="79874" name="Rectangle 2"/>
          <p:cNvSpPr>
            <a:spLocks noGrp="1" noChangeArrowheads="1"/>
          </p:cNvSpPr>
          <p:nvPr>
            <p:ph type="title"/>
          </p:nvPr>
        </p:nvSpPr>
        <p:spPr/>
        <p:txBody>
          <a:bodyPr>
            <a:normAutofit/>
          </a:bodyPr>
          <a:lstStyle/>
          <a:p>
            <a:endParaRPr lang="zh-CN" altLang="en-US" dirty="0"/>
          </a:p>
        </p:txBody>
      </p:sp>
      <p:sp>
        <p:nvSpPr>
          <p:cNvPr id="79875" name="Rectangle 3"/>
          <p:cNvSpPr>
            <a:spLocks noGrp="1" noChangeArrowheads="1"/>
          </p:cNvSpPr>
          <p:nvPr>
            <p:ph type="body" idx="1"/>
          </p:nvPr>
        </p:nvSpPr>
        <p:spPr>
          <a:xfrm>
            <a:off x="517848" y="1124744"/>
            <a:ext cx="8446640" cy="5400600"/>
          </a:xfrm>
        </p:spPr>
        <p:txBody>
          <a:bodyPr>
            <a:normAutofit/>
          </a:bodyPr>
          <a:lstStyle/>
          <a:p>
            <a:r>
              <a:rPr lang="zh-CN" altLang="en-US" dirty="0" smtClean="0"/>
              <a:t>同理</a:t>
            </a:r>
            <a:r>
              <a:rPr lang="zh-CN" altLang="en-US" dirty="0"/>
              <a:t>，发送“</a:t>
            </a:r>
            <a:r>
              <a:rPr lang="en-US" altLang="zh-CN" dirty="0"/>
              <a:t>0”</a:t>
            </a:r>
            <a:r>
              <a:rPr lang="zh-CN" altLang="en-US" dirty="0"/>
              <a:t>时，错误接收为“</a:t>
            </a:r>
            <a:r>
              <a:rPr lang="en-US" altLang="zh-CN" dirty="0"/>
              <a:t>1”</a:t>
            </a:r>
            <a:r>
              <a:rPr lang="zh-CN" altLang="en-US" dirty="0"/>
              <a:t>的</a:t>
            </a:r>
            <a:r>
              <a:rPr lang="zh-CN" altLang="en-US" dirty="0" smtClean="0"/>
              <a:t>概率</a:t>
            </a:r>
            <a:r>
              <a:rPr lang="en-US" altLang="zh-CN" dirty="0" smtClean="0"/>
              <a:t>:</a:t>
            </a:r>
          </a:p>
          <a:p>
            <a:pPr lvl="2"/>
            <a:endParaRPr lang="en-US" altLang="zh-CN" dirty="0" smtClean="0"/>
          </a:p>
          <a:p>
            <a:pPr lvl="2"/>
            <a:endParaRPr lang="en-US" altLang="zh-CN" dirty="0" smtClean="0"/>
          </a:p>
          <a:p>
            <a:r>
              <a:rPr lang="zh-CN" altLang="en-US" dirty="0" smtClean="0"/>
              <a:t>设</a:t>
            </a:r>
            <a:r>
              <a:rPr lang="zh-CN" altLang="en-US" dirty="0"/>
              <a:t>发“</a:t>
            </a:r>
            <a:r>
              <a:rPr lang="en-US" altLang="zh-CN" dirty="0"/>
              <a:t>1”</a:t>
            </a:r>
            <a:r>
              <a:rPr lang="zh-CN" altLang="en-US" dirty="0"/>
              <a:t>的</a:t>
            </a:r>
            <a:r>
              <a:rPr lang="zh-CN" altLang="en-US" dirty="0" smtClean="0"/>
              <a:t>概率为</a:t>
            </a:r>
            <a:r>
              <a:rPr lang="en-US" altLang="zh-CN" dirty="0" smtClean="0"/>
              <a:t>P(1)</a:t>
            </a:r>
            <a:r>
              <a:rPr lang="zh-CN" altLang="en-US" dirty="0" smtClean="0"/>
              <a:t>，</a:t>
            </a:r>
            <a:r>
              <a:rPr lang="zh-CN" altLang="en-US" dirty="0"/>
              <a:t>发“</a:t>
            </a:r>
            <a:r>
              <a:rPr lang="en-US" altLang="zh-CN" dirty="0"/>
              <a:t>0”</a:t>
            </a:r>
            <a:r>
              <a:rPr lang="zh-CN" altLang="en-US" dirty="0"/>
              <a:t>的概率为</a:t>
            </a:r>
            <a:r>
              <a:rPr lang="en-US" altLang="zh-CN" dirty="0"/>
              <a:t>P(0) </a:t>
            </a:r>
            <a:r>
              <a:rPr lang="zh-CN" altLang="en-US" dirty="0"/>
              <a:t>，则同步检测时</a:t>
            </a:r>
            <a:r>
              <a:rPr lang="en-US" altLang="zh-CN" dirty="0"/>
              <a:t>2ASK</a:t>
            </a:r>
            <a:r>
              <a:rPr lang="zh-CN" altLang="en-US" dirty="0"/>
              <a:t>系统的</a:t>
            </a:r>
            <a:r>
              <a:rPr lang="zh-CN" altLang="en-US" dirty="0">
                <a:solidFill>
                  <a:srgbClr val="0000FF"/>
                </a:solidFill>
              </a:rPr>
              <a:t>总误码率</a:t>
            </a:r>
            <a:r>
              <a:rPr lang="zh-CN" altLang="en-US" dirty="0"/>
              <a:t>为</a:t>
            </a:r>
          </a:p>
          <a:p>
            <a:pPr lvl="1"/>
            <a:endParaRPr lang="zh-CN" altLang="en-US" dirty="0"/>
          </a:p>
          <a:p>
            <a:pPr lvl="1"/>
            <a:endParaRPr lang="en-US" altLang="zh-CN" dirty="0" smtClean="0"/>
          </a:p>
          <a:p>
            <a:pPr lvl="1"/>
            <a:endParaRPr lang="en-US" altLang="zh-CN" dirty="0" smtClean="0"/>
          </a:p>
          <a:p>
            <a:r>
              <a:rPr lang="zh-CN" altLang="en-US" dirty="0" smtClean="0"/>
              <a:t>上</a:t>
            </a:r>
            <a:r>
              <a:rPr lang="zh-CN" altLang="en-US" dirty="0"/>
              <a:t>式表明，当</a:t>
            </a:r>
            <a:r>
              <a:rPr lang="en-US" altLang="zh-CN" i="1" dirty="0"/>
              <a:t>P</a:t>
            </a:r>
            <a:r>
              <a:rPr lang="en-US" altLang="zh-CN" dirty="0"/>
              <a:t>(1) </a:t>
            </a:r>
            <a:r>
              <a:rPr lang="zh-CN" altLang="en-US" dirty="0"/>
              <a:t>、 </a:t>
            </a:r>
            <a:r>
              <a:rPr lang="en-US" altLang="zh-CN" i="1" dirty="0"/>
              <a:t>P</a:t>
            </a:r>
            <a:r>
              <a:rPr lang="en-US" altLang="zh-CN" dirty="0"/>
              <a:t>(0)</a:t>
            </a:r>
            <a:r>
              <a:rPr lang="zh-CN" altLang="en-US" dirty="0"/>
              <a:t>及</a:t>
            </a:r>
            <a:r>
              <a:rPr lang="en-US" altLang="zh-CN" i="1" dirty="0"/>
              <a:t>f</a:t>
            </a:r>
            <a:r>
              <a:rPr lang="en-US" altLang="zh-CN" baseline="-25000" dirty="0"/>
              <a:t>1</a:t>
            </a:r>
            <a:r>
              <a:rPr lang="en-US" altLang="zh-CN" dirty="0"/>
              <a:t>(</a:t>
            </a:r>
            <a:r>
              <a:rPr lang="en-US" altLang="zh-CN" i="1" dirty="0"/>
              <a:t>x</a:t>
            </a:r>
            <a:r>
              <a:rPr lang="en-US" altLang="zh-CN" dirty="0"/>
              <a:t>)</a:t>
            </a:r>
            <a:r>
              <a:rPr lang="zh-CN" altLang="en-US" dirty="0"/>
              <a:t>、</a:t>
            </a:r>
            <a:r>
              <a:rPr lang="en-US" altLang="zh-CN" i="1" dirty="0"/>
              <a:t>f</a:t>
            </a:r>
            <a:r>
              <a:rPr lang="en-US" altLang="zh-CN" baseline="-25000" dirty="0"/>
              <a:t>0</a:t>
            </a:r>
            <a:r>
              <a:rPr lang="en-US" altLang="zh-CN" dirty="0"/>
              <a:t>(</a:t>
            </a:r>
            <a:r>
              <a:rPr lang="en-US" altLang="zh-CN" i="1" dirty="0"/>
              <a:t>x</a:t>
            </a:r>
            <a:r>
              <a:rPr lang="en-US" altLang="zh-CN" dirty="0"/>
              <a:t>)</a:t>
            </a:r>
            <a:r>
              <a:rPr lang="zh-CN" altLang="en-US" dirty="0"/>
              <a:t>一定时，系统的误码率</a:t>
            </a:r>
            <a:r>
              <a:rPr lang="en-US" altLang="zh-CN" i="1" dirty="0" err="1"/>
              <a:t>P</a:t>
            </a:r>
            <a:r>
              <a:rPr lang="en-US" altLang="zh-CN" i="1" baseline="-25000" dirty="0" err="1"/>
              <a:t>e</a:t>
            </a:r>
            <a:r>
              <a:rPr lang="zh-CN" altLang="en-US" dirty="0"/>
              <a:t>与</a:t>
            </a:r>
            <a:r>
              <a:rPr lang="zh-CN" altLang="en-US" dirty="0">
                <a:solidFill>
                  <a:srgbClr val="FF0000"/>
                </a:solidFill>
              </a:rPr>
              <a:t>判决门限</a:t>
            </a:r>
            <a:r>
              <a:rPr lang="en-US" altLang="zh-CN" i="1" dirty="0">
                <a:solidFill>
                  <a:srgbClr val="FF0000"/>
                </a:solidFill>
              </a:rPr>
              <a:t>b</a:t>
            </a:r>
            <a:r>
              <a:rPr lang="zh-CN" altLang="en-US" dirty="0"/>
              <a:t>的选择密切相关。 </a:t>
            </a:r>
          </a:p>
        </p:txBody>
      </p:sp>
      <p:sp>
        <p:nvSpPr>
          <p:cNvPr id="79877" name="Rectangle 5"/>
          <p:cNvSpPr>
            <a:spLocks noChangeArrowheads="1"/>
          </p:cNvSpPr>
          <p:nvPr/>
        </p:nvSpPr>
        <p:spPr bwMode="auto">
          <a:xfrm>
            <a:off x="0" y="326231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79879" name="Rectangle 7"/>
          <p:cNvSpPr>
            <a:spLocks noChangeArrowheads="1"/>
          </p:cNvSpPr>
          <p:nvPr/>
        </p:nvSpPr>
        <p:spPr bwMode="auto">
          <a:xfrm>
            <a:off x="0" y="317658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79882" name="Rectangle 10"/>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79884" name="Rectangle 12"/>
          <p:cNvSpPr>
            <a:spLocks noChangeArrowheads="1"/>
          </p:cNvSpPr>
          <p:nvPr/>
        </p:nvSpPr>
        <p:spPr bwMode="auto">
          <a:xfrm>
            <a:off x="0" y="326231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79886" name="Rectangle 14"/>
          <p:cNvSpPr>
            <a:spLocks noChangeArrowheads="1"/>
          </p:cNvSpPr>
          <p:nvPr/>
        </p:nvSpPr>
        <p:spPr bwMode="auto">
          <a:xfrm>
            <a:off x="0" y="3176588"/>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3" name="Group 15"/>
          <p:cNvGrpSpPr>
            <a:grpSpLocks/>
          </p:cNvGrpSpPr>
          <p:nvPr/>
        </p:nvGrpSpPr>
        <p:grpSpPr bwMode="auto">
          <a:xfrm>
            <a:off x="1754510" y="1556792"/>
            <a:ext cx="5634980" cy="1043732"/>
            <a:chOff x="1264" y="3209"/>
            <a:chExt cx="3289" cy="568"/>
          </a:xfrm>
        </p:grpSpPr>
        <p:graphicFrame>
          <p:nvGraphicFramePr>
            <p:cNvPr id="79883" name="Object 11"/>
            <p:cNvGraphicFramePr>
              <a:graphicFrameLocks noChangeAspect="1"/>
            </p:cNvGraphicFramePr>
            <p:nvPr/>
          </p:nvGraphicFramePr>
          <p:xfrm>
            <a:off x="1264" y="3294"/>
            <a:ext cx="2098" cy="358"/>
          </p:xfrm>
          <a:graphic>
            <a:graphicData uri="http://schemas.openxmlformats.org/presentationml/2006/ole">
              <mc:AlternateContent xmlns:mc="http://schemas.openxmlformats.org/markup-compatibility/2006">
                <mc:Choice xmlns:v="urn:schemas-microsoft-com:vml" Requires="v">
                  <p:oleObj spid="_x0000_s45888" name="公式" r:id="rId3" imgW="1955800" imgH="330200" progId="Equation.3">
                    <p:embed/>
                  </p:oleObj>
                </mc:Choice>
                <mc:Fallback>
                  <p:oleObj name="公式" r:id="rId3" imgW="1955800" imgH="330200" progId="Equation.3">
                    <p:embed/>
                    <p:pic>
                      <p:nvPicPr>
                        <p:cNvPr id="0" name="Picture 6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 y="3294"/>
                          <a:ext cx="2098" cy="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85" name="Object 13"/>
            <p:cNvGraphicFramePr>
              <a:graphicFrameLocks noChangeAspect="1"/>
            </p:cNvGraphicFramePr>
            <p:nvPr/>
          </p:nvGraphicFramePr>
          <p:xfrm>
            <a:off x="3362" y="3209"/>
            <a:ext cx="1191" cy="568"/>
          </p:xfrm>
          <a:graphic>
            <a:graphicData uri="http://schemas.openxmlformats.org/presentationml/2006/ole">
              <mc:AlternateContent xmlns:mc="http://schemas.openxmlformats.org/markup-compatibility/2006">
                <mc:Choice xmlns:v="urn:schemas-microsoft-com:vml" Requires="v">
                  <p:oleObj spid="_x0000_s45889" name="公式" r:id="rId5" imgW="1054100" imgH="508000" progId="Equation.3">
                    <p:embed/>
                  </p:oleObj>
                </mc:Choice>
                <mc:Fallback>
                  <p:oleObj name="公式" r:id="rId5" imgW="1054100" imgH="508000" progId="Equation.3">
                    <p:embed/>
                    <p:pic>
                      <p:nvPicPr>
                        <p:cNvPr id="0" name="Picture 6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2" y="3209"/>
                          <a:ext cx="1191" cy="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 name="对象 3"/>
          <p:cNvGraphicFramePr>
            <a:graphicFrameLocks noChangeAspect="1"/>
          </p:cNvGraphicFramePr>
          <p:nvPr>
            <p:extLst>
              <p:ext uri="{D42A27DB-BD31-4B8C-83A1-F6EECF244321}">
                <p14:modId xmlns:p14="http://schemas.microsoft.com/office/powerpoint/2010/main" val="181367277"/>
              </p:ext>
            </p:extLst>
          </p:nvPr>
        </p:nvGraphicFramePr>
        <p:xfrm>
          <a:off x="2292626" y="4293096"/>
          <a:ext cx="4558747" cy="722590"/>
        </p:xfrm>
        <a:graphic>
          <a:graphicData uri="http://schemas.openxmlformats.org/presentationml/2006/ole">
            <mc:AlternateContent xmlns:mc="http://schemas.openxmlformats.org/markup-compatibility/2006">
              <mc:Choice xmlns:v="urn:schemas-microsoft-com:vml" Requires="v">
                <p:oleObj spid="_x0000_s45890" name="公式" r:id="rId7" imgW="2108200" imgH="330200" progId="Equation.3">
                  <p:embed/>
                </p:oleObj>
              </mc:Choice>
              <mc:Fallback>
                <p:oleObj name="公式" r:id="rId7" imgW="2108200" imgH="330200" progId="Equation.3">
                  <p:embed/>
                  <p:pic>
                    <p:nvPicPr>
                      <p:cNvPr id="0" name="Picture 66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2626" y="4293096"/>
                        <a:ext cx="4558747" cy="7225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037056923"/>
              </p:ext>
            </p:extLst>
          </p:nvPr>
        </p:nvGraphicFramePr>
        <p:xfrm>
          <a:off x="1763688" y="3645024"/>
          <a:ext cx="4831635" cy="576064"/>
        </p:xfrm>
        <a:graphic>
          <a:graphicData uri="http://schemas.openxmlformats.org/presentationml/2006/ole">
            <mc:AlternateContent xmlns:mc="http://schemas.openxmlformats.org/markup-compatibility/2006">
              <mc:Choice xmlns:v="urn:schemas-microsoft-com:vml" Requires="v">
                <p:oleObj spid="_x0000_s45891" name="公式" r:id="rId9" imgW="1917700" imgH="228600" progId="Equation.3">
                  <p:embed/>
                </p:oleObj>
              </mc:Choice>
              <mc:Fallback>
                <p:oleObj name="公式" r:id="rId9" imgW="1917700" imgH="228600" progId="Equation.3">
                  <p:embed/>
                  <p:pic>
                    <p:nvPicPr>
                      <p:cNvPr id="0" name="Picture 66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688" y="3645024"/>
                        <a:ext cx="4831635" cy="5760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椭圆 5"/>
          <p:cNvSpPr/>
          <p:nvPr/>
        </p:nvSpPr>
        <p:spPr>
          <a:xfrm>
            <a:off x="3131840" y="4221088"/>
            <a:ext cx="432048"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508104" y="4725144"/>
            <a:ext cx="432048"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9875">
                                            <p:txEl>
                                              <p:pRg st="3" end="3"/>
                                            </p:txEl>
                                          </p:spTgt>
                                        </p:tgtEl>
                                        <p:attrNameLst>
                                          <p:attrName>style.visibility</p:attrName>
                                        </p:attrNameLst>
                                      </p:cBhvr>
                                      <p:to>
                                        <p:strVal val="visible"/>
                                      </p:to>
                                    </p:set>
                                    <p:anim calcmode="lin" valueType="num">
                                      <p:cBhvr additive="base">
                                        <p:cTn id="7" dur="500" fill="hold"/>
                                        <p:tgtEl>
                                          <p:spTgt spid="7987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987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9875">
                                            <p:txEl>
                                              <p:pRg st="7" end="7"/>
                                            </p:txEl>
                                          </p:spTgt>
                                        </p:tgtEl>
                                        <p:attrNameLst>
                                          <p:attrName>style.visibility</p:attrName>
                                        </p:attrNameLst>
                                      </p:cBhvr>
                                      <p:to>
                                        <p:strVal val="visible"/>
                                      </p:to>
                                    </p:set>
                                    <p:anim calcmode="lin" valueType="num">
                                      <p:cBhvr additive="base">
                                        <p:cTn id="21" dur="500" fill="hold"/>
                                        <p:tgtEl>
                                          <p:spTgt spid="79875">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9875">
                                            <p:txEl>
                                              <p:pRg st="7" end="7"/>
                                            </p:txEl>
                                          </p:spTgt>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ppt_x"/>
                                          </p:val>
                                        </p:tav>
                                        <p:tav tm="100000">
                                          <p:val>
                                            <p:strVal val="#ppt_x"/>
                                          </p:val>
                                        </p:tav>
                                      </p:tavLst>
                                    </p:anim>
                                    <p:anim calcmode="lin" valueType="num">
                                      <p:cBhvr additive="base">
                                        <p:cTn id="27" dur="500" fill="hold"/>
                                        <p:tgtEl>
                                          <p:spTgt spid="20"/>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 presetClass="entr" presetSubtype="4"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zh-CN" altLang="en-US" dirty="0">
                <a:solidFill>
                  <a:srgbClr val="0000FF"/>
                </a:solidFill>
              </a:rPr>
              <a:t>最佳门限</a:t>
            </a:r>
          </a:p>
        </p:txBody>
      </p:sp>
      <p:sp>
        <p:nvSpPr>
          <p:cNvPr id="81923" name="Rectangle 3"/>
          <p:cNvSpPr>
            <a:spLocks noGrp="1" noChangeArrowheads="1"/>
          </p:cNvSpPr>
          <p:nvPr>
            <p:ph type="body" idx="1"/>
          </p:nvPr>
        </p:nvSpPr>
        <p:spPr>
          <a:xfrm>
            <a:off x="539552" y="1196752"/>
            <a:ext cx="8064896" cy="5256584"/>
          </a:xfrm>
        </p:spPr>
        <p:txBody>
          <a:bodyPr>
            <a:normAutofit fontScale="92500" lnSpcReduction="20000"/>
          </a:bodyPr>
          <a:lstStyle/>
          <a:p>
            <a:r>
              <a:rPr lang="zh-CN" altLang="en-US" dirty="0" smtClean="0">
                <a:solidFill>
                  <a:srgbClr val="0000FF"/>
                </a:solidFill>
              </a:rPr>
              <a:t>从曲线求解</a:t>
            </a:r>
            <a:endParaRPr lang="en-US" altLang="zh-CN" dirty="0" smtClean="0">
              <a:solidFill>
                <a:srgbClr val="0000FF"/>
              </a:solidFill>
            </a:endParaRPr>
          </a:p>
          <a:p>
            <a:endParaRPr lang="zh-CN" altLang="en-US" dirty="0" smtClean="0">
              <a:solidFill>
                <a:srgbClr val="0000FF"/>
              </a:solidFill>
            </a:endParaRPr>
          </a:p>
          <a:p>
            <a:pPr lvl="1"/>
            <a:endParaRPr lang="zh-CN" altLang="en-US" dirty="0" smtClean="0"/>
          </a:p>
          <a:p>
            <a:pPr lvl="1"/>
            <a:endParaRPr lang="zh-CN" altLang="en-US" dirty="0" smtClean="0"/>
          </a:p>
          <a:p>
            <a:pPr lvl="1"/>
            <a:endParaRPr lang="zh-CN" altLang="en-US" dirty="0" smtClean="0"/>
          </a:p>
          <a:p>
            <a:endParaRPr lang="zh-CN" altLang="en-US" dirty="0" smtClean="0"/>
          </a:p>
          <a:p>
            <a:r>
              <a:rPr lang="zh-CN" altLang="en-US" dirty="0" smtClean="0">
                <a:solidFill>
                  <a:srgbClr val="0000FF"/>
                </a:solidFill>
              </a:rPr>
              <a:t>分析</a:t>
            </a:r>
            <a:r>
              <a:rPr lang="zh-CN" altLang="en-US" dirty="0">
                <a:solidFill>
                  <a:srgbClr val="0000FF"/>
                </a:solidFill>
              </a:rPr>
              <a:t>可</a:t>
            </a:r>
            <a:r>
              <a:rPr lang="zh-CN" altLang="en-US" dirty="0" smtClean="0">
                <a:solidFill>
                  <a:srgbClr val="0000FF"/>
                </a:solidFill>
              </a:rPr>
              <a:t>得</a:t>
            </a:r>
            <a:r>
              <a:rPr lang="zh-CN" altLang="en-US" dirty="0" smtClean="0"/>
              <a:t>：</a:t>
            </a:r>
            <a:endParaRPr lang="en-US" altLang="zh-CN" dirty="0" smtClean="0"/>
          </a:p>
          <a:p>
            <a:r>
              <a:rPr lang="zh-CN" altLang="en-US" dirty="0" smtClean="0"/>
              <a:t>当</a:t>
            </a:r>
            <a:r>
              <a:rPr lang="zh-CN" altLang="en-US" dirty="0"/>
              <a:t>判决门限</a:t>
            </a:r>
            <a:r>
              <a:rPr lang="en-US" altLang="zh-CN" i="1" dirty="0"/>
              <a:t>b</a:t>
            </a:r>
            <a:r>
              <a:rPr lang="zh-CN" altLang="en-US" dirty="0"/>
              <a:t>取</a:t>
            </a:r>
            <a:r>
              <a:rPr lang="en-US" altLang="zh-CN" i="1" dirty="0">
                <a:solidFill>
                  <a:srgbClr val="0000FF"/>
                </a:solidFill>
              </a:rPr>
              <a:t>P</a:t>
            </a:r>
            <a:r>
              <a:rPr lang="en-US" altLang="zh-CN" dirty="0">
                <a:solidFill>
                  <a:srgbClr val="0000FF"/>
                </a:solidFill>
              </a:rPr>
              <a:t>(1)</a:t>
            </a:r>
            <a:r>
              <a:rPr lang="en-US" altLang="zh-CN" i="1" dirty="0">
                <a:solidFill>
                  <a:srgbClr val="0000FF"/>
                </a:solidFill>
              </a:rPr>
              <a:t>f</a:t>
            </a:r>
            <a:r>
              <a:rPr lang="en-US" altLang="zh-CN" baseline="-25000" dirty="0">
                <a:solidFill>
                  <a:srgbClr val="0000FF"/>
                </a:solidFill>
              </a:rPr>
              <a:t>1</a:t>
            </a:r>
            <a:r>
              <a:rPr lang="en-US" altLang="zh-CN" dirty="0">
                <a:solidFill>
                  <a:srgbClr val="0000FF"/>
                </a:solidFill>
              </a:rPr>
              <a:t>(</a:t>
            </a:r>
            <a:r>
              <a:rPr lang="en-US" altLang="zh-CN" i="1" dirty="0">
                <a:solidFill>
                  <a:srgbClr val="0000FF"/>
                </a:solidFill>
              </a:rPr>
              <a:t>x</a:t>
            </a:r>
            <a:r>
              <a:rPr lang="en-US" altLang="zh-CN" dirty="0">
                <a:solidFill>
                  <a:srgbClr val="0000FF"/>
                </a:solidFill>
              </a:rPr>
              <a:t>)</a:t>
            </a:r>
            <a:r>
              <a:rPr lang="zh-CN" altLang="en-US" dirty="0">
                <a:solidFill>
                  <a:srgbClr val="0000FF"/>
                </a:solidFill>
              </a:rPr>
              <a:t>与</a:t>
            </a:r>
            <a:r>
              <a:rPr lang="en-US" altLang="zh-CN" i="1" dirty="0">
                <a:solidFill>
                  <a:srgbClr val="0000FF"/>
                </a:solidFill>
              </a:rPr>
              <a:t>P</a:t>
            </a:r>
            <a:r>
              <a:rPr lang="en-US" altLang="zh-CN" dirty="0">
                <a:solidFill>
                  <a:srgbClr val="0000FF"/>
                </a:solidFill>
              </a:rPr>
              <a:t>(0)</a:t>
            </a:r>
            <a:r>
              <a:rPr lang="en-US" altLang="zh-CN" i="1" dirty="0">
                <a:solidFill>
                  <a:srgbClr val="0000FF"/>
                </a:solidFill>
              </a:rPr>
              <a:t>f</a:t>
            </a:r>
            <a:r>
              <a:rPr lang="en-US" altLang="zh-CN" baseline="-25000" dirty="0">
                <a:solidFill>
                  <a:srgbClr val="0000FF"/>
                </a:solidFill>
              </a:rPr>
              <a:t>0</a:t>
            </a:r>
            <a:r>
              <a:rPr lang="en-US" altLang="zh-CN" dirty="0">
                <a:solidFill>
                  <a:srgbClr val="0000FF"/>
                </a:solidFill>
              </a:rPr>
              <a:t>(</a:t>
            </a:r>
            <a:r>
              <a:rPr lang="en-US" altLang="zh-CN" i="1" dirty="0">
                <a:solidFill>
                  <a:srgbClr val="0000FF"/>
                </a:solidFill>
              </a:rPr>
              <a:t>x</a:t>
            </a:r>
            <a:r>
              <a:rPr lang="en-US" altLang="zh-CN" dirty="0">
                <a:solidFill>
                  <a:srgbClr val="0000FF"/>
                </a:solidFill>
              </a:rPr>
              <a:t>)</a:t>
            </a:r>
            <a:r>
              <a:rPr lang="zh-CN" altLang="en-US" dirty="0">
                <a:solidFill>
                  <a:srgbClr val="0000FF"/>
                </a:solidFill>
              </a:rPr>
              <a:t>两条曲线相交点</a:t>
            </a:r>
            <a:r>
              <a:rPr lang="en-US" altLang="zh-CN" i="1" dirty="0">
                <a:solidFill>
                  <a:srgbClr val="0000FF"/>
                </a:solidFill>
              </a:rPr>
              <a:t>b</a:t>
            </a:r>
            <a:r>
              <a:rPr lang="en-US" altLang="zh-CN" dirty="0">
                <a:solidFill>
                  <a:srgbClr val="0000FF"/>
                </a:solidFill>
              </a:rPr>
              <a:t>*</a:t>
            </a:r>
            <a:r>
              <a:rPr lang="zh-CN" altLang="en-US" dirty="0"/>
              <a:t>时，阴影的面积最小</a:t>
            </a:r>
            <a:r>
              <a:rPr lang="zh-CN" altLang="en-US" dirty="0" smtClean="0"/>
              <a:t>。即</a:t>
            </a:r>
            <a:r>
              <a:rPr lang="zh-CN" altLang="en-US" dirty="0"/>
              <a:t>判决门限取为</a:t>
            </a:r>
            <a:r>
              <a:rPr lang="en-US" altLang="zh-CN" i="1" dirty="0"/>
              <a:t>b</a:t>
            </a:r>
            <a:r>
              <a:rPr lang="en-US" altLang="zh-CN" dirty="0"/>
              <a:t>*</a:t>
            </a:r>
            <a:r>
              <a:rPr lang="zh-CN" altLang="en-US" dirty="0"/>
              <a:t>时，系统的误码率</a:t>
            </a:r>
            <a:r>
              <a:rPr lang="en-US" altLang="zh-CN" i="1" dirty="0" err="1"/>
              <a:t>P</a:t>
            </a:r>
            <a:r>
              <a:rPr lang="en-US" altLang="zh-CN" i="1" baseline="-25000" dirty="0" err="1"/>
              <a:t>e</a:t>
            </a:r>
            <a:r>
              <a:rPr lang="zh-CN" altLang="en-US" dirty="0"/>
              <a:t>最小</a:t>
            </a:r>
            <a:r>
              <a:rPr lang="zh-CN" altLang="en-US" dirty="0" smtClean="0"/>
              <a:t>。</a:t>
            </a:r>
            <a:endParaRPr lang="en-US" altLang="zh-CN" dirty="0" smtClean="0"/>
          </a:p>
          <a:p>
            <a:r>
              <a:rPr lang="zh-CN" altLang="en-US" dirty="0" smtClean="0"/>
              <a:t>这个</a:t>
            </a:r>
            <a:r>
              <a:rPr lang="zh-CN" altLang="en-US" dirty="0"/>
              <a:t>门限</a:t>
            </a:r>
            <a:r>
              <a:rPr lang="en-US" altLang="zh-CN" i="1" dirty="0"/>
              <a:t>b</a:t>
            </a:r>
            <a:r>
              <a:rPr lang="en-US" altLang="zh-CN" dirty="0"/>
              <a:t>*</a:t>
            </a:r>
            <a:r>
              <a:rPr lang="zh-CN" altLang="en-US" dirty="0" smtClean="0"/>
              <a:t>称为</a:t>
            </a:r>
            <a:r>
              <a:rPr lang="zh-CN" altLang="en-US" dirty="0" smtClean="0">
                <a:solidFill>
                  <a:srgbClr val="0000FF"/>
                </a:solidFill>
              </a:rPr>
              <a:t>最佳判决门限</a:t>
            </a:r>
            <a:r>
              <a:rPr lang="zh-CN" altLang="en-US" dirty="0" smtClean="0"/>
              <a:t>。</a:t>
            </a:r>
            <a:endParaRPr lang="zh-CN" altLang="en-US" dirty="0"/>
          </a:p>
        </p:txBody>
      </p:sp>
      <p:sp>
        <p:nvSpPr>
          <p:cNvPr id="5" name="灯片编号占位符 5"/>
          <p:cNvSpPr>
            <a:spLocks noGrp="1"/>
          </p:cNvSpPr>
          <p:nvPr>
            <p:ph type="sldNum" sz="quarter" idx="12"/>
          </p:nvPr>
        </p:nvSpPr>
        <p:spPr/>
        <p:txBody>
          <a:bodyPr/>
          <a:lstStyle/>
          <a:p>
            <a:fld id="{3E48C2D1-5B88-4508-8BA8-7216610EB77B}" type="slidenum">
              <a:rPr lang="en-US" altLang="zh-CN" smtClean="0"/>
              <a:pPr/>
              <a:t>77</a:t>
            </a:fld>
            <a:endParaRPr lang="en-US" altLang="zh-CN"/>
          </a:p>
        </p:txBody>
      </p:sp>
      <p:pic>
        <p:nvPicPr>
          <p:cNvPr id="81924" name="Picture 4" descr="t7-24"/>
          <p:cNvPicPr>
            <a:picLocks noChangeAspect="1" noChangeArrowheads="1"/>
          </p:cNvPicPr>
          <p:nvPr/>
        </p:nvPicPr>
        <p:blipFill>
          <a:blip r:embed="rId2" cstate="print"/>
          <a:srcRect l="19991" t="6871" r="19333" b="10234"/>
          <a:stretch>
            <a:fillRect/>
          </a:stretch>
        </p:blipFill>
        <p:spPr bwMode="auto">
          <a:xfrm>
            <a:off x="539552" y="1700808"/>
            <a:ext cx="4951413" cy="2239962"/>
          </a:xfrm>
          <a:prstGeom prst="rect">
            <a:avLst/>
          </a:prstGeom>
          <a:noFill/>
          <a:ln w="9525">
            <a:noFill/>
            <a:miter lim="800000"/>
            <a:headEnd/>
            <a:tailEnd/>
          </a:ln>
        </p:spPr>
      </p:pic>
      <p:sp>
        <p:nvSpPr>
          <p:cNvPr id="3" name="矩形 2"/>
          <p:cNvSpPr/>
          <p:nvPr/>
        </p:nvSpPr>
        <p:spPr>
          <a:xfrm>
            <a:off x="4499992" y="2276872"/>
            <a:ext cx="4427984" cy="120032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sz="2400" b="1" dirty="0" smtClean="0">
                <a:latin typeface="+mj-ea"/>
                <a:ea typeface="+mj-ea"/>
              </a:rPr>
              <a:t>改变</a:t>
            </a:r>
            <a:r>
              <a:rPr lang="zh-CN" altLang="en-US" sz="2400" b="1" dirty="0">
                <a:latin typeface="+mj-ea"/>
                <a:ea typeface="+mj-ea"/>
              </a:rPr>
              <a:t>判决门限</a:t>
            </a:r>
            <a:r>
              <a:rPr lang="en-US" altLang="zh-CN" sz="2400" b="1" i="1" dirty="0">
                <a:latin typeface="+mj-ea"/>
                <a:ea typeface="+mj-ea"/>
              </a:rPr>
              <a:t>b</a:t>
            </a:r>
            <a:r>
              <a:rPr lang="zh-CN" altLang="en-US" sz="2400" b="1" dirty="0">
                <a:latin typeface="+mj-ea"/>
                <a:ea typeface="+mj-ea"/>
              </a:rPr>
              <a:t>，阴影的面积将随之改变，即</a:t>
            </a:r>
            <a:r>
              <a:rPr lang="zh-CN" altLang="en-US" sz="2400" b="1" dirty="0">
                <a:solidFill>
                  <a:srgbClr val="0000FF"/>
                </a:solidFill>
                <a:latin typeface="+mj-ea"/>
                <a:ea typeface="+mj-ea"/>
              </a:rPr>
              <a:t>误码率</a:t>
            </a:r>
            <a:r>
              <a:rPr lang="en-US" altLang="zh-CN" sz="2400" b="1" i="1" dirty="0" err="1">
                <a:solidFill>
                  <a:srgbClr val="0000FF"/>
                </a:solidFill>
                <a:latin typeface="+mj-ea"/>
                <a:ea typeface="+mj-ea"/>
              </a:rPr>
              <a:t>P</a:t>
            </a:r>
            <a:r>
              <a:rPr lang="en-US" altLang="zh-CN" sz="2400" b="1" i="1" baseline="-25000" dirty="0" err="1">
                <a:solidFill>
                  <a:srgbClr val="0000FF"/>
                </a:solidFill>
                <a:latin typeface="+mj-ea"/>
                <a:ea typeface="+mj-ea"/>
              </a:rPr>
              <a:t>e</a:t>
            </a:r>
            <a:r>
              <a:rPr lang="zh-CN" altLang="en-US" sz="2400" b="1" dirty="0">
                <a:solidFill>
                  <a:srgbClr val="0000FF"/>
                </a:solidFill>
                <a:latin typeface="+mj-ea"/>
                <a:ea typeface="+mj-ea"/>
              </a:rPr>
              <a:t>的大小将随判决门限</a:t>
            </a:r>
            <a:r>
              <a:rPr lang="en-US" altLang="zh-CN" sz="2400" b="1" i="1" dirty="0">
                <a:solidFill>
                  <a:srgbClr val="0000FF"/>
                </a:solidFill>
                <a:latin typeface="+mj-ea"/>
                <a:ea typeface="+mj-ea"/>
              </a:rPr>
              <a:t>b</a:t>
            </a:r>
            <a:r>
              <a:rPr lang="zh-CN" altLang="en-US" sz="2400" b="1" dirty="0">
                <a:solidFill>
                  <a:srgbClr val="0000FF"/>
                </a:solidFill>
                <a:latin typeface="+mj-ea"/>
                <a:ea typeface="+mj-ea"/>
              </a:rPr>
              <a:t>而变化</a:t>
            </a:r>
            <a:r>
              <a:rPr lang="zh-CN" altLang="en-US" sz="2400" b="1" dirty="0">
                <a:latin typeface="+mj-ea"/>
                <a:ea typeface="+mj-ea"/>
              </a:rPr>
              <a:t>。</a:t>
            </a:r>
            <a:endParaRPr lang="en-US" altLang="zh-CN" sz="2400" b="1" dirty="0">
              <a:latin typeface="+mj-ea"/>
              <a:ea typeface="+mj-ea"/>
            </a:endParaRPr>
          </a:p>
        </p:txBody>
      </p:sp>
      <p:sp>
        <p:nvSpPr>
          <p:cNvPr id="2" name="矩形 1"/>
          <p:cNvSpPr/>
          <p:nvPr/>
        </p:nvSpPr>
        <p:spPr>
          <a:xfrm>
            <a:off x="4499992" y="1487282"/>
            <a:ext cx="4427984" cy="46166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sz="2400" b="1" dirty="0">
                <a:solidFill>
                  <a:srgbClr val="0000FF"/>
                </a:solidFill>
                <a:latin typeface="+mj-ea"/>
                <a:ea typeface="+mj-ea"/>
              </a:rPr>
              <a:t>误码率</a:t>
            </a:r>
            <a:r>
              <a:rPr lang="en-US" altLang="zh-CN" sz="2400" b="1" i="1" dirty="0" err="1">
                <a:solidFill>
                  <a:srgbClr val="0000FF"/>
                </a:solidFill>
                <a:latin typeface="+mj-ea"/>
                <a:ea typeface="+mj-ea"/>
              </a:rPr>
              <a:t>P</a:t>
            </a:r>
            <a:r>
              <a:rPr lang="en-US" altLang="zh-CN" sz="2400" b="1" i="1" baseline="-25000" dirty="0" err="1">
                <a:solidFill>
                  <a:srgbClr val="0000FF"/>
                </a:solidFill>
                <a:latin typeface="+mj-ea"/>
                <a:ea typeface="+mj-ea"/>
              </a:rPr>
              <a:t>e</a:t>
            </a:r>
            <a:r>
              <a:rPr lang="zh-CN" altLang="en-US" sz="2400" b="1" dirty="0">
                <a:solidFill>
                  <a:schemeClr val="tx1"/>
                </a:solidFill>
                <a:latin typeface="+mj-ea"/>
                <a:ea typeface="+mj-ea"/>
              </a:rPr>
              <a:t>等于图中</a:t>
            </a:r>
            <a:r>
              <a:rPr lang="zh-CN" altLang="en-US" sz="2400" b="1" dirty="0">
                <a:solidFill>
                  <a:srgbClr val="FF0000"/>
                </a:solidFill>
                <a:latin typeface="+mj-ea"/>
                <a:ea typeface="+mj-ea"/>
              </a:rPr>
              <a:t>阴影的面积</a:t>
            </a:r>
            <a:r>
              <a:rPr lang="zh-CN" altLang="en-US" sz="2400" b="1" dirty="0">
                <a:solidFill>
                  <a:srgbClr val="0000FF"/>
                </a:solidFill>
                <a:latin typeface="+mj-ea"/>
                <a:ea typeface="+mj-ea"/>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23">
                                            <p:txEl>
                                              <p:pRg st="6" end="6"/>
                                            </p:txEl>
                                          </p:spTgt>
                                        </p:tgtEl>
                                        <p:attrNameLst>
                                          <p:attrName>style.visibility</p:attrName>
                                        </p:attrNameLst>
                                      </p:cBhvr>
                                      <p:to>
                                        <p:strVal val="visible"/>
                                      </p:to>
                                    </p:set>
                                    <p:anim calcmode="lin" valueType="num">
                                      <p:cBhvr additive="base">
                                        <p:cTn id="19" dur="500" fill="hold"/>
                                        <p:tgtEl>
                                          <p:spTgt spid="8192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23">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1923">
                                            <p:txEl>
                                              <p:pRg st="7" end="7"/>
                                            </p:txEl>
                                          </p:spTgt>
                                        </p:tgtEl>
                                        <p:attrNameLst>
                                          <p:attrName>style.visibility</p:attrName>
                                        </p:attrNameLst>
                                      </p:cBhvr>
                                      <p:to>
                                        <p:strVal val="visible"/>
                                      </p:to>
                                    </p:set>
                                    <p:anim calcmode="lin" valueType="num">
                                      <p:cBhvr additive="base">
                                        <p:cTn id="23" dur="500" fill="hold"/>
                                        <p:tgtEl>
                                          <p:spTgt spid="8192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192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1923">
                                            <p:txEl>
                                              <p:pRg st="8" end="8"/>
                                            </p:txEl>
                                          </p:spTgt>
                                        </p:tgtEl>
                                        <p:attrNameLst>
                                          <p:attrName>style.visibility</p:attrName>
                                        </p:attrNameLst>
                                      </p:cBhvr>
                                      <p:to>
                                        <p:strVal val="visible"/>
                                      </p:to>
                                    </p:set>
                                    <p:anim calcmode="lin" valueType="num">
                                      <p:cBhvr additive="base">
                                        <p:cTn id="29" dur="500" fill="hold"/>
                                        <p:tgtEl>
                                          <p:spTgt spid="81923">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192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normAutofit/>
          </a:bodyPr>
          <a:lstStyle/>
          <a:p>
            <a:r>
              <a:rPr lang="zh-CN" altLang="en-US" dirty="0"/>
              <a:t>最佳</a:t>
            </a:r>
            <a:r>
              <a:rPr lang="zh-CN" altLang="en-US" dirty="0" smtClean="0"/>
              <a:t>门限</a:t>
            </a:r>
            <a:r>
              <a:rPr lang="en-US" altLang="zh-CN" dirty="0" smtClean="0"/>
              <a:t>--</a:t>
            </a:r>
            <a:r>
              <a:rPr lang="zh-CN" altLang="en-US" dirty="0">
                <a:solidFill>
                  <a:srgbClr val="0000FF"/>
                </a:solidFill>
              </a:rPr>
              <a:t>从公式</a:t>
            </a:r>
            <a:r>
              <a:rPr lang="zh-CN" altLang="en-US" dirty="0" smtClean="0">
                <a:solidFill>
                  <a:srgbClr val="0000FF"/>
                </a:solidFill>
              </a:rPr>
              <a:t>求解</a:t>
            </a:r>
            <a:endParaRPr lang="zh-CN" altLang="en-US" dirty="0"/>
          </a:p>
        </p:txBody>
      </p:sp>
      <p:sp>
        <p:nvSpPr>
          <p:cNvPr id="82947" name="Rectangle 3"/>
          <p:cNvSpPr>
            <a:spLocks noGrp="1" noChangeArrowheads="1"/>
          </p:cNvSpPr>
          <p:nvPr>
            <p:ph type="body" idx="1"/>
          </p:nvPr>
        </p:nvSpPr>
        <p:spPr>
          <a:xfrm>
            <a:off x="539552" y="1196752"/>
            <a:ext cx="8064896" cy="5472608"/>
          </a:xfrm>
        </p:spPr>
        <p:txBody>
          <a:bodyPr>
            <a:normAutofit lnSpcReduction="10000"/>
          </a:bodyPr>
          <a:lstStyle/>
          <a:p>
            <a:r>
              <a:rPr lang="zh-CN" altLang="en-US" dirty="0" smtClean="0"/>
              <a:t>最佳判决门限也可通过求</a:t>
            </a:r>
            <a:r>
              <a:rPr lang="zh-CN" altLang="en-US" dirty="0" smtClean="0">
                <a:solidFill>
                  <a:srgbClr val="0000FF"/>
                </a:solidFill>
              </a:rPr>
              <a:t>误码率</a:t>
            </a:r>
            <a:r>
              <a:rPr lang="en-US" altLang="zh-CN" i="1" dirty="0" err="1">
                <a:solidFill>
                  <a:srgbClr val="0000FF"/>
                </a:solidFill>
              </a:rPr>
              <a:t>P</a:t>
            </a:r>
            <a:r>
              <a:rPr lang="en-US" altLang="zh-CN" i="1" baseline="-25000" dirty="0" err="1">
                <a:solidFill>
                  <a:srgbClr val="0000FF"/>
                </a:solidFill>
              </a:rPr>
              <a:t>e</a:t>
            </a:r>
            <a:r>
              <a:rPr lang="zh-CN" altLang="en-US" dirty="0">
                <a:solidFill>
                  <a:srgbClr val="0000FF"/>
                </a:solidFill>
              </a:rPr>
              <a:t>关于判决门限</a:t>
            </a:r>
            <a:r>
              <a:rPr lang="en-US" altLang="zh-CN" i="1" dirty="0">
                <a:solidFill>
                  <a:srgbClr val="0000FF"/>
                </a:solidFill>
              </a:rPr>
              <a:t>b</a:t>
            </a:r>
            <a:r>
              <a:rPr lang="zh-CN" altLang="en-US" dirty="0" smtClean="0">
                <a:solidFill>
                  <a:srgbClr val="0000FF"/>
                </a:solidFill>
              </a:rPr>
              <a:t>的最小值</a:t>
            </a:r>
            <a:r>
              <a:rPr lang="zh-CN" altLang="en-US" dirty="0" smtClean="0"/>
              <a:t>的方法得到，令</a:t>
            </a:r>
          </a:p>
          <a:p>
            <a:pPr lvl="2"/>
            <a:endParaRPr lang="zh-CN" altLang="en-US" dirty="0" smtClean="0"/>
          </a:p>
          <a:p>
            <a:r>
              <a:rPr lang="zh-CN" altLang="en-US" dirty="0" smtClean="0"/>
              <a:t>得到</a:t>
            </a:r>
          </a:p>
          <a:p>
            <a:r>
              <a:rPr lang="zh-CN" altLang="en-US" dirty="0" smtClean="0"/>
              <a:t>即 </a:t>
            </a:r>
          </a:p>
          <a:p>
            <a:r>
              <a:rPr lang="zh-CN" altLang="en-US" dirty="0" smtClean="0"/>
              <a:t>将</a:t>
            </a:r>
            <a:r>
              <a:rPr lang="en-US" altLang="zh-CN" i="1" dirty="0"/>
              <a:t>f</a:t>
            </a:r>
            <a:r>
              <a:rPr lang="en-US" altLang="zh-CN" baseline="-25000" dirty="0"/>
              <a:t>1</a:t>
            </a:r>
            <a:r>
              <a:rPr lang="en-US" altLang="zh-CN" dirty="0"/>
              <a:t>(</a:t>
            </a:r>
            <a:r>
              <a:rPr lang="en-US" altLang="zh-CN" i="1" dirty="0"/>
              <a:t>x</a:t>
            </a:r>
            <a:r>
              <a:rPr lang="en-US" altLang="zh-CN" dirty="0"/>
              <a:t>)</a:t>
            </a:r>
            <a:r>
              <a:rPr lang="zh-CN" altLang="en-US" dirty="0"/>
              <a:t>和</a:t>
            </a:r>
            <a:r>
              <a:rPr lang="en-US" altLang="zh-CN" i="1" dirty="0"/>
              <a:t>f</a:t>
            </a:r>
            <a:r>
              <a:rPr lang="en-US" altLang="zh-CN" baseline="-25000" dirty="0"/>
              <a:t>0</a:t>
            </a:r>
            <a:r>
              <a:rPr lang="en-US" altLang="zh-CN" dirty="0"/>
              <a:t>(</a:t>
            </a:r>
            <a:r>
              <a:rPr lang="en-US" altLang="zh-CN" i="1" dirty="0"/>
              <a:t>x</a:t>
            </a:r>
            <a:r>
              <a:rPr lang="en-US" altLang="zh-CN" dirty="0"/>
              <a:t>)</a:t>
            </a:r>
            <a:r>
              <a:rPr lang="zh-CN" altLang="en-US" dirty="0" smtClean="0"/>
              <a:t>的公式代入上式，得到</a:t>
            </a:r>
          </a:p>
          <a:p>
            <a:pPr lvl="1"/>
            <a:endParaRPr lang="zh-CN" altLang="en-US" dirty="0" smtClean="0"/>
          </a:p>
          <a:p>
            <a:pPr lvl="1"/>
            <a:endParaRPr lang="zh-CN" altLang="en-US" dirty="0" smtClean="0"/>
          </a:p>
          <a:p>
            <a:r>
              <a:rPr lang="zh-CN" altLang="en-US" dirty="0" smtClean="0"/>
              <a:t>化简，整理后可得：</a:t>
            </a:r>
          </a:p>
          <a:p>
            <a:r>
              <a:rPr lang="zh-CN" altLang="en-US" dirty="0" smtClean="0"/>
              <a:t>此式就是所需的最佳判决门限。</a:t>
            </a:r>
            <a:endParaRPr lang="zh-CN" altLang="en-US" dirty="0"/>
          </a:p>
        </p:txBody>
      </p:sp>
      <p:sp>
        <p:nvSpPr>
          <p:cNvPr id="11" name="灯片编号占位符 5"/>
          <p:cNvSpPr>
            <a:spLocks noGrp="1"/>
          </p:cNvSpPr>
          <p:nvPr>
            <p:ph type="sldNum" sz="quarter" idx="12"/>
          </p:nvPr>
        </p:nvSpPr>
        <p:spPr/>
        <p:txBody>
          <a:bodyPr/>
          <a:lstStyle/>
          <a:p>
            <a:fld id="{682F782C-19A0-45AB-9D19-65D8CFA1D845}" type="slidenum">
              <a:rPr lang="en-US" altLang="zh-CN" smtClean="0"/>
              <a:pPr/>
              <a:t>78</a:t>
            </a:fld>
            <a:endParaRPr lang="en-US" altLang="zh-CN"/>
          </a:p>
        </p:txBody>
      </p:sp>
      <p:graphicFrame>
        <p:nvGraphicFramePr>
          <p:cNvPr id="82948" name="Object 4"/>
          <p:cNvGraphicFramePr>
            <a:graphicFrameLocks noChangeAspect="1"/>
          </p:cNvGraphicFramePr>
          <p:nvPr>
            <p:extLst>
              <p:ext uri="{D42A27DB-BD31-4B8C-83A1-F6EECF244321}">
                <p14:modId xmlns:p14="http://schemas.microsoft.com/office/powerpoint/2010/main" val="3595808941"/>
              </p:ext>
            </p:extLst>
          </p:nvPr>
        </p:nvGraphicFramePr>
        <p:xfrm>
          <a:off x="5292080" y="1700808"/>
          <a:ext cx="1088579" cy="841590"/>
        </p:xfrm>
        <a:graphic>
          <a:graphicData uri="http://schemas.openxmlformats.org/presentationml/2006/ole">
            <mc:AlternateContent xmlns:mc="http://schemas.openxmlformats.org/markup-compatibility/2006">
              <mc:Choice xmlns:v="urn:schemas-microsoft-com:vml" Requires="v">
                <p:oleObj spid="_x0000_s278116" name="公式" r:id="rId3" imgW="507780" imgH="393529" progId="Equation.3">
                  <p:embed/>
                </p:oleObj>
              </mc:Choice>
              <mc:Fallback>
                <p:oleObj name="公式" r:id="rId3" imgW="507780" imgH="393529" progId="Equation.3">
                  <p:embed/>
                  <p:pic>
                    <p:nvPicPr>
                      <p:cNvPr id="0" name="Picture 3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1700808"/>
                        <a:ext cx="1088579" cy="8415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50" name="Object 6"/>
          <p:cNvGraphicFramePr>
            <a:graphicFrameLocks noChangeAspect="1"/>
          </p:cNvGraphicFramePr>
          <p:nvPr>
            <p:extLst>
              <p:ext uri="{D42A27DB-BD31-4B8C-83A1-F6EECF244321}">
                <p14:modId xmlns:p14="http://schemas.microsoft.com/office/powerpoint/2010/main" val="2440913741"/>
              </p:ext>
            </p:extLst>
          </p:nvPr>
        </p:nvGraphicFramePr>
        <p:xfrm>
          <a:off x="1691680" y="2564904"/>
          <a:ext cx="3364520" cy="457770"/>
        </p:xfrm>
        <a:graphic>
          <a:graphicData uri="http://schemas.openxmlformats.org/presentationml/2006/ole">
            <mc:AlternateContent xmlns:mc="http://schemas.openxmlformats.org/markup-compatibility/2006">
              <mc:Choice xmlns:v="urn:schemas-microsoft-com:vml" Requires="v">
                <p:oleObj spid="_x0000_s278117" name="公式" r:id="rId5" imgW="1752600" imgH="241300" progId="Equation.3">
                  <p:embed/>
                </p:oleObj>
              </mc:Choice>
              <mc:Fallback>
                <p:oleObj name="公式" r:id="rId5" imgW="1752600" imgH="241300" progId="Equation.3">
                  <p:embed/>
                  <p:pic>
                    <p:nvPicPr>
                      <p:cNvPr id="0" name="Picture 39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680" y="2564904"/>
                        <a:ext cx="3364520" cy="4577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52" name="Object 8"/>
          <p:cNvGraphicFramePr>
            <a:graphicFrameLocks noChangeAspect="1"/>
          </p:cNvGraphicFramePr>
          <p:nvPr>
            <p:extLst>
              <p:ext uri="{D42A27DB-BD31-4B8C-83A1-F6EECF244321}">
                <p14:modId xmlns:p14="http://schemas.microsoft.com/office/powerpoint/2010/main" val="1794459887"/>
              </p:ext>
            </p:extLst>
          </p:nvPr>
        </p:nvGraphicFramePr>
        <p:xfrm>
          <a:off x="1475656" y="3205163"/>
          <a:ext cx="2700338" cy="419100"/>
        </p:xfrm>
        <a:graphic>
          <a:graphicData uri="http://schemas.openxmlformats.org/presentationml/2006/ole">
            <mc:AlternateContent xmlns:mc="http://schemas.openxmlformats.org/markup-compatibility/2006">
              <mc:Choice xmlns:v="urn:schemas-microsoft-com:vml" Requires="v">
                <p:oleObj spid="_x0000_s278118" name="公式" r:id="rId7" imgW="1536700" imgH="241300" progId="Equation.3">
                  <p:embed/>
                </p:oleObj>
              </mc:Choice>
              <mc:Fallback>
                <p:oleObj name="公式" r:id="rId7" imgW="1536700" imgH="241300" progId="Equation.3">
                  <p:embed/>
                  <p:pic>
                    <p:nvPicPr>
                      <p:cNvPr id="0" name="Picture 39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5656" y="3205163"/>
                        <a:ext cx="2700338"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55" name="Rectangle 11"/>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82954" name="Object 10"/>
          <p:cNvGraphicFramePr>
            <a:graphicFrameLocks noChangeAspect="1"/>
          </p:cNvGraphicFramePr>
          <p:nvPr>
            <p:extLst>
              <p:ext uri="{D42A27DB-BD31-4B8C-83A1-F6EECF244321}">
                <p14:modId xmlns:p14="http://schemas.microsoft.com/office/powerpoint/2010/main" val="862573784"/>
              </p:ext>
            </p:extLst>
          </p:nvPr>
        </p:nvGraphicFramePr>
        <p:xfrm>
          <a:off x="1763688" y="4293096"/>
          <a:ext cx="5221287" cy="814388"/>
        </p:xfrm>
        <a:graphic>
          <a:graphicData uri="http://schemas.openxmlformats.org/presentationml/2006/ole">
            <mc:AlternateContent xmlns:mc="http://schemas.openxmlformats.org/markup-compatibility/2006">
              <mc:Choice xmlns:v="urn:schemas-microsoft-com:vml" Requires="v">
                <p:oleObj spid="_x0000_s278119" name="公式" r:id="rId9" imgW="3111500" imgH="482600" progId="Equation.3">
                  <p:embed/>
                </p:oleObj>
              </mc:Choice>
              <mc:Fallback>
                <p:oleObj name="公式" r:id="rId9" imgW="3111500" imgH="482600" progId="Equation.3">
                  <p:embed/>
                  <p:pic>
                    <p:nvPicPr>
                      <p:cNvPr id="0" name="Picture 4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688" y="4293096"/>
                        <a:ext cx="5221287" cy="814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57" name="Rectangle 13"/>
          <p:cNvSpPr>
            <a:spLocks noChangeArrowheads="1"/>
          </p:cNvSpPr>
          <p:nvPr/>
        </p:nvSpPr>
        <p:spPr bwMode="auto">
          <a:xfrm>
            <a:off x="0" y="32051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82956" name="Object 12"/>
          <p:cNvGraphicFramePr>
            <a:graphicFrameLocks noChangeAspect="1"/>
          </p:cNvGraphicFramePr>
          <p:nvPr>
            <p:extLst>
              <p:ext uri="{D42A27DB-BD31-4B8C-83A1-F6EECF244321}">
                <p14:modId xmlns:p14="http://schemas.microsoft.com/office/powerpoint/2010/main" val="1323796935"/>
              </p:ext>
            </p:extLst>
          </p:nvPr>
        </p:nvGraphicFramePr>
        <p:xfrm>
          <a:off x="4211960" y="5229200"/>
          <a:ext cx="2249488" cy="782638"/>
        </p:xfrm>
        <a:graphic>
          <a:graphicData uri="http://schemas.openxmlformats.org/presentationml/2006/ole">
            <mc:AlternateContent xmlns:mc="http://schemas.openxmlformats.org/markup-compatibility/2006">
              <mc:Choice xmlns:v="urn:schemas-microsoft-com:vml" Requires="v">
                <p:oleObj spid="_x0000_s278120" name="公式" r:id="rId11" imgW="1282700" imgH="444500" progId="Equation.3">
                  <p:embed/>
                </p:oleObj>
              </mc:Choice>
              <mc:Fallback>
                <p:oleObj name="公式" r:id="rId11" imgW="1282700" imgH="444500" progId="Equation.3">
                  <p:embed/>
                  <p:pic>
                    <p:nvPicPr>
                      <p:cNvPr id="0" name="Picture 40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11960" y="5229200"/>
                        <a:ext cx="2249488" cy="782638"/>
                      </a:xfrm>
                      <a:prstGeom prst="rect">
                        <a:avLst/>
                      </a:prstGeom>
                      <a:noFill/>
                      <a:ln w="28575">
                        <a:solidFill>
                          <a:srgbClr val="00CC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0562887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947">
                                            <p:txEl>
                                              <p:pRg st="2" end="2"/>
                                            </p:txEl>
                                          </p:spTgt>
                                        </p:tgtEl>
                                        <p:attrNameLst>
                                          <p:attrName>style.visibility</p:attrName>
                                        </p:attrNameLst>
                                      </p:cBhvr>
                                      <p:to>
                                        <p:strVal val="visible"/>
                                      </p:to>
                                    </p:set>
                                    <p:anim calcmode="lin" valueType="num">
                                      <p:cBhvr additive="base">
                                        <p:cTn id="7" dur="500" fill="hold"/>
                                        <p:tgtEl>
                                          <p:spTgt spid="8294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294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2950"/>
                                        </p:tgtEl>
                                        <p:attrNameLst>
                                          <p:attrName>style.visibility</p:attrName>
                                        </p:attrNameLst>
                                      </p:cBhvr>
                                      <p:to>
                                        <p:strVal val="visible"/>
                                      </p:to>
                                    </p:set>
                                    <p:anim calcmode="lin" valueType="num">
                                      <p:cBhvr additive="base">
                                        <p:cTn id="11" dur="500" fill="hold"/>
                                        <p:tgtEl>
                                          <p:spTgt spid="82950"/>
                                        </p:tgtEl>
                                        <p:attrNameLst>
                                          <p:attrName>ppt_x</p:attrName>
                                        </p:attrNameLst>
                                      </p:cBhvr>
                                      <p:tavLst>
                                        <p:tav tm="0">
                                          <p:val>
                                            <p:strVal val="#ppt_x"/>
                                          </p:val>
                                        </p:tav>
                                        <p:tav tm="100000">
                                          <p:val>
                                            <p:strVal val="#ppt_x"/>
                                          </p:val>
                                        </p:tav>
                                      </p:tavLst>
                                    </p:anim>
                                    <p:anim calcmode="lin" valueType="num">
                                      <p:cBhvr additive="base">
                                        <p:cTn id="12" dur="500" fill="hold"/>
                                        <p:tgtEl>
                                          <p:spTgt spid="829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2947">
                                            <p:txEl>
                                              <p:pRg st="3" end="3"/>
                                            </p:txEl>
                                          </p:spTgt>
                                        </p:tgtEl>
                                        <p:attrNameLst>
                                          <p:attrName>style.visibility</p:attrName>
                                        </p:attrNameLst>
                                      </p:cBhvr>
                                      <p:to>
                                        <p:strVal val="visible"/>
                                      </p:to>
                                    </p:set>
                                    <p:anim calcmode="lin" valueType="num">
                                      <p:cBhvr additive="base">
                                        <p:cTn id="17" dur="500" fill="hold"/>
                                        <p:tgtEl>
                                          <p:spTgt spid="8294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2947">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2952"/>
                                        </p:tgtEl>
                                        <p:attrNameLst>
                                          <p:attrName>style.visibility</p:attrName>
                                        </p:attrNameLst>
                                      </p:cBhvr>
                                      <p:to>
                                        <p:strVal val="visible"/>
                                      </p:to>
                                    </p:set>
                                    <p:anim calcmode="lin" valueType="num">
                                      <p:cBhvr additive="base">
                                        <p:cTn id="21" dur="500" fill="hold"/>
                                        <p:tgtEl>
                                          <p:spTgt spid="82952"/>
                                        </p:tgtEl>
                                        <p:attrNameLst>
                                          <p:attrName>ppt_x</p:attrName>
                                        </p:attrNameLst>
                                      </p:cBhvr>
                                      <p:tavLst>
                                        <p:tav tm="0">
                                          <p:val>
                                            <p:strVal val="#ppt_x"/>
                                          </p:val>
                                        </p:tav>
                                        <p:tav tm="100000">
                                          <p:val>
                                            <p:strVal val="#ppt_x"/>
                                          </p:val>
                                        </p:tav>
                                      </p:tavLst>
                                    </p:anim>
                                    <p:anim calcmode="lin" valueType="num">
                                      <p:cBhvr additive="base">
                                        <p:cTn id="22" dur="500" fill="hold"/>
                                        <p:tgtEl>
                                          <p:spTgt spid="8295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2947">
                                            <p:txEl>
                                              <p:pRg st="4" end="4"/>
                                            </p:txEl>
                                          </p:spTgt>
                                        </p:tgtEl>
                                        <p:attrNameLst>
                                          <p:attrName>style.visibility</p:attrName>
                                        </p:attrNameLst>
                                      </p:cBhvr>
                                      <p:to>
                                        <p:strVal val="visible"/>
                                      </p:to>
                                    </p:set>
                                    <p:anim calcmode="lin" valueType="num">
                                      <p:cBhvr additive="base">
                                        <p:cTn id="27" dur="500" fill="hold"/>
                                        <p:tgtEl>
                                          <p:spTgt spid="8294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294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2954"/>
                                        </p:tgtEl>
                                        <p:attrNameLst>
                                          <p:attrName>style.visibility</p:attrName>
                                        </p:attrNameLst>
                                      </p:cBhvr>
                                      <p:to>
                                        <p:strVal val="visible"/>
                                      </p:to>
                                    </p:set>
                                    <p:anim calcmode="lin" valueType="num">
                                      <p:cBhvr additive="base">
                                        <p:cTn id="31" dur="500" fill="hold"/>
                                        <p:tgtEl>
                                          <p:spTgt spid="82954"/>
                                        </p:tgtEl>
                                        <p:attrNameLst>
                                          <p:attrName>ppt_x</p:attrName>
                                        </p:attrNameLst>
                                      </p:cBhvr>
                                      <p:tavLst>
                                        <p:tav tm="0">
                                          <p:val>
                                            <p:strVal val="#ppt_x"/>
                                          </p:val>
                                        </p:tav>
                                        <p:tav tm="100000">
                                          <p:val>
                                            <p:strVal val="#ppt_x"/>
                                          </p:val>
                                        </p:tav>
                                      </p:tavLst>
                                    </p:anim>
                                    <p:anim calcmode="lin" valueType="num">
                                      <p:cBhvr additive="base">
                                        <p:cTn id="32" dur="500" fill="hold"/>
                                        <p:tgtEl>
                                          <p:spTgt spid="8295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2947">
                                            <p:txEl>
                                              <p:pRg st="7" end="7"/>
                                            </p:txEl>
                                          </p:spTgt>
                                        </p:tgtEl>
                                        <p:attrNameLst>
                                          <p:attrName>style.visibility</p:attrName>
                                        </p:attrNameLst>
                                      </p:cBhvr>
                                      <p:to>
                                        <p:strVal val="visible"/>
                                      </p:to>
                                    </p:set>
                                    <p:anim calcmode="lin" valueType="num">
                                      <p:cBhvr additive="base">
                                        <p:cTn id="37" dur="500" fill="hold"/>
                                        <p:tgtEl>
                                          <p:spTgt spid="82947">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2947">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2956"/>
                                        </p:tgtEl>
                                        <p:attrNameLst>
                                          <p:attrName>style.visibility</p:attrName>
                                        </p:attrNameLst>
                                      </p:cBhvr>
                                      <p:to>
                                        <p:strVal val="visible"/>
                                      </p:to>
                                    </p:set>
                                    <p:anim calcmode="lin" valueType="num">
                                      <p:cBhvr additive="base">
                                        <p:cTn id="41" dur="500" fill="hold"/>
                                        <p:tgtEl>
                                          <p:spTgt spid="82956"/>
                                        </p:tgtEl>
                                        <p:attrNameLst>
                                          <p:attrName>ppt_x</p:attrName>
                                        </p:attrNameLst>
                                      </p:cBhvr>
                                      <p:tavLst>
                                        <p:tav tm="0">
                                          <p:val>
                                            <p:strVal val="#ppt_x"/>
                                          </p:val>
                                        </p:tav>
                                        <p:tav tm="100000">
                                          <p:val>
                                            <p:strVal val="#ppt_x"/>
                                          </p:val>
                                        </p:tav>
                                      </p:tavLst>
                                    </p:anim>
                                    <p:anim calcmode="lin" valueType="num">
                                      <p:cBhvr additive="base">
                                        <p:cTn id="42" dur="500" fill="hold"/>
                                        <p:tgtEl>
                                          <p:spTgt spid="82956"/>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2" presetClass="entr" presetSubtype="4" fill="hold" nodeType="afterEffect">
                                  <p:stCondLst>
                                    <p:cond delay="0"/>
                                  </p:stCondLst>
                                  <p:childTnLst>
                                    <p:set>
                                      <p:cBhvr>
                                        <p:cTn id="45" dur="1" fill="hold">
                                          <p:stCondLst>
                                            <p:cond delay="0"/>
                                          </p:stCondLst>
                                        </p:cTn>
                                        <p:tgtEl>
                                          <p:spTgt spid="82947">
                                            <p:txEl>
                                              <p:pRg st="8" end="8"/>
                                            </p:txEl>
                                          </p:spTgt>
                                        </p:tgtEl>
                                        <p:attrNameLst>
                                          <p:attrName>style.visibility</p:attrName>
                                        </p:attrNameLst>
                                      </p:cBhvr>
                                      <p:to>
                                        <p:strVal val="visible"/>
                                      </p:to>
                                    </p:set>
                                    <p:anim calcmode="lin" valueType="num">
                                      <p:cBhvr additive="base">
                                        <p:cTn id="46" dur="500" fill="hold"/>
                                        <p:tgtEl>
                                          <p:spTgt spid="82947">
                                            <p:txEl>
                                              <p:pRg st="8" end="8"/>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8294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body" idx="1"/>
          </p:nvPr>
        </p:nvSpPr>
        <p:spPr/>
        <p:txBody>
          <a:bodyPr>
            <a:normAutofit/>
          </a:bodyPr>
          <a:lstStyle/>
          <a:p>
            <a:r>
              <a:rPr lang="zh-CN" altLang="en-US" dirty="0" smtClean="0"/>
              <a:t>若发送“</a:t>
            </a:r>
            <a:r>
              <a:rPr lang="en-US" altLang="zh-CN" dirty="0" smtClean="0"/>
              <a:t>1”</a:t>
            </a:r>
            <a:r>
              <a:rPr lang="zh-CN" altLang="en-US" dirty="0" smtClean="0"/>
              <a:t>和“</a:t>
            </a:r>
            <a:r>
              <a:rPr lang="en-US" altLang="zh-CN" dirty="0" smtClean="0"/>
              <a:t>0”</a:t>
            </a:r>
            <a:r>
              <a:rPr lang="zh-CN" altLang="en-US" dirty="0" smtClean="0"/>
              <a:t>的概率相等，则最佳判决门限为：</a:t>
            </a:r>
            <a:r>
              <a:rPr lang="en-US" altLang="zh-CN" i="1" dirty="0" smtClean="0">
                <a:solidFill>
                  <a:srgbClr val="FF0000"/>
                </a:solidFill>
              </a:rPr>
              <a:t>b</a:t>
            </a:r>
            <a:r>
              <a:rPr lang="en-US" altLang="zh-CN" baseline="30000" dirty="0">
                <a:solidFill>
                  <a:srgbClr val="FF0000"/>
                </a:solidFill>
              </a:rPr>
              <a:t>*</a:t>
            </a:r>
            <a:r>
              <a:rPr lang="en-US" altLang="zh-CN" dirty="0">
                <a:solidFill>
                  <a:srgbClr val="FF0000"/>
                </a:solidFill>
              </a:rPr>
              <a:t> = </a:t>
            </a:r>
            <a:r>
              <a:rPr lang="en-US" altLang="zh-CN" i="1" dirty="0">
                <a:solidFill>
                  <a:srgbClr val="FF0000"/>
                </a:solidFill>
              </a:rPr>
              <a:t>a</a:t>
            </a:r>
            <a:r>
              <a:rPr lang="en-US" altLang="zh-CN" dirty="0">
                <a:solidFill>
                  <a:srgbClr val="FF0000"/>
                </a:solidFill>
              </a:rPr>
              <a:t> / 2</a:t>
            </a:r>
          </a:p>
          <a:p>
            <a:r>
              <a:rPr lang="zh-CN" altLang="en-US" dirty="0" smtClean="0"/>
              <a:t>此时，</a:t>
            </a:r>
            <a:r>
              <a:rPr lang="en-US" altLang="zh-CN" dirty="0" smtClean="0"/>
              <a:t>2ASK</a:t>
            </a:r>
            <a:r>
              <a:rPr lang="zh-CN" altLang="en-US" dirty="0" smtClean="0"/>
              <a:t>信号采用相干解调（同步检测）时系统的误码率为</a:t>
            </a:r>
            <a:endParaRPr lang="en-US" altLang="zh-CN" dirty="0" smtClean="0"/>
          </a:p>
          <a:p>
            <a:pPr lvl="2"/>
            <a:endParaRPr lang="zh-CN" altLang="en-US" dirty="0" smtClean="0"/>
          </a:p>
          <a:p>
            <a:r>
              <a:rPr lang="zh-CN" altLang="en-US" dirty="0" smtClean="0"/>
              <a:t>式中               为解调器</a:t>
            </a:r>
            <a:r>
              <a:rPr lang="zh-CN" altLang="en-US" dirty="0" smtClean="0">
                <a:solidFill>
                  <a:srgbClr val="0000FF"/>
                </a:solidFill>
              </a:rPr>
              <a:t>输入端的信噪比</a:t>
            </a:r>
            <a:r>
              <a:rPr lang="zh-CN" altLang="en-US" dirty="0" smtClean="0"/>
              <a:t>。 </a:t>
            </a:r>
          </a:p>
          <a:p>
            <a:r>
              <a:rPr lang="zh-CN" altLang="en-US" dirty="0" smtClean="0"/>
              <a:t>当</a:t>
            </a:r>
            <a:r>
              <a:rPr lang="en-US" altLang="zh-CN" dirty="0" smtClean="0">
                <a:solidFill>
                  <a:srgbClr val="0000FF"/>
                </a:solidFill>
              </a:rPr>
              <a:t>r &gt;&gt; 1</a:t>
            </a:r>
            <a:r>
              <a:rPr lang="zh-CN" altLang="en-US" dirty="0" smtClean="0"/>
              <a:t>，即</a:t>
            </a:r>
            <a:r>
              <a:rPr lang="zh-CN" altLang="en-US" dirty="0" smtClean="0">
                <a:solidFill>
                  <a:srgbClr val="0000FF"/>
                </a:solidFill>
              </a:rPr>
              <a:t>大信噪比</a:t>
            </a:r>
            <a:r>
              <a:rPr lang="zh-CN" altLang="en-US" dirty="0" smtClean="0"/>
              <a:t>时，上式可近似表示为 </a:t>
            </a:r>
            <a:endParaRPr lang="zh-CN" altLang="en-US" dirty="0"/>
          </a:p>
        </p:txBody>
      </p:sp>
      <p:sp>
        <p:nvSpPr>
          <p:cNvPr id="9" name="灯片编号占位符 5"/>
          <p:cNvSpPr>
            <a:spLocks noGrp="1"/>
          </p:cNvSpPr>
          <p:nvPr>
            <p:ph type="sldNum" sz="quarter" idx="12"/>
          </p:nvPr>
        </p:nvSpPr>
        <p:spPr/>
        <p:txBody>
          <a:bodyPr/>
          <a:lstStyle/>
          <a:p>
            <a:fld id="{7A0A32F9-ECD4-46E9-8E39-EFB9A804B327}" type="slidenum">
              <a:rPr lang="en-US" altLang="zh-CN" smtClean="0"/>
              <a:pPr/>
              <a:t>79</a:t>
            </a:fld>
            <a:endParaRPr lang="en-US" altLang="zh-CN"/>
          </a:p>
        </p:txBody>
      </p:sp>
      <p:graphicFrame>
        <p:nvGraphicFramePr>
          <p:cNvPr id="83975" name="Object 7"/>
          <p:cNvGraphicFramePr>
            <a:graphicFrameLocks noChangeAspect="1"/>
          </p:cNvGraphicFramePr>
          <p:nvPr>
            <p:extLst>
              <p:ext uri="{D42A27DB-BD31-4B8C-83A1-F6EECF244321}">
                <p14:modId xmlns:p14="http://schemas.microsoft.com/office/powerpoint/2010/main" val="1715988461"/>
              </p:ext>
            </p:extLst>
          </p:nvPr>
        </p:nvGraphicFramePr>
        <p:xfrm>
          <a:off x="2627784" y="116632"/>
          <a:ext cx="2600471" cy="904751"/>
        </p:xfrm>
        <a:graphic>
          <a:graphicData uri="http://schemas.openxmlformats.org/presentationml/2006/ole">
            <mc:AlternateContent xmlns:mc="http://schemas.openxmlformats.org/markup-compatibility/2006">
              <mc:Choice xmlns:v="urn:schemas-microsoft-com:vml" Requires="v">
                <p:oleObj spid="_x0000_s48882" name="公式" r:id="rId3" imgW="1282700" imgH="444500" progId="Equation.3">
                  <p:embed/>
                </p:oleObj>
              </mc:Choice>
              <mc:Fallback>
                <p:oleObj name="公式" r:id="rId3" imgW="1282700" imgH="444500" progId="Equation.3">
                  <p:embed/>
                  <p:pic>
                    <p:nvPicPr>
                      <p:cNvPr id="0" name="Picture 5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116632"/>
                        <a:ext cx="2600471" cy="904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77" name="Object 9"/>
          <p:cNvGraphicFramePr>
            <a:graphicFrameLocks noChangeAspect="1"/>
          </p:cNvGraphicFramePr>
          <p:nvPr>
            <p:extLst>
              <p:ext uri="{D42A27DB-BD31-4B8C-83A1-F6EECF244321}">
                <p14:modId xmlns:p14="http://schemas.microsoft.com/office/powerpoint/2010/main" val="147308743"/>
              </p:ext>
            </p:extLst>
          </p:nvPr>
        </p:nvGraphicFramePr>
        <p:xfrm>
          <a:off x="3604417" y="2708919"/>
          <a:ext cx="2152173" cy="1008113"/>
        </p:xfrm>
        <a:graphic>
          <a:graphicData uri="http://schemas.openxmlformats.org/presentationml/2006/ole">
            <mc:AlternateContent xmlns:mc="http://schemas.openxmlformats.org/markup-compatibility/2006">
              <mc:Choice xmlns:v="urn:schemas-microsoft-com:vml" Requires="v">
                <p:oleObj spid="_x0000_s48883" name="公式" r:id="rId5" imgW="1079500" imgH="508000" progId="Equation.3">
                  <p:embed/>
                </p:oleObj>
              </mc:Choice>
              <mc:Fallback>
                <p:oleObj name="公式" r:id="rId5" imgW="1079500" imgH="508000" progId="Equation.3">
                  <p:embed/>
                  <p:pic>
                    <p:nvPicPr>
                      <p:cNvPr id="0" name="Picture 5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4417" y="2708919"/>
                        <a:ext cx="2152173" cy="1008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79" name="Object 11"/>
          <p:cNvGraphicFramePr>
            <a:graphicFrameLocks noChangeAspect="1"/>
          </p:cNvGraphicFramePr>
          <p:nvPr>
            <p:extLst>
              <p:ext uri="{D42A27DB-BD31-4B8C-83A1-F6EECF244321}">
                <p14:modId xmlns:p14="http://schemas.microsoft.com/office/powerpoint/2010/main" val="2305205241"/>
              </p:ext>
            </p:extLst>
          </p:nvPr>
        </p:nvGraphicFramePr>
        <p:xfrm>
          <a:off x="1691680" y="3501008"/>
          <a:ext cx="1224136" cy="996957"/>
        </p:xfrm>
        <a:graphic>
          <a:graphicData uri="http://schemas.openxmlformats.org/presentationml/2006/ole">
            <mc:AlternateContent xmlns:mc="http://schemas.openxmlformats.org/markup-compatibility/2006">
              <mc:Choice xmlns:v="urn:schemas-microsoft-com:vml" Requires="v">
                <p:oleObj spid="_x0000_s48884" name="公式" r:id="rId7" imgW="558800" imgH="457200" progId="Equation.3">
                  <p:embed/>
                </p:oleObj>
              </mc:Choice>
              <mc:Fallback>
                <p:oleObj name="公式" r:id="rId7" imgW="558800" imgH="457200" progId="Equation.3">
                  <p:embed/>
                  <p:pic>
                    <p:nvPicPr>
                      <p:cNvPr id="0" name="Picture 58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1680" y="3501008"/>
                        <a:ext cx="1224136" cy="9969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82" name="Rectangle 14"/>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83981" name="Object 13"/>
          <p:cNvGraphicFramePr>
            <a:graphicFrameLocks noChangeAspect="1"/>
          </p:cNvGraphicFramePr>
          <p:nvPr>
            <p:extLst>
              <p:ext uri="{D42A27DB-BD31-4B8C-83A1-F6EECF244321}">
                <p14:modId xmlns:p14="http://schemas.microsoft.com/office/powerpoint/2010/main" val="1903140141"/>
              </p:ext>
            </p:extLst>
          </p:nvPr>
        </p:nvGraphicFramePr>
        <p:xfrm>
          <a:off x="2472554" y="5157192"/>
          <a:ext cx="2099446" cy="1008112"/>
        </p:xfrm>
        <a:graphic>
          <a:graphicData uri="http://schemas.openxmlformats.org/presentationml/2006/ole">
            <mc:AlternateContent xmlns:mc="http://schemas.openxmlformats.org/markup-compatibility/2006">
              <mc:Choice xmlns:v="urn:schemas-microsoft-com:vml" Requires="v">
                <p:oleObj spid="_x0000_s48885" name="公式" r:id="rId9" imgW="952500" imgH="457200" progId="Equation.3">
                  <p:embed/>
                </p:oleObj>
              </mc:Choice>
              <mc:Fallback>
                <p:oleObj name="公式" r:id="rId9" imgW="952500" imgH="457200" progId="Equation.3">
                  <p:embed/>
                  <p:pic>
                    <p:nvPicPr>
                      <p:cNvPr id="0" name="Picture 58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72554" y="5157192"/>
                        <a:ext cx="2099446" cy="1008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anim calcmode="lin" valueType="num">
                                      <p:cBhvr additive="base">
                                        <p:cTn id="7" dur="500" fill="hold"/>
                                        <p:tgtEl>
                                          <p:spTgt spid="839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39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971">
                                            <p:txEl>
                                              <p:pRg st="1" end="1"/>
                                            </p:txEl>
                                          </p:spTgt>
                                        </p:tgtEl>
                                        <p:attrNameLst>
                                          <p:attrName>style.visibility</p:attrName>
                                        </p:attrNameLst>
                                      </p:cBhvr>
                                      <p:to>
                                        <p:strVal val="visible"/>
                                      </p:to>
                                    </p:set>
                                    <p:anim calcmode="lin" valueType="num">
                                      <p:cBhvr additive="base">
                                        <p:cTn id="13" dur="500" fill="hold"/>
                                        <p:tgtEl>
                                          <p:spTgt spid="839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3971">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3977"/>
                                        </p:tgtEl>
                                        <p:attrNameLst>
                                          <p:attrName>style.visibility</p:attrName>
                                        </p:attrNameLst>
                                      </p:cBhvr>
                                      <p:to>
                                        <p:strVal val="visible"/>
                                      </p:to>
                                    </p:set>
                                    <p:anim calcmode="lin" valueType="num">
                                      <p:cBhvr additive="base">
                                        <p:cTn id="17" dur="500" fill="hold"/>
                                        <p:tgtEl>
                                          <p:spTgt spid="83977"/>
                                        </p:tgtEl>
                                        <p:attrNameLst>
                                          <p:attrName>ppt_x</p:attrName>
                                        </p:attrNameLst>
                                      </p:cBhvr>
                                      <p:tavLst>
                                        <p:tav tm="0">
                                          <p:val>
                                            <p:strVal val="#ppt_x"/>
                                          </p:val>
                                        </p:tav>
                                        <p:tav tm="100000">
                                          <p:val>
                                            <p:strVal val="#ppt_x"/>
                                          </p:val>
                                        </p:tav>
                                      </p:tavLst>
                                    </p:anim>
                                    <p:anim calcmode="lin" valueType="num">
                                      <p:cBhvr additive="base">
                                        <p:cTn id="18" dur="500" fill="hold"/>
                                        <p:tgtEl>
                                          <p:spTgt spid="8397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3971">
                                            <p:txEl>
                                              <p:pRg st="3" end="3"/>
                                            </p:txEl>
                                          </p:spTgt>
                                        </p:tgtEl>
                                        <p:attrNameLst>
                                          <p:attrName>style.visibility</p:attrName>
                                        </p:attrNameLst>
                                      </p:cBhvr>
                                      <p:to>
                                        <p:strVal val="visible"/>
                                      </p:to>
                                    </p:set>
                                    <p:anim calcmode="lin" valueType="num">
                                      <p:cBhvr additive="base">
                                        <p:cTn id="23" dur="500" fill="hold"/>
                                        <p:tgtEl>
                                          <p:spTgt spid="8397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3971">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3979"/>
                                        </p:tgtEl>
                                        <p:attrNameLst>
                                          <p:attrName>style.visibility</p:attrName>
                                        </p:attrNameLst>
                                      </p:cBhvr>
                                      <p:to>
                                        <p:strVal val="visible"/>
                                      </p:to>
                                    </p:set>
                                    <p:anim calcmode="lin" valueType="num">
                                      <p:cBhvr additive="base">
                                        <p:cTn id="27" dur="500" fill="hold"/>
                                        <p:tgtEl>
                                          <p:spTgt spid="83979"/>
                                        </p:tgtEl>
                                        <p:attrNameLst>
                                          <p:attrName>ppt_x</p:attrName>
                                        </p:attrNameLst>
                                      </p:cBhvr>
                                      <p:tavLst>
                                        <p:tav tm="0">
                                          <p:val>
                                            <p:strVal val="#ppt_x"/>
                                          </p:val>
                                        </p:tav>
                                        <p:tav tm="100000">
                                          <p:val>
                                            <p:strVal val="#ppt_x"/>
                                          </p:val>
                                        </p:tav>
                                      </p:tavLst>
                                    </p:anim>
                                    <p:anim calcmode="lin" valueType="num">
                                      <p:cBhvr additive="base">
                                        <p:cTn id="28" dur="500" fill="hold"/>
                                        <p:tgtEl>
                                          <p:spTgt spid="8397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3971">
                                            <p:txEl>
                                              <p:pRg st="4" end="4"/>
                                            </p:txEl>
                                          </p:spTgt>
                                        </p:tgtEl>
                                        <p:attrNameLst>
                                          <p:attrName>style.visibility</p:attrName>
                                        </p:attrNameLst>
                                      </p:cBhvr>
                                      <p:to>
                                        <p:strVal val="visible"/>
                                      </p:to>
                                    </p:set>
                                    <p:anim calcmode="lin" valueType="num">
                                      <p:cBhvr additive="base">
                                        <p:cTn id="33" dur="500" fill="hold"/>
                                        <p:tgtEl>
                                          <p:spTgt spid="83971">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3971">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3981"/>
                                        </p:tgtEl>
                                        <p:attrNameLst>
                                          <p:attrName>style.visibility</p:attrName>
                                        </p:attrNameLst>
                                      </p:cBhvr>
                                      <p:to>
                                        <p:strVal val="visible"/>
                                      </p:to>
                                    </p:set>
                                    <p:anim calcmode="lin" valueType="num">
                                      <p:cBhvr additive="base">
                                        <p:cTn id="37" dur="500" fill="hold"/>
                                        <p:tgtEl>
                                          <p:spTgt spid="83981"/>
                                        </p:tgtEl>
                                        <p:attrNameLst>
                                          <p:attrName>ppt_x</p:attrName>
                                        </p:attrNameLst>
                                      </p:cBhvr>
                                      <p:tavLst>
                                        <p:tav tm="0">
                                          <p:val>
                                            <p:strVal val="#ppt_x"/>
                                          </p:val>
                                        </p:tav>
                                        <p:tav tm="100000">
                                          <p:val>
                                            <p:strVal val="#ppt_x"/>
                                          </p:val>
                                        </p:tav>
                                      </p:tavLst>
                                    </p:anim>
                                    <p:anim calcmode="lin" valueType="num">
                                      <p:cBhvr additive="base">
                                        <p:cTn id="38" dur="500" fill="hold"/>
                                        <p:tgtEl>
                                          <p:spTgt spid="839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r>
              <a:rPr lang="zh-CN" altLang="en-US" dirty="0"/>
              <a:t>“通</a:t>
            </a:r>
            <a:r>
              <a:rPr lang="en-US" altLang="zh-CN" dirty="0"/>
              <a:t>-</a:t>
            </a:r>
            <a:r>
              <a:rPr lang="zh-CN" altLang="en-US" dirty="0"/>
              <a:t>断键控</a:t>
            </a:r>
            <a:r>
              <a:rPr lang="en-US" altLang="zh-CN" dirty="0"/>
              <a:t>(OOK)”</a:t>
            </a:r>
            <a:r>
              <a:rPr lang="zh-CN" altLang="en-US" dirty="0"/>
              <a:t>信号</a:t>
            </a:r>
            <a:r>
              <a:rPr lang="zh-CN" altLang="en-US" dirty="0" smtClean="0"/>
              <a:t>波形</a:t>
            </a:r>
          </a:p>
        </p:txBody>
      </p:sp>
      <p:sp>
        <p:nvSpPr>
          <p:cNvPr id="8" name="灯片编号占位符 5"/>
          <p:cNvSpPr>
            <a:spLocks noGrp="1"/>
          </p:cNvSpPr>
          <p:nvPr>
            <p:ph type="sldNum" sz="quarter" idx="12"/>
          </p:nvPr>
        </p:nvSpPr>
        <p:spPr/>
        <p:txBody>
          <a:bodyPr/>
          <a:lstStyle/>
          <a:p>
            <a:fld id="{37B6E5F9-7E33-4843-8B0A-8A0DE682DB89}" type="slidenum">
              <a:rPr lang="en-US" altLang="zh-CN" smtClean="0"/>
              <a:pPr/>
              <a:t>8</a:t>
            </a:fld>
            <a:endParaRPr lang="en-US" altLang="zh-CN"/>
          </a:p>
        </p:txBody>
      </p:sp>
      <p:sp>
        <p:nvSpPr>
          <p:cNvPr id="26629" name="Rectangle 5"/>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26631" name="Rectangle 7"/>
          <p:cNvSpPr>
            <a:spLocks noChangeArrowheads="1"/>
          </p:cNvSpPr>
          <p:nvPr/>
        </p:nvSpPr>
        <p:spPr bwMode="auto">
          <a:xfrm>
            <a:off x="0" y="22240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6630" name="Object 6"/>
          <p:cNvGraphicFramePr>
            <a:graphicFrameLocks noChangeAspect="1"/>
          </p:cNvGraphicFramePr>
          <p:nvPr>
            <p:extLst>
              <p:ext uri="{D42A27DB-BD31-4B8C-83A1-F6EECF244321}">
                <p14:modId xmlns:p14="http://schemas.microsoft.com/office/powerpoint/2010/main" val="3026398652"/>
              </p:ext>
            </p:extLst>
          </p:nvPr>
        </p:nvGraphicFramePr>
        <p:xfrm>
          <a:off x="1007604" y="1556792"/>
          <a:ext cx="7128792" cy="4223792"/>
        </p:xfrm>
        <a:graphic>
          <a:graphicData uri="http://schemas.openxmlformats.org/presentationml/2006/ole">
            <mc:AlternateContent xmlns:mc="http://schemas.openxmlformats.org/markup-compatibility/2006">
              <mc:Choice xmlns:v="urn:schemas-microsoft-com:vml" Requires="v">
                <p:oleObj spid="_x0000_s2263" name="Visio" r:id="rId3" imgW="3976421" imgH="2578913" progId="Visio.Drawing.11">
                  <p:embed/>
                </p:oleObj>
              </mc:Choice>
              <mc:Fallback>
                <p:oleObj name="Visio" r:id="rId3" imgW="3976421" imgH="2578913" progId="Visio.Drawing.11">
                  <p:embed/>
                  <p:pic>
                    <p:nvPicPr>
                      <p:cNvPr id="0" name="Picture 1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604" y="1556792"/>
                        <a:ext cx="7128792" cy="42237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矩形 8"/>
          <p:cNvSpPr/>
          <p:nvPr/>
        </p:nvSpPr>
        <p:spPr>
          <a:xfrm>
            <a:off x="2699792" y="5754570"/>
            <a:ext cx="492443" cy="461665"/>
          </a:xfrm>
          <a:prstGeom prst="rect">
            <a:avLst/>
          </a:prstGeom>
        </p:spPr>
        <p:txBody>
          <a:bodyPr wrap="none">
            <a:spAutoFit/>
          </a:bodyPr>
          <a:lstStyle/>
          <a:p>
            <a:r>
              <a:rPr lang="zh-CN" altLang="en-US" sz="2400" b="1" dirty="0">
                <a:solidFill>
                  <a:srgbClr val="FF0000"/>
                </a:solidFill>
                <a:latin typeface="+mj-ea"/>
                <a:ea typeface="+mj-ea"/>
              </a:rPr>
              <a:t>通</a:t>
            </a:r>
          </a:p>
        </p:txBody>
      </p:sp>
      <p:sp>
        <p:nvSpPr>
          <p:cNvPr id="10" name="矩形 9"/>
          <p:cNvSpPr/>
          <p:nvPr/>
        </p:nvSpPr>
        <p:spPr>
          <a:xfrm>
            <a:off x="4074184" y="4797152"/>
            <a:ext cx="492443" cy="461665"/>
          </a:xfrm>
          <a:prstGeom prst="rect">
            <a:avLst/>
          </a:prstGeom>
        </p:spPr>
        <p:txBody>
          <a:bodyPr wrap="none">
            <a:spAutoFit/>
          </a:bodyPr>
          <a:lstStyle/>
          <a:p>
            <a:r>
              <a:rPr lang="zh-CN" altLang="en-US" sz="2400" b="1" dirty="0" smtClean="0">
                <a:solidFill>
                  <a:srgbClr val="FF0000"/>
                </a:solidFill>
                <a:latin typeface="+mj-ea"/>
                <a:ea typeface="+mj-ea"/>
              </a:rPr>
              <a:t>断</a:t>
            </a:r>
            <a:endParaRPr lang="zh-CN" altLang="en-US" sz="2400" b="1" dirty="0">
              <a:solidFill>
                <a:srgbClr val="FF0000"/>
              </a:solidFill>
              <a:latin typeface="+mj-ea"/>
              <a:ea typeface="+mj-ea"/>
            </a:endParaRPr>
          </a:p>
        </p:txBody>
      </p:sp>
      <p:sp>
        <p:nvSpPr>
          <p:cNvPr id="11" name="矩形 10"/>
          <p:cNvSpPr/>
          <p:nvPr/>
        </p:nvSpPr>
        <p:spPr>
          <a:xfrm>
            <a:off x="6660232" y="5743703"/>
            <a:ext cx="492443" cy="461665"/>
          </a:xfrm>
          <a:prstGeom prst="rect">
            <a:avLst/>
          </a:prstGeom>
        </p:spPr>
        <p:txBody>
          <a:bodyPr wrap="none">
            <a:spAutoFit/>
          </a:bodyPr>
          <a:lstStyle/>
          <a:p>
            <a:r>
              <a:rPr lang="zh-CN" altLang="en-US" sz="2400" b="1" dirty="0">
                <a:solidFill>
                  <a:srgbClr val="FF0000"/>
                </a:solidFill>
                <a:latin typeface="+mj-ea"/>
                <a:ea typeface="+mj-ea"/>
              </a:rPr>
              <a:t>通</a:t>
            </a:r>
          </a:p>
        </p:txBody>
      </p:sp>
      <p:sp>
        <p:nvSpPr>
          <p:cNvPr id="12" name="矩形 11"/>
          <p:cNvSpPr/>
          <p:nvPr/>
        </p:nvSpPr>
        <p:spPr>
          <a:xfrm>
            <a:off x="5231684" y="4797152"/>
            <a:ext cx="492443" cy="461665"/>
          </a:xfrm>
          <a:prstGeom prst="rect">
            <a:avLst/>
          </a:prstGeom>
        </p:spPr>
        <p:txBody>
          <a:bodyPr wrap="none">
            <a:spAutoFit/>
          </a:bodyPr>
          <a:lstStyle/>
          <a:p>
            <a:r>
              <a:rPr lang="zh-CN" altLang="en-US" sz="2400" b="1" dirty="0" smtClean="0">
                <a:solidFill>
                  <a:srgbClr val="FF0000"/>
                </a:solidFill>
                <a:latin typeface="+mj-ea"/>
                <a:ea typeface="+mj-ea"/>
              </a:rPr>
              <a:t>断</a:t>
            </a:r>
            <a:endParaRPr lang="zh-CN" altLang="en-US" sz="2400" b="1" dirty="0">
              <a:solidFill>
                <a:srgbClr val="FF0000"/>
              </a:solidFill>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zh-CN" altLang="en-US" dirty="0">
                <a:solidFill>
                  <a:srgbClr val="0000FF"/>
                </a:solidFill>
              </a:rPr>
              <a:t>包络检波法的系统性能</a:t>
            </a:r>
          </a:p>
        </p:txBody>
      </p:sp>
      <p:sp>
        <p:nvSpPr>
          <p:cNvPr id="84995" name="Rectangle 3"/>
          <p:cNvSpPr>
            <a:spLocks noGrp="1" noChangeArrowheads="1"/>
          </p:cNvSpPr>
          <p:nvPr>
            <p:ph type="body" idx="1"/>
          </p:nvPr>
        </p:nvSpPr>
        <p:spPr/>
        <p:txBody>
          <a:bodyPr>
            <a:normAutofit/>
          </a:bodyPr>
          <a:lstStyle/>
          <a:p>
            <a:r>
              <a:rPr lang="zh-CN" altLang="en-US" dirty="0" smtClean="0">
                <a:solidFill>
                  <a:srgbClr val="0000FF"/>
                </a:solidFill>
              </a:rPr>
              <a:t>分析模型</a:t>
            </a:r>
            <a:r>
              <a:rPr lang="zh-CN" altLang="en-US" dirty="0" smtClean="0"/>
              <a:t>：</a:t>
            </a:r>
            <a:endParaRPr lang="en-US" altLang="zh-CN" dirty="0" smtClean="0"/>
          </a:p>
          <a:p>
            <a:r>
              <a:rPr lang="zh-CN" altLang="en-US" dirty="0" smtClean="0"/>
              <a:t>只需将</a:t>
            </a:r>
            <a:r>
              <a:rPr lang="zh-CN" altLang="en-US" dirty="0" smtClean="0">
                <a:solidFill>
                  <a:srgbClr val="0000FF"/>
                </a:solidFill>
              </a:rPr>
              <a:t>相干解调器</a:t>
            </a:r>
            <a:r>
              <a:rPr lang="zh-CN" altLang="en-US" dirty="0" smtClean="0"/>
              <a:t>（相乘</a:t>
            </a:r>
            <a:r>
              <a:rPr lang="en-US" altLang="zh-CN" dirty="0" smtClean="0"/>
              <a:t>-</a:t>
            </a:r>
            <a:r>
              <a:rPr lang="zh-CN" altLang="en-US" dirty="0" smtClean="0"/>
              <a:t>低通）替换为</a:t>
            </a:r>
            <a:r>
              <a:rPr lang="zh-CN" altLang="en-US" dirty="0" smtClean="0">
                <a:solidFill>
                  <a:srgbClr val="0000FF"/>
                </a:solidFill>
              </a:rPr>
              <a:t>包络检波器</a:t>
            </a:r>
            <a:r>
              <a:rPr lang="zh-CN" altLang="en-US" dirty="0"/>
              <a:t>（整流</a:t>
            </a:r>
            <a:r>
              <a:rPr lang="en-US" altLang="zh-CN" dirty="0" smtClean="0"/>
              <a:t>-</a:t>
            </a:r>
            <a:r>
              <a:rPr lang="zh-CN" altLang="en-US" dirty="0" smtClean="0"/>
              <a:t>低通），即可以得到</a:t>
            </a:r>
            <a:r>
              <a:rPr lang="en-US" altLang="zh-CN" dirty="0" smtClean="0"/>
              <a:t>2ASK</a:t>
            </a:r>
            <a:r>
              <a:rPr lang="zh-CN" altLang="en-US" dirty="0" smtClean="0"/>
              <a:t>采用包络检波法的系统性能分析模型。</a:t>
            </a:r>
          </a:p>
        </p:txBody>
      </p:sp>
      <p:sp>
        <p:nvSpPr>
          <p:cNvPr id="10" name="灯片编号占位符 5"/>
          <p:cNvSpPr>
            <a:spLocks noGrp="1"/>
          </p:cNvSpPr>
          <p:nvPr>
            <p:ph type="sldNum" sz="quarter" idx="12"/>
          </p:nvPr>
        </p:nvSpPr>
        <p:spPr/>
        <p:txBody>
          <a:bodyPr/>
          <a:lstStyle/>
          <a:p>
            <a:fld id="{24F65180-327F-446A-82EE-5C3EA7F3B450}" type="slidenum">
              <a:rPr lang="en-US" altLang="zh-CN" smtClean="0"/>
              <a:pPr/>
              <a:t>80</a:t>
            </a:fld>
            <a:endParaRPr lang="en-US" altLang="zh-CN"/>
          </a:p>
        </p:txBody>
      </p:sp>
      <p:sp>
        <p:nvSpPr>
          <p:cNvPr id="84997" name="Rectangle 5"/>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84999" name="Rectangle 7"/>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85001" name="Rectangle 9"/>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4052476957"/>
              </p:ext>
            </p:extLst>
          </p:nvPr>
        </p:nvGraphicFramePr>
        <p:xfrm>
          <a:off x="395288" y="3359125"/>
          <a:ext cx="8235950" cy="1870075"/>
        </p:xfrm>
        <a:graphic>
          <a:graphicData uri="http://schemas.openxmlformats.org/presentationml/2006/ole">
            <mc:AlternateContent xmlns:mc="http://schemas.openxmlformats.org/markup-compatibility/2006">
              <mc:Choice xmlns:v="urn:schemas-microsoft-com:vml" Requires="v">
                <p:oleObj spid="_x0000_s278651" name="Visio" r:id="rId3" imgW="5058156" imgH="1239012" progId="Visio.Drawing.11">
                  <p:embed/>
                </p:oleObj>
              </mc:Choice>
              <mc:Fallback>
                <p:oleObj name="Visio" r:id="rId3" imgW="5058156" imgH="1239012" progId="Visio.Drawing.11">
                  <p:embed/>
                  <p:pic>
                    <p:nvPicPr>
                      <p:cNvPr id="0" name="Picture 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3359125"/>
                        <a:ext cx="8235950" cy="187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矩形 2"/>
          <p:cNvSpPr/>
          <p:nvPr/>
        </p:nvSpPr>
        <p:spPr>
          <a:xfrm>
            <a:off x="4067944" y="3281363"/>
            <a:ext cx="2520280" cy="1659805"/>
          </a:xfrm>
          <a:prstGeom prst="rect">
            <a:avLst/>
          </a:prstGeom>
          <a:noFill/>
          <a:ln>
            <a:solidFill>
              <a:srgbClr val="00CC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355976" y="3759591"/>
            <a:ext cx="800219"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zh-CN" altLang="en-US" sz="2400" b="1" dirty="0">
                <a:solidFill>
                  <a:srgbClr val="FF0000"/>
                </a:solidFill>
                <a:latin typeface="+mj-ea"/>
                <a:ea typeface="+mj-ea"/>
              </a:rPr>
              <a:t>整流</a:t>
            </a:r>
          </a:p>
        </p:txBody>
      </p:sp>
      <p:cxnSp>
        <p:nvCxnSpPr>
          <p:cNvPr id="6" name="直接连接符 5"/>
          <p:cNvCxnSpPr/>
          <p:nvPr/>
        </p:nvCxnSpPr>
        <p:spPr>
          <a:xfrm>
            <a:off x="4572000" y="4509120"/>
            <a:ext cx="1080120" cy="288032"/>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1083446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4995">
                                            <p:txEl>
                                              <p:pRg st="1" end="1"/>
                                            </p:txEl>
                                          </p:spTgt>
                                        </p:tgtEl>
                                        <p:attrNameLst>
                                          <p:attrName>style.visibility</p:attrName>
                                        </p:attrNameLst>
                                      </p:cBhvr>
                                      <p:to>
                                        <p:strVal val="visible"/>
                                      </p:to>
                                    </p:set>
                                    <p:anim calcmode="lin" valueType="num">
                                      <p:cBhvr additive="base">
                                        <p:cTn id="7" dur="500" fill="hold"/>
                                        <p:tgtEl>
                                          <p:spTgt spid="849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49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500"/>
                                        <p:tgtEl>
                                          <p:spTgt spid="4"/>
                                        </p:tgtEl>
                                      </p:cBhvr>
                                    </p:animEffect>
                                  </p:childTnLst>
                                </p:cTn>
                              </p:par>
                              <p:par>
                                <p:cTn id="24" presetID="22" presetClass="entr" presetSubtype="4"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zh-CN" altLang="en-US" dirty="0">
                <a:solidFill>
                  <a:srgbClr val="0000FF"/>
                </a:solidFill>
              </a:rPr>
              <a:t>计算</a:t>
            </a:r>
          </a:p>
        </p:txBody>
      </p:sp>
      <p:sp>
        <p:nvSpPr>
          <p:cNvPr id="84995" name="Rectangle 3"/>
          <p:cNvSpPr>
            <a:spLocks noGrp="1" noChangeArrowheads="1"/>
          </p:cNvSpPr>
          <p:nvPr>
            <p:ph type="body" idx="1"/>
          </p:nvPr>
        </p:nvSpPr>
        <p:spPr>
          <a:xfrm>
            <a:off x="539552" y="3281362"/>
            <a:ext cx="8064896" cy="2955949"/>
          </a:xfrm>
        </p:spPr>
        <p:txBody>
          <a:bodyPr>
            <a:normAutofit/>
          </a:bodyPr>
          <a:lstStyle/>
          <a:p>
            <a:r>
              <a:rPr lang="zh-CN" altLang="en-US" dirty="0" smtClean="0"/>
              <a:t>显然，带通滤波器的输出波形</a:t>
            </a:r>
            <a:r>
              <a:rPr lang="en-US" altLang="zh-CN" dirty="0" smtClean="0"/>
              <a:t>y(t)</a:t>
            </a:r>
            <a:r>
              <a:rPr lang="zh-CN" altLang="en-US" dirty="0" smtClean="0"/>
              <a:t>与相干解调法的相同</a:t>
            </a:r>
            <a:r>
              <a:rPr lang="en-US" altLang="zh-CN" dirty="0" smtClean="0"/>
              <a:t>: </a:t>
            </a:r>
          </a:p>
          <a:p>
            <a:pPr lvl="1"/>
            <a:endParaRPr lang="en-US" altLang="zh-CN" dirty="0" smtClean="0"/>
          </a:p>
          <a:p>
            <a:pPr lvl="1"/>
            <a:endParaRPr lang="en-US" altLang="zh-CN" dirty="0" smtClean="0"/>
          </a:p>
        </p:txBody>
      </p:sp>
      <p:sp>
        <p:nvSpPr>
          <p:cNvPr id="10" name="灯片编号占位符 5"/>
          <p:cNvSpPr>
            <a:spLocks noGrp="1"/>
          </p:cNvSpPr>
          <p:nvPr>
            <p:ph type="sldNum" sz="quarter" idx="12"/>
          </p:nvPr>
        </p:nvSpPr>
        <p:spPr/>
        <p:txBody>
          <a:bodyPr/>
          <a:lstStyle/>
          <a:p>
            <a:fld id="{24F65180-327F-446A-82EE-5C3EA7F3B450}" type="slidenum">
              <a:rPr lang="en-US" altLang="zh-CN" smtClean="0"/>
              <a:pPr/>
              <a:t>81</a:t>
            </a:fld>
            <a:endParaRPr lang="en-US" altLang="zh-CN"/>
          </a:p>
        </p:txBody>
      </p:sp>
      <p:sp>
        <p:nvSpPr>
          <p:cNvPr id="84997" name="Rectangle 5"/>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84996" name="Object 4"/>
          <p:cNvGraphicFramePr>
            <a:graphicFrameLocks noChangeAspect="1"/>
          </p:cNvGraphicFramePr>
          <p:nvPr>
            <p:extLst>
              <p:ext uri="{D42A27DB-BD31-4B8C-83A1-F6EECF244321}">
                <p14:modId xmlns:p14="http://schemas.microsoft.com/office/powerpoint/2010/main" val="2020500551"/>
              </p:ext>
            </p:extLst>
          </p:nvPr>
        </p:nvGraphicFramePr>
        <p:xfrm>
          <a:off x="1619672" y="4653136"/>
          <a:ext cx="6219549" cy="950555"/>
        </p:xfrm>
        <a:graphic>
          <a:graphicData uri="http://schemas.openxmlformats.org/presentationml/2006/ole">
            <mc:AlternateContent xmlns:mc="http://schemas.openxmlformats.org/markup-compatibility/2006">
              <mc:Choice xmlns:v="urn:schemas-microsoft-com:vml" Requires="v">
                <p:oleObj spid="_x0000_s49696" name="公式" r:id="rId3" imgW="3187700" imgH="482600" progId="Equation.3">
                  <p:embed/>
                </p:oleObj>
              </mc:Choice>
              <mc:Fallback>
                <p:oleObj name="公式" r:id="rId3" imgW="3187700" imgH="482600" progId="Equation.3">
                  <p:embed/>
                  <p:pic>
                    <p:nvPicPr>
                      <p:cNvPr id="0" name="Picture 4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4653136"/>
                        <a:ext cx="6219549" cy="9505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4999" name="Rectangle 7"/>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85001" name="Rectangle 9"/>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1" name="Rectangle 5"/>
          <p:cNvSpPr>
            <a:spLocks noChangeArrowheads="1"/>
          </p:cNvSpPr>
          <p:nvPr/>
        </p:nvSpPr>
        <p:spPr bwMode="auto">
          <a:xfrm>
            <a:off x="0" y="102587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1163403299"/>
              </p:ext>
            </p:extLst>
          </p:nvPr>
        </p:nvGraphicFramePr>
        <p:xfrm>
          <a:off x="395288" y="1198885"/>
          <a:ext cx="8235950" cy="1870075"/>
        </p:xfrm>
        <a:graphic>
          <a:graphicData uri="http://schemas.openxmlformats.org/presentationml/2006/ole">
            <mc:AlternateContent xmlns:mc="http://schemas.openxmlformats.org/markup-compatibility/2006">
              <mc:Choice xmlns:v="urn:schemas-microsoft-com:vml" Requires="v">
                <p:oleObj spid="_x0000_s49697" name="Visio" r:id="rId5" imgW="5057882" imgH="1238185" progId="Visio.Drawing.11">
                  <p:embed/>
                </p:oleObj>
              </mc:Choice>
              <mc:Fallback>
                <p:oleObj name="Visio" r:id="rId5" imgW="5057882" imgH="1238185" progId="Visio.Drawing.11">
                  <p:embed/>
                  <p:pic>
                    <p:nvPicPr>
                      <p:cNvPr id="0" name=""/>
                      <p:cNvPicPr>
                        <a:picLocks noChangeAspect="1" noChangeArrowheads="1"/>
                      </p:cNvPicPr>
                      <p:nvPr/>
                    </p:nvPicPr>
                    <p:blipFill>
                      <a:blip r:embed="rId6"/>
                      <a:srcRect/>
                      <a:stretch>
                        <a:fillRect/>
                      </a:stretch>
                    </p:blipFill>
                    <p:spPr bwMode="auto">
                      <a:xfrm>
                        <a:off x="395288" y="1198885"/>
                        <a:ext cx="8235950" cy="187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矩形 15"/>
          <p:cNvSpPr/>
          <p:nvPr/>
        </p:nvSpPr>
        <p:spPr>
          <a:xfrm>
            <a:off x="4355976" y="1599351"/>
            <a:ext cx="800219"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a:spAutoFit/>
          </a:bodyPr>
          <a:lstStyle/>
          <a:p>
            <a:r>
              <a:rPr lang="zh-CN" altLang="en-US" sz="2400" b="1" dirty="0">
                <a:solidFill>
                  <a:srgbClr val="FF0000"/>
                </a:solidFill>
                <a:latin typeface="+mj-ea"/>
                <a:ea typeface="+mj-ea"/>
              </a:rPr>
              <a:t>整流</a:t>
            </a:r>
          </a:p>
        </p:txBody>
      </p:sp>
      <p:sp>
        <p:nvSpPr>
          <p:cNvPr id="2" name="矩形 1"/>
          <p:cNvSpPr/>
          <p:nvPr/>
        </p:nvSpPr>
        <p:spPr>
          <a:xfrm>
            <a:off x="3563888" y="2061016"/>
            <a:ext cx="792088" cy="5758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067944" y="836713"/>
            <a:ext cx="2664296" cy="1512252"/>
          </a:xfrm>
          <a:prstGeom prst="rect">
            <a:avLst/>
          </a:prstGeom>
          <a:noFill/>
          <a:ln>
            <a:solidFill>
              <a:srgbClr val="00CC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FF0000"/>
                </a:solidFill>
                <a:latin typeface="+mj-ea"/>
                <a:ea typeface="+mj-ea"/>
              </a:rPr>
              <a:t>包络检波</a:t>
            </a:r>
            <a:endParaRPr lang="en-US" altLang="zh-CN" sz="2400" b="1" dirty="0" smtClean="0">
              <a:solidFill>
                <a:srgbClr val="FF0000"/>
              </a:solidFill>
              <a:latin typeface="+mj-ea"/>
              <a:ea typeface="+mj-ea"/>
            </a:endParaRPr>
          </a:p>
          <a:p>
            <a:pPr algn="ctr"/>
            <a:endParaRPr lang="en-US" altLang="zh-CN" b="1" dirty="0">
              <a:solidFill>
                <a:srgbClr val="FF0000"/>
              </a:solidFill>
              <a:latin typeface="+mj-ea"/>
              <a:ea typeface="+mj-ea"/>
            </a:endParaRPr>
          </a:p>
          <a:p>
            <a:pPr algn="ctr"/>
            <a:endParaRPr lang="en-US" altLang="zh-CN" b="1" dirty="0" smtClean="0">
              <a:solidFill>
                <a:srgbClr val="FF0000"/>
              </a:solidFill>
              <a:latin typeface="+mj-ea"/>
              <a:ea typeface="+mj-ea"/>
            </a:endParaRPr>
          </a:p>
          <a:p>
            <a:pPr algn="ctr"/>
            <a:endParaRPr lang="zh-CN" altLang="en-US" b="1" dirty="0">
              <a:solidFill>
                <a:srgbClr val="FF0000"/>
              </a:solidFill>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zh-CN" altLang="en-US" dirty="0">
                <a:solidFill>
                  <a:srgbClr val="0000FF"/>
                </a:solidFill>
              </a:rPr>
              <a:t>计算</a:t>
            </a:r>
          </a:p>
        </p:txBody>
      </p:sp>
      <p:sp>
        <p:nvSpPr>
          <p:cNvPr id="84995" name="Rectangle 3"/>
          <p:cNvSpPr>
            <a:spLocks noGrp="1" noChangeArrowheads="1"/>
          </p:cNvSpPr>
          <p:nvPr>
            <p:ph type="body" idx="1"/>
          </p:nvPr>
        </p:nvSpPr>
        <p:spPr>
          <a:xfrm>
            <a:off x="539552" y="3933056"/>
            <a:ext cx="8064896" cy="2304255"/>
          </a:xfrm>
        </p:spPr>
        <p:txBody>
          <a:bodyPr>
            <a:normAutofit/>
          </a:bodyPr>
          <a:lstStyle/>
          <a:p>
            <a:r>
              <a:rPr lang="zh-CN" altLang="en-US" dirty="0" smtClean="0"/>
              <a:t>当发送</a:t>
            </a:r>
            <a:r>
              <a:rPr lang="zh-CN" altLang="en-US" dirty="0" smtClean="0">
                <a:solidFill>
                  <a:srgbClr val="0000FF"/>
                </a:solidFill>
              </a:rPr>
              <a:t>“</a:t>
            </a:r>
            <a:r>
              <a:rPr lang="en-US" altLang="zh-CN" dirty="0" smtClean="0">
                <a:solidFill>
                  <a:srgbClr val="0000FF"/>
                </a:solidFill>
              </a:rPr>
              <a:t>1”</a:t>
            </a:r>
            <a:r>
              <a:rPr lang="zh-CN" altLang="en-US" dirty="0" smtClean="0"/>
              <a:t>符号时，包络检波器的输出波形为 </a:t>
            </a:r>
          </a:p>
          <a:p>
            <a:endParaRPr lang="zh-CN" altLang="en-US" dirty="0" smtClean="0"/>
          </a:p>
          <a:p>
            <a:r>
              <a:rPr lang="zh-CN" altLang="en-US" dirty="0" smtClean="0"/>
              <a:t>当发送</a:t>
            </a:r>
            <a:r>
              <a:rPr lang="zh-CN" altLang="en-US" dirty="0" smtClean="0">
                <a:solidFill>
                  <a:srgbClr val="0000FF"/>
                </a:solidFill>
              </a:rPr>
              <a:t>“</a:t>
            </a:r>
            <a:r>
              <a:rPr lang="en-US" altLang="zh-CN" dirty="0" smtClean="0">
                <a:solidFill>
                  <a:srgbClr val="0000FF"/>
                </a:solidFill>
              </a:rPr>
              <a:t>0”</a:t>
            </a:r>
            <a:r>
              <a:rPr lang="zh-CN" altLang="en-US" dirty="0" smtClean="0"/>
              <a:t>符号时，包络检波器的输出波形为</a:t>
            </a:r>
            <a:endParaRPr lang="zh-CN" altLang="en-US" dirty="0"/>
          </a:p>
        </p:txBody>
      </p:sp>
      <p:sp>
        <p:nvSpPr>
          <p:cNvPr id="10" name="灯片编号占位符 5"/>
          <p:cNvSpPr>
            <a:spLocks noGrp="1"/>
          </p:cNvSpPr>
          <p:nvPr>
            <p:ph type="sldNum" sz="quarter" idx="12"/>
          </p:nvPr>
        </p:nvSpPr>
        <p:spPr/>
        <p:txBody>
          <a:bodyPr/>
          <a:lstStyle/>
          <a:p>
            <a:fld id="{24F65180-327F-446A-82EE-5C3EA7F3B450}" type="slidenum">
              <a:rPr lang="en-US" altLang="zh-CN" smtClean="0"/>
              <a:pPr/>
              <a:t>82</a:t>
            </a:fld>
            <a:endParaRPr lang="en-US" altLang="zh-CN"/>
          </a:p>
        </p:txBody>
      </p:sp>
      <p:sp>
        <p:nvSpPr>
          <p:cNvPr id="84997" name="Rectangle 5"/>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84996" name="Object 4"/>
          <p:cNvGraphicFramePr>
            <a:graphicFrameLocks noChangeAspect="1"/>
          </p:cNvGraphicFramePr>
          <p:nvPr>
            <p:extLst>
              <p:ext uri="{D42A27DB-BD31-4B8C-83A1-F6EECF244321}">
                <p14:modId xmlns:p14="http://schemas.microsoft.com/office/powerpoint/2010/main" val="2113288844"/>
              </p:ext>
            </p:extLst>
          </p:nvPr>
        </p:nvGraphicFramePr>
        <p:xfrm>
          <a:off x="1862334" y="2924944"/>
          <a:ext cx="5787501" cy="884524"/>
        </p:xfrm>
        <a:graphic>
          <a:graphicData uri="http://schemas.openxmlformats.org/presentationml/2006/ole">
            <mc:AlternateContent xmlns:mc="http://schemas.openxmlformats.org/markup-compatibility/2006">
              <mc:Choice xmlns:v="urn:schemas-microsoft-com:vml" Requires="v">
                <p:oleObj spid="_x0000_s467034" name="公式" r:id="rId3" imgW="3187700" imgH="482600" progId="Equation.3">
                  <p:embed/>
                </p:oleObj>
              </mc:Choice>
              <mc:Fallback>
                <p:oleObj name="公式" r:id="rId3" imgW="3187700" imgH="482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2334" y="2924944"/>
                        <a:ext cx="5787501" cy="884524"/>
                      </a:xfrm>
                      <a:prstGeom prst="rect">
                        <a:avLst/>
                      </a:prstGeom>
                      <a:noFill/>
                      <a:ln w="28575">
                        <a:solidFill>
                          <a:srgbClr val="00CC00"/>
                        </a:solidFill>
                      </a:ln>
                      <a:extLst/>
                    </p:spPr>
                  </p:pic>
                </p:oleObj>
              </mc:Fallback>
            </mc:AlternateContent>
          </a:graphicData>
        </a:graphic>
      </p:graphicFrame>
      <p:sp>
        <p:nvSpPr>
          <p:cNvPr id="84999" name="Rectangle 7"/>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84998" name="Object 6"/>
          <p:cNvGraphicFramePr>
            <a:graphicFrameLocks noChangeAspect="1"/>
          </p:cNvGraphicFramePr>
          <p:nvPr>
            <p:extLst>
              <p:ext uri="{D42A27DB-BD31-4B8C-83A1-F6EECF244321}">
                <p14:modId xmlns:p14="http://schemas.microsoft.com/office/powerpoint/2010/main" val="3375991970"/>
              </p:ext>
            </p:extLst>
          </p:nvPr>
        </p:nvGraphicFramePr>
        <p:xfrm>
          <a:off x="2463637" y="4581128"/>
          <a:ext cx="3208614" cy="553021"/>
        </p:xfrm>
        <a:graphic>
          <a:graphicData uri="http://schemas.openxmlformats.org/presentationml/2006/ole">
            <mc:AlternateContent xmlns:mc="http://schemas.openxmlformats.org/markup-compatibility/2006">
              <mc:Choice xmlns:v="urn:schemas-microsoft-com:vml" Requires="v">
                <p:oleObj spid="_x0000_s467035" name="公式" r:id="rId5" imgW="1714500" imgH="292100" progId="Equation.3">
                  <p:embed/>
                </p:oleObj>
              </mc:Choice>
              <mc:Fallback>
                <p:oleObj name="公式" r:id="rId5" imgW="1714500" imgH="292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3637" y="4581128"/>
                        <a:ext cx="3208614" cy="553021"/>
                      </a:xfrm>
                      <a:prstGeom prst="rect">
                        <a:avLst/>
                      </a:prstGeom>
                      <a:noFill/>
                      <a:extLst/>
                    </p:spPr>
                  </p:pic>
                </p:oleObj>
              </mc:Fallback>
            </mc:AlternateContent>
          </a:graphicData>
        </a:graphic>
      </p:graphicFrame>
      <p:sp>
        <p:nvSpPr>
          <p:cNvPr id="85001" name="Rectangle 9"/>
          <p:cNvSpPr>
            <a:spLocks noChangeArrowheads="1"/>
          </p:cNvSpPr>
          <p:nvPr/>
        </p:nvSpPr>
        <p:spPr bwMode="auto">
          <a:xfrm>
            <a:off x="0" y="328136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85000" name="Object 8"/>
          <p:cNvGraphicFramePr>
            <a:graphicFrameLocks noChangeAspect="1"/>
          </p:cNvGraphicFramePr>
          <p:nvPr>
            <p:extLst>
              <p:ext uri="{D42A27DB-BD31-4B8C-83A1-F6EECF244321}">
                <p14:modId xmlns:p14="http://schemas.microsoft.com/office/powerpoint/2010/main" val="3238850825"/>
              </p:ext>
            </p:extLst>
          </p:nvPr>
        </p:nvGraphicFramePr>
        <p:xfrm>
          <a:off x="2483768" y="5949280"/>
          <a:ext cx="2664296" cy="577634"/>
        </p:xfrm>
        <a:graphic>
          <a:graphicData uri="http://schemas.openxmlformats.org/presentationml/2006/ole">
            <mc:AlternateContent xmlns:mc="http://schemas.openxmlformats.org/markup-compatibility/2006">
              <mc:Choice xmlns:v="urn:schemas-microsoft-com:vml" Requires="v">
                <p:oleObj spid="_x0000_s467036" name="公式" r:id="rId7" imgW="1358310" imgH="291973" progId="Equation.3">
                  <p:embed/>
                </p:oleObj>
              </mc:Choice>
              <mc:Fallback>
                <p:oleObj name="公式" r:id="rId7" imgW="1358310" imgH="29197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3768" y="5949280"/>
                        <a:ext cx="2664296" cy="577634"/>
                      </a:xfrm>
                      <a:prstGeom prst="rect">
                        <a:avLst/>
                      </a:prstGeom>
                      <a:noFill/>
                      <a:extLst/>
                    </p:spPr>
                  </p:pic>
                </p:oleObj>
              </mc:Fallback>
            </mc:AlternateContent>
          </a:graphicData>
        </a:graphic>
      </p:graphicFrame>
      <p:sp>
        <p:nvSpPr>
          <p:cNvPr id="11" name="Rectangle 5"/>
          <p:cNvSpPr>
            <a:spLocks noChangeArrowheads="1"/>
          </p:cNvSpPr>
          <p:nvPr/>
        </p:nvSpPr>
        <p:spPr bwMode="auto">
          <a:xfrm>
            <a:off x="0" y="102587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2" name="Rectangle 7"/>
          <p:cNvSpPr>
            <a:spLocks noChangeArrowheads="1"/>
          </p:cNvSpPr>
          <p:nvPr/>
        </p:nvSpPr>
        <p:spPr bwMode="auto">
          <a:xfrm>
            <a:off x="0" y="1121123"/>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13" name="Rectangle 9"/>
          <p:cNvSpPr>
            <a:spLocks noChangeArrowheads="1"/>
          </p:cNvSpPr>
          <p:nvPr/>
        </p:nvSpPr>
        <p:spPr bwMode="auto">
          <a:xfrm>
            <a:off x="0" y="112112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1279740931"/>
              </p:ext>
            </p:extLst>
          </p:nvPr>
        </p:nvGraphicFramePr>
        <p:xfrm>
          <a:off x="395288" y="1198885"/>
          <a:ext cx="8235950" cy="1870075"/>
        </p:xfrm>
        <a:graphic>
          <a:graphicData uri="http://schemas.openxmlformats.org/presentationml/2006/ole">
            <mc:AlternateContent xmlns:mc="http://schemas.openxmlformats.org/markup-compatibility/2006">
              <mc:Choice xmlns:v="urn:schemas-microsoft-com:vml" Requires="v">
                <p:oleObj spid="_x0000_s467037" name="Visio" r:id="rId9" imgW="5057882" imgH="1238185" progId="Visio.Drawing.11">
                  <p:embed/>
                </p:oleObj>
              </mc:Choice>
              <mc:Fallback>
                <p:oleObj name="Visio" r:id="rId9" imgW="5057882" imgH="1238185" progId="Visio.Drawing.11">
                  <p:embed/>
                  <p:pic>
                    <p:nvPicPr>
                      <p:cNvPr id="0" name=""/>
                      <p:cNvPicPr>
                        <a:picLocks noChangeAspect="1" noChangeArrowheads="1"/>
                      </p:cNvPicPr>
                      <p:nvPr/>
                    </p:nvPicPr>
                    <p:blipFill>
                      <a:blip r:embed="rId10"/>
                      <a:srcRect/>
                      <a:stretch>
                        <a:fillRect/>
                      </a:stretch>
                    </p:blipFill>
                    <p:spPr bwMode="auto">
                      <a:xfrm>
                        <a:off x="395288" y="1198885"/>
                        <a:ext cx="8235950" cy="187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矩形 14"/>
          <p:cNvSpPr/>
          <p:nvPr/>
        </p:nvSpPr>
        <p:spPr>
          <a:xfrm>
            <a:off x="4355976" y="1599351"/>
            <a:ext cx="800219"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a:spAutoFit/>
          </a:bodyPr>
          <a:lstStyle/>
          <a:p>
            <a:r>
              <a:rPr lang="zh-CN" altLang="en-US" sz="2400" b="1" dirty="0">
                <a:solidFill>
                  <a:srgbClr val="FF0000"/>
                </a:solidFill>
                <a:latin typeface="+mj-ea"/>
                <a:ea typeface="+mj-ea"/>
              </a:rPr>
              <a:t>整流</a:t>
            </a:r>
          </a:p>
        </p:txBody>
      </p:sp>
      <p:cxnSp>
        <p:nvCxnSpPr>
          <p:cNvPr id="7" name="直接连接符 6"/>
          <p:cNvCxnSpPr/>
          <p:nvPr/>
        </p:nvCxnSpPr>
        <p:spPr>
          <a:xfrm>
            <a:off x="3923928" y="2492896"/>
            <a:ext cx="0" cy="432048"/>
          </a:xfrm>
          <a:prstGeom prst="line">
            <a:avLst/>
          </a:prstGeom>
          <a:ln>
            <a:solidFill>
              <a:srgbClr val="00CC00"/>
            </a:solidFill>
          </a:ln>
        </p:spPr>
        <p:style>
          <a:lnRef idx="3">
            <a:schemeClr val="accent3"/>
          </a:lnRef>
          <a:fillRef idx="0">
            <a:schemeClr val="accent3"/>
          </a:fillRef>
          <a:effectRef idx="2">
            <a:schemeClr val="accent3"/>
          </a:effectRef>
          <a:fontRef idx="minor">
            <a:schemeClr val="tx1"/>
          </a:fontRef>
        </p:style>
      </p:cxnSp>
      <p:sp>
        <p:nvSpPr>
          <p:cNvPr id="17" name="右箭头 16"/>
          <p:cNvSpPr/>
          <p:nvPr/>
        </p:nvSpPr>
        <p:spPr>
          <a:xfrm>
            <a:off x="4211960" y="2276872"/>
            <a:ext cx="2016224" cy="21602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6" name="矩形 25"/>
          <p:cNvSpPr/>
          <p:nvPr/>
        </p:nvSpPr>
        <p:spPr>
          <a:xfrm>
            <a:off x="6432521" y="2061016"/>
            <a:ext cx="659759" cy="5758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067944" y="764704"/>
            <a:ext cx="2664296" cy="1512252"/>
          </a:xfrm>
          <a:prstGeom prst="rect">
            <a:avLst/>
          </a:prstGeom>
          <a:noFill/>
          <a:ln>
            <a:solidFill>
              <a:srgbClr val="00CC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FF0000"/>
                </a:solidFill>
                <a:latin typeface="+mj-ea"/>
                <a:ea typeface="+mj-ea"/>
              </a:rPr>
              <a:t>包络检波</a:t>
            </a:r>
            <a:endParaRPr lang="en-US" altLang="zh-CN" sz="2400" b="1" dirty="0" smtClean="0">
              <a:solidFill>
                <a:srgbClr val="FF0000"/>
              </a:solidFill>
              <a:latin typeface="+mj-ea"/>
              <a:ea typeface="+mj-ea"/>
            </a:endParaRPr>
          </a:p>
          <a:p>
            <a:pPr algn="ctr"/>
            <a:endParaRPr lang="en-US" altLang="zh-CN" b="1" dirty="0">
              <a:solidFill>
                <a:srgbClr val="FF0000"/>
              </a:solidFill>
              <a:latin typeface="+mj-ea"/>
              <a:ea typeface="+mj-ea"/>
            </a:endParaRPr>
          </a:p>
          <a:p>
            <a:pPr algn="ctr"/>
            <a:endParaRPr lang="en-US" altLang="zh-CN" b="1" dirty="0" smtClean="0">
              <a:solidFill>
                <a:srgbClr val="FF0000"/>
              </a:solidFill>
              <a:latin typeface="+mj-ea"/>
              <a:ea typeface="+mj-ea"/>
            </a:endParaRPr>
          </a:p>
          <a:p>
            <a:pPr algn="ctr"/>
            <a:endParaRPr lang="zh-CN" altLang="en-US" b="1" dirty="0">
              <a:solidFill>
                <a:srgbClr val="FF0000"/>
              </a:solidFill>
              <a:latin typeface="+mj-ea"/>
              <a:ea typeface="+mj-ea"/>
            </a:endParaRPr>
          </a:p>
        </p:txBody>
      </p:sp>
    </p:spTree>
    <p:extLst>
      <p:ext uri="{BB962C8B-B14F-4D97-AF65-F5344CB8AC3E}">
        <p14:creationId xmlns:p14="http://schemas.microsoft.com/office/powerpoint/2010/main" val="20274285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ppt_x"/>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4995">
                                            <p:txEl>
                                              <p:pRg st="0" end="0"/>
                                            </p:txEl>
                                          </p:spTgt>
                                        </p:tgtEl>
                                        <p:attrNameLst>
                                          <p:attrName>style.visibility</p:attrName>
                                        </p:attrNameLst>
                                      </p:cBhvr>
                                      <p:to>
                                        <p:strVal val="visible"/>
                                      </p:to>
                                    </p:set>
                                    <p:anim calcmode="lin" valueType="num">
                                      <p:cBhvr additive="base">
                                        <p:cTn id="22" dur="500" fill="hold"/>
                                        <p:tgtEl>
                                          <p:spTgt spid="8499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84995">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84998"/>
                                        </p:tgtEl>
                                        <p:attrNameLst>
                                          <p:attrName>style.visibility</p:attrName>
                                        </p:attrNameLst>
                                      </p:cBhvr>
                                      <p:to>
                                        <p:strVal val="visible"/>
                                      </p:to>
                                    </p:set>
                                    <p:anim calcmode="lin" valueType="num">
                                      <p:cBhvr additive="base">
                                        <p:cTn id="26" dur="500" fill="hold"/>
                                        <p:tgtEl>
                                          <p:spTgt spid="84998"/>
                                        </p:tgtEl>
                                        <p:attrNameLst>
                                          <p:attrName>ppt_x</p:attrName>
                                        </p:attrNameLst>
                                      </p:cBhvr>
                                      <p:tavLst>
                                        <p:tav tm="0">
                                          <p:val>
                                            <p:strVal val="#ppt_x"/>
                                          </p:val>
                                        </p:tav>
                                        <p:tav tm="100000">
                                          <p:val>
                                            <p:strVal val="#ppt_x"/>
                                          </p:val>
                                        </p:tav>
                                      </p:tavLst>
                                    </p:anim>
                                    <p:anim calcmode="lin" valueType="num">
                                      <p:cBhvr additive="base">
                                        <p:cTn id="27" dur="500" fill="hold"/>
                                        <p:tgtEl>
                                          <p:spTgt spid="8499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84995">
                                            <p:txEl>
                                              <p:pRg st="2" end="2"/>
                                            </p:txEl>
                                          </p:spTgt>
                                        </p:tgtEl>
                                        <p:attrNameLst>
                                          <p:attrName>style.visibility</p:attrName>
                                        </p:attrNameLst>
                                      </p:cBhvr>
                                      <p:to>
                                        <p:strVal val="visible"/>
                                      </p:to>
                                    </p:set>
                                    <p:anim calcmode="lin" valueType="num">
                                      <p:cBhvr additive="base">
                                        <p:cTn id="32" dur="500" fill="hold"/>
                                        <p:tgtEl>
                                          <p:spTgt spid="84995">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84995">
                                            <p:txEl>
                                              <p:pRg st="2" end="2"/>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85000"/>
                                        </p:tgtEl>
                                        <p:attrNameLst>
                                          <p:attrName>style.visibility</p:attrName>
                                        </p:attrNameLst>
                                      </p:cBhvr>
                                      <p:to>
                                        <p:strVal val="visible"/>
                                      </p:to>
                                    </p:set>
                                    <p:anim calcmode="lin" valueType="num">
                                      <p:cBhvr additive="base">
                                        <p:cTn id="36" dur="500" fill="hold"/>
                                        <p:tgtEl>
                                          <p:spTgt spid="85000"/>
                                        </p:tgtEl>
                                        <p:attrNameLst>
                                          <p:attrName>ppt_x</p:attrName>
                                        </p:attrNameLst>
                                      </p:cBhvr>
                                      <p:tavLst>
                                        <p:tav tm="0">
                                          <p:val>
                                            <p:strVal val="#ppt_x"/>
                                          </p:val>
                                        </p:tav>
                                        <p:tav tm="100000">
                                          <p:val>
                                            <p:strVal val="#ppt_x"/>
                                          </p:val>
                                        </p:tav>
                                      </p:tavLst>
                                    </p:anim>
                                    <p:anim calcmode="lin" valueType="num">
                                      <p:cBhvr additive="base">
                                        <p:cTn id="37" dur="500" fill="hold"/>
                                        <p:tgtEl>
                                          <p:spTgt spid="850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P spid="2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endParaRPr lang="zh-CN" altLang="en-US" dirty="0"/>
          </a:p>
        </p:txBody>
      </p:sp>
      <p:sp>
        <p:nvSpPr>
          <p:cNvPr id="86019" name="Rectangle 3"/>
          <p:cNvSpPr>
            <a:spLocks noGrp="1" noChangeArrowheads="1"/>
          </p:cNvSpPr>
          <p:nvPr>
            <p:ph type="body" idx="1"/>
          </p:nvPr>
        </p:nvSpPr>
        <p:spPr/>
        <p:txBody>
          <a:bodyPr>
            <a:normAutofit/>
          </a:bodyPr>
          <a:lstStyle/>
          <a:p>
            <a:r>
              <a:rPr lang="zh-CN" altLang="en-US" dirty="0" smtClean="0"/>
              <a:t>由</a:t>
            </a:r>
            <a:r>
              <a:rPr lang="en-US" altLang="zh-CN" dirty="0" smtClean="0"/>
              <a:t>3.6</a:t>
            </a:r>
            <a:r>
              <a:rPr lang="zh-CN" altLang="en-US" dirty="0" smtClean="0"/>
              <a:t>节的讨论可知，发</a:t>
            </a:r>
            <a:r>
              <a:rPr lang="zh-CN" altLang="en-US" dirty="0" smtClean="0">
                <a:solidFill>
                  <a:srgbClr val="0000FF"/>
                </a:solidFill>
              </a:rPr>
              <a:t>“</a:t>
            </a:r>
            <a:r>
              <a:rPr lang="en-US" altLang="zh-CN" dirty="0" smtClean="0">
                <a:solidFill>
                  <a:srgbClr val="0000FF"/>
                </a:solidFill>
              </a:rPr>
              <a:t>1”</a:t>
            </a:r>
            <a:r>
              <a:rPr lang="zh-CN" altLang="en-US" dirty="0" smtClean="0"/>
              <a:t>时的抽样值是</a:t>
            </a:r>
            <a:r>
              <a:rPr lang="zh-CN" altLang="en-US" dirty="0" smtClean="0">
                <a:solidFill>
                  <a:srgbClr val="0000FF"/>
                </a:solidFill>
              </a:rPr>
              <a:t>广义瑞利型随机变量，</a:t>
            </a:r>
            <a:r>
              <a:rPr lang="zh-CN" altLang="en-US" dirty="0" smtClean="0"/>
              <a:t>一</a:t>
            </a:r>
            <a:r>
              <a:rPr lang="zh-CN" altLang="en-US" dirty="0"/>
              <a:t>维概率密度函数分别</a:t>
            </a:r>
            <a:r>
              <a:rPr lang="zh-CN" altLang="en-US" dirty="0" smtClean="0"/>
              <a:t>为：</a:t>
            </a:r>
            <a:endParaRPr lang="en-US" altLang="zh-CN" dirty="0"/>
          </a:p>
          <a:p>
            <a:endParaRPr lang="en-US" altLang="zh-CN" dirty="0" smtClean="0"/>
          </a:p>
          <a:p>
            <a:endParaRPr lang="en-US" altLang="zh-CN" dirty="0" smtClean="0"/>
          </a:p>
          <a:p>
            <a:r>
              <a:rPr lang="zh-CN" altLang="en-US" dirty="0" smtClean="0"/>
              <a:t>发</a:t>
            </a:r>
            <a:r>
              <a:rPr lang="zh-CN" altLang="en-US" dirty="0" smtClean="0">
                <a:solidFill>
                  <a:srgbClr val="0000FF"/>
                </a:solidFill>
              </a:rPr>
              <a:t>“</a:t>
            </a:r>
            <a:r>
              <a:rPr lang="en-US" altLang="zh-CN" dirty="0" smtClean="0">
                <a:solidFill>
                  <a:srgbClr val="0000FF"/>
                </a:solidFill>
              </a:rPr>
              <a:t>0”</a:t>
            </a:r>
            <a:r>
              <a:rPr lang="zh-CN" altLang="en-US" dirty="0" smtClean="0"/>
              <a:t>时的抽样值是</a:t>
            </a:r>
            <a:r>
              <a:rPr lang="zh-CN" altLang="en-US" dirty="0" smtClean="0">
                <a:solidFill>
                  <a:srgbClr val="0000FF"/>
                </a:solidFill>
              </a:rPr>
              <a:t>瑞利型随机变量</a:t>
            </a:r>
            <a:r>
              <a:rPr lang="zh-CN" altLang="en-US" dirty="0" smtClean="0"/>
              <a:t>，一维概率密度函数分别为</a:t>
            </a:r>
          </a:p>
          <a:p>
            <a:pPr lvl="3"/>
            <a:endParaRPr lang="zh-CN" altLang="en-US" dirty="0" smtClean="0"/>
          </a:p>
          <a:p>
            <a:pPr lvl="1"/>
            <a:endParaRPr lang="zh-CN" altLang="en-US" dirty="0" smtClean="0"/>
          </a:p>
          <a:p>
            <a:r>
              <a:rPr lang="zh-CN" altLang="en-US" dirty="0" smtClean="0"/>
              <a:t>式中，</a:t>
            </a:r>
            <a:r>
              <a:rPr lang="zh-CN" altLang="en-US" dirty="0">
                <a:sym typeface="Symbol" pitchFamily="18" charset="2"/>
              </a:rPr>
              <a:t> </a:t>
            </a:r>
            <a:r>
              <a:rPr lang="en-US" altLang="zh-CN" baseline="-25000" dirty="0">
                <a:sym typeface="Symbol" pitchFamily="18" charset="2"/>
              </a:rPr>
              <a:t>n</a:t>
            </a:r>
            <a:r>
              <a:rPr lang="en-US" altLang="zh-CN" baseline="30000" dirty="0">
                <a:sym typeface="Symbol" pitchFamily="18" charset="2"/>
              </a:rPr>
              <a:t>2</a:t>
            </a:r>
            <a:r>
              <a:rPr lang="zh-CN" altLang="en-US" dirty="0" smtClean="0"/>
              <a:t>为</a:t>
            </a:r>
            <a:r>
              <a:rPr lang="zh-CN" altLang="en-US" dirty="0" smtClean="0">
                <a:solidFill>
                  <a:srgbClr val="0000FF"/>
                </a:solidFill>
              </a:rPr>
              <a:t>窄带高斯噪声</a:t>
            </a:r>
            <a:r>
              <a:rPr lang="en-US" altLang="zh-CN" i="1" dirty="0" smtClean="0">
                <a:solidFill>
                  <a:srgbClr val="0000FF"/>
                </a:solidFill>
              </a:rPr>
              <a:t>n(t)</a:t>
            </a:r>
            <a:r>
              <a:rPr lang="zh-CN" altLang="en-US" dirty="0" smtClean="0"/>
              <a:t>的方差。</a:t>
            </a:r>
            <a:endParaRPr lang="zh-CN" altLang="en-US" dirty="0"/>
          </a:p>
        </p:txBody>
      </p:sp>
      <p:sp>
        <p:nvSpPr>
          <p:cNvPr id="7" name="灯片编号占位符 5"/>
          <p:cNvSpPr>
            <a:spLocks noGrp="1"/>
          </p:cNvSpPr>
          <p:nvPr>
            <p:ph type="sldNum" sz="quarter" idx="12"/>
          </p:nvPr>
        </p:nvSpPr>
        <p:spPr/>
        <p:txBody>
          <a:bodyPr/>
          <a:lstStyle/>
          <a:p>
            <a:fld id="{E29B5AA9-D78E-460C-81B4-CB879B32EBAB}" type="slidenum">
              <a:rPr lang="en-US" altLang="zh-CN" smtClean="0"/>
              <a:pPr/>
              <a:t>83</a:t>
            </a:fld>
            <a:endParaRPr lang="en-US" altLang="zh-CN"/>
          </a:p>
        </p:txBody>
      </p:sp>
      <p:sp>
        <p:nvSpPr>
          <p:cNvPr id="86021" name="Rectangle 5"/>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86020" name="Object 4"/>
          <p:cNvGraphicFramePr>
            <a:graphicFrameLocks noChangeAspect="1"/>
          </p:cNvGraphicFramePr>
          <p:nvPr>
            <p:extLst>
              <p:ext uri="{D42A27DB-BD31-4B8C-83A1-F6EECF244321}">
                <p14:modId xmlns:p14="http://schemas.microsoft.com/office/powerpoint/2010/main" val="1062569083"/>
              </p:ext>
            </p:extLst>
          </p:nvPr>
        </p:nvGraphicFramePr>
        <p:xfrm>
          <a:off x="2411760" y="2259013"/>
          <a:ext cx="3690937" cy="927100"/>
        </p:xfrm>
        <a:graphic>
          <a:graphicData uri="http://schemas.openxmlformats.org/presentationml/2006/ole">
            <mc:AlternateContent xmlns:mc="http://schemas.openxmlformats.org/markup-compatibility/2006">
              <mc:Choice xmlns:v="urn:schemas-microsoft-com:vml" Requires="v">
                <p:oleObj spid="_x0000_s50554" name="公式" r:id="rId3" imgW="1930400" imgH="482600" progId="Equation.3">
                  <p:embed/>
                </p:oleObj>
              </mc:Choice>
              <mc:Fallback>
                <p:oleObj name="公式" r:id="rId3" imgW="1930400" imgH="482600" progId="Equation.3">
                  <p:embed/>
                  <p:pic>
                    <p:nvPicPr>
                      <p:cNvPr id="0" name="Picture 2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259013"/>
                        <a:ext cx="3690937"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2" name="Object 6"/>
          <p:cNvGraphicFramePr>
            <a:graphicFrameLocks noChangeAspect="1"/>
          </p:cNvGraphicFramePr>
          <p:nvPr>
            <p:extLst>
              <p:ext uri="{D42A27DB-BD31-4B8C-83A1-F6EECF244321}">
                <p14:modId xmlns:p14="http://schemas.microsoft.com/office/powerpoint/2010/main" val="1135580541"/>
              </p:ext>
            </p:extLst>
          </p:nvPr>
        </p:nvGraphicFramePr>
        <p:xfrm>
          <a:off x="2699792" y="4581128"/>
          <a:ext cx="2565400" cy="823913"/>
        </p:xfrm>
        <a:graphic>
          <a:graphicData uri="http://schemas.openxmlformats.org/presentationml/2006/ole">
            <mc:AlternateContent xmlns:mc="http://schemas.openxmlformats.org/markup-compatibility/2006">
              <mc:Choice xmlns:v="urn:schemas-microsoft-com:vml" Requires="v">
                <p:oleObj spid="_x0000_s50555" name="公式" r:id="rId5" imgW="1231366" imgH="431613" progId="Equation.3">
                  <p:embed/>
                </p:oleObj>
              </mc:Choice>
              <mc:Fallback>
                <p:oleObj name="公式" r:id="rId5" imgW="1231366" imgH="431613" progId="Equation.3">
                  <p:embed/>
                  <p:pic>
                    <p:nvPicPr>
                      <p:cNvPr id="0" name="Picture 2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4581128"/>
                        <a:ext cx="2565400"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5994045" y="4221088"/>
            <a:ext cx="3133512" cy="95410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sz="2800" b="1" dirty="0" smtClean="0">
                <a:solidFill>
                  <a:srgbClr val="0000FF"/>
                </a:solidFill>
                <a:latin typeface="+mj-ea"/>
                <a:ea typeface="+mj-ea"/>
              </a:rPr>
              <a:t>分布与相干解调时候不一样！</a:t>
            </a:r>
            <a:endParaRPr lang="zh-CN" altLang="en-US" sz="2800" b="1" dirty="0">
              <a:solidFill>
                <a:srgbClr val="0000FF"/>
              </a:solidFill>
              <a:latin typeface="+mj-ea"/>
              <a:ea typeface="+mj-ea"/>
            </a:endParaRPr>
          </a:p>
        </p:txBody>
      </p:sp>
      <p:cxnSp>
        <p:nvCxnSpPr>
          <p:cNvPr id="4" name="直接箭头连接符 3"/>
          <p:cNvCxnSpPr/>
          <p:nvPr/>
        </p:nvCxnSpPr>
        <p:spPr>
          <a:xfrm>
            <a:off x="5292080" y="3186113"/>
            <a:ext cx="701965" cy="103497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1" name="直接箭头连接符 10"/>
          <p:cNvCxnSpPr/>
          <p:nvPr/>
        </p:nvCxnSpPr>
        <p:spPr>
          <a:xfrm flipV="1">
            <a:off x="5426855" y="4698141"/>
            <a:ext cx="432048" cy="32465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019">
                                            <p:txEl>
                                              <p:pRg st="3" end="3"/>
                                            </p:txEl>
                                          </p:spTgt>
                                        </p:tgtEl>
                                        <p:attrNameLst>
                                          <p:attrName>style.visibility</p:attrName>
                                        </p:attrNameLst>
                                      </p:cBhvr>
                                      <p:to>
                                        <p:strVal val="visible"/>
                                      </p:to>
                                    </p:set>
                                    <p:anim calcmode="lin" valueType="num">
                                      <p:cBhvr additive="base">
                                        <p:cTn id="7" dur="500" fill="hold"/>
                                        <p:tgtEl>
                                          <p:spTgt spid="86019">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6019">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6022"/>
                                        </p:tgtEl>
                                        <p:attrNameLst>
                                          <p:attrName>style.visibility</p:attrName>
                                        </p:attrNameLst>
                                      </p:cBhvr>
                                      <p:to>
                                        <p:strVal val="visible"/>
                                      </p:to>
                                    </p:set>
                                    <p:anim calcmode="lin" valueType="num">
                                      <p:cBhvr additive="base">
                                        <p:cTn id="11" dur="500" fill="hold"/>
                                        <p:tgtEl>
                                          <p:spTgt spid="86022"/>
                                        </p:tgtEl>
                                        <p:attrNameLst>
                                          <p:attrName>ppt_x</p:attrName>
                                        </p:attrNameLst>
                                      </p:cBhvr>
                                      <p:tavLst>
                                        <p:tav tm="0">
                                          <p:val>
                                            <p:strVal val="#ppt_x"/>
                                          </p:val>
                                        </p:tav>
                                        <p:tav tm="100000">
                                          <p:val>
                                            <p:strVal val="#ppt_x"/>
                                          </p:val>
                                        </p:tav>
                                      </p:tavLst>
                                    </p:anim>
                                    <p:anim calcmode="lin" valueType="num">
                                      <p:cBhvr additive="base">
                                        <p:cTn id="12" dur="500" fill="hold"/>
                                        <p:tgtEl>
                                          <p:spTgt spid="8602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6019">
                                            <p:txEl>
                                              <p:pRg st="6" end="6"/>
                                            </p:txEl>
                                          </p:spTgt>
                                        </p:tgtEl>
                                        <p:attrNameLst>
                                          <p:attrName>style.visibility</p:attrName>
                                        </p:attrNameLst>
                                      </p:cBhvr>
                                      <p:to>
                                        <p:strVal val="visible"/>
                                      </p:to>
                                    </p:set>
                                    <p:anim calcmode="lin" valueType="num">
                                      <p:cBhvr additive="base">
                                        <p:cTn id="17" dur="500" fill="hold"/>
                                        <p:tgtEl>
                                          <p:spTgt spid="86019">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601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uiExpand="1" build="p"/>
      <p:bldP spid="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zh-CN" altLang="en-US" dirty="0">
                <a:solidFill>
                  <a:srgbClr val="0000FF"/>
                </a:solidFill>
              </a:rPr>
              <a:t>判决</a:t>
            </a:r>
          </a:p>
        </p:txBody>
      </p:sp>
      <p:sp>
        <p:nvSpPr>
          <p:cNvPr id="87043" name="Rectangle 3"/>
          <p:cNvSpPr>
            <a:spLocks noGrp="1" noChangeArrowheads="1"/>
          </p:cNvSpPr>
          <p:nvPr>
            <p:ph type="body" idx="1"/>
          </p:nvPr>
        </p:nvSpPr>
        <p:spPr/>
        <p:txBody>
          <a:bodyPr>
            <a:normAutofit/>
          </a:bodyPr>
          <a:lstStyle/>
          <a:p>
            <a:r>
              <a:rPr lang="zh-CN" altLang="en-US" dirty="0" smtClean="0"/>
              <a:t>设判决门限为</a:t>
            </a:r>
            <a:r>
              <a:rPr lang="en-US" altLang="zh-CN" dirty="0" smtClean="0">
                <a:solidFill>
                  <a:srgbClr val="FF0000"/>
                </a:solidFill>
              </a:rPr>
              <a:t>b</a:t>
            </a:r>
            <a:r>
              <a:rPr lang="en-US" altLang="zh-CN" dirty="0" smtClean="0"/>
              <a:t> </a:t>
            </a:r>
            <a:r>
              <a:rPr lang="zh-CN" altLang="en-US" dirty="0" smtClean="0"/>
              <a:t>，规定</a:t>
            </a:r>
            <a:r>
              <a:rPr lang="zh-CN" altLang="en-US" dirty="0" smtClean="0">
                <a:solidFill>
                  <a:srgbClr val="0000FF"/>
                </a:solidFill>
              </a:rPr>
              <a:t>判决规则</a:t>
            </a:r>
            <a:r>
              <a:rPr lang="zh-CN" altLang="en-US" dirty="0" smtClean="0"/>
              <a:t>为</a:t>
            </a:r>
          </a:p>
          <a:p>
            <a:pPr lvl="1"/>
            <a:r>
              <a:rPr lang="zh-CN" altLang="en-US" dirty="0" smtClean="0"/>
              <a:t>		抽样值</a:t>
            </a:r>
            <a:r>
              <a:rPr lang="en-US" altLang="zh-CN" dirty="0" smtClean="0"/>
              <a:t>V &gt; b </a:t>
            </a:r>
            <a:r>
              <a:rPr lang="zh-CN" altLang="en-US" dirty="0" smtClean="0"/>
              <a:t>时，判为“</a:t>
            </a:r>
            <a:r>
              <a:rPr lang="en-US" altLang="zh-CN" dirty="0" smtClean="0"/>
              <a:t>1”</a:t>
            </a:r>
          </a:p>
          <a:p>
            <a:pPr lvl="1"/>
            <a:r>
              <a:rPr lang="en-US" altLang="zh-CN" dirty="0" smtClean="0"/>
              <a:t>		</a:t>
            </a:r>
            <a:r>
              <a:rPr lang="zh-CN" altLang="en-US" dirty="0" smtClean="0"/>
              <a:t>抽样值</a:t>
            </a:r>
            <a:r>
              <a:rPr lang="en-US" altLang="zh-CN" dirty="0" smtClean="0"/>
              <a:t>V &lt; b </a:t>
            </a:r>
            <a:r>
              <a:rPr lang="zh-CN" altLang="en-US" dirty="0" smtClean="0"/>
              <a:t>时，判为“</a:t>
            </a:r>
            <a:r>
              <a:rPr lang="en-US" altLang="zh-CN" dirty="0" smtClean="0"/>
              <a:t>0”</a:t>
            </a:r>
          </a:p>
          <a:p>
            <a:r>
              <a:rPr lang="zh-CN" altLang="en-US" dirty="0" smtClean="0"/>
              <a:t>则发送“</a:t>
            </a:r>
            <a:r>
              <a:rPr lang="en-US" altLang="zh-CN" dirty="0" smtClean="0"/>
              <a:t>1”</a:t>
            </a:r>
            <a:r>
              <a:rPr lang="zh-CN" altLang="en-US" dirty="0" smtClean="0"/>
              <a:t>时错判为“</a:t>
            </a:r>
            <a:r>
              <a:rPr lang="en-US" altLang="zh-CN" dirty="0" smtClean="0"/>
              <a:t>0”</a:t>
            </a:r>
            <a:r>
              <a:rPr lang="zh-CN" altLang="en-US" dirty="0" smtClean="0"/>
              <a:t>的概率为</a:t>
            </a:r>
          </a:p>
          <a:p>
            <a:pPr lvl="1"/>
            <a:endParaRPr lang="zh-CN" altLang="en-US" dirty="0" smtClean="0"/>
          </a:p>
          <a:p>
            <a:pPr lvl="1"/>
            <a:endParaRPr lang="zh-CN" altLang="en-US" dirty="0" smtClean="0"/>
          </a:p>
          <a:p>
            <a:pPr lvl="1"/>
            <a:endParaRPr lang="zh-CN" altLang="en-US" dirty="0" smtClean="0"/>
          </a:p>
          <a:p>
            <a:r>
              <a:rPr lang="zh-CN" altLang="en-US" dirty="0" smtClean="0"/>
              <a:t>式中的积分值</a:t>
            </a:r>
            <a:r>
              <a:rPr lang="zh-CN" altLang="en-US" dirty="0" smtClean="0">
                <a:solidFill>
                  <a:srgbClr val="0000FF"/>
                </a:solidFill>
              </a:rPr>
              <a:t>不易计算</a:t>
            </a:r>
            <a:endParaRPr lang="en-US" altLang="zh-CN" dirty="0" smtClean="0">
              <a:solidFill>
                <a:srgbClr val="0000FF"/>
              </a:solidFill>
            </a:endParaRPr>
          </a:p>
          <a:p>
            <a:r>
              <a:rPr lang="zh-CN" altLang="en-US" dirty="0" smtClean="0"/>
              <a:t>        可以用</a:t>
            </a:r>
            <a:r>
              <a:rPr lang="en-US" altLang="zh-CN" dirty="0" smtClean="0"/>
              <a:t>Marcum Q</a:t>
            </a:r>
            <a:r>
              <a:rPr lang="zh-CN" altLang="en-US" dirty="0" smtClean="0"/>
              <a:t>函数计算</a:t>
            </a:r>
            <a:endParaRPr lang="en-US" altLang="zh-CN" dirty="0"/>
          </a:p>
        </p:txBody>
      </p:sp>
      <p:sp>
        <p:nvSpPr>
          <p:cNvPr id="9" name="灯片编号占位符 5"/>
          <p:cNvSpPr>
            <a:spLocks noGrp="1"/>
          </p:cNvSpPr>
          <p:nvPr>
            <p:ph type="sldNum" sz="quarter" idx="12"/>
          </p:nvPr>
        </p:nvSpPr>
        <p:spPr/>
        <p:txBody>
          <a:bodyPr/>
          <a:lstStyle/>
          <a:p>
            <a:fld id="{12B9D094-12E0-4BB0-ACE5-1DFC6AEB6522}" type="slidenum">
              <a:rPr lang="en-US" altLang="zh-CN" smtClean="0"/>
              <a:pPr/>
              <a:t>84</a:t>
            </a:fld>
            <a:endParaRPr lang="en-US" altLang="zh-CN"/>
          </a:p>
        </p:txBody>
      </p:sp>
      <p:sp>
        <p:nvSpPr>
          <p:cNvPr id="87045" name="Rectangle 5"/>
          <p:cNvSpPr>
            <a:spLocks noChangeArrowheads="1"/>
          </p:cNvSpPr>
          <p:nvPr/>
        </p:nvSpPr>
        <p:spPr bwMode="auto">
          <a:xfrm>
            <a:off x="0" y="32623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87044" name="Object 4"/>
          <p:cNvGraphicFramePr>
            <a:graphicFrameLocks noChangeAspect="1"/>
          </p:cNvGraphicFramePr>
          <p:nvPr>
            <p:extLst>
              <p:ext uri="{D42A27DB-BD31-4B8C-83A1-F6EECF244321}">
                <p14:modId xmlns:p14="http://schemas.microsoft.com/office/powerpoint/2010/main" val="987556682"/>
              </p:ext>
            </p:extLst>
          </p:nvPr>
        </p:nvGraphicFramePr>
        <p:xfrm>
          <a:off x="1781969" y="3429000"/>
          <a:ext cx="5580062" cy="627062"/>
        </p:xfrm>
        <a:graphic>
          <a:graphicData uri="http://schemas.openxmlformats.org/presentationml/2006/ole">
            <mc:AlternateContent xmlns:mc="http://schemas.openxmlformats.org/markup-compatibility/2006">
              <mc:Choice xmlns:v="urn:schemas-microsoft-com:vml" Requires="v">
                <p:oleObj spid="_x0000_s51648" name="公式" r:id="rId3" imgW="2971800" imgH="330200" progId="Equation.3">
                  <p:embed/>
                </p:oleObj>
              </mc:Choice>
              <mc:Fallback>
                <p:oleObj name="公式" r:id="rId3" imgW="2971800" imgH="330200" progId="Equation.3">
                  <p:embed/>
                  <p:pic>
                    <p:nvPicPr>
                      <p:cNvPr id="0" name="Picture 3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969" y="3429000"/>
                        <a:ext cx="5580062" cy="627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46" name="Object 6"/>
          <p:cNvGraphicFramePr>
            <a:graphicFrameLocks noChangeAspect="1"/>
          </p:cNvGraphicFramePr>
          <p:nvPr>
            <p:extLst>
              <p:ext uri="{D42A27DB-BD31-4B8C-83A1-F6EECF244321}">
                <p14:modId xmlns:p14="http://schemas.microsoft.com/office/powerpoint/2010/main" val="1581885633"/>
              </p:ext>
            </p:extLst>
          </p:nvPr>
        </p:nvGraphicFramePr>
        <p:xfrm>
          <a:off x="2524918" y="4077072"/>
          <a:ext cx="4094163" cy="931863"/>
        </p:xfrm>
        <a:graphic>
          <a:graphicData uri="http://schemas.openxmlformats.org/presentationml/2006/ole">
            <mc:AlternateContent xmlns:mc="http://schemas.openxmlformats.org/markup-compatibility/2006">
              <mc:Choice xmlns:v="urn:schemas-microsoft-com:vml" Requires="v">
                <p:oleObj spid="_x0000_s51649" name="公式" r:id="rId5" imgW="2133600" imgH="482600" progId="Equation.3">
                  <p:embed/>
                </p:oleObj>
              </mc:Choice>
              <mc:Fallback>
                <p:oleObj name="公式" r:id="rId5" imgW="2133600" imgH="482600" progId="Equation.3">
                  <p:embed/>
                  <p:pic>
                    <p:nvPicPr>
                      <p:cNvPr id="0" name="Picture 3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4918" y="4077072"/>
                        <a:ext cx="4094163" cy="931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7049" name="Rectangle 9"/>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2" name="右箭头 1"/>
          <p:cNvSpPr/>
          <p:nvPr/>
        </p:nvSpPr>
        <p:spPr>
          <a:xfrm>
            <a:off x="971600" y="5661248"/>
            <a:ext cx="576064" cy="432048"/>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043">
                                            <p:txEl>
                                              <p:pRg st="3" end="3"/>
                                            </p:txEl>
                                          </p:spTgt>
                                        </p:tgtEl>
                                        <p:attrNameLst>
                                          <p:attrName>style.visibility</p:attrName>
                                        </p:attrNameLst>
                                      </p:cBhvr>
                                      <p:to>
                                        <p:strVal val="visible"/>
                                      </p:to>
                                    </p:set>
                                    <p:anim calcmode="lin" valueType="num">
                                      <p:cBhvr additive="base">
                                        <p:cTn id="7" dur="500" fill="hold"/>
                                        <p:tgtEl>
                                          <p:spTgt spid="8704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704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7044"/>
                                        </p:tgtEl>
                                        <p:attrNameLst>
                                          <p:attrName>style.visibility</p:attrName>
                                        </p:attrNameLst>
                                      </p:cBhvr>
                                      <p:to>
                                        <p:strVal val="visible"/>
                                      </p:to>
                                    </p:set>
                                    <p:anim calcmode="lin" valueType="num">
                                      <p:cBhvr additive="base">
                                        <p:cTn id="11" dur="500" fill="hold"/>
                                        <p:tgtEl>
                                          <p:spTgt spid="87044"/>
                                        </p:tgtEl>
                                        <p:attrNameLst>
                                          <p:attrName>ppt_x</p:attrName>
                                        </p:attrNameLst>
                                      </p:cBhvr>
                                      <p:tavLst>
                                        <p:tav tm="0">
                                          <p:val>
                                            <p:strVal val="#ppt_x"/>
                                          </p:val>
                                        </p:tav>
                                        <p:tav tm="100000">
                                          <p:val>
                                            <p:strVal val="#ppt_x"/>
                                          </p:val>
                                        </p:tav>
                                      </p:tavLst>
                                    </p:anim>
                                    <p:anim calcmode="lin" valueType="num">
                                      <p:cBhvr additive="base">
                                        <p:cTn id="12" dur="500" fill="hold"/>
                                        <p:tgtEl>
                                          <p:spTgt spid="8704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7046"/>
                                        </p:tgtEl>
                                        <p:attrNameLst>
                                          <p:attrName>style.visibility</p:attrName>
                                        </p:attrNameLst>
                                      </p:cBhvr>
                                      <p:to>
                                        <p:strVal val="visible"/>
                                      </p:to>
                                    </p:set>
                                    <p:anim calcmode="lin" valueType="num">
                                      <p:cBhvr additive="base">
                                        <p:cTn id="15" dur="500" fill="hold"/>
                                        <p:tgtEl>
                                          <p:spTgt spid="87046"/>
                                        </p:tgtEl>
                                        <p:attrNameLst>
                                          <p:attrName>ppt_x</p:attrName>
                                        </p:attrNameLst>
                                      </p:cBhvr>
                                      <p:tavLst>
                                        <p:tav tm="0">
                                          <p:val>
                                            <p:strVal val="#ppt_x"/>
                                          </p:val>
                                        </p:tav>
                                        <p:tav tm="100000">
                                          <p:val>
                                            <p:strVal val="#ppt_x"/>
                                          </p:val>
                                        </p:tav>
                                      </p:tavLst>
                                    </p:anim>
                                    <p:anim calcmode="lin" valueType="num">
                                      <p:cBhvr additive="base">
                                        <p:cTn id="16" dur="500" fill="hold"/>
                                        <p:tgtEl>
                                          <p:spTgt spid="8704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7043">
                                            <p:txEl>
                                              <p:pRg st="7" end="7"/>
                                            </p:txEl>
                                          </p:spTgt>
                                        </p:tgtEl>
                                        <p:attrNameLst>
                                          <p:attrName>style.visibility</p:attrName>
                                        </p:attrNameLst>
                                      </p:cBhvr>
                                      <p:to>
                                        <p:strVal val="visible"/>
                                      </p:to>
                                    </p:set>
                                    <p:anim calcmode="lin" valueType="num">
                                      <p:cBhvr additive="base">
                                        <p:cTn id="21" dur="500" fill="hold"/>
                                        <p:tgtEl>
                                          <p:spTgt spid="87043">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704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7043">
                                            <p:txEl>
                                              <p:pRg st="8" end="8"/>
                                            </p:txEl>
                                          </p:spTgt>
                                        </p:tgtEl>
                                        <p:attrNameLst>
                                          <p:attrName>style.visibility</p:attrName>
                                        </p:attrNameLst>
                                      </p:cBhvr>
                                      <p:to>
                                        <p:strVal val="visible"/>
                                      </p:to>
                                    </p:set>
                                    <p:anim calcmode="lin" valueType="num">
                                      <p:cBhvr additive="base">
                                        <p:cTn id="27" dur="500" fill="hold"/>
                                        <p:tgtEl>
                                          <p:spTgt spid="87043">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7043">
                                            <p:txEl>
                                              <p:pRg st="8" end="8"/>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下箭头 4"/>
          <p:cNvSpPr/>
          <p:nvPr/>
        </p:nvSpPr>
        <p:spPr>
          <a:xfrm>
            <a:off x="2483768" y="764704"/>
            <a:ext cx="288032" cy="302433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8067" name="Rectangle 3"/>
          <p:cNvSpPr>
            <a:spLocks noGrp="1" noChangeArrowheads="1"/>
          </p:cNvSpPr>
          <p:nvPr>
            <p:ph type="body" idx="1"/>
          </p:nvPr>
        </p:nvSpPr>
        <p:spPr>
          <a:xfrm>
            <a:off x="539552" y="1196752"/>
            <a:ext cx="8064896" cy="5256584"/>
          </a:xfrm>
        </p:spPr>
        <p:txBody>
          <a:bodyPr>
            <a:normAutofit/>
          </a:bodyPr>
          <a:lstStyle/>
          <a:p>
            <a:r>
              <a:rPr lang="en-US" altLang="zh-CN" dirty="0"/>
              <a:t>Marcum Q</a:t>
            </a:r>
            <a:r>
              <a:rPr lang="zh-CN" altLang="en-US" dirty="0" smtClean="0"/>
              <a:t>函数定义</a:t>
            </a:r>
            <a:endParaRPr lang="en-US" altLang="zh-CN" dirty="0"/>
          </a:p>
          <a:p>
            <a:r>
              <a:rPr lang="zh-CN" altLang="en-US" dirty="0" smtClean="0"/>
              <a:t>上式中</a:t>
            </a:r>
          </a:p>
          <a:p>
            <a:pPr lvl="1"/>
            <a:endParaRPr lang="zh-CN" altLang="en-US" dirty="0" smtClean="0"/>
          </a:p>
          <a:p>
            <a:r>
              <a:rPr lang="zh-CN" altLang="en-US" dirty="0" smtClean="0"/>
              <a:t>则</a:t>
            </a:r>
            <a:r>
              <a:rPr lang="en-US" altLang="zh-CN" dirty="0" smtClean="0"/>
              <a:t>P(0/1)</a:t>
            </a:r>
            <a:r>
              <a:rPr lang="zh-CN" altLang="en-US" dirty="0" smtClean="0"/>
              <a:t>，借助</a:t>
            </a:r>
            <a:r>
              <a:rPr lang="en-US" altLang="zh-CN" dirty="0" smtClean="0"/>
              <a:t>Marcum Q</a:t>
            </a:r>
            <a:r>
              <a:rPr lang="zh-CN" altLang="en-US" dirty="0" smtClean="0"/>
              <a:t>函数表示为</a:t>
            </a:r>
          </a:p>
          <a:p>
            <a:pPr lvl="1"/>
            <a:endParaRPr lang="zh-CN" altLang="en-US" dirty="0" smtClean="0"/>
          </a:p>
          <a:p>
            <a:pPr lvl="1"/>
            <a:endParaRPr lang="zh-CN" altLang="en-US" dirty="0" smtClean="0"/>
          </a:p>
          <a:p>
            <a:r>
              <a:rPr lang="zh-CN" altLang="en-US" dirty="0" smtClean="0"/>
              <a:t>式中，</a:t>
            </a:r>
            <a:r>
              <a:rPr lang="en-US" altLang="zh-CN" i="1" dirty="0" smtClean="0"/>
              <a:t>r</a:t>
            </a:r>
            <a:r>
              <a:rPr lang="en-US" altLang="zh-CN" dirty="0" smtClean="0"/>
              <a:t> </a:t>
            </a:r>
            <a:r>
              <a:rPr lang="en-US" altLang="zh-CN" dirty="0"/>
              <a:t>= </a:t>
            </a:r>
            <a:r>
              <a:rPr lang="en-US" altLang="zh-CN" i="1" dirty="0"/>
              <a:t>a</a:t>
            </a:r>
            <a:r>
              <a:rPr lang="en-US" altLang="zh-CN" baseline="30000" dirty="0"/>
              <a:t>2 </a:t>
            </a:r>
            <a:r>
              <a:rPr lang="en-US" altLang="zh-CN" dirty="0"/>
              <a:t>/ </a:t>
            </a:r>
            <a:r>
              <a:rPr lang="en-US" altLang="zh-CN" i="1" dirty="0">
                <a:sym typeface="Symbol" pitchFamily="18" charset="2"/>
              </a:rPr>
              <a:t></a:t>
            </a:r>
            <a:r>
              <a:rPr lang="en-US" altLang="zh-CN" i="1" baseline="-25000" dirty="0">
                <a:sym typeface="Symbol" pitchFamily="18" charset="2"/>
              </a:rPr>
              <a:t>n</a:t>
            </a:r>
            <a:r>
              <a:rPr lang="en-US" altLang="zh-CN" baseline="30000" dirty="0">
                <a:sym typeface="Symbol" pitchFamily="18" charset="2"/>
              </a:rPr>
              <a:t>2</a:t>
            </a:r>
            <a:r>
              <a:rPr lang="zh-CN" altLang="en-US" dirty="0"/>
              <a:t>为信号噪声功率比</a:t>
            </a:r>
            <a:r>
              <a:rPr lang="zh-CN" altLang="en-US" dirty="0" smtClean="0"/>
              <a:t>；</a:t>
            </a:r>
            <a:endParaRPr lang="en-US" altLang="zh-CN" dirty="0" smtClean="0"/>
          </a:p>
          <a:p>
            <a:r>
              <a:rPr lang="zh-CN" altLang="en-US" dirty="0"/>
              <a:t>	</a:t>
            </a:r>
            <a:r>
              <a:rPr lang="zh-CN" altLang="en-US" dirty="0" smtClean="0"/>
              <a:t> </a:t>
            </a:r>
            <a:r>
              <a:rPr lang="en-US" altLang="zh-CN" i="1" dirty="0"/>
              <a:t>b</a:t>
            </a:r>
            <a:r>
              <a:rPr lang="en-US" altLang="zh-CN" baseline="-25000" dirty="0"/>
              <a:t>0</a:t>
            </a:r>
            <a:r>
              <a:rPr lang="en-US" altLang="zh-CN" dirty="0"/>
              <a:t> =</a:t>
            </a:r>
            <a:r>
              <a:rPr lang="en-US" altLang="zh-CN" i="1" dirty="0"/>
              <a:t>b</a:t>
            </a:r>
            <a:r>
              <a:rPr lang="en-US" altLang="zh-CN" dirty="0"/>
              <a:t> /</a:t>
            </a:r>
            <a:r>
              <a:rPr lang="en-US" altLang="zh-CN" i="1" dirty="0">
                <a:sym typeface="Symbol" pitchFamily="18" charset="2"/>
              </a:rPr>
              <a:t></a:t>
            </a:r>
            <a:r>
              <a:rPr lang="en-US" altLang="zh-CN" i="1" baseline="-25000" dirty="0">
                <a:sym typeface="Symbol" pitchFamily="18" charset="2"/>
              </a:rPr>
              <a:t>n</a:t>
            </a:r>
            <a:r>
              <a:rPr lang="en-US" altLang="zh-CN" dirty="0"/>
              <a:t> </a:t>
            </a:r>
            <a:r>
              <a:rPr lang="zh-CN" altLang="en-US" dirty="0"/>
              <a:t>为归一化</a:t>
            </a:r>
            <a:r>
              <a:rPr lang="zh-CN" altLang="en-US" dirty="0" smtClean="0"/>
              <a:t>门限值。</a:t>
            </a:r>
            <a:endParaRPr lang="zh-CN" altLang="en-US" dirty="0"/>
          </a:p>
        </p:txBody>
      </p:sp>
      <p:sp>
        <p:nvSpPr>
          <p:cNvPr id="12" name="灯片编号占位符 5"/>
          <p:cNvSpPr>
            <a:spLocks noGrp="1"/>
          </p:cNvSpPr>
          <p:nvPr>
            <p:ph type="sldNum" sz="quarter" idx="12"/>
          </p:nvPr>
        </p:nvSpPr>
        <p:spPr/>
        <p:txBody>
          <a:bodyPr/>
          <a:lstStyle/>
          <a:p>
            <a:fld id="{69C65CF3-3EF0-4C38-BA4A-CC96738F8367}" type="slidenum">
              <a:rPr lang="en-US" altLang="zh-CN" smtClean="0"/>
              <a:pPr/>
              <a:t>85</a:t>
            </a:fld>
            <a:endParaRPr lang="en-US" altLang="zh-CN"/>
          </a:p>
        </p:txBody>
      </p:sp>
      <p:graphicFrame>
        <p:nvGraphicFramePr>
          <p:cNvPr id="88068" name="Object 4"/>
          <p:cNvGraphicFramePr>
            <a:graphicFrameLocks noChangeAspect="1"/>
          </p:cNvGraphicFramePr>
          <p:nvPr>
            <p:extLst>
              <p:ext uri="{D42A27DB-BD31-4B8C-83A1-F6EECF244321}">
                <p14:modId xmlns:p14="http://schemas.microsoft.com/office/powerpoint/2010/main" val="3461237411"/>
              </p:ext>
            </p:extLst>
          </p:nvPr>
        </p:nvGraphicFramePr>
        <p:xfrm>
          <a:off x="4355976" y="1196752"/>
          <a:ext cx="3509962" cy="619125"/>
        </p:xfrm>
        <a:graphic>
          <a:graphicData uri="http://schemas.openxmlformats.org/presentationml/2006/ole">
            <mc:AlternateContent xmlns:mc="http://schemas.openxmlformats.org/markup-compatibility/2006">
              <mc:Choice xmlns:v="urn:schemas-microsoft-com:vml" Requires="v">
                <p:oleObj spid="_x0000_s53026" name="公式" r:id="rId3" imgW="1943100" imgH="342900" progId="Equation.3">
                  <p:embed/>
                </p:oleObj>
              </mc:Choice>
              <mc:Fallback>
                <p:oleObj name="公式" r:id="rId3" imgW="1943100" imgH="342900" progId="Equation.3">
                  <p:embed/>
                  <p:pic>
                    <p:nvPicPr>
                      <p:cNvPr id="0" name="Picture 5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196752"/>
                        <a:ext cx="3509962"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070" name="Rectangle 6"/>
          <p:cNvSpPr>
            <a:spLocks noChangeArrowheads="1"/>
          </p:cNvSpPr>
          <p:nvPr/>
        </p:nvSpPr>
        <p:spPr bwMode="auto">
          <a:xfrm>
            <a:off x="0" y="32146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88069" name="Object 5"/>
          <p:cNvGraphicFramePr>
            <a:graphicFrameLocks noChangeAspect="1"/>
          </p:cNvGraphicFramePr>
          <p:nvPr>
            <p:extLst>
              <p:ext uri="{D42A27DB-BD31-4B8C-83A1-F6EECF244321}">
                <p14:modId xmlns:p14="http://schemas.microsoft.com/office/powerpoint/2010/main" val="1065646439"/>
              </p:ext>
            </p:extLst>
          </p:nvPr>
        </p:nvGraphicFramePr>
        <p:xfrm>
          <a:off x="2195736" y="1844824"/>
          <a:ext cx="2925763" cy="736600"/>
        </p:xfrm>
        <a:graphic>
          <a:graphicData uri="http://schemas.openxmlformats.org/presentationml/2006/ole">
            <mc:AlternateContent xmlns:mc="http://schemas.openxmlformats.org/markup-compatibility/2006">
              <mc:Choice xmlns:v="urn:schemas-microsoft-com:vml" Requires="v">
                <p:oleObj spid="_x0000_s53027" name="公式" r:id="rId5" imgW="1701800" imgH="431800" progId="Equation.3">
                  <p:embed/>
                </p:oleObj>
              </mc:Choice>
              <mc:Fallback>
                <p:oleObj name="公式" r:id="rId5" imgW="1701800" imgH="431800" progId="Equation.3">
                  <p:embed/>
                  <p:pic>
                    <p:nvPicPr>
                      <p:cNvPr id="0" name="Picture 5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1844824"/>
                        <a:ext cx="2925763"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072" name="Rectangle 8"/>
          <p:cNvSpPr>
            <a:spLocks noChangeArrowheads="1"/>
          </p:cNvSpPr>
          <p:nvPr/>
        </p:nvSpPr>
        <p:spPr bwMode="auto">
          <a:xfrm>
            <a:off x="0" y="3214688"/>
            <a:ext cx="9144000" cy="0"/>
          </a:xfrm>
          <a:prstGeom prst="rect">
            <a:avLst/>
          </a:prstGeom>
          <a:noFill/>
          <a:ln w="9525">
            <a:noFill/>
            <a:miter lim="800000"/>
            <a:headEnd/>
            <a:tailEnd/>
          </a:ln>
          <a:effectLst/>
        </p:spPr>
        <p:txBody>
          <a:bodyPr wrap="none" anchor="ctr">
            <a:spAutoFit/>
          </a:bodyPr>
          <a:lstStyle/>
          <a:p>
            <a:endParaRPr lang="zh-CN" altLang="en-US"/>
          </a:p>
        </p:txBody>
      </p:sp>
      <p:grpSp>
        <p:nvGrpSpPr>
          <p:cNvPr id="2" name="Group 11"/>
          <p:cNvGrpSpPr>
            <a:grpSpLocks/>
          </p:cNvGrpSpPr>
          <p:nvPr/>
        </p:nvGrpSpPr>
        <p:grpSpPr bwMode="auto">
          <a:xfrm>
            <a:off x="1835696" y="3573016"/>
            <a:ext cx="4949825" cy="839787"/>
            <a:chOff x="1576" y="2184"/>
            <a:chExt cx="3118" cy="529"/>
          </a:xfrm>
        </p:grpSpPr>
        <p:graphicFrame>
          <p:nvGraphicFramePr>
            <p:cNvPr id="88071" name="Object 7"/>
            <p:cNvGraphicFramePr>
              <a:graphicFrameLocks noChangeAspect="1"/>
            </p:cNvGraphicFramePr>
            <p:nvPr/>
          </p:nvGraphicFramePr>
          <p:xfrm>
            <a:off x="1576" y="2184"/>
            <a:ext cx="1871" cy="529"/>
          </p:xfrm>
          <a:graphic>
            <a:graphicData uri="http://schemas.openxmlformats.org/presentationml/2006/ole">
              <mc:AlternateContent xmlns:mc="http://schemas.openxmlformats.org/markup-compatibility/2006">
                <mc:Choice xmlns:v="urn:schemas-microsoft-com:vml" Requires="v">
                  <p:oleObj spid="_x0000_s53028" name="公式" r:id="rId7" imgW="1511300" imgH="431800" progId="Equation.3">
                    <p:embed/>
                  </p:oleObj>
                </mc:Choice>
                <mc:Fallback>
                  <p:oleObj name="公式" r:id="rId7" imgW="1511300" imgH="431800" progId="Equation.3">
                    <p:embed/>
                    <p:pic>
                      <p:nvPicPr>
                        <p:cNvPr id="0" name="Picture 58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6" y="2184"/>
                          <a:ext cx="1871" cy="5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073" name="Object 9"/>
            <p:cNvGraphicFramePr>
              <a:graphicFrameLocks noChangeAspect="1"/>
            </p:cNvGraphicFramePr>
            <p:nvPr/>
          </p:nvGraphicFramePr>
          <p:xfrm>
            <a:off x="3475" y="2273"/>
            <a:ext cx="1219" cy="305"/>
          </p:xfrm>
          <a:graphic>
            <a:graphicData uri="http://schemas.openxmlformats.org/presentationml/2006/ole">
              <mc:AlternateContent xmlns:mc="http://schemas.openxmlformats.org/markup-compatibility/2006">
                <mc:Choice xmlns:v="urn:schemas-microsoft-com:vml" Requires="v">
                  <p:oleObj spid="_x0000_s53029" name="公式" r:id="rId9" imgW="1028254" imgH="253890" progId="Equation.3">
                    <p:embed/>
                  </p:oleObj>
                </mc:Choice>
                <mc:Fallback>
                  <p:oleObj name="公式" r:id="rId9" imgW="1028254" imgH="253890" progId="Equation.3">
                    <p:embed/>
                    <p:pic>
                      <p:nvPicPr>
                        <p:cNvPr id="0" name="Picture 58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75" y="2273"/>
                          <a:ext cx="1219"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 name="对象 2"/>
          <p:cNvGraphicFramePr>
            <a:graphicFrameLocks noChangeAspect="1"/>
          </p:cNvGraphicFramePr>
          <p:nvPr>
            <p:extLst>
              <p:ext uri="{D42A27DB-BD31-4B8C-83A1-F6EECF244321}">
                <p14:modId xmlns:p14="http://schemas.microsoft.com/office/powerpoint/2010/main" val="449441039"/>
              </p:ext>
            </p:extLst>
          </p:nvPr>
        </p:nvGraphicFramePr>
        <p:xfrm>
          <a:off x="3923928" y="116632"/>
          <a:ext cx="4094163" cy="931863"/>
        </p:xfrm>
        <a:graphic>
          <a:graphicData uri="http://schemas.openxmlformats.org/presentationml/2006/ole">
            <mc:AlternateContent xmlns:mc="http://schemas.openxmlformats.org/markup-compatibility/2006">
              <mc:Choice xmlns:v="urn:schemas-microsoft-com:vml" Requires="v">
                <p:oleObj spid="_x0000_s53030" name="公式" r:id="rId11" imgW="2133600" imgH="482600" progId="Equation.3">
                  <p:embed/>
                </p:oleObj>
              </mc:Choice>
              <mc:Fallback>
                <p:oleObj name="公式" r:id="rId11" imgW="2133600" imgH="48260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23928" y="116632"/>
                        <a:ext cx="409416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398631693"/>
              </p:ext>
            </p:extLst>
          </p:nvPr>
        </p:nvGraphicFramePr>
        <p:xfrm>
          <a:off x="1187624" y="404664"/>
          <a:ext cx="2646363" cy="361950"/>
        </p:xfrm>
        <a:graphic>
          <a:graphicData uri="http://schemas.openxmlformats.org/presentationml/2006/ole">
            <mc:AlternateContent xmlns:mc="http://schemas.openxmlformats.org/markup-compatibility/2006">
              <mc:Choice xmlns:v="urn:schemas-microsoft-com:vml" Requires="v">
                <p:oleObj spid="_x0000_s53031" name="公式" r:id="rId13" imgW="1409400" imgH="190440" progId="Equation.3">
                  <p:embed/>
                </p:oleObj>
              </mc:Choice>
              <mc:Fallback>
                <p:oleObj name="公式" r:id="rId13" imgW="1409400" imgH="190440" progId="Equation.3">
                  <p:embed/>
                  <p:pic>
                    <p:nvPicPr>
                      <p:cNvPr id="0" name="Object 4"/>
                      <p:cNvPicPr>
                        <a:picLocks noChangeAspect="1" noChangeArrowheads="1"/>
                      </p:cNvPicPr>
                      <p:nvPr/>
                    </p:nvPicPr>
                    <p:blipFill>
                      <a:blip r:embed="rId14"/>
                      <a:srcRect/>
                      <a:stretch>
                        <a:fillRect/>
                      </a:stretch>
                    </p:blipFill>
                    <p:spPr bwMode="auto">
                      <a:xfrm>
                        <a:off x="1187624" y="404664"/>
                        <a:ext cx="26463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8067">
                                            <p:txEl>
                                              <p:pRg st="1" end="1"/>
                                            </p:txEl>
                                          </p:spTgt>
                                        </p:tgtEl>
                                        <p:attrNameLst>
                                          <p:attrName>style.visibility</p:attrName>
                                        </p:attrNameLst>
                                      </p:cBhvr>
                                      <p:to>
                                        <p:strVal val="visible"/>
                                      </p:to>
                                    </p:set>
                                    <p:anim calcmode="lin" valueType="num">
                                      <p:cBhvr additive="base">
                                        <p:cTn id="7" dur="500" fill="hold"/>
                                        <p:tgtEl>
                                          <p:spTgt spid="8806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806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8069"/>
                                        </p:tgtEl>
                                        <p:attrNameLst>
                                          <p:attrName>style.visibility</p:attrName>
                                        </p:attrNameLst>
                                      </p:cBhvr>
                                      <p:to>
                                        <p:strVal val="visible"/>
                                      </p:to>
                                    </p:set>
                                    <p:anim calcmode="lin" valueType="num">
                                      <p:cBhvr additive="base">
                                        <p:cTn id="11" dur="500" fill="hold"/>
                                        <p:tgtEl>
                                          <p:spTgt spid="88069"/>
                                        </p:tgtEl>
                                        <p:attrNameLst>
                                          <p:attrName>ppt_x</p:attrName>
                                        </p:attrNameLst>
                                      </p:cBhvr>
                                      <p:tavLst>
                                        <p:tav tm="0">
                                          <p:val>
                                            <p:strVal val="#ppt_x"/>
                                          </p:val>
                                        </p:tav>
                                        <p:tav tm="100000">
                                          <p:val>
                                            <p:strVal val="#ppt_x"/>
                                          </p:val>
                                        </p:tav>
                                      </p:tavLst>
                                    </p:anim>
                                    <p:anim calcmode="lin" valueType="num">
                                      <p:cBhvr additive="base">
                                        <p:cTn id="12" dur="500" fill="hold"/>
                                        <p:tgtEl>
                                          <p:spTgt spid="88069"/>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par>
                          <p:cTn id="26" fill="hold">
                            <p:stCondLst>
                              <p:cond delay="1500"/>
                            </p:stCondLst>
                            <p:childTnLst>
                              <p:par>
                                <p:cTn id="27" presetID="2" presetClass="entr" presetSubtype="4" fill="hold" nodeType="afterEffect">
                                  <p:stCondLst>
                                    <p:cond delay="0"/>
                                  </p:stCondLst>
                                  <p:childTnLst>
                                    <p:set>
                                      <p:cBhvr>
                                        <p:cTn id="28" dur="1" fill="hold">
                                          <p:stCondLst>
                                            <p:cond delay="0"/>
                                          </p:stCondLst>
                                        </p:cTn>
                                        <p:tgtEl>
                                          <p:spTgt spid="88067">
                                            <p:txEl>
                                              <p:pRg st="3" end="3"/>
                                            </p:txEl>
                                          </p:spTgt>
                                        </p:tgtEl>
                                        <p:attrNameLst>
                                          <p:attrName>style.visibility</p:attrName>
                                        </p:attrNameLst>
                                      </p:cBhvr>
                                      <p:to>
                                        <p:strVal val="visible"/>
                                      </p:to>
                                    </p:set>
                                    <p:anim calcmode="lin" valueType="num">
                                      <p:cBhvr additive="base">
                                        <p:cTn id="29" dur="500" fill="hold"/>
                                        <p:tgtEl>
                                          <p:spTgt spid="88067">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8067">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8067">
                                            <p:txEl>
                                              <p:pRg st="6" end="6"/>
                                            </p:txEl>
                                          </p:spTgt>
                                        </p:tgtEl>
                                        <p:attrNameLst>
                                          <p:attrName>style.visibility</p:attrName>
                                        </p:attrNameLst>
                                      </p:cBhvr>
                                      <p:to>
                                        <p:strVal val="visible"/>
                                      </p:to>
                                    </p:set>
                                    <p:anim calcmode="lin" valueType="num">
                                      <p:cBhvr additive="base">
                                        <p:cTn id="39" dur="500" fill="hold"/>
                                        <p:tgtEl>
                                          <p:spTgt spid="88067">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8067">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8067">
                                            <p:txEl>
                                              <p:pRg st="7" end="7"/>
                                            </p:txEl>
                                          </p:spTgt>
                                        </p:tgtEl>
                                        <p:attrNameLst>
                                          <p:attrName>style.visibility</p:attrName>
                                        </p:attrNameLst>
                                      </p:cBhvr>
                                      <p:to>
                                        <p:strVal val="visible"/>
                                      </p:to>
                                    </p:set>
                                    <p:anim calcmode="lin" valueType="num">
                                      <p:cBhvr additive="base">
                                        <p:cTn id="43" dur="500" fill="hold"/>
                                        <p:tgtEl>
                                          <p:spTgt spid="88067">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806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endParaRPr lang="zh-CN" altLang="en-US" dirty="0"/>
          </a:p>
        </p:txBody>
      </p:sp>
      <p:sp>
        <p:nvSpPr>
          <p:cNvPr id="89091" name="Rectangle 3"/>
          <p:cNvSpPr>
            <a:spLocks noGrp="1" noChangeArrowheads="1"/>
          </p:cNvSpPr>
          <p:nvPr>
            <p:ph type="body" idx="1"/>
          </p:nvPr>
        </p:nvSpPr>
        <p:spPr/>
        <p:txBody>
          <a:bodyPr>
            <a:normAutofit/>
          </a:bodyPr>
          <a:lstStyle/>
          <a:p>
            <a:r>
              <a:rPr lang="zh-CN" altLang="en-US" dirty="0" smtClean="0"/>
              <a:t>同理，当发送“</a:t>
            </a:r>
            <a:r>
              <a:rPr lang="en-US" altLang="zh-CN" dirty="0" smtClean="0"/>
              <a:t>0”</a:t>
            </a:r>
            <a:r>
              <a:rPr lang="zh-CN" altLang="en-US" dirty="0" smtClean="0"/>
              <a:t>时错判为“</a:t>
            </a:r>
            <a:r>
              <a:rPr lang="en-US" altLang="zh-CN" dirty="0" smtClean="0"/>
              <a:t>1”</a:t>
            </a:r>
            <a:r>
              <a:rPr lang="zh-CN" altLang="en-US" dirty="0" smtClean="0"/>
              <a:t>的概率为</a:t>
            </a:r>
          </a:p>
          <a:p>
            <a:pPr lvl="1"/>
            <a:endParaRPr lang="zh-CN" altLang="en-US" dirty="0" smtClean="0"/>
          </a:p>
          <a:p>
            <a:pPr lvl="1"/>
            <a:endParaRPr lang="zh-CN" altLang="en-US" dirty="0" smtClean="0"/>
          </a:p>
          <a:p>
            <a:pPr lvl="1"/>
            <a:endParaRPr lang="zh-CN" altLang="en-US" dirty="0" smtClean="0"/>
          </a:p>
          <a:p>
            <a:r>
              <a:rPr lang="zh-CN" altLang="en-US" dirty="0" smtClean="0"/>
              <a:t>故系统的</a:t>
            </a:r>
            <a:r>
              <a:rPr lang="zh-CN" altLang="en-US" dirty="0" smtClean="0">
                <a:solidFill>
                  <a:srgbClr val="0000FF"/>
                </a:solidFill>
              </a:rPr>
              <a:t>总误码率</a:t>
            </a:r>
            <a:r>
              <a:rPr lang="zh-CN" altLang="en-US" dirty="0" smtClean="0"/>
              <a:t>为</a:t>
            </a:r>
          </a:p>
          <a:p>
            <a:pPr lvl="1"/>
            <a:endParaRPr lang="zh-CN" altLang="en-US" dirty="0" smtClean="0"/>
          </a:p>
          <a:p>
            <a:pPr lvl="1"/>
            <a:endParaRPr lang="zh-CN" altLang="en-US" dirty="0" smtClean="0"/>
          </a:p>
          <a:p>
            <a:r>
              <a:rPr lang="zh-CN" altLang="en-US" dirty="0" smtClean="0"/>
              <a:t>当</a:t>
            </a:r>
            <a:r>
              <a:rPr lang="en-US" altLang="zh-CN" dirty="0" smtClean="0">
                <a:solidFill>
                  <a:srgbClr val="0000FF"/>
                </a:solidFill>
              </a:rPr>
              <a:t>P(1) = P(0)</a:t>
            </a:r>
            <a:r>
              <a:rPr lang="zh-CN" altLang="en-US" dirty="0" smtClean="0"/>
              <a:t>时，有</a:t>
            </a:r>
            <a:endParaRPr lang="zh-CN" altLang="en-US" dirty="0"/>
          </a:p>
        </p:txBody>
      </p:sp>
      <p:sp>
        <p:nvSpPr>
          <p:cNvPr id="13" name="灯片编号占位符 5"/>
          <p:cNvSpPr>
            <a:spLocks noGrp="1"/>
          </p:cNvSpPr>
          <p:nvPr>
            <p:ph type="sldNum" sz="quarter" idx="12"/>
          </p:nvPr>
        </p:nvSpPr>
        <p:spPr/>
        <p:txBody>
          <a:bodyPr/>
          <a:lstStyle/>
          <a:p>
            <a:fld id="{2922D290-BCDB-49B3-869A-618EE29A7E7A}" type="slidenum">
              <a:rPr lang="en-US" altLang="zh-CN" smtClean="0"/>
              <a:pPr/>
              <a:t>86</a:t>
            </a:fld>
            <a:endParaRPr lang="en-US" altLang="zh-CN"/>
          </a:p>
        </p:txBody>
      </p:sp>
      <p:graphicFrame>
        <p:nvGraphicFramePr>
          <p:cNvPr id="89093" name="Object 5"/>
          <p:cNvGraphicFramePr>
            <a:graphicFrameLocks noChangeAspect="1"/>
          </p:cNvGraphicFramePr>
          <p:nvPr/>
        </p:nvGraphicFramePr>
        <p:xfrm>
          <a:off x="1962150" y="1673225"/>
          <a:ext cx="3600450" cy="606425"/>
        </p:xfrm>
        <a:graphic>
          <a:graphicData uri="http://schemas.openxmlformats.org/presentationml/2006/ole">
            <mc:AlternateContent xmlns:mc="http://schemas.openxmlformats.org/markup-compatibility/2006">
              <mc:Choice xmlns:v="urn:schemas-microsoft-com:vml" Requires="v">
                <p:oleObj spid="_x0000_s54185" name="公式" r:id="rId3" imgW="1981200" imgH="330200" progId="Equation.3">
                  <p:embed/>
                </p:oleObj>
              </mc:Choice>
              <mc:Fallback>
                <p:oleObj name="公式" r:id="rId3" imgW="1981200" imgH="330200" progId="Equation.3">
                  <p:embed/>
                  <p:pic>
                    <p:nvPicPr>
                      <p:cNvPr id="0" name="Picture 7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150" y="1673225"/>
                        <a:ext cx="3600450"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092" name="Object 4"/>
          <p:cNvGraphicFramePr>
            <a:graphicFrameLocks noChangeAspect="1"/>
          </p:cNvGraphicFramePr>
          <p:nvPr>
            <p:extLst>
              <p:ext uri="{D42A27DB-BD31-4B8C-83A1-F6EECF244321}">
                <p14:modId xmlns:p14="http://schemas.microsoft.com/office/powerpoint/2010/main" val="1834940555"/>
              </p:ext>
            </p:extLst>
          </p:nvPr>
        </p:nvGraphicFramePr>
        <p:xfrm>
          <a:off x="2771800" y="2365376"/>
          <a:ext cx="4635500" cy="868362"/>
        </p:xfrm>
        <a:graphic>
          <a:graphicData uri="http://schemas.openxmlformats.org/presentationml/2006/ole">
            <mc:AlternateContent xmlns:mc="http://schemas.openxmlformats.org/markup-compatibility/2006">
              <mc:Choice xmlns:v="urn:schemas-microsoft-com:vml" Requires="v">
                <p:oleObj spid="_x0000_s54186" name="公式" r:id="rId5" imgW="2286000" imgH="431800" progId="Equation.3">
                  <p:embed/>
                </p:oleObj>
              </mc:Choice>
              <mc:Fallback>
                <p:oleObj name="公式" r:id="rId5" imgW="2286000" imgH="431800" progId="Equation.3">
                  <p:embed/>
                  <p:pic>
                    <p:nvPicPr>
                      <p:cNvPr id="0" name="Picture 7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2365376"/>
                        <a:ext cx="4635500" cy="868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094" name="Rectangle 6"/>
          <p:cNvSpPr>
            <a:spLocks noChangeArrowheads="1"/>
          </p:cNvSpPr>
          <p:nvPr/>
        </p:nvSpPr>
        <p:spPr bwMode="auto">
          <a:xfrm>
            <a:off x="0" y="304800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89097" name="Rectangle 9"/>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89096" name="Object 8"/>
          <p:cNvGraphicFramePr>
            <a:graphicFrameLocks noChangeAspect="1"/>
          </p:cNvGraphicFramePr>
          <p:nvPr>
            <p:extLst>
              <p:ext uri="{D42A27DB-BD31-4B8C-83A1-F6EECF244321}">
                <p14:modId xmlns:p14="http://schemas.microsoft.com/office/powerpoint/2010/main" val="754513544"/>
              </p:ext>
            </p:extLst>
          </p:nvPr>
        </p:nvGraphicFramePr>
        <p:xfrm>
          <a:off x="1835696" y="3861048"/>
          <a:ext cx="3916362" cy="469900"/>
        </p:xfrm>
        <a:graphic>
          <a:graphicData uri="http://schemas.openxmlformats.org/presentationml/2006/ole">
            <mc:AlternateContent xmlns:mc="http://schemas.openxmlformats.org/markup-compatibility/2006">
              <mc:Choice xmlns:v="urn:schemas-microsoft-com:vml" Requires="v">
                <p:oleObj spid="_x0000_s54187" name="公式" r:id="rId7" imgW="1905000" imgH="228600" progId="Equation.3">
                  <p:embed/>
                </p:oleObj>
              </mc:Choice>
              <mc:Fallback>
                <p:oleObj name="公式" r:id="rId7" imgW="1905000" imgH="228600" progId="Equation.3">
                  <p:embed/>
                  <p:pic>
                    <p:nvPicPr>
                      <p:cNvPr id="0" name="Picture 7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696" y="3861048"/>
                        <a:ext cx="3916362"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099" name="Rectangle 11"/>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89098" name="Object 10"/>
          <p:cNvGraphicFramePr>
            <a:graphicFrameLocks noChangeAspect="1"/>
          </p:cNvGraphicFramePr>
          <p:nvPr>
            <p:extLst>
              <p:ext uri="{D42A27DB-BD31-4B8C-83A1-F6EECF244321}">
                <p14:modId xmlns:p14="http://schemas.microsoft.com/office/powerpoint/2010/main" val="3597454465"/>
              </p:ext>
            </p:extLst>
          </p:nvPr>
        </p:nvGraphicFramePr>
        <p:xfrm>
          <a:off x="2123728" y="4509120"/>
          <a:ext cx="3960813" cy="501650"/>
        </p:xfrm>
        <a:graphic>
          <a:graphicData uri="http://schemas.openxmlformats.org/presentationml/2006/ole">
            <mc:AlternateContent xmlns:mc="http://schemas.openxmlformats.org/markup-compatibility/2006">
              <mc:Choice xmlns:v="urn:schemas-microsoft-com:vml" Requires="v">
                <p:oleObj spid="_x0000_s54188" name="公式" r:id="rId9" imgW="2108200" imgH="266700" progId="Equation.3">
                  <p:embed/>
                </p:oleObj>
              </mc:Choice>
              <mc:Fallback>
                <p:oleObj name="公式" r:id="rId9" imgW="2108200" imgH="266700" progId="Equation.3">
                  <p:embed/>
                  <p:pic>
                    <p:nvPicPr>
                      <p:cNvPr id="0" name="Picture 7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3728" y="4509120"/>
                        <a:ext cx="3960813"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101" name="Rectangle 13"/>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89100" name="Object 12"/>
          <p:cNvGraphicFramePr>
            <a:graphicFrameLocks noChangeAspect="1"/>
          </p:cNvGraphicFramePr>
          <p:nvPr>
            <p:extLst>
              <p:ext uri="{D42A27DB-BD31-4B8C-83A1-F6EECF244321}">
                <p14:modId xmlns:p14="http://schemas.microsoft.com/office/powerpoint/2010/main" val="2305589101"/>
              </p:ext>
            </p:extLst>
          </p:nvPr>
        </p:nvGraphicFramePr>
        <p:xfrm>
          <a:off x="2124075" y="5589588"/>
          <a:ext cx="4019550" cy="792162"/>
        </p:xfrm>
        <a:graphic>
          <a:graphicData uri="http://schemas.openxmlformats.org/presentationml/2006/ole">
            <mc:AlternateContent xmlns:mc="http://schemas.openxmlformats.org/markup-compatibility/2006">
              <mc:Choice xmlns:v="urn:schemas-microsoft-com:vml" Requires="v">
                <p:oleObj spid="_x0000_s54189" name="公式" r:id="rId11" imgW="1981200" imgH="393700" progId="Equation.3">
                  <p:embed/>
                </p:oleObj>
              </mc:Choice>
              <mc:Fallback>
                <p:oleObj name="公式" r:id="rId11" imgW="1981200" imgH="393700" progId="Equation.3">
                  <p:embed/>
                  <p:pic>
                    <p:nvPicPr>
                      <p:cNvPr id="0" name="Picture 7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24075" y="5589588"/>
                        <a:ext cx="4019550" cy="792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9091">
                                            <p:txEl>
                                              <p:pRg st="4" end="4"/>
                                            </p:txEl>
                                          </p:spTgt>
                                        </p:tgtEl>
                                        <p:attrNameLst>
                                          <p:attrName>style.visibility</p:attrName>
                                        </p:attrNameLst>
                                      </p:cBhvr>
                                      <p:to>
                                        <p:strVal val="visible"/>
                                      </p:to>
                                    </p:set>
                                    <p:anim calcmode="lin" valueType="num">
                                      <p:cBhvr additive="base">
                                        <p:cTn id="7" dur="500" fill="hold"/>
                                        <p:tgtEl>
                                          <p:spTgt spid="89091">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9091">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9096"/>
                                        </p:tgtEl>
                                        <p:attrNameLst>
                                          <p:attrName>style.visibility</p:attrName>
                                        </p:attrNameLst>
                                      </p:cBhvr>
                                      <p:to>
                                        <p:strVal val="visible"/>
                                      </p:to>
                                    </p:set>
                                    <p:anim calcmode="lin" valueType="num">
                                      <p:cBhvr additive="base">
                                        <p:cTn id="11" dur="500" fill="hold"/>
                                        <p:tgtEl>
                                          <p:spTgt spid="89096"/>
                                        </p:tgtEl>
                                        <p:attrNameLst>
                                          <p:attrName>ppt_x</p:attrName>
                                        </p:attrNameLst>
                                      </p:cBhvr>
                                      <p:tavLst>
                                        <p:tav tm="0">
                                          <p:val>
                                            <p:strVal val="#ppt_x"/>
                                          </p:val>
                                        </p:tav>
                                        <p:tav tm="100000">
                                          <p:val>
                                            <p:strVal val="#ppt_x"/>
                                          </p:val>
                                        </p:tav>
                                      </p:tavLst>
                                    </p:anim>
                                    <p:anim calcmode="lin" valueType="num">
                                      <p:cBhvr additive="base">
                                        <p:cTn id="12" dur="500" fill="hold"/>
                                        <p:tgtEl>
                                          <p:spTgt spid="8909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9098"/>
                                        </p:tgtEl>
                                        <p:attrNameLst>
                                          <p:attrName>style.visibility</p:attrName>
                                        </p:attrNameLst>
                                      </p:cBhvr>
                                      <p:to>
                                        <p:strVal val="visible"/>
                                      </p:to>
                                    </p:set>
                                    <p:anim calcmode="lin" valueType="num">
                                      <p:cBhvr additive="base">
                                        <p:cTn id="15" dur="500" fill="hold"/>
                                        <p:tgtEl>
                                          <p:spTgt spid="89098"/>
                                        </p:tgtEl>
                                        <p:attrNameLst>
                                          <p:attrName>ppt_x</p:attrName>
                                        </p:attrNameLst>
                                      </p:cBhvr>
                                      <p:tavLst>
                                        <p:tav tm="0">
                                          <p:val>
                                            <p:strVal val="#ppt_x"/>
                                          </p:val>
                                        </p:tav>
                                        <p:tav tm="100000">
                                          <p:val>
                                            <p:strVal val="#ppt_x"/>
                                          </p:val>
                                        </p:tav>
                                      </p:tavLst>
                                    </p:anim>
                                    <p:anim calcmode="lin" valueType="num">
                                      <p:cBhvr additive="base">
                                        <p:cTn id="16" dur="500" fill="hold"/>
                                        <p:tgtEl>
                                          <p:spTgt spid="8909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9091">
                                            <p:txEl>
                                              <p:pRg st="7" end="7"/>
                                            </p:txEl>
                                          </p:spTgt>
                                        </p:tgtEl>
                                        <p:attrNameLst>
                                          <p:attrName>style.visibility</p:attrName>
                                        </p:attrNameLst>
                                      </p:cBhvr>
                                      <p:to>
                                        <p:strVal val="visible"/>
                                      </p:to>
                                    </p:set>
                                    <p:anim calcmode="lin" valueType="num">
                                      <p:cBhvr additive="base">
                                        <p:cTn id="21" dur="500" fill="hold"/>
                                        <p:tgtEl>
                                          <p:spTgt spid="89091">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9091">
                                            <p:txEl>
                                              <p:pRg st="7" end="7"/>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9100"/>
                                        </p:tgtEl>
                                        <p:attrNameLst>
                                          <p:attrName>style.visibility</p:attrName>
                                        </p:attrNameLst>
                                      </p:cBhvr>
                                      <p:to>
                                        <p:strVal val="visible"/>
                                      </p:to>
                                    </p:set>
                                    <p:anim calcmode="lin" valueType="num">
                                      <p:cBhvr additive="base">
                                        <p:cTn id="25" dur="500" fill="hold"/>
                                        <p:tgtEl>
                                          <p:spTgt spid="89100"/>
                                        </p:tgtEl>
                                        <p:attrNameLst>
                                          <p:attrName>ppt_x</p:attrName>
                                        </p:attrNameLst>
                                      </p:cBhvr>
                                      <p:tavLst>
                                        <p:tav tm="0">
                                          <p:val>
                                            <p:strVal val="#ppt_x"/>
                                          </p:val>
                                        </p:tav>
                                        <p:tav tm="100000">
                                          <p:val>
                                            <p:strVal val="#ppt_x"/>
                                          </p:val>
                                        </p:tav>
                                      </p:tavLst>
                                    </p:anim>
                                    <p:anim calcmode="lin" valueType="num">
                                      <p:cBhvr additive="base">
                                        <p:cTn id="26" dur="500" fill="hold"/>
                                        <p:tgtEl>
                                          <p:spTgt spid="89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7" name="Picture 5" descr="t7-26"/>
          <p:cNvPicPr>
            <a:picLocks noChangeAspect="1" noChangeArrowheads="1"/>
          </p:cNvPicPr>
          <p:nvPr/>
        </p:nvPicPr>
        <p:blipFill>
          <a:blip r:embed="rId3" cstate="print"/>
          <a:srcRect t="8560" r="18524" b="7652"/>
          <a:stretch>
            <a:fillRect/>
          </a:stretch>
        </p:blipFill>
        <p:spPr bwMode="auto">
          <a:xfrm>
            <a:off x="395536" y="3212976"/>
            <a:ext cx="5381625" cy="3068637"/>
          </a:xfrm>
          <a:prstGeom prst="rect">
            <a:avLst/>
          </a:prstGeom>
          <a:noFill/>
          <a:ln w="9525">
            <a:noFill/>
            <a:miter lim="800000"/>
            <a:headEnd/>
            <a:tailEnd/>
          </a:ln>
        </p:spPr>
      </p:pic>
      <p:sp>
        <p:nvSpPr>
          <p:cNvPr id="90115" name="Rectangle 3"/>
          <p:cNvSpPr>
            <a:spLocks noGrp="1" noChangeArrowheads="1"/>
          </p:cNvSpPr>
          <p:nvPr>
            <p:ph idx="1"/>
          </p:nvPr>
        </p:nvSpPr>
        <p:spPr>
          <a:xfrm>
            <a:off x="539552" y="1196752"/>
            <a:ext cx="8136904" cy="2232248"/>
          </a:xfrm>
        </p:spPr>
        <p:txBody>
          <a:bodyPr>
            <a:normAutofit/>
          </a:bodyPr>
          <a:lstStyle/>
          <a:p>
            <a:r>
              <a:rPr lang="zh-CN" altLang="en-US" dirty="0" smtClean="0"/>
              <a:t>上式表明，包络检波法的系统误码率取决于</a:t>
            </a:r>
            <a:r>
              <a:rPr lang="zh-CN" altLang="en-US" dirty="0" smtClean="0">
                <a:solidFill>
                  <a:srgbClr val="0000FF"/>
                </a:solidFill>
              </a:rPr>
              <a:t>信噪比</a:t>
            </a:r>
            <a:r>
              <a:rPr lang="en-US" altLang="zh-CN" i="1" dirty="0">
                <a:solidFill>
                  <a:srgbClr val="0000FF"/>
                </a:solidFill>
              </a:rPr>
              <a:t>r</a:t>
            </a:r>
            <a:r>
              <a:rPr lang="zh-CN" altLang="en-US" dirty="0"/>
              <a:t>和</a:t>
            </a:r>
            <a:r>
              <a:rPr lang="zh-CN" altLang="en-US" dirty="0">
                <a:solidFill>
                  <a:srgbClr val="0000FF"/>
                </a:solidFill>
              </a:rPr>
              <a:t>归一化门限值</a:t>
            </a:r>
            <a:r>
              <a:rPr lang="en-US" altLang="zh-CN" i="1" dirty="0">
                <a:solidFill>
                  <a:srgbClr val="0000FF"/>
                </a:solidFill>
              </a:rPr>
              <a:t>b</a:t>
            </a:r>
            <a:r>
              <a:rPr lang="en-US" altLang="zh-CN" baseline="-25000" dirty="0">
                <a:solidFill>
                  <a:srgbClr val="0000FF"/>
                </a:solidFill>
              </a:rPr>
              <a:t>0</a:t>
            </a:r>
            <a:r>
              <a:rPr lang="zh-CN" altLang="en-US" dirty="0" smtClean="0"/>
              <a:t>。</a:t>
            </a:r>
            <a:endParaRPr lang="en-US" altLang="zh-CN" dirty="0" smtClean="0"/>
          </a:p>
          <a:p>
            <a:r>
              <a:rPr lang="zh-CN" altLang="en-US" dirty="0" smtClean="0"/>
              <a:t>按上</a:t>
            </a:r>
            <a:r>
              <a:rPr lang="zh-CN" altLang="en-US" dirty="0"/>
              <a:t>式</a:t>
            </a:r>
            <a:r>
              <a:rPr lang="zh-CN" altLang="en-US" dirty="0" smtClean="0"/>
              <a:t>计算的</a:t>
            </a:r>
            <a:r>
              <a:rPr lang="zh-CN" altLang="en-US" dirty="0"/>
              <a:t>误码率</a:t>
            </a:r>
            <a:r>
              <a:rPr lang="en-US" altLang="zh-CN" i="1" dirty="0" err="1"/>
              <a:t>P</a:t>
            </a:r>
            <a:r>
              <a:rPr lang="en-US" altLang="zh-CN" i="1" baseline="-25000" dirty="0" err="1"/>
              <a:t>e</a:t>
            </a:r>
            <a:r>
              <a:rPr lang="zh-CN" altLang="en-US" dirty="0" smtClean="0"/>
              <a:t>等于图</a:t>
            </a:r>
            <a:r>
              <a:rPr lang="zh-CN" altLang="en-US" dirty="0"/>
              <a:t>中阴影面积的</a:t>
            </a:r>
            <a:r>
              <a:rPr lang="zh-CN" altLang="en-US" dirty="0">
                <a:solidFill>
                  <a:srgbClr val="0000FF"/>
                </a:solidFill>
              </a:rPr>
              <a:t>一半</a:t>
            </a:r>
            <a:r>
              <a:rPr lang="zh-CN" altLang="en-US" dirty="0" smtClean="0"/>
              <a:t>。</a:t>
            </a:r>
            <a:endParaRPr lang="en-US" altLang="zh-CN" dirty="0" smtClean="0"/>
          </a:p>
        </p:txBody>
      </p:sp>
      <p:sp>
        <p:nvSpPr>
          <p:cNvPr id="6" name="灯片编号占位符 5"/>
          <p:cNvSpPr>
            <a:spLocks noGrp="1"/>
          </p:cNvSpPr>
          <p:nvPr>
            <p:ph type="sldNum" sz="quarter" idx="12"/>
          </p:nvPr>
        </p:nvSpPr>
        <p:spPr/>
        <p:txBody>
          <a:bodyPr/>
          <a:lstStyle/>
          <a:p>
            <a:fld id="{F3E188BD-51C7-4174-8BC2-A1D5DEF5AB38}" type="slidenum">
              <a:rPr lang="en-US" altLang="zh-CN" smtClean="0"/>
              <a:pPr/>
              <a:t>87</a:t>
            </a:fld>
            <a:endParaRPr lang="en-US" altLang="zh-CN"/>
          </a:p>
        </p:txBody>
      </p:sp>
      <p:graphicFrame>
        <p:nvGraphicFramePr>
          <p:cNvPr id="90116" name="Object 4"/>
          <p:cNvGraphicFramePr>
            <a:graphicFrameLocks noChangeAspect="1"/>
          </p:cNvGraphicFramePr>
          <p:nvPr>
            <p:extLst>
              <p:ext uri="{D42A27DB-BD31-4B8C-83A1-F6EECF244321}">
                <p14:modId xmlns:p14="http://schemas.microsoft.com/office/powerpoint/2010/main" val="1567267115"/>
              </p:ext>
            </p:extLst>
          </p:nvPr>
        </p:nvGraphicFramePr>
        <p:xfrm>
          <a:off x="2339752" y="260648"/>
          <a:ext cx="3689350" cy="727075"/>
        </p:xfrm>
        <a:graphic>
          <a:graphicData uri="http://schemas.openxmlformats.org/presentationml/2006/ole">
            <mc:AlternateContent xmlns:mc="http://schemas.openxmlformats.org/markup-compatibility/2006">
              <mc:Choice xmlns:v="urn:schemas-microsoft-com:vml" Requires="v">
                <p:oleObj spid="_x0000_s54462" name="公式" r:id="rId4" imgW="1981200" imgH="393700" progId="Equation.3">
                  <p:embed/>
                </p:oleObj>
              </mc:Choice>
              <mc:Fallback>
                <p:oleObj name="公式" r:id="rId4" imgW="1981200" imgH="393700" progId="Equation.3">
                  <p:embed/>
                  <p:pic>
                    <p:nvPicPr>
                      <p:cNvPr id="0" name="Picture 1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260648"/>
                        <a:ext cx="3689350" cy="72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矩形 2"/>
          <p:cNvSpPr/>
          <p:nvPr/>
        </p:nvSpPr>
        <p:spPr>
          <a:xfrm>
            <a:off x="4355976" y="2852936"/>
            <a:ext cx="4572000" cy="830997"/>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r>
              <a:rPr lang="zh-CN" altLang="en-US" sz="2400" b="1" dirty="0">
                <a:solidFill>
                  <a:schemeClr val="tx1"/>
                </a:solidFill>
                <a:latin typeface="+mj-ea"/>
                <a:ea typeface="+mj-ea"/>
              </a:rPr>
              <a:t>由图可见，若</a:t>
            </a:r>
            <a:r>
              <a:rPr lang="en-US" altLang="zh-CN" sz="2400" b="1" i="1" dirty="0">
                <a:solidFill>
                  <a:srgbClr val="0000FF"/>
                </a:solidFill>
                <a:latin typeface="+mj-ea"/>
                <a:ea typeface="+mj-ea"/>
              </a:rPr>
              <a:t>b</a:t>
            </a:r>
            <a:r>
              <a:rPr lang="en-US" altLang="zh-CN" sz="2400" b="1" baseline="-25000" dirty="0">
                <a:solidFill>
                  <a:srgbClr val="0000FF"/>
                </a:solidFill>
                <a:latin typeface="+mj-ea"/>
                <a:ea typeface="+mj-ea"/>
              </a:rPr>
              <a:t>0</a:t>
            </a:r>
            <a:r>
              <a:rPr lang="zh-CN" altLang="en-US" sz="2400" b="1" dirty="0">
                <a:solidFill>
                  <a:srgbClr val="0000FF"/>
                </a:solidFill>
                <a:latin typeface="+mj-ea"/>
                <a:ea typeface="+mj-ea"/>
              </a:rPr>
              <a:t>变化</a:t>
            </a:r>
            <a:r>
              <a:rPr lang="zh-CN" altLang="en-US" sz="2400" b="1" dirty="0">
                <a:solidFill>
                  <a:schemeClr val="tx1"/>
                </a:solidFill>
                <a:latin typeface="+mj-ea"/>
                <a:ea typeface="+mj-ea"/>
              </a:rPr>
              <a:t>，</a:t>
            </a:r>
            <a:r>
              <a:rPr lang="zh-CN" altLang="en-US" sz="2400" b="1" dirty="0">
                <a:solidFill>
                  <a:srgbClr val="0000FF"/>
                </a:solidFill>
                <a:latin typeface="+mj-ea"/>
                <a:ea typeface="+mj-ea"/>
              </a:rPr>
              <a:t>阴影</a:t>
            </a:r>
            <a:r>
              <a:rPr lang="zh-CN" altLang="en-US" sz="2400" b="1" dirty="0" smtClean="0">
                <a:solidFill>
                  <a:srgbClr val="0000FF"/>
                </a:solidFill>
                <a:latin typeface="+mj-ea"/>
                <a:ea typeface="+mj-ea"/>
              </a:rPr>
              <a:t>部分面积随</a:t>
            </a:r>
            <a:r>
              <a:rPr lang="zh-CN" altLang="en-US" sz="2400" b="1" dirty="0">
                <a:solidFill>
                  <a:srgbClr val="0000FF"/>
                </a:solidFill>
                <a:latin typeface="+mj-ea"/>
                <a:ea typeface="+mj-ea"/>
              </a:rPr>
              <a:t>之而变</a:t>
            </a:r>
            <a:r>
              <a:rPr lang="zh-CN" altLang="en-US" sz="2400" b="1" dirty="0" smtClean="0">
                <a:solidFill>
                  <a:schemeClr val="tx1"/>
                </a:solidFill>
                <a:latin typeface="+mj-ea"/>
                <a:ea typeface="+mj-ea"/>
              </a:rPr>
              <a:t>；</a:t>
            </a:r>
            <a:endParaRPr lang="en-US" altLang="zh-CN" sz="2400" b="1" dirty="0" smtClean="0">
              <a:solidFill>
                <a:schemeClr val="tx1"/>
              </a:solidFill>
              <a:latin typeface="+mj-ea"/>
              <a:ea typeface="+mj-ea"/>
            </a:endParaRPr>
          </a:p>
        </p:txBody>
      </p:sp>
      <p:sp>
        <p:nvSpPr>
          <p:cNvPr id="8" name="矩形 7"/>
          <p:cNvSpPr/>
          <p:nvPr/>
        </p:nvSpPr>
        <p:spPr>
          <a:xfrm>
            <a:off x="4366240" y="4005064"/>
            <a:ext cx="4572000" cy="1938992"/>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r>
              <a:rPr lang="zh-CN" altLang="en-US" sz="2400" b="1" dirty="0" smtClean="0">
                <a:solidFill>
                  <a:schemeClr val="tx1"/>
                </a:solidFill>
                <a:latin typeface="+mj-ea"/>
                <a:ea typeface="+mj-ea"/>
              </a:rPr>
              <a:t>当</a:t>
            </a:r>
            <a:r>
              <a:rPr lang="en-US" altLang="zh-CN" sz="2400" b="1" i="1" dirty="0">
                <a:solidFill>
                  <a:schemeClr val="tx1"/>
                </a:solidFill>
                <a:latin typeface="+mj-ea"/>
                <a:ea typeface="+mj-ea"/>
              </a:rPr>
              <a:t>b</a:t>
            </a:r>
            <a:r>
              <a:rPr lang="en-US" altLang="zh-CN" sz="2400" b="1" baseline="-25000" dirty="0">
                <a:solidFill>
                  <a:schemeClr val="tx1"/>
                </a:solidFill>
                <a:latin typeface="+mj-ea"/>
                <a:ea typeface="+mj-ea"/>
              </a:rPr>
              <a:t>0</a:t>
            </a:r>
            <a:r>
              <a:rPr lang="zh-CN" altLang="en-US" sz="2400" b="1" dirty="0">
                <a:solidFill>
                  <a:schemeClr val="tx1"/>
                </a:solidFill>
                <a:latin typeface="+mj-ea"/>
                <a:ea typeface="+mj-ea"/>
              </a:rPr>
              <a:t>处于</a:t>
            </a:r>
            <a:r>
              <a:rPr lang="en-US" altLang="zh-CN" sz="2400" b="1" i="1" dirty="0">
                <a:solidFill>
                  <a:schemeClr val="tx1"/>
                </a:solidFill>
                <a:latin typeface="+mj-ea"/>
                <a:ea typeface="+mj-ea"/>
              </a:rPr>
              <a:t>f</a:t>
            </a:r>
            <a:r>
              <a:rPr lang="en-US" altLang="zh-CN" sz="2400" b="1" baseline="-25000" dirty="0">
                <a:solidFill>
                  <a:schemeClr val="tx1"/>
                </a:solidFill>
                <a:latin typeface="+mj-ea"/>
                <a:ea typeface="+mj-ea"/>
              </a:rPr>
              <a:t>1</a:t>
            </a:r>
            <a:r>
              <a:rPr lang="en-US" altLang="zh-CN" sz="2400" b="1" dirty="0">
                <a:solidFill>
                  <a:schemeClr val="tx1"/>
                </a:solidFill>
                <a:latin typeface="+mj-ea"/>
                <a:ea typeface="+mj-ea"/>
              </a:rPr>
              <a:t>(</a:t>
            </a:r>
            <a:r>
              <a:rPr lang="en-US" altLang="zh-CN" sz="2400" b="1" i="1" dirty="0">
                <a:solidFill>
                  <a:schemeClr val="tx1"/>
                </a:solidFill>
                <a:latin typeface="+mj-ea"/>
                <a:ea typeface="+mj-ea"/>
              </a:rPr>
              <a:t>V</a:t>
            </a:r>
            <a:r>
              <a:rPr lang="en-US" altLang="zh-CN" sz="2400" b="1" dirty="0">
                <a:solidFill>
                  <a:schemeClr val="tx1"/>
                </a:solidFill>
                <a:latin typeface="+mj-ea"/>
                <a:ea typeface="+mj-ea"/>
              </a:rPr>
              <a:t>)</a:t>
            </a:r>
            <a:r>
              <a:rPr lang="zh-CN" altLang="en-US" sz="2400" b="1" dirty="0">
                <a:solidFill>
                  <a:schemeClr val="tx1"/>
                </a:solidFill>
                <a:latin typeface="+mj-ea"/>
                <a:ea typeface="+mj-ea"/>
              </a:rPr>
              <a:t>和</a:t>
            </a:r>
            <a:r>
              <a:rPr lang="en-US" altLang="zh-CN" sz="2400" b="1" i="1" dirty="0">
                <a:solidFill>
                  <a:schemeClr val="tx1"/>
                </a:solidFill>
                <a:latin typeface="+mj-ea"/>
                <a:ea typeface="+mj-ea"/>
              </a:rPr>
              <a:t>f</a:t>
            </a:r>
            <a:r>
              <a:rPr lang="en-US" altLang="zh-CN" sz="2400" b="1" baseline="-25000" dirty="0">
                <a:solidFill>
                  <a:schemeClr val="tx1"/>
                </a:solidFill>
                <a:latin typeface="+mj-ea"/>
                <a:ea typeface="+mj-ea"/>
              </a:rPr>
              <a:t>0</a:t>
            </a:r>
            <a:r>
              <a:rPr lang="en-US" altLang="zh-CN" sz="2400" b="1" dirty="0">
                <a:solidFill>
                  <a:schemeClr val="tx1"/>
                </a:solidFill>
                <a:latin typeface="+mj-ea"/>
                <a:ea typeface="+mj-ea"/>
              </a:rPr>
              <a:t>(</a:t>
            </a:r>
            <a:r>
              <a:rPr lang="en-US" altLang="zh-CN" sz="2400" b="1" i="1" dirty="0">
                <a:solidFill>
                  <a:schemeClr val="tx1"/>
                </a:solidFill>
                <a:latin typeface="+mj-ea"/>
                <a:ea typeface="+mj-ea"/>
              </a:rPr>
              <a:t>V</a:t>
            </a:r>
            <a:r>
              <a:rPr lang="en-US" altLang="zh-CN" sz="2400" b="1" dirty="0">
                <a:solidFill>
                  <a:schemeClr val="tx1"/>
                </a:solidFill>
                <a:latin typeface="+mj-ea"/>
                <a:ea typeface="+mj-ea"/>
              </a:rPr>
              <a:t>)</a:t>
            </a:r>
            <a:r>
              <a:rPr lang="zh-CN" altLang="en-US" sz="2400" b="1" dirty="0">
                <a:solidFill>
                  <a:schemeClr val="tx1"/>
                </a:solidFill>
                <a:latin typeface="+mj-ea"/>
                <a:ea typeface="+mj-ea"/>
              </a:rPr>
              <a:t>两条曲线的</a:t>
            </a:r>
            <a:r>
              <a:rPr lang="zh-CN" altLang="en-US" sz="2400" b="1" dirty="0">
                <a:solidFill>
                  <a:srgbClr val="FF0000"/>
                </a:solidFill>
                <a:latin typeface="+mj-ea"/>
                <a:ea typeface="+mj-ea"/>
              </a:rPr>
              <a:t>相交点</a:t>
            </a:r>
            <a:r>
              <a:rPr lang="en-US" altLang="zh-CN" sz="2400" b="1" dirty="0">
                <a:solidFill>
                  <a:srgbClr val="FF0000"/>
                </a:solidFill>
                <a:latin typeface="+mj-ea"/>
                <a:ea typeface="+mj-ea"/>
              </a:rPr>
              <a:t>b</a:t>
            </a:r>
            <a:r>
              <a:rPr lang="en-US" altLang="zh-CN" sz="2400" b="1" baseline="-25000" dirty="0">
                <a:solidFill>
                  <a:srgbClr val="FF0000"/>
                </a:solidFill>
                <a:latin typeface="+mj-ea"/>
                <a:ea typeface="+mj-ea"/>
              </a:rPr>
              <a:t>0</a:t>
            </a:r>
            <a:r>
              <a:rPr lang="en-US" altLang="zh-CN" sz="2400" b="1" baseline="30000" dirty="0">
                <a:solidFill>
                  <a:srgbClr val="FF0000"/>
                </a:solidFill>
                <a:latin typeface="+mj-ea"/>
                <a:ea typeface="+mj-ea"/>
              </a:rPr>
              <a:t>*</a:t>
            </a:r>
            <a:r>
              <a:rPr lang="zh-CN" altLang="en-US" sz="2400" b="1" dirty="0">
                <a:solidFill>
                  <a:schemeClr val="tx1"/>
                </a:solidFill>
                <a:latin typeface="+mj-ea"/>
                <a:ea typeface="+mj-ea"/>
              </a:rPr>
              <a:t>时，阴影部分的</a:t>
            </a:r>
            <a:r>
              <a:rPr lang="zh-CN" altLang="en-US" sz="2400" b="1" dirty="0">
                <a:solidFill>
                  <a:srgbClr val="FF0000"/>
                </a:solidFill>
                <a:latin typeface="+mj-ea"/>
                <a:ea typeface="+mj-ea"/>
              </a:rPr>
              <a:t>面积最小</a:t>
            </a:r>
            <a:r>
              <a:rPr lang="zh-CN" altLang="en-US" sz="2400" b="1" dirty="0">
                <a:solidFill>
                  <a:schemeClr val="tx1"/>
                </a:solidFill>
                <a:latin typeface="+mj-ea"/>
                <a:ea typeface="+mj-ea"/>
              </a:rPr>
              <a:t>，即此时系统的</a:t>
            </a:r>
            <a:r>
              <a:rPr lang="zh-CN" altLang="en-US" sz="2400" b="1" dirty="0">
                <a:solidFill>
                  <a:srgbClr val="FF0000"/>
                </a:solidFill>
                <a:latin typeface="+mj-ea"/>
                <a:ea typeface="+mj-ea"/>
              </a:rPr>
              <a:t>总误码率最小</a:t>
            </a:r>
            <a:r>
              <a:rPr lang="zh-CN" altLang="en-US" sz="2400" b="1" dirty="0" smtClean="0">
                <a:solidFill>
                  <a:schemeClr val="tx1"/>
                </a:solidFill>
                <a:latin typeface="+mj-ea"/>
                <a:ea typeface="+mj-ea"/>
              </a:rPr>
              <a:t>。</a:t>
            </a:r>
            <a:endParaRPr lang="en-US" altLang="zh-CN" sz="2400" b="1" dirty="0" smtClean="0">
              <a:solidFill>
                <a:schemeClr val="tx1"/>
              </a:solidFill>
              <a:latin typeface="+mj-ea"/>
              <a:ea typeface="+mj-ea"/>
            </a:endParaRPr>
          </a:p>
          <a:p>
            <a:r>
              <a:rPr lang="zh-CN" altLang="en-US" sz="2400" b="1" dirty="0" smtClean="0">
                <a:solidFill>
                  <a:schemeClr val="tx1"/>
                </a:solidFill>
                <a:latin typeface="+mj-ea"/>
                <a:ea typeface="+mj-ea"/>
              </a:rPr>
              <a:t> </a:t>
            </a:r>
            <a:r>
              <a:rPr lang="en-US" altLang="zh-CN" sz="2400" b="1" dirty="0">
                <a:solidFill>
                  <a:schemeClr val="tx1"/>
                </a:solidFill>
                <a:latin typeface="+mj-ea"/>
                <a:ea typeface="+mj-ea"/>
              </a:rPr>
              <a:t>b</a:t>
            </a:r>
            <a:r>
              <a:rPr lang="en-US" altLang="zh-CN" sz="2400" b="1" baseline="-25000" dirty="0">
                <a:solidFill>
                  <a:schemeClr val="tx1"/>
                </a:solidFill>
                <a:latin typeface="+mj-ea"/>
                <a:ea typeface="+mj-ea"/>
              </a:rPr>
              <a:t>0</a:t>
            </a:r>
            <a:r>
              <a:rPr lang="en-US" altLang="zh-CN" sz="2400" b="1" baseline="30000" dirty="0">
                <a:solidFill>
                  <a:schemeClr val="tx1"/>
                </a:solidFill>
                <a:latin typeface="+mj-ea"/>
                <a:ea typeface="+mj-ea"/>
              </a:rPr>
              <a:t>*</a:t>
            </a:r>
            <a:r>
              <a:rPr lang="zh-CN" altLang="en-US" sz="2400" b="1" dirty="0">
                <a:solidFill>
                  <a:schemeClr val="tx1"/>
                </a:solidFill>
                <a:latin typeface="+mj-ea"/>
                <a:ea typeface="+mj-ea"/>
              </a:rPr>
              <a:t>为</a:t>
            </a:r>
            <a:r>
              <a:rPr lang="zh-CN" altLang="en-US" sz="2400" b="1" dirty="0">
                <a:solidFill>
                  <a:srgbClr val="0000FF"/>
                </a:solidFill>
                <a:latin typeface="+mj-ea"/>
                <a:ea typeface="+mj-ea"/>
              </a:rPr>
              <a:t>归一化最佳判决门限值</a:t>
            </a:r>
            <a:r>
              <a:rPr lang="zh-CN" altLang="en-US" sz="2400" b="1" dirty="0">
                <a:solidFill>
                  <a:schemeClr val="tx1"/>
                </a:solidFill>
                <a:latin typeface="+mj-ea"/>
                <a:ea typeface="+mj-ea"/>
              </a:rPr>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0115">
                                            <p:txEl>
                                              <p:pRg st="1" end="1"/>
                                            </p:txEl>
                                          </p:spTgt>
                                        </p:tgtEl>
                                        <p:attrNameLst>
                                          <p:attrName>style.visibility</p:attrName>
                                        </p:attrNameLst>
                                      </p:cBhvr>
                                      <p:to>
                                        <p:strVal val="visible"/>
                                      </p:to>
                                    </p:set>
                                    <p:anim calcmode="lin" valueType="num">
                                      <p:cBhvr additive="base">
                                        <p:cTn id="7" dur="500" fill="hold"/>
                                        <p:tgtEl>
                                          <p:spTgt spid="9011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011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0117"/>
                                        </p:tgtEl>
                                        <p:attrNameLst>
                                          <p:attrName>style.visibility</p:attrName>
                                        </p:attrNameLst>
                                      </p:cBhvr>
                                      <p:to>
                                        <p:strVal val="visible"/>
                                      </p:to>
                                    </p:set>
                                    <p:anim calcmode="lin" valueType="num">
                                      <p:cBhvr additive="base">
                                        <p:cTn id="11" dur="500" fill="hold"/>
                                        <p:tgtEl>
                                          <p:spTgt spid="90117"/>
                                        </p:tgtEl>
                                        <p:attrNameLst>
                                          <p:attrName>ppt_x</p:attrName>
                                        </p:attrNameLst>
                                      </p:cBhvr>
                                      <p:tavLst>
                                        <p:tav tm="0">
                                          <p:val>
                                            <p:strVal val="#ppt_x"/>
                                          </p:val>
                                        </p:tav>
                                        <p:tav tm="100000">
                                          <p:val>
                                            <p:strVal val="#ppt_x"/>
                                          </p:val>
                                        </p:tav>
                                      </p:tavLst>
                                    </p:anim>
                                    <p:anim calcmode="lin" valueType="num">
                                      <p:cBhvr additive="base">
                                        <p:cTn id="12" dur="500" fill="hold"/>
                                        <p:tgtEl>
                                          <p:spTgt spid="901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normAutofit/>
          </a:bodyPr>
          <a:lstStyle/>
          <a:p>
            <a:r>
              <a:rPr lang="zh-CN" altLang="en-US" dirty="0">
                <a:solidFill>
                  <a:srgbClr val="0000FF"/>
                </a:solidFill>
              </a:rPr>
              <a:t>最佳</a:t>
            </a:r>
            <a:r>
              <a:rPr lang="zh-CN" altLang="en-US" dirty="0" smtClean="0">
                <a:solidFill>
                  <a:srgbClr val="0000FF"/>
                </a:solidFill>
              </a:rPr>
              <a:t>门限</a:t>
            </a:r>
            <a:endParaRPr lang="zh-CN" altLang="en-US" dirty="0">
              <a:solidFill>
                <a:srgbClr val="0000FF"/>
              </a:solidFill>
            </a:endParaRPr>
          </a:p>
        </p:txBody>
      </p:sp>
      <p:sp>
        <p:nvSpPr>
          <p:cNvPr id="91139" name="Rectangle 3"/>
          <p:cNvSpPr>
            <a:spLocks noGrp="1" noChangeArrowheads="1"/>
          </p:cNvSpPr>
          <p:nvPr>
            <p:ph type="body" idx="1"/>
          </p:nvPr>
        </p:nvSpPr>
        <p:spPr/>
        <p:txBody>
          <a:bodyPr>
            <a:normAutofit/>
          </a:bodyPr>
          <a:lstStyle/>
          <a:p>
            <a:r>
              <a:rPr lang="zh-CN" altLang="en-US" dirty="0" smtClean="0"/>
              <a:t>最佳门限也可通过求极值的方法得到，令</a:t>
            </a:r>
          </a:p>
          <a:p>
            <a:pPr lvl="1"/>
            <a:endParaRPr lang="zh-CN" altLang="en-US" dirty="0" smtClean="0"/>
          </a:p>
          <a:p>
            <a:r>
              <a:rPr lang="zh-CN" altLang="en-US" dirty="0" smtClean="0"/>
              <a:t>可得方程</a:t>
            </a:r>
          </a:p>
          <a:p>
            <a:r>
              <a:rPr lang="zh-CN" altLang="en-US" dirty="0" smtClean="0"/>
              <a:t>当</a:t>
            </a:r>
            <a:r>
              <a:rPr lang="en-US" altLang="zh-CN" i="1" dirty="0" smtClean="0">
                <a:solidFill>
                  <a:srgbClr val="0000FF"/>
                </a:solidFill>
              </a:rPr>
              <a:t>P(1) = P(0)</a:t>
            </a:r>
            <a:r>
              <a:rPr lang="zh-CN" altLang="en-US" dirty="0" smtClean="0"/>
              <a:t>时，有</a:t>
            </a:r>
          </a:p>
          <a:p>
            <a:r>
              <a:rPr lang="zh-CN" altLang="en-US" dirty="0" smtClean="0">
                <a:solidFill>
                  <a:srgbClr val="0000FF"/>
                </a:solidFill>
              </a:rPr>
              <a:t>上式说明</a:t>
            </a:r>
            <a:r>
              <a:rPr lang="zh-CN" altLang="en-US" dirty="0" smtClean="0"/>
              <a:t>：</a:t>
            </a:r>
            <a:endParaRPr lang="en-US" altLang="zh-CN" dirty="0" smtClean="0"/>
          </a:p>
          <a:p>
            <a:pPr lvl="1"/>
            <a:r>
              <a:rPr lang="en-US" altLang="zh-CN" i="1" dirty="0" smtClean="0"/>
              <a:t>f</a:t>
            </a:r>
            <a:r>
              <a:rPr lang="en-US" altLang="zh-CN" baseline="-25000" dirty="0" smtClean="0"/>
              <a:t>1</a:t>
            </a:r>
            <a:r>
              <a:rPr lang="en-US" altLang="zh-CN" dirty="0" smtClean="0"/>
              <a:t>(</a:t>
            </a:r>
            <a:r>
              <a:rPr lang="en-US" altLang="zh-CN" i="1" dirty="0" smtClean="0"/>
              <a:t>V</a:t>
            </a:r>
            <a:r>
              <a:rPr lang="en-US" altLang="zh-CN" dirty="0"/>
              <a:t>)</a:t>
            </a:r>
            <a:r>
              <a:rPr lang="zh-CN" altLang="en-US" dirty="0"/>
              <a:t>和</a:t>
            </a:r>
            <a:r>
              <a:rPr lang="en-US" altLang="zh-CN" i="1" dirty="0"/>
              <a:t>f</a:t>
            </a:r>
            <a:r>
              <a:rPr lang="en-US" altLang="zh-CN" baseline="-25000" dirty="0"/>
              <a:t>0</a:t>
            </a:r>
            <a:r>
              <a:rPr lang="en-US" altLang="zh-CN" dirty="0"/>
              <a:t>(</a:t>
            </a:r>
            <a:r>
              <a:rPr lang="en-US" altLang="zh-CN" i="1" dirty="0"/>
              <a:t>V</a:t>
            </a:r>
            <a:r>
              <a:rPr lang="en-US" altLang="zh-CN" dirty="0"/>
              <a:t>)</a:t>
            </a:r>
            <a:r>
              <a:rPr lang="zh-CN" altLang="en-US" dirty="0"/>
              <a:t>两条曲线</a:t>
            </a:r>
            <a:r>
              <a:rPr lang="zh-CN" altLang="en-US" dirty="0">
                <a:solidFill>
                  <a:srgbClr val="0000FF"/>
                </a:solidFill>
              </a:rPr>
              <a:t>交点处</a:t>
            </a:r>
            <a:r>
              <a:rPr lang="zh-CN" altLang="en-US" dirty="0"/>
              <a:t>的包络值</a:t>
            </a:r>
            <a:r>
              <a:rPr lang="en-US" altLang="zh-CN" i="1" dirty="0"/>
              <a:t>V</a:t>
            </a:r>
            <a:r>
              <a:rPr lang="zh-CN" altLang="en-US" dirty="0"/>
              <a:t>就是</a:t>
            </a:r>
            <a:r>
              <a:rPr lang="zh-CN" altLang="en-US" dirty="0">
                <a:solidFill>
                  <a:srgbClr val="0000FF"/>
                </a:solidFill>
              </a:rPr>
              <a:t>最佳判决门限值</a:t>
            </a:r>
            <a:r>
              <a:rPr lang="zh-CN" altLang="en-US" dirty="0"/>
              <a:t>，记为</a:t>
            </a:r>
            <a:r>
              <a:rPr lang="en-US" altLang="zh-CN" i="1" dirty="0"/>
              <a:t>b</a:t>
            </a:r>
            <a:r>
              <a:rPr lang="en-US" altLang="zh-CN" baseline="30000" dirty="0"/>
              <a:t>*</a:t>
            </a:r>
            <a:r>
              <a:rPr lang="zh-CN" altLang="en-US" dirty="0" smtClean="0"/>
              <a:t>。（</a:t>
            </a:r>
            <a:r>
              <a:rPr lang="en-US" altLang="zh-CN" i="1" dirty="0" smtClean="0"/>
              <a:t>b</a:t>
            </a:r>
            <a:r>
              <a:rPr lang="en-US" altLang="zh-CN" baseline="30000" dirty="0"/>
              <a:t>*</a:t>
            </a:r>
            <a:r>
              <a:rPr lang="zh-CN" altLang="en-US" dirty="0"/>
              <a:t>和归一化最佳门限值</a:t>
            </a:r>
            <a:r>
              <a:rPr lang="en-US" altLang="zh-CN" i="1" dirty="0"/>
              <a:t>b</a:t>
            </a:r>
            <a:r>
              <a:rPr lang="en-US" altLang="zh-CN" baseline="-25000" dirty="0"/>
              <a:t>0</a:t>
            </a:r>
            <a:r>
              <a:rPr lang="en-US" altLang="zh-CN" baseline="30000" dirty="0"/>
              <a:t>*</a:t>
            </a:r>
            <a:r>
              <a:rPr lang="zh-CN" altLang="en-US" dirty="0"/>
              <a:t>的关系为</a:t>
            </a:r>
            <a:r>
              <a:rPr lang="en-US" altLang="zh-CN" i="1" dirty="0"/>
              <a:t>b</a:t>
            </a:r>
            <a:r>
              <a:rPr lang="en-US" altLang="zh-CN" baseline="30000" dirty="0"/>
              <a:t>*</a:t>
            </a:r>
            <a:r>
              <a:rPr lang="en-US" altLang="zh-CN" dirty="0"/>
              <a:t> = </a:t>
            </a:r>
            <a:r>
              <a:rPr lang="en-US" altLang="zh-CN" i="1" dirty="0"/>
              <a:t>b</a:t>
            </a:r>
            <a:r>
              <a:rPr lang="en-US" altLang="zh-CN" i="1" baseline="-25000" dirty="0"/>
              <a:t>0</a:t>
            </a:r>
            <a:r>
              <a:rPr lang="en-US" altLang="zh-CN" baseline="30000" dirty="0"/>
              <a:t>*</a:t>
            </a:r>
            <a:r>
              <a:rPr lang="en-US" altLang="zh-CN" dirty="0">
                <a:sym typeface="Symbol" pitchFamily="18" charset="2"/>
              </a:rPr>
              <a:t></a:t>
            </a:r>
            <a:r>
              <a:rPr lang="en-US" altLang="zh-CN" baseline="-25000" dirty="0">
                <a:sym typeface="Symbol" pitchFamily="18" charset="2"/>
              </a:rPr>
              <a:t>n</a:t>
            </a:r>
            <a:r>
              <a:rPr lang="en-US" altLang="zh-CN" dirty="0"/>
              <a:t> </a:t>
            </a:r>
            <a:r>
              <a:rPr lang="zh-CN" altLang="en-US" dirty="0" smtClean="0"/>
              <a:t>）</a:t>
            </a:r>
            <a:endParaRPr lang="en-US" altLang="zh-CN" dirty="0" smtClean="0"/>
          </a:p>
          <a:p>
            <a:r>
              <a:rPr lang="zh-CN" altLang="en-US" dirty="0" smtClean="0"/>
              <a:t>代入由</a:t>
            </a:r>
            <a:r>
              <a:rPr lang="en-US" altLang="zh-CN" i="1" dirty="0"/>
              <a:t>f</a:t>
            </a:r>
            <a:r>
              <a:rPr lang="en-US" altLang="zh-CN" baseline="-25000" dirty="0"/>
              <a:t>1</a:t>
            </a:r>
            <a:r>
              <a:rPr lang="en-US" altLang="zh-CN" dirty="0"/>
              <a:t>(</a:t>
            </a:r>
            <a:r>
              <a:rPr lang="en-US" altLang="zh-CN" i="1" dirty="0"/>
              <a:t>V</a:t>
            </a:r>
            <a:r>
              <a:rPr lang="en-US" altLang="zh-CN" dirty="0"/>
              <a:t>)</a:t>
            </a:r>
            <a:r>
              <a:rPr lang="zh-CN" altLang="en-US" dirty="0"/>
              <a:t>和</a:t>
            </a:r>
            <a:r>
              <a:rPr lang="en-US" altLang="zh-CN" i="1" dirty="0"/>
              <a:t>f</a:t>
            </a:r>
            <a:r>
              <a:rPr lang="en-US" altLang="zh-CN" baseline="-25000" dirty="0"/>
              <a:t>0</a:t>
            </a:r>
            <a:r>
              <a:rPr lang="en-US" altLang="zh-CN" dirty="0"/>
              <a:t>(</a:t>
            </a:r>
            <a:r>
              <a:rPr lang="en-US" altLang="zh-CN" i="1" dirty="0"/>
              <a:t>V</a:t>
            </a:r>
            <a:r>
              <a:rPr lang="en-US" altLang="zh-CN" dirty="0"/>
              <a:t>)</a:t>
            </a:r>
            <a:r>
              <a:rPr lang="zh-CN" altLang="en-US" dirty="0" smtClean="0"/>
              <a:t>的公式</a:t>
            </a:r>
            <a:endParaRPr lang="zh-CN" altLang="en-US" dirty="0"/>
          </a:p>
        </p:txBody>
      </p:sp>
      <p:sp>
        <p:nvSpPr>
          <p:cNvPr id="11" name="灯片编号占位符 5"/>
          <p:cNvSpPr>
            <a:spLocks noGrp="1"/>
          </p:cNvSpPr>
          <p:nvPr>
            <p:ph type="sldNum" sz="quarter" idx="12"/>
          </p:nvPr>
        </p:nvSpPr>
        <p:spPr/>
        <p:txBody>
          <a:bodyPr/>
          <a:lstStyle/>
          <a:p>
            <a:fld id="{259FCE18-AD03-4056-89C0-1DEABE913A7F}" type="slidenum">
              <a:rPr lang="en-US" altLang="zh-CN" smtClean="0"/>
              <a:pPr/>
              <a:t>88</a:t>
            </a:fld>
            <a:endParaRPr lang="en-US" altLang="zh-CN"/>
          </a:p>
        </p:txBody>
      </p:sp>
      <p:sp>
        <p:nvSpPr>
          <p:cNvPr id="91141" name="Rectangle 5"/>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91140" name="Object 4"/>
          <p:cNvGraphicFramePr>
            <a:graphicFrameLocks noChangeAspect="1"/>
          </p:cNvGraphicFramePr>
          <p:nvPr>
            <p:extLst>
              <p:ext uri="{D42A27DB-BD31-4B8C-83A1-F6EECF244321}">
                <p14:modId xmlns:p14="http://schemas.microsoft.com/office/powerpoint/2010/main" val="3506561525"/>
              </p:ext>
            </p:extLst>
          </p:nvPr>
        </p:nvGraphicFramePr>
        <p:xfrm>
          <a:off x="3587831" y="1628800"/>
          <a:ext cx="990600" cy="766762"/>
        </p:xfrm>
        <a:graphic>
          <a:graphicData uri="http://schemas.openxmlformats.org/presentationml/2006/ole">
            <mc:AlternateContent xmlns:mc="http://schemas.openxmlformats.org/markup-compatibility/2006">
              <mc:Choice xmlns:v="urn:schemas-microsoft-com:vml" Requires="v">
                <p:oleObj spid="_x0000_s56046" name="公式" r:id="rId3" imgW="507780" imgH="393529" progId="Equation.3">
                  <p:embed/>
                </p:oleObj>
              </mc:Choice>
              <mc:Fallback>
                <p:oleObj name="公式" r:id="rId3" imgW="507780" imgH="393529" progId="Equation.3">
                  <p:embed/>
                  <p:pic>
                    <p:nvPicPr>
                      <p:cNvPr id="0" name="Picture 5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831" y="1628800"/>
                        <a:ext cx="990600" cy="766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143" name="Rectangle 7"/>
          <p:cNvSpPr>
            <a:spLocks noChangeArrowheads="1"/>
          </p:cNvSpPr>
          <p:nvPr/>
        </p:nvSpPr>
        <p:spPr bwMode="auto">
          <a:xfrm>
            <a:off x="0" y="33099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91142" name="Object 6"/>
          <p:cNvGraphicFramePr>
            <a:graphicFrameLocks noChangeAspect="1"/>
          </p:cNvGraphicFramePr>
          <p:nvPr>
            <p:extLst>
              <p:ext uri="{D42A27DB-BD31-4B8C-83A1-F6EECF244321}">
                <p14:modId xmlns:p14="http://schemas.microsoft.com/office/powerpoint/2010/main" val="1383718842"/>
              </p:ext>
            </p:extLst>
          </p:nvPr>
        </p:nvGraphicFramePr>
        <p:xfrm>
          <a:off x="2411760" y="2420888"/>
          <a:ext cx="2879725" cy="447675"/>
        </p:xfrm>
        <a:graphic>
          <a:graphicData uri="http://schemas.openxmlformats.org/presentationml/2006/ole">
            <mc:AlternateContent xmlns:mc="http://schemas.openxmlformats.org/markup-compatibility/2006">
              <mc:Choice xmlns:v="urn:schemas-microsoft-com:vml" Requires="v">
                <p:oleObj spid="_x0000_s56047" name="公式" r:id="rId5" imgW="1536700" imgH="241300" progId="Equation.3">
                  <p:embed/>
                </p:oleObj>
              </mc:Choice>
              <mc:Fallback>
                <p:oleObj name="公式" r:id="rId5" imgW="1536700" imgH="241300" progId="Equation.3">
                  <p:embed/>
                  <p:pic>
                    <p:nvPicPr>
                      <p:cNvPr id="0" name="Picture 5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760" y="2420888"/>
                        <a:ext cx="2879725"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145" name="Rectangle 9"/>
          <p:cNvSpPr>
            <a:spLocks noChangeArrowheads="1"/>
          </p:cNvSpPr>
          <p:nvPr/>
        </p:nvSpPr>
        <p:spPr bwMode="auto">
          <a:xfrm>
            <a:off x="0" y="33099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91144" name="Object 8"/>
          <p:cNvGraphicFramePr>
            <a:graphicFrameLocks noChangeAspect="1"/>
          </p:cNvGraphicFramePr>
          <p:nvPr>
            <p:extLst>
              <p:ext uri="{D42A27DB-BD31-4B8C-83A1-F6EECF244321}">
                <p14:modId xmlns:p14="http://schemas.microsoft.com/office/powerpoint/2010/main" val="2095630547"/>
              </p:ext>
            </p:extLst>
          </p:nvPr>
        </p:nvGraphicFramePr>
        <p:xfrm>
          <a:off x="4355976" y="3004344"/>
          <a:ext cx="1890713" cy="458788"/>
        </p:xfrm>
        <a:graphic>
          <a:graphicData uri="http://schemas.openxmlformats.org/presentationml/2006/ole">
            <mc:AlternateContent xmlns:mc="http://schemas.openxmlformats.org/markup-compatibility/2006">
              <mc:Choice xmlns:v="urn:schemas-microsoft-com:vml" Requires="v">
                <p:oleObj spid="_x0000_s56048" name="公式" r:id="rId7" imgW="977900" imgH="241300" progId="Equation.3">
                  <p:embed/>
                </p:oleObj>
              </mc:Choice>
              <mc:Fallback>
                <p:oleObj name="公式" r:id="rId7" imgW="977900" imgH="241300" progId="Equation.3">
                  <p:embed/>
                  <p:pic>
                    <p:nvPicPr>
                      <p:cNvPr id="0" name="Picture 5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5976" y="3004344"/>
                        <a:ext cx="1890713" cy="458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46" name="Object 10"/>
          <p:cNvGraphicFramePr>
            <a:graphicFrameLocks noChangeAspect="1"/>
          </p:cNvGraphicFramePr>
          <p:nvPr>
            <p:extLst>
              <p:ext uri="{D42A27DB-BD31-4B8C-83A1-F6EECF244321}">
                <p14:modId xmlns:p14="http://schemas.microsoft.com/office/powerpoint/2010/main" val="2246008891"/>
              </p:ext>
            </p:extLst>
          </p:nvPr>
        </p:nvGraphicFramePr>
        <p:xfrm>
          <a:off x="5292080" y="5301208"/>
          <a:ext cx="2655887" cy="941387"/>
        </p:xfrm>
        <a:graphic>
          <a:graphicData uri="http://schemas.openxmlformats.org/presentationml/2006/ole">
            <mc:AlternateContent xmlns:mc="http://schemas.openxmlformats.org/markup-compatibility/2006">
              <mc:Choice xmlns:v="urn:schemas-microsoft-com:vml" Requires="v">
                <p:oleObj spid="_x0000_s56049" name="公式" r:id="rId9" imgW="1371600" imgH="482600" progId="Equation.3">
                  <p:embed/>
                </p:oleObj>
              </mc:Choice>
              <mc:Fallback>
                <p:oleObj name="公式" r:id="rId9" imgW="1371600" imgH="482600" progId="Equation.3">
                  <p:embed/>
                  <p:pic>
                    <p:nvPicPr>
                      <p:cNvPr id="0" name="Picture 5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92080" y="5301208"/>
                        <a:ext cx="2655887" cy="941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1139">
                                            <p:txEl>
                                              <p:pRg st="2" end="2"/>
                                            </p:txEl>
                                          </p:spTgt>
                                        </p:tgtEl>
                                        <p:attrNameLst>
                                          <p:attrName>style.visibility</p:attrName>
                                        </p:attrNameLst>
                                      </p:cBhvr>
                                      <p:to>
                                        <p:strVal val="visible"/>
                                      </p:to>
                                    </p:set>
                                    <p:anim calcmode="lin" valueType="num">
                                      <p:cBhvr additive="base">
                                        <p:cTn id="7" dur="500" fill="hold"/>
                                        <p:tgtEl>
                                          <p:spTgt spid="9113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1139">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1142"/>
                                        </p:tgtEl>
                                        <p:attrNameLst>
                                          <p:attrName>style.visibility</p:attrName>
                                        </p:attrNameLst>
                                      </p:cBhvr>
                                      <p:to>
                                        <p:strVal val="visible"/>
                                      </p:to>
                                    </p:set>
                                    <p:anim calcmode="lin" valueType="num">
                                      <p:cBhvr additive="base">
                                        <p:cTn id="11" dur="500" fill="hold"/>
                                        <p:tgtEl>
                                          <p:spTgt spid="91142"/>
                                        </p:tgtEl>
                                        <p:attrNameLst>
                                          <p:attrName>ppt_x</p:attrName>
                                        </p:attrNameLst>
                                      </p:cBhvr>
                                      <p:tavLst>
                                        <p:tav tm="0">
                                          <p:val>
                                            <p:strVal val="#ppt_x"/>
                                          </p:val>
                                        </p:tav>
                                        <p:tav tm="100000">
                                          <p:val>
                                            <p:strVal val="#ppt_x"/>
                                          </p:val>
                                        </p:tav>
                                      </p:tavLst>
                                    </p:anim>
                                    <p:anim calcmode="lin" valueType="num">
                                      <p:cBhvr additive="base">
                                        <p:cTn id="12" dur="500" fill="hold"/>
                                        <p:tgtEl>
                                          <p:spTgt spid="9114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1139">
                                            <p:txEl>
                                              <p:pRg st="3" end="3"/>
                                            </p:txEl>
                                          </p:spTgt>
                                        </p:tgtEl>
                                        <p:attrNameLst>
                                          <p:attrName>style.visibility</p:attrName>
                                        </p:attrNameLst>
                                      </p:cBhvr>
                                      <p:to>
                                        <p:strVal val="visible"/>
                                      </p:to>
                                    </p:set>
                                    <p:anim calcmode="lin" valueType="num">
                                      <p:cBhvr additive="base">
                                        <p:cTn id="17" dur="500" fill="hold"/>
                                        <p:tgtEl>
                                          <p:spTgt spid="91139">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1139">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1144"/>
                                        </p:tgtEl>
                                        <p:attrNameLst>
                                          <p:attrName>style.visibility</p:attrName>
                                        </p:attrNameLst>
                                      </p:cBhvr>
                                      <p:to>
                                        <p:strVal val="visible"/>
                                      </p:to>
                                    </p:set>
                                    <p:anim calcmode="lin" valueType="num">
                                      <p:cBhvr additive="base">
                                        <p:cTn id="21" dur="500" fill="hold"/>
                                        <p:tgtEl>
                                          <p:spTgt spid="91144"/>
                                        </p:tgtEl>
                                        <p:attrNameLst>
                                          <p:attrName>ppt_x</p:attrName>
                                        </p:attrNameLst>
                                      </p:cBhvr>
                                      <p:tavLst>
                                        <p:tav tm="0">
                                          <p:val>
                                            <p:strVal val="#ppt_x"/>
                                          </p:val>
                                        </p:tav>
                                        <p:tav tm="100000">
                                          <p:val>
                                            <p:strVal val="#ppt_x"/>
                                          </p:val>
                                        </p:tav>
                                      </p:tavLst>
                                    </p:anim>
                                    <p:anim calcmode="lin" valueType="num">
                                      <p:cBhvr additive="base">
                                        <p:cTn id="22" dur="500" fill="hold"/>
                                        <p:tgtEl>
                                          <p:spTgt spid="9114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1139">
                                            <p:txEl>
                                              <p:pRg st="4" end="4"/>
                                            </p:txEl>
                                          </p:spTgt>
                                        </p:tgtEl>
                                        <p:attrNameLst>
                                          <p:attrName>style.visibility</p:attrName>
                                        </p:attrNameLst>
                                      </p:cBhvr>
                                      <p:to>
                                        <p:strVal val="visible"/>
                                      </p:to>
                                    </p:set>
                                    <p:anim calcmode="lin" valueType="num">
                                      <p:cBhvr additive="base">
                                        <p:cTn id="27" dur="500" fill="hold"/>
                                        <p:tgtEl>
                                          <p:spTgt spid="9113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1139">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1139">
                                            <p:txEl>
                                              <p:pRg st="5" end="5"/>
                                            </p:txEl>
                                          </p:spTgt>
                                        </p:tgtEl>
                                        <p:attrNameLst>
                                          <p:attrName>style.visibility</p:attrName>
                                        </p:attrNameLst>
                                      </p:cBhvr>
                                      <p:to>
                                        <p:strVal val="visible"/>
                                      </p:to>
                                    </p:set>
                                    <p:anim calcmode="lin" valueType="num">
                                      <p:cBhvr additive="base">
                                        <p:cTn id="31" dur="500" fill="hold"/>
                                        <p:tgtEl>
                                          <p:spTgt spid="9113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113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1139">
                                            <p:txEl>
                                              <p:pRg st="6" end="6"/>
                                            </p:txEl>
                                          </p:spTgt>
                                        </p:tgtEl>
                                        <p:attrNameLst>
                                          <p:attrName>style.visibility</p:attrName>
                                        </p:attrNameLst>
                                      </p:cBhvr>
                                      <p:to>
                                        <p:strVal val="visible"/>
                                      </p:to>
                                    </p:set>
                                    <p:anim calcmode="lin" valueType="num">
                                      <p:cBhvr additive="base">
                                        <p:cTn id="37" dur="500" fill="hold"/>
                                        <p:tgtEl>
                                          <p:spTgt spid="9113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1139">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91146"/>
                                        </p:tgtEl>
                                        <p:attrNameLst>
                                          <p:attrName>style.visibility</p:attrName>
                                        </p:attrNameLst>
                                      </p:cBhvr>
                                      <p:to>
                                        <p:strVal val="visible"/>
                                      </p:to>
                                    </p:set>
                                    <p:anim calcmode="lin" valueType="num">
                                      <p:cBhvr additive="base">
                                        <p:cTn id="41" dur="500" fill="hold"/>
                                        <p:tgtEl>
                                          <p:spTgt spid="91146"/>
                                        </p:tgtEl>
                                        <p:attrNameLst>
                                          <p:attrName>ppt_x</p:attrName>
                                        </p:attrNameLst>
                                      </p:cBhvr>
                                      <p:tavLst>
                                        <p:tav tm="0">
                                          <p:val>
                                            <p:strVal val="#ppt_x"/>
                                          </p:val>
                                        </p:tav>
                                        <p:tav tm="100000">
                                          <p:val>
                                            <p:strVal val="#ppt_x"/>
                                          </p:val>
                                        </p:tav>
                                      </p:tavLst>
                                    </p:anim>
                                    <p:anim calcmode="lin" valueType="num">
                                      <p:cBhvr additive="base">
                                        <p:cTn id="42" dur="500" fill="hold"/>
                                        <p:tgtEl>
                                          <p:spTgt spid="91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p:txBody>
          <a:bodyPr>
            <a:normAutofit fontScale="92500" lnSpcReduction="10000"/>
          </a:bodyPr>
          <a:lstStyle/>
          <a:p>
            <a:r>
              <a:rPr lang="zh-CN" altLang="en-US" dirty="0" smtClean="0"/>
              <a:t>上式为一超越方程，求解最佳门限值的运算比较困难，下面给出其</a:t>
            </a:r>
            <a:r>
              <a:rPr lang="zh-CN" altLang="en-US" dirty="0" smtClean="0">
                <a:solidFill>
                  <a:srgbClr val="0000FF"/>
                </a:solidFill>
              </a:rPr>
              <a:t>近似解</a:t>
            </a:r>
            <a:r>
              <a:rPr lang="zh-CN" altLang="en-US" dirty="0" smtClean="0"/>
              <a:t>为 </a:t>
            </a:r>
          </a:p>
          <a:p>
            <a:pPr lvl="2"/>
            <a:endParaRPr lang="zh-CN" altLang="en-US" dirty="0" smtClean="0"/>
          </a:p>
          <a:p>
            <a:pPr lvl="2"/>
            <a:endParaRPr lang="zh-CN" altLang="en-US" dirty="0" smtClean="0"/>
          </a:p>
          <a:p>
            <a:r>
              <a:rPr lang="zh-CN" altLang="en-US" dirty="0" smtClean="0"/>
              <a:t>因此有</a:t>
            </a:r>
          </a:p>
          <a:p>
            <a:pPr lvl="2"/>
            <a:endParaRPr lang="zh-CN" altLang="en-US" dirty="0" smtClean="0"/>
          </a:p>
          <a:p>
            <a:r>
              <a:rPr lang="zh-CN" altLang="en-US" dirty="0" smtClean="0"/>
              <a:t>而归一化最佳门限值</a:t>
            </a:r>
            <a:r>
              <a:rPr lang="en-US" altLang="zh-CN" i="1" dirty="0"/>
              <a:t>b</a:t>
            </a:r>
            <a:r>
              <a:rPr lang="en-US" altLang="zh-CN" baseline="-25000" dirty="0"/>
              <a:t>0</a:t>
            </a:r>
            <a:r>
              <a:rPr lang="en-US" altLang="zh-CN" baseline="30000" dirty="0"/>
              <a:t>*</a:t>
            </a:r>
            <a:r>
              <a:rPr lang="zh-CN" altLang="en-US" dirty="0" smtClean="0"/>
              <a:t>为</a:t>
            </a:r>
          </a:p>
          <a:p>
            <a:pPr lvl="2"/>
            <a:endParaRPr lang="zh-CN" altLang="en-US" dirty="0" smtClean="0"/>
          </a:p>
          <a:p>
            <a:pPr lvl="2"/>
            <a:endParaRPr lang="zh-CN" altLang="en-US" dirty="0" smtClean="0"/>
          </a:p>
          <a:p>
            <a:pPr lvl="2"/>
            <a:endParaRPr lang="zh-CN" altLang="en-US" dirty="0" smtClean="0"/>
          </a:p>
          <a:p>
            <a:r>
              <a:rPr lang="zh-CN" altLang="en-US" dirty="0" smtClean="0"/>
              <a:t>对于任意的信噪比</a:t>
            </a:r>
            <a:r>
              <a:rPr lang="en-US" altLang="zh-CN" i="1" dirty="0"/>
              <a:t>r</a:t>
            </a:r>
            <a:r>
              <a:rPr lang="zh-CN" altLang="en-US" dirty="0"/>
              <a:t>， </a:t>
            </a:r>
            <a:r>
              <a:rPr lang="en-US" altLang="zh-CN" i="1" dirty="0"/>
              <a:t>b</a:t>
            </a:r>
            <a:r>
              <a:rPr lang="en-US" altLang="zh-CN" baseline="-25000" dirty="0"/>
              <a:t>0</a:t>
            </a:r>
            <a:r>
              <a:rPr lang="en-US" altLang="zh-CN" baseline="30000" dirty="0"/>
              <a:t>*</a:t>
            </a:r>
            <a:r>
              <a:rPr lang="zh-CN" altLang="en-US" dirty="0"/>
              <a:t>介于</a:t>
            </a:r>
            <a:r>
              <a:rPr lang="en-US" altLang="zh-CN" dirty="0"/>
              <a:t>2</a:t>
            </a:r>
            <a:r>
              <a:rPr lang="en-US" altLang="zh-CN" baseline="30000" dirty="0"/>
              <a:t>1/2</a:t>
            </a:r>
            <a:r>
              <a:rPr lang="zh-CN" altLang="en-US" dirty="0"/>
              <a:t>和</a:t>
            </a:r>
            <a:r>
              <a:rPr lang="en-US" altLang="zh-CN" dirty="0"/>
              <a:t>(</a:t>
            </a:r>
            <a:r>
              <a:rPr lang="en-US" altLang="zh-CN" i="1" dirty="0"/>
              <a:t>r</a:t>
            </a:r>
            <a:r>
              <a:rPr lang="en-US" altLang="zh-CN" dirty="0"/>
              <a:t>/2)</a:t>
            </a:r>
            <a:r>
              <a:rPr lang="en-US" altLang="zh-CN" baseline="30000" dirty="0"/>
              <a:t>1/2</a:t>
            </a:r>
            <a:r>
              <a:rPr lang="zh-CN" altLang="en-US" dirty="0" smtClean="0"/>
              <a:t>之间。</a:t>
            </a:r>
            <a:endParaRPr lang="zh-CN" altLang="en-US" dirty="0"/>
          </a:p>
        </p:txBody>
      </p:sp>
      <p:sp>
        <p:nvSpPr>
          <p:cNvPr id="11" name="灯片编号占位符 5"/>
          <p:cNvSpPr>
            <a:spLocks noGrp="1"/>
          </p:cNvSpPr>
          <p:nvPr>
            <p:ph type="sldNum" sz="quarter" idx="12"/>
          </p:nvPr>
        </p:nvSpPr>
        <p:spPr/>
        <p:txBody>
          <a:bodyPr/>
          <a:lstStyle/>
          <a:p>
            <a:fld id="{7F195B11-535B-4CF5-8A2B-2C242F693D62}" type="slidenum">
              <a:rPr lang="en-US" altLang="zh-CN" smtClean="0"/>
              <a:pPr/>
              <a:t>89</a:t>
            </a:fld>
            <a:endParaRPr lang="en-US" altLang="zh-CN"/>
          </a:p>
        </p:txBody>
      </p:sp>
      <p:graphicFrame>
        <p:nvGraphicFramePr>
          <p:cNvPr id="92164" name="Object 4"/>
          <p:cNvGraphicFramePr>
            <a:graphicFrameLocks noChangeAspect="1"/>
          </p:cNvGraphicFramePr>
          <p:nvPr>
            <p:extLst>
              <p:ext uri="{D42A27DB-BD31-4B8C-83A1-F6EECF244321}">
                <p14:modId xmlns:p14="http://schemas.microsoft.com/office/powerpoint/2010/main" val="922668972"/>
              </p:ext>
            </p:extLst>
          </p:nvPr>
        </p:nvGraphicFramePr>
        <p:xfrm>
          <a:off x="2987824" y="116632"/>
          <a:ext cx="2474913" cy="877887"/>
        </p:xfrm>
        <a:graphic>
          <a:graphicData uri="http://schemas.openxmlformats.org/presentationml/2006/ole">
            <mc:AlternateContent xmlns:mc="http://schemas.openxmlformats.org/markup-compatibility/2006">
              <mc:Choice xmlns:v="urn:schemas-microsoft-com:vml" Requires="v">
                <p:oleObj spid="_x0000_s57257" name="公式" r:id="rId3" imgW="1371600" imgH="482600" progId="Equation.3">
                  <p:embed/>
                </p:oleObj>
              </mc:Choice>
              <mc:Fallback>
                <p:oleObj name="公式" r:id="rId3" imgW="1371600" imgH="482600" progId="Equation.3">
                  <p:embed/>
                  <p:pic>
                    <p:nvPicPr>
                      <p:cNvPr id="0" name="Picture 7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116632"/>
                        <a:ext cx="2474913" cy="877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166" name="Rectangle 6"/>
          <p:cNvSpPr>
            <a:spLocks noChangeArrowheads="1"/>
          </p:cNvSpPr>
          <p:nvPr/>
        </p:nvSpPr>
        <p:spPr bwMode="auto">
          <a:xfrm>
            <a:off x="0" y="31480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92165" name="Object 5"/>
          <p:cNvGraphicFramePr>
            <a:graphicFrameLocks noChangeAspect="1"/>
          </p:cNvGraphicFramePr>
          <p:nvPr>
            <p:extLst>
              <p:ext uri="{D42A27DB-BD31-4B8C-83A1-F6EECF244321}">
                <p14:modId xmlns:p14="http://schemas.microsoft.com/office/powerpoint/2010/main" val="3473876981"/>
              </p:ext>
            </p:extLst>
          </p:nvPr>
        </p:nvGraphicFramePr>
        <p:xfrm>
          <a:off x="3779912" y="1556792"/>
          <a:ext cx="3735388" cy="1108075"/>
        </p:xfrm>
        <a:graphic>
          <a:graphicData uri="http://schemas.openxmlformats.org/presentationml/2006/ole">
            <mc:AlternateContent xmlns:mc="http://schemas.openxmlformats.org/markup-compatibility/2006">
              <mc:Choice xmlns:v="urn:schemas-microsoft-com:vml" Requires="v">
                <p:oleObj spid="_x0000_s57258" r:id="rId5" imgW="1892300" imgH="558800" progId="Equation.DSMT4">
                  <p:embed/>
                </p:oleObj>
              </mc:Choice>
              <mc:Fallback>
                <p:oleObj r:id="rId5" imgW="1892300" imgH="558800" progId="Equation.DSMT4">
                  <p:embed/>
                  <p:pic>
                    <p:nvPicPr>
                      <p:cNvPr id="0" name="Picture 7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912" y="1556792"/>
                        <a:ext cx="3735388" cy="1108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168" name="Rectangle 8"/>
          <p:cNvSpPr>
            <a:spLocks noChangeArrowheads="1"/>
          </p:cNvSpPr>
          <p:nvPr/>
        </p:nvSpPr>
        <p:spPr bwMode="auto">
          <a:xfrm>
            <a:off x="0" y="30861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92169" name="Object 9"/>
          <p:cNvGraphicFramePr>
            <a:graphicFrameLocks noChangeAspect="1"/>
          </p:cNvGraphicFramePr>
          <p:nvPr>
            <p:extLst>
              <p:ext uri="{D42A27DB-BD31-4B8C-83A1-F6EECF244321}">
                <p14:modId xmlns:p14="http://schemas.microsoft.com/office/powerpoint/2010/main" val="4033827437"/>
              </p:ext>
            </p:extLst>
          </p:nvPr>
        </p:nvGraphicFramePr>
        <p:xfrm>
          <a:off x="2568575" y="4365104"/>
          <a:ext cx="4006850" cy="1044575"/>
        </p:xfrm>
        <a:graphic>
          <a:graphicData uri="http://schemas.openxmlformats.org/presentationml/2006/ole">
            <mc:AlternateContent xmlns:mc="http://schemas.openxmlformats.org/markup-compatibility/2006">
              <mc:Choice xmlns:v="urn:schemas-microsoft-com:vml" Requires="v">
                <p:oleObj spid="_x0000_s57259" name="公式" r:id="rId7" imgW="1943100" imgH="533400" progId="Equation.3">
                  <p:embed/>
                </p:oleObj>
              </mc:Choice>
              <mc:Fallback>
                <p:oleObj name="公式" r:id="rId7" imgW="1943100" imgH="533400" progId="Equation.3">
                  <p:embed/>
                  <p:pic>
                    <p:nvPicPr>
                      <p:cNvPr id="0" name="Picture 7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8575" y="4365104"/>
                        <a:ext cx="4006850" cy="1044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70" name="Object 10"/>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57260" name="公式" r:id="rId9" imgW="114151" imgH="215619" progId="Equation.3">
                  <p:embed/>
                </p:oleObj>
              </mc:Choice>
              <mc:Fallback>
                <p:oleObj name="公式" r:id="rId9" imgW="114151" imgH="215619" progId="Equation.3">
                  <p:embed/>
                  <p:pic>
                    <p:nvPicPr>
                      <p:cNvPr id="0" name="Picture 7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71" name="Object 11"/>
          <p:cNvGraphicFramePr>
            <a:graphicFrameLocks noChangeAspect="1"/>
          </p:cNvGraphicFramePr>
          <p:nvPr>
            <p:extLst>
              <p:ext uri="{D42A27DB-BD31-4B8C-83A1-F6EECF244321}">
                <p14:modId xmlns:p14="http://schemas.microsoft.com/office/powerpoint/2010/main" val="1096926151"/>
              </p:ext>
            </p:extLst>
          </p:nvPr>
        </p:nvGraphicFramePr>
        <p:xfrm>
          <a:off x="2123728" y="2651125"/>
          <a:ext cx="3195638" cy="993775"/>
        </p:xfrm>
        <a:graphic>
          <a:graphicData uri="http://schemas.openxmlformats.org/presentationml/2006/ole">
            <mc:AlternateContent xmlns:mc="http://schemas.openxmlformats.org/markup-compatibility/2006">
              <mc:Choice xmlns:v="urn:schemas-microsoft-com:vml" Requires="v">
                <p:oleObj spid="_x0000_s57261" name="公式" r:id="rId11" imgW="1549400" imgH="508000" progId="Equation.3">
                  <p:embed/>
                </p:oleObj>
              </mc:Choice>
              <mc:Fallback>
                <p:oleObj name="公式" r:id="rId11" imgW="1549400" imgH="508000" progId="Equation.3">
                  <p:embed/>
                  <p:pic>
                    <p:nvPicPr>
                      <p:cNvPr id="0" name="Picture 7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23728" y="2651125"/>
                        <a:ext cx="3195638" cy="993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5508104" y="2725533"/>
            <a:ext cx="1507144" cy="461665"/>
          </a:xfrm>
          <a:prstGeom prst="rect">
            <a:avLst/>
          </a:prstGeom>
        </p:spPr>
        <p:txBody>
          <a:bodyPr wrap="none">
            <a:spAutoFit/>
          </a:bodyPr>
          <a:lstStyle/>
          <a:p>
            <a:r>
              <a:rPr lang="zh-CN" altLang="en-US" sz="2400" b="1" dirty="0" smtClean="0">
                <a:solidFill>
                  <a:srgbClr val="0000FF"/>
                </a:solidFill>
                <a:latin typeface="+mj-ea"/>
                <a:ea typeface="+mj-ea"/>
              </a:rPr>
              <a:t>大信噪比 </a:t>
            </a:r>
            <a:endParaRPr lang="zh-CN" altLang="en-US" sz="2400" b="1" dirty="0">
              <a:solidFill>
                <a:srgbClr val="0000FF"/>
              </a:solidFill>
              <a:latin typeface="+mj-ea"/>
              <a:ea typeface="+mj-ea"/>
            </a:endParaRPr>
          </a:p>
        </p:txBody>
      </p:sp>
      <p:sp>
        <p:nvSpPr>
          <p:cNvPr id="13" name="矩形 12"/>
          <p:cNvSpPr/>
          <p:nvPr/>
        </p:nvSpPr>
        <p:spPr>
          <a:xfrm>
            <a:off x="5508104" y="3183359"/>
            <a:ext cx="1415772" cy="461665"/>
          </a:xfrm>
          <a:prstGeom prst="rect">
            <a:avLst/>
          </a:prstGeom>
        </p:spPr>
        <p:txBody>
          <a:bodyPr wrap="none">
            <a:spAutoFit/>
          </a:bodyPr>
          <a:lstStyle/>
          <a:p>
            <a:r>
              <a:rPr lang="zh-CN" altLang="en-US" sz="2400" b="1" dirty="0" smtClean="0">
                <a:solidFill>
                  <a:srgbClr val="0000FF"/>
                </a:solidFill>
                <a:latin typeface="+mj-ea"/>
                <a:ea typeface="+mj-ea"/>
              </a:rPr>
              <a:t>小信噪比</a:t>
            </a:r>
            <a:endParaRPr lang="zh-CN" altLang="en-US" sz="2400" b="1" dirty="0">
              <a:solidFill>
                <a:srgbClr val="0000FF"/>
              </a:solidFill>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63">
                                            <p:txEl>
                                              <p:pRg st="3" end="3"/>
                                            </p:txEl>
                                          </p:spTgt>
                                        </p:tgtEl>
                                        <p:attrNameLst>
                                          <p:attrName>style.visibility</p:attrName>
                                        </p:attrNameLst>
                                      </p:cBhvr>
                                      <p:to>
                                        <p:strVal val="visible"/>
                                      </p:to>
                                    </p:set>
                                    <p:anim calcmode="lin" valueType="num">
                                      <p:cBhvr additive="base">
                                        <p:cTn id="7" dur="500" fill="hold"/>
                                        <p:tgtEl>
                                          <p:spTgt spid="9216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6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2171"/>
                                        </p:tgtEl>
                                        <p:attrNameLst>
                                          <p:attrName>style.visibility</p:attrName>
                                        </p:attrNameLst>
                                      </p:cBhvr>
                                      <p:to>
                                        <p:strVal val="visible"/>
                                      </p:to>
                                    </p:set>
                                    <p:anim calcmode="lin" valueType="num">
                                      <p:cBhvr additive="base">
                                        <p:cTn id="11" dur="500" fill="hold"/>
                                        <p:tgtEl>
                                          <p:spTgt spid="92171"/>
                                        </p:tgtEl>
                                        <p:attrNameLst>
                                          <p:attrName>ppt_x</p:attrName>
                                        </p:attrNameLst>
                                      </p:cBhvr>
                                      <p:tavLst>
                                        <p:tav tm="0">
                                          <p:val>
                                            <p:strVal val="#ppt_x"/>
                                          </p:val>
                                        </p:tav>
                                        <p:tav tm="100000">
                                          <p:val>
                                            <p:strVal val="#ppt_x"/>
                                          </p:val>
                                        </p:tav>
                                      </p:tavLst>
                                    </p:anim>
                                    <p:anim calcmode="lin" valueType="num">
                                      <p:cBhvr additive="base">
                                        <p:cTn id="12" dur="500" fill="hold"/>
                                        <p:tgtEl>
                                          <p:spTgt spid="92171"/>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2163">
                                            <p:txEl>
                                              <p:pRg st="5" end="5"/>
                                            </p:txEl>
                                          </p:spTgt>
                                        </p:tgtEl>
                                        <p:attrNameLst>
                                          <p:attrName>style.visibility</p:attrName>
                                        </p:attrNameLst>
                                      </p:cBhvr>
                                      <p:to>
                                        <p:strVal val="visible"/>
                                      </p:to>
                                    </p:set>
                                    <p:anim calcmode="lin" valueType="num">
                                      <p:cBhvr additive="base">
                                        <p:cTn id="26" dur="500" fill="hold"/>
                                        <p:tgtEl>
                                          <p:spTgt spid="92163">
                                            <p:txEl>
                                              <p:pRg st="5" end="5"/>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92163">
                                            <p:txEl>
                                              <p:pRg st="5" end="5"/>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92169"/>
                                        </p:tgtEl>
                                        <p:attrNameLst>
                                          <p:attrName>style.visibility</p:attrName>
                                        </p:attrNameLst>
                                      </p:cBhvr>
                                      <p:to>
                                        <p:strVal val="visible"/>
                                      </p:to>
                                    </p:set>
                                    <p:anim calcmode="lin" valueType="num">
                                      <p:cBhvr additive="base">
                                        <p:cTn id="30" dur="500" fill="hold"/>
                                        <p:tgtEl>
                                          <p:spTgt spid="92169"/>
                                        </p:tgtEl>
                                        <p:attrNameLst>
                                          <p:attrName>ppt_x</p:attrName>
                                        </p:attrNameLst>
                                      </p:cBhvr>
                                      <p:tavLst>
                                        <p:tav tm="0">
                                          <p:val>
                                            <p:strVal val="#ppt_x"/>
                                          </p:val>
                                        </p:tav>
                                        <p:tav tm="100000">
                                          <p:val>
                                            <p:strVal val="#ppt_x"/>
                                          </p:val>
                                        </p:tav>
                                      </p:tavLst>
                                    </p:anim>
                                    <p:anim calcmode="lin" valueType="num">
                                      <p:cBhvr additive="base">
                                        <p:cTn id="31" dur="500" fill="hold"/>
                                        <p:tgtEl>
                                          <p:spTgt spid="9216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92163">
                                            <p:txEl>
                                              <p:pRg st="9" end="9"/>
                                            </p:txEl>
                                          </p:spTgt>
                                        </p:tgtEl>
                                        <p:attrNameLst>
                                          <p:attrName>style.visibility</p:attrName>
                                        </p:attrNameLst>
                                      </p:cBhvr>
                                      <p:to>
                                        <p:strVal val="visible"/>
                                      </p:to>
                                    </p:set>
                                    <p:anim calcmode="lin" valueType="num">
                                      <p:cBhvr additive="base">
                                        <p:cTn id="36" dur="500" fill="hold"/>
                                        <p:tgtEl>
                                          <p:spTgt spid="92163">
                                            <p:txEl>
                                              <p:pRg st="9" end="9"/>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9216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dirty="0" smtClean="0"/>
              <a:t>2ASK</a:t>
            </a:r>
            <a:r>
              <a:rPr lang="zh-CN" altLang="en-US" dirty="0" smtClean="0"/>
              <a:t>信号的一般表达式</a:t>
            </a:r>
          </a:p>
        </p:txBody>
      </p:sp>
      <p:sp>
        <p:nvSpPr>
          <p:cNvPr id="27651" name="Rectangle 3"/>
          <p:cNvSpPr>
            <a:spLocks noGrp="1" noChangeArrowheads="1"/>
          </p:cNvSpPr>
          <p:nvPr>
            <p:ph type="body" idx="1"/>
          </p:nvPr>
        </p:nvSpPr>
        <p:spPr/>
        <p:txBody>
          <a:bodyPr>
            <a:normAutofit/>
          </a:bodyPr>
          <a:lstStyle/>
          <a:p>
            <a:r>
              <a:rPr lang="en-US" altLang="zh-CN" dirty="0" smtClean="0"/>
              <a:t>2ASK</a:t>
            </a:r>
            <a:r>
              <a:rPr lang="zh-CN" altLang="en-US" dirty="0" smtClean="0"/>
              <a:t>信号的一般表达式</a:t>
            </a:r>
          </a:p>
          <a:p>
            <a:r>
              <a:rPr lang="zh-CN" altLang="en-US" dirty="0" smtClean="0"/>
              <a:t>其中</a:t>
            </a:r>
          </a:p>
          <a:p>
            <a:pPr lvl="1">
              <a:buFont typeface="Wingdings" pitchFamily="2" charset="2"/>
              <a:buNone/>
            </a:pPr>
            <a:r>
              <a:rPr lang="zh-CN" altLang="en-US" dirty="0" smtClean="0"/>
              <a:t>		 </a:t>
            </a:r>
            <a:r>
              <a:rPr lang="en-US" altLang="zh-CN" i="1" dirty="0" smtClean="0"/>
              <a:t>T</a:t>
            </a:r>
            <a:r>
              <a:rPr lang="en-US" altLang="zh-CN" i="1" baseline="-25000" dirty="0" smtClean="0"/>
              <a:t>s </a:t>
            </a:r>
            <a:r>
              <a:rPr lang="zh-CN" altLang="en-US" i="1" dirty="0" smtClean="0"/>
              <a:t>－ </a:t>
            </a:r>
            <a:r>
              <a:rPr lang="zh-CN" altLang="en-US" dirty="0" smtClean="0"/>
              <a:t>码元持续时间；</a:t>
            </a:r>
          </a:p>
          <a:p>
            <a:pPr lvl="1">
              <a:lnSpc>
                <a:spcPct val="130000"/>
              </a:lnSpc>
              <a:buFont typeface="Wingdings" pitchFamily="2" charset="2"/>
              <a:buNone/>
            </a:pPr>
            <a:r>
              <a:rPr lang="zh-CN" altLang="en-US" i="1" dirty="0" smtClean="0"/>
              <a:t>       </a:t>
            </a:r>
            <a:r>
              <a:rPr lang="en-US" altLang="zh-CN" i="1" dirty="0" smtClean="0"/>
              <a:t>g</a:t>
            </a:r>
            <a:r>
              <a:rPr lang="en-US" altLang="zh-CN" dirty="0" smtClean="0"/>
              <a:t>(</a:t>
            </a:r>
            <a:r>
              <a:rPr lang="en-US" altLang="zh-CN" i="1" dirty="0" smtClean="0"/>
              <a:t>t</a:t>
            </a:r>
            <a:r>
              <a:rPr lang="en-US" altLang="zh-CN" dirty="0" smtClean="0"/>
              <a:t>) </a:t>
            </a:r>
            <a:r>
              <a:rPr lang="zh-CN" altLang="en-US" dirty="0" smtClean="0"/>
              <a:t>－ 持续时间为</a:t>
            </a:r>
            <a:r>
              <a:rPr lang="en-US" altLang="zh-CN" i="1" dirty="0" smtClean="0"/>
              <a:t>T</a:t>
            </a:r>
            <a:r>
              <a:rPr lang="en-US" altLang="zh-CN" i="1" baseline="-25000" dirty="0" smtClean="0"/>
              <a:t>s</a:t>
            </a:r>
            <a:r>
              <a:rPr lang="zh-CN" altLang="en-US" dirty="0" smtClean="0"/>
              <a:t>的基带脉冲波形，通常假设是高度为</a:t>
            </a:r>
            <a:r>
              <a:rPr lang="en-US" altLang="zh-CN" dirty="0" smtClean="0"/>
              <a:t>1</a:t>
            </a:r>
            <a:r>
              <a:rPr lang="zh-CN" altLang="en-US" dirty="0" smtClean="0"/>
              <a:t>，宽度等于</a:t>
            </a:r>
            <a:r>
              <a:rPr lang="en-US" altLang="zh-CN" i="1" dirty="0" smtClean="0"/>
              <a:t>T</a:t>
            </a:r>
            <a:r>
              <a:rPr lang="en-US" altLang="zh-CN" i="1" baseline="-25000" dirty="0" smtClean="0"/>
              <a:t>s</a:t>
            </a:r>
            <a:r>
              <a:rPr lang="zh-CN" altLang="en-US" dirty="0" smtClean="0"/>
              <a:t>的矩形脉冲； </a:t>
            </a:r>
          </a:p>
          <a:p>
            <a:pPr lvl="1">
              <a:lnSpc>
                <a:spcPct val="130000"/>
              </a:lnSpc>
              <a:buFont typeface="Wingdings" pitchFamily="2" charset="2"/>
              <a:buNone/>
            </a:pPr>
            <a:r>
              <a:rPr lang="zh-CN" altLang="en-US" dirty="0" smtClean="0"/>
              <a:t>		 </a:t>
            </a:r>
            <a:r>
              <a:rPr lang="en-US" altLang="zh-CN" i="1" dirty="0" smtClean="0"/>
              <a:t>a</a:t>
            </a:r>
            <a:r>
              <a:rPr lang="en-US" altLang="zh-CN" i="1" baseline="-25000" dirty="0" smtClean="0"/>
              <a:t>n</a:t>
            </a:r>
            <a:r>
              <a:rPr lang="en-US" altLang="zh-CN" dirty="0" smtClean="0"/>
              <a:t> </a:t>
            </a:r>
            <a:r>
              <a:rPr lang="zh-CN" altLang="en-US" dirty="0" smtClean="0"/>
              <a:t>－ 第</a:t>
            </a:r>
            <a:r>
              <a:rPr lang="en-US" altLang="zh-CN" dirty="0" smtClean="0"/>
              <a:t>N</a:t>
            </a:r>
            <a:r>
              <a:rPr lang="zh-CN" altLang="en-US" dirty="0" smtClean="0"/>
              <a:t>个符号的电平取值</a:t>
            </a:r>
            <a:endParaRPr lang="en-US" altLang="zh-CN" dirty="0" smtClean="0"/>
          </a:p>
          <a:p>
            <a:pPr lvl="1">
              <a:lnSpc>
                <a:spcPct val="130000"/>
              </a:lnSpc>
              <a:buFont typeface="Wingdings" pitchFamily="2" charset="2"/>
              <a:buNone/>
            </a:pPr>
            <a:r>
              <a:rPr lang="zh-CN" altLang="en-US" dirty="0" smtClean="0"/>
              <a:t> 若取</a:t>
            </a:r>
          </a:p>
          <a:p>
            <a:pPr lvl="1"/>
            <a:endParaRPr lang="zh-CN" altLang="en-US" dirty="0" smtClean="0"/>
          </a:p>
          <a:p>
            <a:pPr lvl="1"/>
            <a:r>
              <a:rPr lang="zh-CN" altLang="en-US" dirty="0" smtClean="0"/>
              <a:t>则相应的</a:t>
            </a:r>
            <a:r>
              <a:rPr lang="en-US" altLang="zh-CN" dirty="0" smtClean="0"/>
              <a:t>2ASK</a:t>
            </a:r>
            <a:r>
              <a:rPr lang="zh-CN" altLang="en-US" dirty="0" smtClean="0"/>
              <a:t>信号就是</a:t>
            </a:r>
            <a:r>
              <a:rPr lang="en-US" altLang="zh-CN" dirty="0" smtClean="0"/>
              <a:t>OOK</a:t>
            </a:r>
            <a:r>
              <a:rPr lang="zh-CN" altLang="en-US" dirty="0" smtClean="0"/>
              <a:t>信号。</a:t>
            </a:r>
            <a:endParaRPr lang="zh-CN" altLang="en-US" dirty="0"/>
          </a:p>
        </p:txBody>
      </p:sp>
      <p:sp>
        <p:nvSpPr>
          <p:cNvPr id="10" name="灯片编号占位符 5"/>
          <p:cNvSpPr>
            <a:spLocks noGrp="1"/>
          </p:cNvSpPr>
          <p:nvPr>
            <p:ph type="sldNum" sz="quarter" idx="12"/>
          </p:nvPr>
        </p:nvSpPr>
        <p:spPr/>
        <p:txBody>
          <a:bodyPr/>
          <a:lstStyle/>
          <a:p>
            <a:fld id="{BBA14FD8-46F1-461D-8E00-369A85A32B42}" type="slidenum">
              <a:rPr lang="en-US" altLang="zh-CN" smtClean="0"/>
              <a:pPr/>
              <a:t>9</a:t>
            </a:fld>
            <a:endParaRPr lang="en-US" altLang="zh-CN"/>
          </a:p>
        </p:txBody>
      </p:sp>
      <p:sp>
        <p:nvSpPr>
          <p:cNvPr id="27653" name="Rectangle 5"/>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7652" name="Object 4"/>
          <p:cNvGraphicFramePr>
            <a:graphicFrameLocks noChangeAspect="1"/>
          </p:cNvGraphicFramePr>
          <p:nvPr/>
        </p:nvGraphicFramePr>
        <p:xfrm>
          <a:off x="4788024" y="1196752"/>
          <a:ext cx="2946385" cy="504056"/>
        </p:xfrm>
        <a:graphic>
          <a:graphicData uri="http://schemas.openxmlformats.org/presentationml/2006/ole">
            <mc:AlternateContent xmlns:mc="http://schemas.openxmlformats.org/markup-compatibility/2006">
              <mc:Choice xmlns:v="urn:schemas-microsoft-com:vml" Requires="v">
                <p:oleObj spid="_x0000_s3635" name="公式" r:id="rId3" imgW="1333500" imgH="228600" progId="Equation.3">
                  <p:embed/>
                </p:oleObj>
              </mc:Choice>
              <mc:Fallback>
                <p:oleObj name="公式" r:id="rId3" imgW="1333500" imgH="228600" progId="Equation.3">
                  <p:embed/>
                  <p:pic>
                    <p:nvPicPr>
                      <p:cNvPr id="0" name="Picture 4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1196752"/>
                        <a:ext cx="2946385"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5" name="Rectangle 7"/>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7654" name="Object 6"/>
          <p:cNvGraphicFramePr>
            <a:graphicFrameLocks noChangeAspect="1"/>
          </p:cNvGraphicFramePr>
          <p:nvPr/>
        </p:nvGraphicFramePr>
        <p:xfrm>
          <a:off x="1691680" y="1844824"/>
          <a:ext cx="2609850" cy="652462"/>
        </p:xfrm>
        <a:graphic>
          <a:graphicData uri="http://schemas.openxmlformats.org/presentationml/2006/ole">
            <mc:AlternateContent xmlns:mc="http://schemas.openxmlformats.org/markup-compatibility/2006">
              <mc:Choice xmlns:v="urn:schemas-microsoft-com:vml" Requires="v">
                <p:oleObj spid="_x0000_s3636" name="公式" r:id="rId5" imgW="1371600" imgH="342900" progId="Equation.3">
                  <p:embed/>
                </p:oleObj>
              </mc:Choice>
              <mc:Fallback>
                <p:oleObj name="公式" r:id="rId5" imgW="1371600" imgH="342900" progId="Equation.3">
                  <p:embed/>
                  <p:pic>
                    <p:nvPicPr>
                      <p:cNvPr id="0" name="Picture 4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680" y="1844824"/>
                        <a:ext cx="2609850" cy="652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7" name="Rectangle 9"/>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7656" name="Object 8"/>
          <p:cNvGraphicFramePr>
            <a:graphicFrameLocks noChangeAspect="1"/>
          </p:cNvGraphicFramePr>
          <p:nvPr/>
        </p:nvGraphicFramePr>
        <p:xfrm>
          <a:off x="1907704" y="4706034"/>
          <a:ext cx="3456384" cy="917350"/>
        </p:xfrm>
        <a:graphic>
          <a:graphicData uri="http://schemas.openxmlformats.org/presentationml/2006/ole">
            <mc:AlternateContent xmlns:mc="http://schemas.openxmlformats.org/markup-compatibility/2006">
              <mc:Choice xmlns:v="urn:schemas-microsoft-com:vml" Requires="v">
                <p:oleObj spid="_x0000_s3637" name="公式" r:id="rId7" imgW="1828800" imgH="482600" progId="Equation.3">
                  <p:embed/>
                </p:oleObj>
              </mc:Choice>
              <mc:Fallback>
                <p:oleObj name="公式" r:id="rId7" imgW="1828800" imgH="482600" progId="Equation.3">
                  <p:embed/>
                  <p:pic>
                    <p:nvPicPr>
                      <p:cNvPr id="0" name="Picture 4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7704" y="4706034"/>
                        <a:ext cx="3456384" cy="91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 calcmode="lin" valueType="num">
                                      <p:cBhvr additive="base">
                                        <p:cTn id="7" dur="500" fill="hold"/>
                                        <p:tgtEl>
                                          <p:spTgt spid="2765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1">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654"/>
                                        </p:tgtEl>
                                        <p:attrNameLst>
                                          <p:attrName>style.visibility</p:attrName>
                                        </p:attrNameLst>
                                      </p:cBhvr>
                                      <p:to>
                                        <p:strVal val="visible"/>
                                      </p:to>
                                    </p:set>
                                    <p:anim calcmode="lin" valueType="num">
                                      <p:cBhvr additive="base">
                                        <p:cTn id="11" dur="500" fill="hold"/>
                                        <p:tgtEl>
                                          <p:spTgt spid="27654"/>
                                        </p:tgtEl>
                                        <p:attrNameLst>
                                          <p:attrName>ppt_x</p:attrName>
                                        </p:attrNameLst>
                                      </p:cBhvr>
                                      <p:tavLst>
                                        <p:tav tm="0">
                                          <p:val>
                                            <p:strVal val="#ppt_x"/>
                                          </p:val>
                                        </p:tav>
                                        <p:tav tm="100000">
                                          <p:val>
                                            <p:strVal val="#ppt_x"/>
                                          </p:val>
                                        </p:tav>
                                      </p:tavLst>
                                    </p:anim>
                                    <p:anim calcmode="lin" valueType="num">
                                      <p:cBhvr additive="base">
                                        <p:cTn id="12" dur="500" fill="hold"/>
                                        <p:tgtEl>
                                          <p:spTgt spid="2765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651">
                                            <p:txEl>
                                              <p:pRg st="2" end="2"/>
                                            </p:txEl>
                                          </p:spTgt>
                                        </p:tgtEl>
                                        <p:attrNameLst>
                                          <p:attrName>style.visibility</p:attrName>
                                        </p:attrNameLst>
                                      </p:cBhvr>
                                      <p:to>
                                        <p:strVal val="visible"/>
                                      </p:to>
                                    </p:set>
                                    <p:anim calcmode="lin" valueType="num">
                                      <p:cBhvr additive="base">
                                        <p:cTn id="17" dur="500" fill="hold"/>
                                        <p:tgtEl>
                                          <p:spTgt spid="276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76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7651">
                                            <p:txEl>
                                              <p:pRg st="3" end="3"/>
                                            </p:txEl>
                                          </p:spTgt>
                                        </p:tgtEl>
                                        <p:attrNameLst>
                                          <p:attrName>style.visibility</p:attrName>
                                        </p:attrNameLst>
                                      </p:cBhvr>
                                      <p:to>
                                        <p:strVal val="visible"/>
                                      </p:to>
                                    </p:set>
                                    <p:anim calcmode="lin" valueType="num">
                                      <p:cBhvr additive="base">
                                        <p:cTn id="23" dur="500" fill="hold"/>
                                        <p:tgtEl>
                                          <p:spTgt spid="2765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6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7651">
                                            <p:txEl>
                                              <p:pRg st="4" end="4"/>
                                            </p:txEl>
                                          </p:spTgt>
                                        </p:tgtEl>
                                        <p:attrNameLst>
                                          <p:attrName>style.visibility</p:attrName>
                                        </p:attrNameLst>
                                      </p:cBhvr>
                                      <p:to>
                                        <p:strVal val="visible"/>
                                      </p:to>
                                    </p:set>
                                    <p:anim calcmode="lin" valueType="num">
                                      <p:cBhvr additive="base">
                                        <p:cTn id="29" dur="500" fill="hold"/>
                                        <p:tgtEl>
                                          <p:spTgt spid="27651">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765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7651">
                                            <p:txEl>
                                              <p:pRg st="5" end="5"/>
                                            </p:txEl>
                                          </p:spTgt>
                                        </p:tgtEl>
                                        <p:attrNameLst>
                                          <p:attrName>style.visibility</p:attrName>
                                        </p:attrNameLst>
                                      </p:cBhvr>
                                      <p:to>
                                        <p:strVal val="visible"/>
                                      </p:to>
                                    </p:set>
                                    <p:anim calcmode="lin" valueType="num">
                                      <p:cBhvr additive="base">
                                        <p:cTn id="35" dur="500" fill="hold"/>
                                        <p:tgtEl>
                                          <p:spTgt spid="27651">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7651">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7651">
                                            <p:txEl>
                                              <p:pRg st="7" end="7"/>
                                            </p:txEl>
                                          </p:spTgt>
                                        </p:tgtEl>
                                        <p:attrNameLst>
                                          <p:attrName>style.visibility</p:attrName>
                                        </p:attrNameLst>
                                      </p:cBhvr>
                                      <p:to>
                                        <p:strVal val="visible"/>
                                      </p:to>
                                    </p:set>
                                    <p:anim calcmode="lin" valueType="num">
                                      <p:cBhvr additive="base">
                                        <p:cTn id="39" dur="500" fill="hold"/>
                                        <p:tgtEl>
                                          <p:spTgt spid="27651">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7651">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7656"/>
                                        </p:tgtEl>
                                        <p:attrNameLst>
                                          <p:attrName>style.visibility</p:attrName>
                                        </p:attrNameLst>
                                      </p:cBhvr>
                                      <p:to>
                                        <p:strVal val="visible"/>
                                      </p:to>
                                    </p:set>
                                    <p:anim calcmode="lin" valueType="num">
                                      <p:cBhvr additive="base">
                                        <p:cTn id="43" dur="500" fill="hold"/>
                                        <p:tgtEl>
                                          <p:spTgt spid="27656"/>
                                        </p:tgtEl>
                                        <p:attrNameLst>
                                          <p:attrName>ppt_x</p:attrName>
                                        </p:attrNameLst>
                                      </p:cBhvr>
                                      <p:tavLst>
                                        <p:tav tm="0">
                                          <p:val>
                                            <p:strVal val="#ppt_x"/>
                                          </p:val>
                                        </p:tav>
                                        <p:tav tm="100000">
                                          <p:val>
                                            <p:strVal val="#ppt_x"/>
                                          </p:val>
                                        </p:tav>
                                      </p:tavLst>
                                    </p:anim>
                                    <p:anim calcmode="lin" valueType="num">
                                      <p:cBhvr additive="base">
                                        <p:cTn id="44" dur="500" fill="hold"/>
                                        <p:tgtEl>
                                          <p:spTgt spid="276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zh-CN" altLang="en-US" dirty="0">
                <a:solidFill>
                  <a:srgbClr val="0000FF"/>
                </a:solidFill>
              </a:rPr>
              <a:t>实际工作情况</a:t>
            </a:r>
          </a:p>
        </p:txBody>
      </p:sp>
      <p:sp>
        <p:nvSpPr>
          <p:cNvPr id="93187" name="Rectangle 3"/>
          <p:cNvSpPr>
            <a:spLocks noGrp="1" noChangeArrowheads="1"/>
          </p:cNvSpPr>
          <p:nvPr>
            <p:ph type="body" idx="1"/>
          </p:nvPr>
        </p:nvSpPr>
        <p:spPr>
          <a:xfrm>
            <a:off x="539552" y="1196752"/>
            <a:ext cx="8064896" cy="5400600"/>
          </a:xfrm>
        </p:spPr>
        <p:txBody>
          <a:bodyPr>
            <a:normAutofit/>
          </a:bodyPr>
          <a:lstStyle/>
          <a:p>
            <a:r>
              <a:rPr lang="zh-CN" altLang="en-US" dirty="0" smtClean="0"/>
              <a:t>在实际工作中，系统总是工作在</a:t>
            </a:r>
            <a:r>
              <a:rPr lang="zh-CN" altLang="en-US" dirty="0" smtClean="0">
                <a:solidFill>
                  <a:srgbClr val="0000FF"/>
                </a:solidFill>
              </a:rPr>
              <a:t>大信噪比</a:t>
            </a:r>
            <a:r>
              <a:rPr lang="zh-CN" altLang="en-US" dirty="0" smtClean="0"/>
              <a:t>的情况下，因此最佳门限应取 </a:t>
            </a:r>
          </a:p>
          <a:p>
            <a:pPr lvl="1"/>
            <a:endParaRPr lang="en-US" altLang="zh-CN" dirty="0" smtClean="0"/>
          </a:p>
          <a:p>
            <a:pPr lvl="1"/>
            <a:endParaRPr lang="zh-CN" altLang="en-US" dirty="0" smtClean="0"/>
          </a:p>
          <a:p>
            <a:r>
              <a:rPr lang="zh-CN" altLang="en-US" dirty="0" smtClean="0"/>
              <a:t>      即</a:t>
            </a:r>
            <a:endParaRPr lang="en-US" altLang="zh-CN" dirty="0" smtClean="0"/>
          </a:p>
          <a:p>
            <a:pPr lvl="2"/>
            <a:endParaRPr lang="zh-CN" altLang="en-US" dirty="0" smtClean="0"/>
          </a:p>
          <a:p>
            <a:r>
              <a:rPr lang="zh-CN" altLang="en-US" dirty="0" smtClean="0"/>
              <a:t>此时系统的总误码率为</a:t>
            </a:r>
          </a:p>
          <a:p>
            <a:r>
              <a:rPr lang="zh-CN" altLang="en-US" dirty="0" smtClean="0"/>
              <a:t>当</a:t>
            </a:r>
            <a:r>
              <a:rPr lang="en-US" altLang="zh-CN" dirty="0" smtClean="0"/>
              <a:t>r </a:t>
            </a:r>
            <a:r>
              <a:rPr lang="en-US" altLang="zh-CN" dirty="0" smtClean="0">
                <a:sym typeface="Symbol" pitchFamily="18" charset="2"/>
              </a:rPr>
              <a:t>  </a:t>
            </a:r>
            <a:r>
              <a:rPr lang="zh-CN" altLang="en-US" dirty="0" smtClean="0"/>
              <a:t>时，上式的下界为</a:t>
            </a:r>
          </a:p>
          <a:p>
            <a:pPr lvl="1"/>
            <a:endParaRPr lang="zh-CN" altLang="en-US" dirty="0" smtClean="0"/>
          </a:p>
          <a:p>
            <a:pPr lvl="1"/>
            <a:endParaRPr lang="zh-CN" altLang="en-US" dirty="0" smtClean="0"/>
          </a:p>
        </p:txBody>
      </p:sp>
      <p:sp>
        <p:nvSpPr>
          <p:cNvPr id="9" name="灯片编号占位符 5"/>
          <p:cNvSpPr>
            <a:spLocks noGrp="1"/>
          </p:cNvSpPr>
          <p:nvPr>
            <p:ph type="sldNum" sz="quarter" idx="12"/>
          </p:nvPr>
        </p:nvSpPr>
        <p:spPr/>
        <p:txBody>
          <a:bodyPr/>
          <a:lstStyle/>
          <a:p>
            <a:fld id="{8301CAA5-D15E-4A8C-988B-C865899780BD}" type="slidenum">
              <a:rPr lang="en-US" altLang="zh-CN" smtClean="0"/>
              <a:pPr/>
              <a:t>90</a:t>
            </a:fld>
            <a:endParaRPr lang="en-US" altLang="zh-CN"/>
          </a:p>
        </p:txBody>
      </p:sp>
      <p:graphicFrame>
        <p:nvGraphicFramePr>
          <p:cNvPr id="93188" name="Object 4"/>
          <p:cNvGraphicFramePr>
            <a:graphicFrameLocks noChangeAspect="1"/>
          </p:cNvGraphicFramePr>
          <p:nvPr>
            <p:extLst>
              <p:ext uri="{D42A27DB-BD31-4B8C-83A1-F6EECF244321}">
                <p14:modId xmlns:p14="http://schemas.microsoft.com/office/powerpoint/2010/main" val="2154189505"/>
              </p:ext>
            </p:extLst>
          </p:nvPr>
        </p:nvGraphicFramePr>
        <p:xfrm>
          <a:off x="3419872" y="2204864"/>
          <a:ext cx="1656184" cy="795660"/>
        </p:xfrm>
        <a:graphic>
          <a:graphicData uri="http://schemas.openxmlformats.org/presentationml/2006/ole">
            <mc:AlternateContent xmlns:mc="http://schemas.openxmlformats.org/markup-compatibility/2006">
              <mc:Choice xmlns:v="urn:schemas-microsoft-com:vml" Requires="v">
                <p:oleObj spid="_x0000_s280020" name="公式" r:id="rId3" imgW="634725" imgH="342751" progId="Equation.3">
                  <p:embed/>
                </p:oleObj>
              </mc:Choice>
              <mc:Fallback>
                <p:oleObj name="公式" r:id="rId3" imgW="634725" imgH="342751" progId="Equation.3">
                  <p:embed/>
                  <p:pic>
                    <p:nvPicPr>
                      <p:cNvPr id="0" name="Picture 2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204864"/>
                        <a:ext cx="1656184" cy="7956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90" name="Object 6"/>
          <p:cNvGraphicFramePr>
            <a:graphicFrameLocks noChangeAspect="1"/>
          </p:cNvGraphicFramePr>
          <p:nvPr>
            <p:extLst>
              <p:ext uri="{D42A27DB-BD31-4B8C-83A1-F6EECF244321}">
                <p14:modId xmlns:p14="http://schemas.microsoft.com/office/powerpoint/2010/main" val="993001802"/>
              </p:ext>
            </p:extLst>
          </p:nvPr>
        </p:nvGraphicFramePr>
        <p:xfrm>
          <a:off x="2195736" y="3068960"/>
          <a:ext cx="1152128" cy="877165"/>
        </p:xfrm>
        <a:graphic>
          <a:graphicData uri="http://schemas.openxmlformats.org/presentationml/2006/ole">
            <mc:AlternateContent xmlns:mc="http://schemas.openxmlformats.org/markup-compatibility/2006">
              <mc:Choice xmlns:v="urn:schemas-microsoft-com:vml" Requires="v">
                <p:oleObj spid="_x0000_s280021" name="公式" r:id="rId5" imgW="457002" imgH="393529" progId="Equation.3">
                  <p:embed/>
                </p:oleObj>
              </mc:Choice>
              <mc:Fallback>
                <p:oleObj name="公式" r:id="rId5" imgW="457002" imgH="393529" progId="Equation.3">
                  <p:embed/>
                  <p:pic>
                    <p:nvPicPr>
                      <p:cNvPr id="0" name="Picture 2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3068960"/>
                        <a:ext cx="1152128" cy="8771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92" name="Object 8"/>
          <p:cNvGraphicFramePr>
            <a:graphicFrameLocks noChangeAspect="1"/>
          </p:cNvGraphicFramePr>
          <p:nvPr>
            <p:extLst>
              <p:ext uri="{D42A27DB-BD31-4B8C-83A1-F6EECF244321}">
                <p14:modId xmlns:p14="http://schemas.microsoft.com/office/powerpoint/2010/main" val="194951373"/>
              </p:ext>
            </p:extLst>
          </p:nvPr>
        </p:nvGraphicFramePr>
        <p:xfrm>
          <a:off x="4572000" y="4149080"/>
          <a:ext cx="3024336" cy="970817"/>
        </p:xfrm>
        <a:graphic>
          <a:graphicData uri="http://schemas.openxmlformats.org/presentationml/2006/ole">
            <mc:AlternateContent xmlns:mc="http://schemas.openxmlformats.org/markup-compatibility/2006">
              <mc:Choice xmlns:v="urn:schemas-microsoft-com:vml" Requires="v">
                <p:oleObj spid="_x0000_s280022" name="公式" r:id="rId7" imgW="1574800" imgH="508000" progId="Equation.3">
                  <p:embed/>
                </p:oleObj>
              </mc:Choice>
              <mc:Fallback>
                <p:oleObj name="公式" r:id="rId7" imgW="1574800" imgH="508000" progId="Equation.3">
                  <p:embed/>
                  <p:pic>
                    <p:nvPicPr>
                      <p:cNvPr id="0" name="Picture 29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149080"/>
                        <a:ext cx="3024336" cy="9708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3195" name="Rectangle 11"/>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93194" name="Object 10"/>
          <p:cNvGraphicFramePr>
            <a:graphicFrameLocks noChangeAspect="1"/>
          </p:cNvGraphicFramePr>
          <p:nvPr>
            <p:extLst>
              <p:ext uri="{D42A27DB-BD31-4B8C-83A1-F6EECF244321}">
                <p14:modId xmlns:p14="http://schemas.microsoft.com/office/powerpoint/2010/main" val="1331950555"/>
              </p:ext>
            </p:extLst>
          </p:nvPr>
        </p:nvGraphicFramePr>
        <p:xfrm>
          <a:off x="2657659" y="5589240"/>
          <a:ext cx="1934840" cy="883550"/>
        </p:xfrm>
        <a:graphic>
          <a:graphicData uri="http://schemas.openxmlformats.org/presentationml/2006/ole">
            <mc:AlternateContent xmlns:mc="http://schemas.openxmlformats.org/markup-compatibility/2006">
              <mc:Choice xmlns:v="urn:schemas-microsoft-com:vml" Requires="v">
                <p:oleObj spid="_x0000_s280023" name="公式" r:id="rId9" imgW="698197" imgH="393529" progId="Equation.3">
                  <p:embed/>
                </p:oleObj>
              </mc:Choice>
              <mc:Fallback>
                <p:oleObj name="公式" r:id="rId9" imgW="698197" imgH="393529" progId="Equation.3">
                  <p:embed/>
                  <p:pic>
                    <p:nvPicPr>
                      <p:cNvPr id="0" name="Picture 29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7659" y="5589240"/>
                        <a:ext cx="1934840" cy="88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2898785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3187">
                                            <p:txEl>
                                              <p:pRg st="3" end="3"/>
                                            </p:txEl>
                                          </p:spTgt>
                                        </p:tgtEl>
                                        <p:attrNameLst>
                                          <p:attrName>style.visibility</p:attrName>
                                        </p:attrNameLst>
                                      </p:cBhvr>
                                      <p:to>
                                        <p:strVal val="visible"/>
                                      </p:to>
                                    </p:set>
                                    <p:anim calcmode="lin" valueType="num">
                                      <p:cBhvr additive="base">
                                        <p:cTn id="7" dur="500" fill="hold"/>
                                        <p:tgtEl>
                                          <p:spTgt spid="9318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3187">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190"/>
                                        </p:tgtEl>
                                        <p:attrNameLst>
                                          <p:attrName>style.visibility</p:attrName>
                                        </p:attrNameLst>
                                      </p:cBhvr>
                                      <p:to>
                                        <p:strVal val="visible"/>
                                      </p:to>
                                    </p:set>
                                    <p:anim calcmode="lin" valueType="num">
                                      <p:cBhvr additive="base">
                                        <p:cTn id="11" dur="500" fill="hold"/>
                                        <p:tgtEl>
                                          <p:spTgt spid="93190"/>
                                        </p:tgtEl>
                                        <p:attrNameLst>
                                          <p:attrName>ppt_x</p:attrName>
                                        </p:attrNameLst>
                                      </p:cBhvr>
                                      <p:tavLst>
                                        <p:tav tm="0">
                                          <p:val>
                                            <p:strVal val="#ppt_x"/>
                                          </p:val>
                                        </p:tav>
                                        <p:tav tm="100000">
                                          <p:val>
                                            <p:strVal val="#ppt_x"/>
                                          </p:val>
                                        </p:tav>
                                      </p:tavLst>
                                    </p:anim>
                                    <p:anim calcmode="lin" valueType="num">
                                      <p:cBhvr additive="base">
                                        <p:cTn id="12" dur="500" fill="hold"/>
                                        <p:tgtEl>
                                          <p:spTgt spid="9319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3187">
                                            <p:txEl>
                                              <p:pRg st="5" end="5"/>
                                            </p:txEl>
                                          </p:spTgt>
                                        </p:tgtEl>
                                        <p:attrNameLst>
                                          <p:attrName>style.visibility</p:attrName>
                                        </p:attrNameLst>
                                      </p:cBhvr>
                                      <p:to>
                                        <p:strVal val="visible"/>
                                      </p:to>
                                    </p:set>
                                    <p:anim calcmode="lin" valueType="num">
                                      <p:cBhvr additive="base">
                                        <p:cTn id="17" dur="500" fill="hold"/>
                                        <p:tgtEl>
                                          <p:spTgt spid="93187">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3187">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3192"/>
                                        </p:tgtEl>
                                        <p:attrNameLst>
                                          <p:attrName>style.visibility</p:attrName>
                                        </p:attrNameLst>
                                      </p:cBhvr>
                                      <p:to>
                                        <p:strVal val="visible"/>
                                      </p:to>
                                    </p:set>
                                    <p:anim calcmode="lin" valueType="num">
                                      <p:cBhvr additive="base">
                                        <p:cTn id="21" dur="500" fill="hold"/>
                                        <p:tgtEl>
                                          <p:spTgt spid="93192"/>
                                        </p:tgtEl>
                                        <p:attrNameLst>
                                          <p:attrName>ppt_x</p:attrName>
                                        </p:attrNameLst>
                                      </p:cBhvr>
                                      <p:tavLst>
                                        <p:tav tm="0">
                                          <p:val>
                                            <p:strVal val="#ppt_x"/>
                                          </p:val>
                                        </p:tav>
                                        <p:tav tm="100000">
                                          <p:val>
                                            <p:strVal val="#ppt_x"/>
                                          </p:val>
                                        </p:tav>
                                      </p:tavLst>
                                    </p:anim>
                                    <p:anim calcmode="lin" valueType="num">
                                      <p:cBhvr additive="base">
                                        <p:cTn id="22" dur="500" fill="hold"/>
                                        <p:tgtEl>
                                          <p:spTgt spid="9319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3187">
                                            <p:txEl>
                                              <p:pRg st="6" end="6"/>
                                            </p:txEl>
                                          </p:spTgt>
                                        </p:tgtEl>
                                        <p:attrNameLst>
                                          <p:attrName>style.visibility</p:attrName>
                                        </p:attrNameLst>
                                      </p:cBhvr>
                                      <p:to>
                                        <p:strVal val="visible"/>
                                      </p:to>
                                    </p:set>
                                    <p:anim calcmode="lin" valueType="num">
                                      <p:cBhvr additive="base">
                                        <p:cTn id="27" dur="500" fill="hold"/>
                                        <p:tgtEl>
                                          <p:spTgt spid="93187">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3187">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3194"/>
                                        </p:tgtEl>
                                        <p:attrNameLst>
                                          <p:attrName>style.visibility</p:attrName>
                                        </p:attrNameLst>
                                      </p:cBhvr>
                                      <p:to>
                                        <p:strVal val="visible"/>
                                      </p:to>
                                    </p:set>
                                    <p:anim calcmode="lin" valueType="num">
                                      <p:cBhvr additive="base">
                                        <p:cTn id="31" dur="500" fill="hold"/>
                                        <p:tgtEl>
                                          <p:spTgt spid="93194"/>
                                        </p:tgtEl>
                                        <p:attrNameLst>
                                          <p:attrName>ppt_x</p:attrName>
                                        </p:attrNameLst>
                                      </p:cBhvr>
                                      <p:tavLst>
                                        <p:tav tm="0">
                                          <p:val>
                                            <p:strVal val="#ppt_x"/>
                                          </p:val>
                                        </p:tav>
                                        <p:tav tm="100000">
                                          <p:val>
                                            <p:strVal val="#ppt_x"/>
                                          </p:val>
                                        </p:tav>
                                      </p:tavLst>
                                    </p:anim>
                                    <p:anim calcmode="lin" valueType="num">
                                      <p:cBhvr additive="base">
                                        <p:cTn id="32" dur="500" fill="hold"/>
                                        <p:tgtEl>
                                          <p:spTgt spid="93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2ASK</a:t>
            </a:r>
            <a:r>
              <a:rPr lang="zh-CN" altLang="en-US" dirty="0" smtClean="0"/>
              <a:t>解调抗噪性能比较</a:t>
            </a:r>
            <a:endParaRPr lang="zh-CN" altLang="en-US" dirty="0"/>
          </a:p>
        </p:txBody>
      </p:sp>
      <p:sp>
        <p:nvSpPr>
          <p:cNvPr id="6" name="内容占位符 5"/>
          <p:cNvSpPr>
            <a:spLocks noGrp="1"/>
          </p:cNvSpPr>
          <p:nvPr>
            <p:ph sz="half" idx="1"/>
          </p:nvPr>
        </p:nvSpPr>
        <p:spPr/>
        <p:txBody>
          <a:bodyPr/>
          <a:lstStyle/>
          <a:p>
            <a:r>
              <a:rPr lang="zh-CN" altLang="en-US" dirty="0" smtClean="0">
                <a:solidFill>
                  <a:srgbClr val="C00000"/>
                </a:solidFill>
              </a:rPr>
              <a:t>相干解调（同步检波）</a:t>
            </a:r>
            <a:endParaRPr lang="en-US" altLang="zh-CN" dirty="0" smtClean="0">
              <a:solidFill>
                <a:srgbClr val="C00000"/>
              </a:solidFill>
            </a:endParaRPr>
          </a:p>
          <a:p>
            <a:endParaRPr lang="en-US" altLang="zh-CN" dirty="0"/>
          </a:p>
          <a:p>
            <a:pPr lvl="1"/>
            <a:endParaRPr lang="en-US" altLang="zh-CN" dirty="0" smtClean="0"/>
          </a:p>
          <a:p>
            <a:r>
              <a:rPr lang="zh-CN" altLang="en-US" dirty="0"/>
              <a:t>当</a:t>
            </a:r>
            <a:r>
              <a:rPr lang="en-US" altLang="zh-CN" dirty="0">
                <a:solidFill>
                  <a:srgbClr val="0000FF"/>
                </a:solidFill>
              </a:rPr>
              <a:t>r &gt;&gt; 1</a:t>
            </a:r>
            <a:r>
              <a:rPr lang="zh-CN" altLang="en-US" dirty="0"/>
              <a:t>，即</a:t>
            </a:r>
            <a:r>
              <a:rPr lang="zh-CN" altLang="en-US" dirty="0">
                <a:solidFill>
                  <a:srgbClr val="0000FF"/>
                </a:solidFill>
              </a:rPr>
              <a:t>大信噪比</a:t>
            </a:r>
            <a:r>
              <a:rPr lang="zh-CN" altLang="en-US" dirty="0"/>
              <a:t>时</a:t>
            </a:r>
          </a:p>
        </p:txBody>
      </p:sp>
      <p:sp>
        <p:nvSpPr>
          <p:cNvPr id="7" name="内容占位符 6"/>
          <p:cNvSpPr>
            <a:spLocks noGrp="1"/>
          </p:cNvSpPr>
          <p:nvPr>
            <p:ph sz="half" idx="2"/>
          </p:nvPr>
        </p:nvSpPr>
        <p:spPr/>
        <p:txBody>
          <a:bodyPr/>
          <a:lstStyle/>
          <a:p>
            <a:r>
              <a:rPr lang="zh-CN" altLang="en-US" dirty="0" smtClean="0">
                <a:solidFill>
                  <a:srgbClr val="C00000"/>
                </a:solidFill>
              </a:rPr>
              <a:t>包络检波</a:t>
            </a:r>
            <a:endParaRPr lang="en-US" altLang="zh-CN" dirty="0" smtClean="0">
              <a:solidFill>
                <a:srgbClr val="C00000"/>
              </a:solidFill>
            </a:endParaRPr>
          </a:p>
          <a:p>
            <a:endParaRPr lang="en-US" altLang="zh-CN" dirty="0"/>
          </a:p>
          <a:p>
            <a:pPr lvl="1"/>
            <a:endParaRPr lang="en-US" altLang="zh-CN" dirty="0" smtClean="0"/>
          </a:p>
          <a:p>
            <a:r>
              <a:rPr lang="zh-CN" altLang="en-US" dirty="0"/>
              <a:t>当</a:t>
            </a:r>
            <a:r>
              <a:rPr lang="en-US" altLang="zh-CN" dirty="0">
                <a:solidFill>
                  <a:srgbClr val="0000FF"/>
                </a:solidFill>
              </a:rPr>
              <a:t>r </a:t>
            </a:r>
            <a:r>
              <a:rPr lang="en-US" altLang="zh-CN" dirty="0">
                <a:solidFill>
                  <a:srgbClr val="0000FF"/>
                </a:solidFill>
                <a:sym typeface="Symbol" pitchFamily="18" charset="2"/>
              </a:rPr>
              <a:t>  </a:t>
            </a:r>
            <a:r>
              <a:rPr lang="zh-CN" altLang="en-US" dirty="0"/>
              <a:t>时，上式的下界</a:t>
            </a:r>
          </a:p>
        </p:txBody>
      </p:sp>
      <p:sp>
        <p:nvSpPr>
          <p:cNvPr id="4" name="灯片编号占位符 3"/>
          <p:cNvSpPr>
            <a:spLocks noGrp="1"/>
          </p:cNvSpPr>
          <p:nvPr>
            <p:ph type="sldNum" sz="quarter" idx="12"/>
          </p:nvPr>
        </p:nvSpPr>
        <p:spPr/>
        <p:txBody>
          <a:bodyPr/>
          <a:lstStyle/>
          <a:p>
            <a:fld id="{E31375A4-56A4-47D6-9801-1991572033F7}" type="slidenum">
              <a:rPr lang="en-US" smtClean="0"/>
              <a:pPr/>
              <a:t>91</a:t>
            </a:fld>
            <a:endParaRPr lang="en-US"/>
          </a:p>
        </p:txBody>
      </p:sp>
      <p:graphicFrame>
        <p:nvGraphicFramePr>
          <p:cNvPr id="8" name="对象 7"/>
          <p:cNvGraphicFramePr>
            <a:graphicFrameLocks noChangeAspect="1"/>
          </p:cNvGraphicFramePr>
          <p:nvPr>
            <p:extLst>
              <p:ext uri="{D42A27DB-BD31-4B8C-83A1-F6EECF244321}">
                <p14:modId xmlns:p14="http://schemas.microsoft.com/office/powerpoint/2010/main" val="2150038254"/>
              </p:ext>
            </p:extLst>
          </p:nvPr>
        </p:nvGraphicFramePr>
        <p:xfrm>
          <a:off x="1200487" y="1916832"/>
          <a:ext cx="2152650" cy="1008063"/>
        </p:xfrm>
        <a:graphic>
          <a:graphicData uri="http://schemas.openxmlformats.org/presentationml/2006/ole">
            <mc:AlternateContent xmlns:mc="http://schemas.openxmlformats.org/markup-compatibility/2006">
              <mc:Choice xmlns:v="urn:schemas-microsoft-com:vml" Requires="v">
                <p:oleObj spid="_x0000_s282070" name="公式" r:id="rId3" imgW="1079500" imgH="508000" progId="Equation.3">
                  <p:embed/>
                </p:oleObj>
              </mc:Choice>
              <mc:Fallback>
                <p:oleObj name="公式" r:id="rId3" imgW="1079500" imgH="508000" progId="Equation.3">
                  <p:embed/>
                  <p:pic>
                    <p:nvPicPr>
                      <p:cNvPr id="0" name="Picture 2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487" y="1916832"/>
                        <a:ext cx="2152650" cy="1008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691249530"/>
              </p:ext>
            </p:extLst>
          </p:nvPr>
        </p:nvGraphicFramePr>
        <p:xfrm>
          <a:off x="1259632" y="4201657"/>
          <a:ext cx="2098675" cy="1008062"/>
        </p:xfrm>
        <a:graphic>
          <a:graphicData uri="http://schemas.openxmlformats.org/presentationml/2006/ole">
            <mc:AlternateContent xmlns:mc="http://schemas.openxmlformats.org/markup-compatibility/2006">
              <mc:Choice xmlns:v="urn:schemas-microsoft-com:vml" Requires="v">
                <p:oleObj spid="_x0000_s282071" name="公式" r:id="rId5" imgW="952500" imgH="457200" progId="Equation.3">
                  <p:embed/>
                </p:oleObj>
              </mc:Choice>
              <mc:Fallback>
                <p:oleObj name="公式" r:id="rId5" imgW="952500" imgH="457200" progId="Equation.3">
                  <p:embed/>
                  <p:pic>
                    <p:nvPicPr>
                      <p:cNvPr id="0" name="Picture 2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632" y="4201657"/>
                        <a:ext cx="2098675" cy="1008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275889685"/>
              </p:ext>
            </p:extLst>
          </p:nvPr>
        </p:nvGraphicFramePr>
        <p:xfrm>
          <a:off x="5148064" y="1916832"/>
          <a:ext cx="3024188" cy="969963"/>
        </p:xfrm>
        <a:graphic>
          <a:graphicData uri="http://schemas.openxmlformats.org/presentationml/2006/ole">
            <mc:AlternateContent xmlns:mc="http://schemas.openxmlformats.org/markup-compatibility/2006">
              <mc:Choice xmlns:v="urn:schemas-microsoft-com:vml" Requires="v">
                <p:oleObj spid="_x0000_s282072" name="公式" r:id="rId7" imgW="1574800" imgH="508000" progId="Equation.3">
                  <p:embed/>
                </p:oleObj>
              </mc:Choice>
              <mc:Fallback>
                <p:oleObj name="公式" r:id="rId7" imgW="1574800" imgH="508000" progId="Equation.3">
                  <p:embed/>
                  <p:pic>
                    <p:nvPicPr>
                      <p:cNvPr id="0" name="Picture 3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064" y="1916832"/>
                        <a:ext cx="3024188" cy="969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996582353"/>
              </p:ext>
            </p:extLst>
          </p:nvPr>
        </p:nvGraphicFramePr>
        <p:xfrm>
          <a:off x="6012160" y="4270798"/>
          <a:ext cx="1935163" cy="882650"/>
        </p:xfrm>
        <a:graphic>
          <a:graphicData uri="http://schemas.openxmlformats.org/presentationml/2006/ole">
            <mc:AlternateContent xmlns:mc="http://schemas.openxmlformats.org/markup-compatibility/2006">
              <mc:Choice xmlns:v="urn:schemas-microsoft-com:vml" Requires="v">
                <p:oleObj spid="_x0000_s282073" name="公式" r:id="rId9" imgW="698197" imgH="393529" progId="Equation.3">
                  <p:embed/>
                </p:oleObj>
              </mc:Choice>
              <mc:Fallback>
                <p:oleObj name="公式" r:id="rId9" imgW="698197" imgH="393529" progId="Equation.3">
                  <p:embed/>
                  <p:pic>
                    <p:nvPicPr>
                      <p:cNvPr id="0" name="Picture 3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2160" y="4270798"/>
                        <a:ext cx="1935163" cy="88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矩形 11"/>
          <p:cNvSpPr/>
          <p:nvPr/>
        </p:nvSpPr>
        <p:spPr>
          <a:xfrm>
            <a:off x="755576" y="2708920"/>
            <a:ext cx="7848872"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sz="2400" b="1" dirty="0" smtClean="0">
                <a:solidFill>
                  <a:srgbClr val="0000FF"/>
                </a:solidFill>
                <a:latin typeface="+mj-ea"/>
                <a:ea typeface="+mj-ea"/>
              </a:rPr>
              <a:t>相同</a:t>
            </a:r>
            <a:r>
              <a:rPr lang="zh-CN" altLang="en-US" sz="2400" b="1" dirty="0">
                <a:solidFill>
                  <a:srgbClr val="0000FF"/>
                </a:solidFill>
                <a:latin typeface="+mj-ea"/>
                <a:ea typeface="+mj-ea"/>
              </a:rPr>
              <a:t>的信噪比条件下，同步</a:t>
            </a:r>
            <a:r>
              <a:rPr lang="zh-CN" altLang="en-US" sz="2400" b="1" dirty="0" smtClean="0">
                <a:solidFill>
                  <a:srgbClr val="0000FF"/>
                </a:solidFill>
                <a:latin typeface="+mj-ea"/>
                <a:ea typeface="+mj-ea"/>
              </a:rPr>
              <a:t>检测的</a:t>
            </a:r>
            <a:r>
              <a:rPr lang="zh-CN" altLang="en-US" sz="2400" b="1" dirty="0">
                <a:solidFill>
                  <a:srgbClr val="0000FF"/>
                </a:solidFill>
                <a:latin typeface="+mj-ea"/>
                <a:ea typeface="+mj-ea"/>
              </a:rPr>
              <a:t>抗</a:t>
            </a:r>
            <a:r>
              <a:rPr lang="zh-CN" altLang="en-US" sz="2400" b="1" dirty="0" smtClean="0">
                <a:solidFill>
                  <a:srgbClr val="0000FF"/>
                </a:solidFill>
                <a:latin typeface="+mj-ea"/>
                <a:ea typeface="+mj-ea"/>
              </a:rPr>
              <a:t>噪性能</a:t>
            </a:r>
            <a:r>
              <a:rPr lang="zh-CN" altLang="en-US" sz="2400" b="1" dirty="0">
                <a:solidFill>
                  <a:srgbClr val="0000FF"/>
                </a:solidFill>
                <a:latin typeface="+mj-ea"/>
                <a:ea typeface="+mj-ea"/>
              </a:rPr>
              <a:t>优于</a:t>
            </a:r>
            <a:r>
              <a:rPr lang="zh-CN" altLang="en-US" sz="2400" b="1" dirty="0" smtClean="0">
                <a:solidFill>
                  <a:srgbClr val="0000FF"/>
                </a:solidFill>
                <a:latin typeface="+mj-ea"/>
                <a:ea typeface="+mj-ea"/>
              </a:rPr>
              <a:t>包络检波</a:t>
            </a:r>
            <a:endParaRPr lang="zh-CN" altLang="en-US" sz="2400" b="1" dirty="0">
              <a:solidFill>
                <a:srgbClr val="0000FF"/>
              </a:solidFill>
              <a:latin typeface="+mj-ea"/>
              <a:ea typeface="+mj-ea"/>
            </a:endParaRPr>
          </a:p>
        </p:txBody>
      </p:sp>
      <p:sp>
        <p:nvSpPr>
          <p:cNvPr id="13" name="矩形 12"/>
          <p:cNvSpPr/>
          <p:nvPr/>
        </p:nvSpPr>
        <p:spPr>
          <a:xfrm>
            <a:off x="3347864" y="4293096"/>
            <a:ext cx="2664296" cy="83099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sz="2400" b="1" dirty="0" smtClean="0">
                <a:solidFill>
                  <a:srgbClr val="0000FF"/>
                </a:solidFill>
                <a:latin typeface="+mj-ea"/>
                <a:ea typeface="+mj-ea"/>
              </a:rPr>
              <a:t>但大</a:t>
            </a:r>
            <a:r>
              <a:rPr lang="zh-CN" altLang="en-US" sz="2400" b="1" dirty="0">
                <a:solidFill>
                  <a:srgbClr val="0000FF"/>
                </a:solidFill>
                <a:latin typeface="+mj-ea"/>
                <a:ea typeface="+mj-ea"/>
              </a:rPr>
              <a:t>信噪比时，两者性能相差不大</a:t>
            </a:r>
          </a:p>
        </p:txBody>
      </p:sp>
      <p:sp>
        <p:nvSpPr>
          <p:cNvPr id="14" name="矩形 13"/>
          <p:cNvSpPr/>
          <p:nvPr/>
        </p:nvSpPr>
        <p:spPr>
          <a:xfrm>
            <a:off x="755576" y="5301208"/>
            <a:ext cx="7848872" cy="113505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50000"/>
              </a:lnSpc>
            </a:pPr>
            <a:r>
              <a:rPr lang="zh-CN" altLang="en-US" sz="2400" b="1" dirty="0" smtClean="0">
                <a:latin typeface="+mj-ea"/>
                <a:ea typeface="+mj-ea"/>
              </a:rPr>
              <a:t>包络检波</a:t>
            </a:r>
            <a:r>
              <a:rPr lang="zh-CN" altLang="en-US" sz="2400" b="1" dirty="0">
                <a:latin typeface="+mj-ea"/>
                <a:ea typeface="+mj-ea"/>
              </a:rPr>
              <a:t>法不需要</a:t>
            </a:r>
            <a:r>
              <a:rPr lang="zh-CN" altLang="en-US" sz="2400" b="1" dirty="0">
                <a:solidFill>
                  <a:srgbClr val="0000FF"/>
                </a:solidFill>
                <a:latin typeface="+mj-ea"/>
                <a:ea typeface="+mj-ea"/>
              </a:rPr>
              <a:t>相干载波</a:t>
            </a:r>
            <a:r>
              <a:rPr lang="zh-CN" altLang="en-US" sz="2400" b="1" dirty="0">
                <a:latin typeface="+mj-ea"/>
                <a:ea typeface="+mj-ea"/>
              </a:rPr>
              <a:t>，因而设备比较</a:t>
            </a:r>
            <a:r>
              <a:rPr lang="zh-CN" altLang="en-US" sz="2400" b="1" dirty="0">
                <a:solidFill>
                  <a:srgbClr val="0000FF"/>
                </a:solidFill>
                <a:latin typeface="+mj-ea"/>
                <a:ea typeface="+mj-ea"/>
              </a:rPr>
              <a:t>简单</a:t>
            </a:r>
            <a:r>
              <a:rPr lang="zh-CN" altLang="en-US" sz="2400" b="1" dirty="0" smtClean="0">
                <a:latin typeface="+mj-ea"/>
                <a:ea typeface="+mj-ea"/>
              </a:rPr>
              <a:t>。</a:t>
            </a:r>
            <a:endParaRPr lang="en-US" altLang="zh-CN" sz="2400" b="1" dirty="0" smtClean="0">
              <a:latin typeface="+mj-ea"/>
              <a:ea typeface="+mj-ea"/>
            </a:endParaRPr>
          </a:p>
          <a:p>
            <a:pPr>
              <a:lnSpc>
                <a:spcPct val="150000"/>
              </a:lnSpc>
            </a:pPr>
            <a:r>
              <a:rPr lang="zh-CN" altLang="en-US" sz="2400" b="1" dirty="0" smtClean="0">
                <a:latin typeface="+mj-ea"/>
                <a:ea typeface="+mj-ea"/>
              </a:rPr>
              <a:t>包络检波</a:t>
            </a:r>
            <a:r>
              <a:rPr lang="zh-CN" altLang="en-US" sz="2400" b="1" dirty="0">
                <a:latin typeface="+mj-ea"/>
                <a:ea typeface="+mj-ea"/>
              </a:rPr>
              <a:t>法存在</a:t>
            </a:r>
            <a:r>
              <a:rPr lang="zh-CN" altLang="en-US" sz="2400" b="1" dirty="0">
                <a:solidFill>
                  <a:srgbClr val="0000FF"/>
                </a:solidFill>
                <a:latin typeface="+mj-ea"/>
                <a:ea typeface="+mj-ea"/>
              </a:rPr>
              <a:t>门限效应</a:t>
            </a:r>
            <a:r>
              <a:rPr lang="zh-CN" altLang="en-US" sz="2400" b="1" dirty="0">
                <a:latin typeface="+mj-ea"/>
                <a:ea typeface="+mj-ea"/>
              </a:rPr>
              <a:t>，同步检测法无门限效应。</a:t>
            </a:r>
          </a:p>
        </p:txBody>
      </p:sp>
    </p:spTree>
    <p:extLst>
      <p:ext uri="{BB962C8B-B14F-4D97-AF65-F5344CB8AC3E}">
        <p14:creationId xmlns:p14="http://schemas.microsoft.com/office/powerpoint/2010/main" val="1733158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zh-CN" altLang="en-US" dirty="0"/>
              <a:t>例</a:t>
            </a:r>
            <a:r>
              <a:rPr lang="en-US" altLang="zh-CN" dirty="0"/>
              <a:t>7.2.1</a:t>
            </a:r>
            <a:endParaRPr lang="zh-CN" altLang="en-US" dirty="0"/>
          </a:p>
        </p:txBody>
      </p:sp>
      <p:sp>
        <p:nvSpPr>
          <p:cNvPr id="94211" name="Rectangle 3"/>
          <p:cNvSpPr>
            <a:spLocks noGrp="1" noChangeArrowheads="1"/>
          </p:cNvSpPr>
          <p:nvPr>
            <p:ph type="body" idx="1"/>
          </p:nvPr>
        </p:nvSpPr>
        <p:spPr/>
        <p:txBody>
          <a:bodyPr>
            <a:normAutofit lnSpcReduction="10000"/>
          </a:bodyPr>
          <a:lstStyle/>
          <a:p>
            <a:r>
              <a:rPr lang="zh-CN" altLang="en-US" dirty="0" smtClean="0"/>
              <a:t>设有一</a:t>
            </a:r>
            <a:r>
              <a:rPr lang="en-US" altLang="zh-CN" dirty="0" smtClean="0"/>
              <a:t>2ASK</a:t>
            </a:r>
            <a:r>
              <a:rPr lang="zh-CN" altLang="en-US" dirty="0" smtClean="0"/>
              <a:t>信号传输系统，其码元速率为</a:t>
            </a:r>
            <a:r>
              <a:rPr lang="en-US" altLang="zh-CN" i="1" dirty="0"/>
              <a:t>R</a:t>
            </a:r>
            <a:r>
              <a:rPr lang="en-US" altLang="zh-CN" i="1" baseline="-25000" dirty="0"/>
              <a:t>B</a:t>
            </a:r>
            <a:r>
              <a:rPr lang="en-US" altLang="zh-CN" dirty="0"/>
              <a:t> = 4.8 </a:t>
            </a:r>
            <a:r>
              <a:rPr lang="en-US" altLang="zh-CN" dirty="0">
                <a:sym typeface="Symbol" pitchFamily="18" charset="2"/>
              </a:rPr>
              <a:t> 10</a:t>
            </a:r>
            <a:r>
              <a:rPr lang="en-US" altLang="zh-CN" baseline="30000" dirty="0">
                <a:sym typeface="Symbol" pitchFamily="18" charset="2"/>
              </a:rPr>
              <a:t>6</a:t>
            </a:r>
            <a:r>
              <a:rPr lang="zh-CN" altLang="en-US" dirty="0"/>
              <a:t>波特，发“</a:t>
            </a:r>
            <a:r>
              <a:rPr lang="en-US" altLang="zh-CN" dirty="0"/>
              <a:t>1”</a:t>
            </a:r>
            <a:r>
              <a:rPr lang="zh-CN" altLang="en-US" dirty="0"/>
              <a:t>和发“</a:t>
            </a:r>
            <a:r>
              <a:rPr lang="en-US" altLang="zh-CN" dirty="0"/>
              <a:t>0”</a:t>
            </a:r>
            <a:r>
              <a:rPr lang="zh-CN" altLang="en-US" dirty="0"/>
              <a:t>的概率相等，接收端分别采用同步检测法和包络检波法解调。已知接收端输入信号的幅度</a:t>
            </a:r>
            <a:r>
              <a:rPr lang="en-US" altLang="zh-CN" i="1" dirty="0"/>
              <a:t>a</a:t>
            </a:r>
            <a:r>
              <a:rPr lang="en-US" altLang="zh-CN" dirty="0"/>
              <a:t> = 1 mV</a:t>
            </a:r>
            <a:r>
              <a:rPr lang="zh-CN" altLang="en-US" dirty="0"/>
              <a:t>，信道中加性高斯白噪声的单边功率谱密度</a:t>
            </a:r>
            <a:r>
              <a:rPr lang="en-US" altLang="zh-CN" i="1" dirty="0"/>
              <a:t>n</a:t>
            </a:r>
            <a:r>
              <a:rPr lang="en-US" altLang="zh-CN" baseline="-25000" dirty="0"/>
              <a:t>0</a:t>
            </a:r>
            <a:r>
              <a:rPr lang="en-US" altLang="zh-CN" dirty="0"/>
              <a:t> = 2 </a:t>
            </a:r>
            <a:r>
              <a:rPr lang="en-US" altLang="zh-CN" dirty="0">
                <a:sym typeface="Symbol" pitchFamily="18" charset="2"/>
              </a:rPr>
              <a:t></a:t>
            </a:r>
            <a:r>
              <a:rPr lang="en-US" altLang="zh-CN" dirty="0"/>
              <a:t> 10</a:t>
            </a:r>
            <a:r>
              <a:rPr lang="en-US" altLang="zh-CN" baseline="30000" dirty="0"/>
              <a:t>-15</a:t>
            </a:r>
            <a:r>
              <a:rPr lang="en-US" altLang="zh-CN" dirty="0"/>
              <a:t> W/Hz </a:t>
            </a:r>
            <a:r>
              <a:rPr lang="zh-CN" altLang="en-US" dirty="0" smtClean="0"/>
              <a:t>。试求</a:t>
            </a:r>
          </a:p>
          <a:p>
            <a:r>
              <a:rPr lang="en-US" altLang="zh-CN" dirty="0" smtClean="0"/>
              <a:t>(1) </a:t>
            </a:r>
            <a:r>
              <a:rPr lang="zh-CN" altLang="en-US" dirty="0" smtClean="0"/>
              <a:t>同步检测法解调时系统的误码率；</a:t>
            </a:r>
          </a:p>
          <a:p>
            <a:r>
              <a:rPr lang="en-US" altLang="zh-CN" dirty="0" smtClean="0"/>
              <a:t>(2) </a:t>
            </a:r>
            <a:r>
              <a:rPr lang="zh-CN" altLang="en-US" dirty="0" smtClean="0"/>
              <a:t>包络检波法解调时系统的误码率。</a:t>
            </a:r>
          </a:p>
          <a:p>
            <a:r>
              <a:rPr lang="zh-CN" altLang="en-US" dirty="0" smtClean="0">
                <a:solidFill>
                  <a:srgbClr val="0000FF"/>
                </a:solidFill>
              </a:rPr>
              <a:t>分析</a:t>
            </a:r>
            <a:r>
              <a:rPr lang="zh-CN" altLang="en-US" dirty="0" smtClean="0"/>
              <a:t>：要求取误码率     则需要知道信噪比</a:t>
            </a:r>
            <a:endParaRPr lang="en-US" altLang="zh-CN" dirty="0" smtClean="0"/>
          </a:p>
          <a:p>
            <a:r>
              <a:rPr lang="zh-CN" altLang="en-US" dirty="0" smtClean="0"/>
              <a:t>又因为信号幅度已知      则要计算噪声功率</a:t>
            </a:r>
          </a:p>
        </p:txBody>
      </p:sp>
      <p:sp>
        <p:nvSpPr>
          <p:cNvPr id="10" name="灯片编号占位符 5"/>
          <p:cNvSpPr>
            <a:spLocks noGrp="1"/>
          </p:cNvSpPr>
          <p:nvPr>
            <p:ph type="sldNum" sz="quarter" idx="12"/>
          </p:nvPr>
        </p:nvSpPr>
        <p:spPr/>
        <p:txBody>
          <a:bodyPr/>
          <a:lstStyle/>
          <a:p>
            <a:fld id="{1314BDF8-9E3E-4B74-8109-F54236716FB7}" type="slidenum">
              <a:rPr lang="en-US" altLang="zh-CN" smtClean="0"/>
              <a:pPr/>
              <a:t>92</a:t>
            </a:fld>
            <a:endParaRPr lang="en-US" altLang="zh-CN"/>
          </a:p>
        </p:txBody>
      </p:sp>
      <p:sp>
        <p:nvSpPr>
          <p:cNvPr id="94214" name="Rectangle 6"/>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94216" name="Rectangle 8"/>
          <p:cNvSpPr>
            <a:spLocks noChangeArrowheads="1"/>
          </p:cNvSpPr>
          <p:nvPr/>
        </p:nvSpPr>
        <p:spPr bwMode="auto">
          <a:xfrm>
            <a:off x="0" y="3309938"/>
            <a:ext cx="9144000" cy="0"/>
          </a:xfrm>
          <a:prstGeom prst="rect">
            <a:avLst/>
          </a:prstGeom>
          <a:noFill/>
          <a:ln w="9525">
            <a:noFill/>
            <a:miter lim="800000"/>
            <a:headEnd/>
            <a:tailEnd/>
          </a:ln>
          <a:effectLst/>
        </p:spPr>
        <p:txBody>
          <a:bodyPr wrap="none" anchor="ctr">
            <a:spAutoFit/>
          </a:bodyPr>
          <a:lstStyle/>
          <a:p>
            <a:endParaRPr lang="zh-CN" altLang="en-US"/>
          </a:p>
        </p:txBody>
      </p:sp>
      <p:sp>
        <p:nvSpPr>
          <p:cNvPr id="94218" name="Rectangle 10"/>
          <p:cNvSpPr>
            <a:spLocks noChangeArrowheads="1"/>
          </p:cNvSpPr>
          <p:nvPr/>
        </p:nvSpPr>
        <p:spPr bwMode="auto">
          <a:xfrm>
            <a:off x="0" y="3200400"/>
            <a:ext cx="9144000" cy="0"/>
          </a:xfrm>
          <a:prstGeom prst="rect">
            <a:avLst/>
          </a:prstGeom>
          <a:noFill/>
          <a:ln w="9525">
            <a:noFill/>
            <a:miter lim="800000"/>
            <a:headEnd/>
            <a:tailEnd/>
          </a:ln>
          <a:effectLst/>
        </p:spPr>
        <p:txBody>
          <a:bodyPr wrap="none" anchor="ctr">
            <a:spAutoFit/>
          </a:bodyPr>
          <a:lstStyle/>
          <a:p>
            <a:endParaRPr lang="zh-CN" altLang="en-US"/>
          </a:p>
        </p:txBody>
      </p:sp>
      <p:cxnSp>
        <p:nvCxnSpPr>
          <p:cNvPr id="6" name="直接连接符 5"/>
          <p:cNvCxnSpPr/>
          <p:nvPr/>
        </p:nvCxnSpPr>
        <p:spPr>
          <a:xfrm>
            <a:off x="539552" y="4797152"/>
            <a:ext cx="8064896" cy="0"/>
          </a:xfrm>
          <a:prstGeom prst="line">
            <a:avLst/>
          </a:prstGeom>
        </p:spPr>
        <p:style>
          <a:lnRef idx="3">
            <a:schemeClr val="accent3"/>
          </a:lnRef>
          <a:fillRef idx="0">
            <a:schemeClr val="accent3"/>
          </a:fillRef>
          <a:effectRef idx="2">
            <a:schemeClr val="accent3"/>
          </a:effectRef>
          <a:fontRef idx="minor">
            <a:schemeClr val="tx1"/>
          </a:fontRef>
        </p:style>
      </p:cxnSp>
      <p:sp>
        <p:nvSpPr>
          <p:cNvPr id="7" name="右箭头 6"/>
          <p:cNvSpPr/>
          <p:nvPr/>
        </p:nvSpPr>
        <p:spPr>
          <a:xfrm>
            <a:off x="4067944" y="5013176"/>
            <a:ext cx="504056" cy="360040"/>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7" name="右箭头 16"/>
          <p:cNvSpPr/>
          <p:nvPr/>
        </p:nvSpPr>
        <p:spPr>
          <a:xfrm>
            <a:off x="4067944" y="5575009"/>
            <a:ext cx="504056" cy="360040"/>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845147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211">
                                            <p:txEl>
                                              <p:pRg st="3" end="3"/>
                                            </p:txEl>
                                          </p:spTgt>
                                        </p:tgtEl>
                                        <p:attrNameLst>
                                          <p:attrName>style.visibility</p:attrName>
                                        </p:attrNameLst>
                                      </p:cBhvr>
                                      <p:to>
                                        <p:strVal val="visible"/>
                                      </p:to>
                                    </p:set>
                                    <p:anim calcmode="lin" valueType="num">
                                      <p:cBhvr additive="base">
                                        <p:cTn id="7" dur="500" fill="hold"/>
                                        <p:tgtEl>
                                          <p:spTgt spid="94211">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4211">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4211">
                                            <p:txEl>
                                              <p:pRg st="4" end="4"/>
                                            </p:txEl>
                                          </p:spTgt>
                                        </p:tgtEl>
                                        <p:attrNameLst>
                                          <p:attrName>style.visibility</p:attrName>
                                        </p:attrNameLst>
                                      </p:cBhvr>
                                      <p:to>
                                        <p:strVal val="visible"/>
                                      </p:to>
                                    </p:set>
                                    <p:anim calcmode="lin" valueType="num">
                                      <p:cBhvr additive="base">
                                        <p:cTn id="21" dur="500" fill="hold"/>
                                        <p:tgtEl>
                                          <p:spTgt spid="94211">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42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zh-CN" altLang="en-US" dirty="0" smtClean="0"/>
              <a:t>例 续</a:t>
            </a:r>
            <a:endParaRPr lang="zh-CN" altLang="en-US" dirty="0"/>
          </a:p>
        </p:txBody>
      </p:sp>
      <p:sp>
        <p:nvSpPr>
          <p:cNvPr id="94211" name="Rectangle 3"/>
          <p:cNvSpPr>
            <a:spLocks noGrp="1" noChangeArrowheads="1"/>
          </p:cNvSpPr>
          <p:nvPr>
            <p:ph type="body" idx="1"/>
          </p:nvPr>
        </p:nvSpPr>
        <p:spPr/>
        <p:txBody>
          <a:bodyPr/>
          <a:lstStyle/>
          <a:p>
            <a:r>
              <a:rPr lang="zh-CN" altLang="en-US" dirty="0" smtClean="0">
                <a:solidFill>
                  <a:srgbClr val="0000FF"/>
                </a:solidFill>
              </a:rPr>
              <a:t>求噪声功率</a:t>
            </a:r>
            <a:r>
              <a:rPr lang="zh-CN" altLang="en-US" dirty="0" smtClean="0"/>
              <a:t>：</a:t>
            </a:r>
            <a:endParaRPr lang="en-US" altLang="zh-CN" dirty="0" smtClean="0"/>
          </a:p>
          <a:p>
            <a:pPr lvl="1"/>
            <a:r>
              <a:rPr lang="zh-CN" altLang="en-US" dirty="0" smtClean="0"/>
              <a:t>根据</a:t>
            </a:r>
            <a:r>
              <a:rPr lang="en-US" altLang="zh-CN" dirty="0" smtClean="0"/>
              <a:t>2ASK</a:t>
            </a:r>
            <a:r>
              <a:rPr lang="zh-CN" altLang="en-US" dirty="0" smtClean="0"/>
              <a:t>信号的频谱可知，</a:t>
            </a:r>
            <a:r>
              <a:rPr lang="en-US" altLang="zh-CN" dirty="0" smtClean="0"/>
              <a:t>2ASK</a:t>
            </a:r>
            <a:r>
              <a:rPr lang="zh-CN" altLang="en-US" dirty="0" smtClean="0"/>
              <a:t>信号所需的传输带宽近似为码元速率的两倍，所以接收端带通滤波器带宽为</a:t>
            </a:r>
            <a:endParaRPr lang="en-US" altLang="zh-CN" dirty="0" smtClean="0"/>
          </a:p>
          <a:p>
            <a:pPr lvl="1"/>
            <a:endParaRPr lang="zh-CN" altLang="en-US" dirty="0" smtClean="0"/>
          </a:p>
          <a:p>
            <a:pPr lvl="1"/>
            <a:r>
              <a:rPr lang="zh-CN" altLang="en-US" dirty="0" smtClean="0"/>
              <a:t>带通滤波器输出噪声平均功率为</a:t>
            </a:r>
          </a:p>
          <a:p>
            <a:pPr lvl="3"/>
            <a:endParaRPr lang="zh-CN" altLang="en-US" dirty="0" smtClean="0"/>
          </a:p>
          <a:p>
            <a:r>
              <a:rPr lang="zh-CN" altLang="en-US" dirty="0" smtClean="0">
                <a:solidFill>
                  <a:srgbClr val="0000FF"/>
                </a:solidFill>
              </a:rPr>
              <a:t>信噪比为</a:t>
            </a:r>
            <a:endParaRPr lang="zh-CN" altLang="en-US" dirty="0">
              <a:solidFill>
                <a:srgbClr val="0000FF"/>
              </a:solidFill>
            </a:endParaRPr>
          </a:p>
        </p:txBody>
      </p:sp>
      <p:sp>
        <p:nvSpPr>
          <p:cNvPr id="10" name="灯片编号占位符 5"/>
          <p:cNvSpPr>
            <a:spLocks noGrp="1"/>
          </p:cNvSpPr>
          <p:nvPr>
            <p:ph type="sldNum" sz="quarter" idx="12"/>
          </p:nvPr>
        </p:nvSpPr>
        <p:spPr/>
        <p:txBody>
          <a:bodyPr/>
          <a:lstStyle/>
          <a:p>
            <a:fld id="{1314BDF8-9E3E-4B74-8109-F54236716FB7}" type="slidenum">
              <a:rPr lang="en-US" altLang="zh-CN" smtClean="0"/>
              <a:pPr/>
              <a:t>93</a:t>
            </a:fld>
            <a:endParaRPr lang="en-US" altLang="zh-CN"/>
          </a:p>
        </p:txBody>
      </p:sp>
      <p:sp>
        <p:nvSpPr>
          <p:cNvPr id="94214" name="Rectangle 6"/>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94213" name="Object 5"/>
          <p:cNvGraphicFramePr>
            <a:graphicFrameLocks noChangeAspect="1"/>
          </p:cNvGraphicFramePr>
          <p:nvPr>
            <p:extLst>
              <p:ext uri="{D42A27DB-BD31-4B8C-83A1-F6EECF244321}">
                <p14:modId xmlns:p14="http://schemas.microsoft.com/office/powerpoint/2010/main" val="2327235892"/>
              </p:ext>
            </p:extLst>
          </p:nvPr>
        </p:nvGraphicFramePr>
        <p:xfrm>
          <a:off x="2195736" y="2666801"/>
          <a:ext cx="3547197" cy="549870"/>
        </p:xfrm>
        <a:graphic>
          <a:graphicData uri="http://schemas.openxmlformats.org/presentationml/2006/ole">
            <mc:AlternateContent xmlns:mc="http://schemas.openxmlformats.org/markup-compatibility/2006">
              <mc:Choice xmlns:v="urn:schemas-microsoft-com:vml" Requires="v">
                <p:oleObj spid="_x0000_s58931" name="公式" r:id="rId3" imgW="1473200" imgH="228600" progId="Equation.3">
                  <p:embed/>
                </p:oleObj>
              </mc:Choice>
              <mc:Fallback>
                <p:oleObj name="公式" r:id="rId3" imgW="1473200" imgH="228600" progId="Equation.3">
                  <p:embed/>
                  <p:pic>
                    <p:nvPicPr>
                      <p:cNvPr id="0" name="Picture 4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2666801"/>
                        <a:ext cx="3547197" cy="5498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216" name="Rectangle 8"/>
          <p:cNvSpPr>
            <a:spLocks noChangeArrowheads="1"/>
          </p:cNvSpPr>
          <p:nvPr/>
        </p:nvSpPr>
        <p:spPr bwMode="auto">
          <a:xfrm>
            <a:off x="0" y="33099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94215" name="Object 7"/>
          <p:cNvGraphicFramePr>
            <a:graphicFrameLocks noChangeAspect="1"/>
          </p:cNvGraphicFramePr>
          <p:nvPr>
            <p:extLst>
              <p:ext uri="{D42A27DB-BD31-4B8C-83A1-F6EECF244321}">
                <p14:modId xmlns:p14="http://schemas.microsoft.com/office/powerpoint/2010/main" val="2103967607"/>
              </p:ext>
            </p:extLst>
          </p:nvPr>
        </p:nvGraphicFramePr>
        <p:xfrm>
          <a:off x="2339752" y="4005064"/>
          <a:ext cx="3474175" cy="504056"/>
        </p:xfrm>
        <a:graphic>
          <a:graphicData uri="http://schemas.openxmlformats.org/presentationml/2006/ole">
            <mc:AlternateContent xmlns:mc="http://schemas.openxmlformats.org/markup-compatibility/2006">
              <mc:Choice xmlns:v="urn:schemas-microsoft-com:vml" Requires="v">
                <p:oleObj spid="_x0000_s58932" name="公式" r:id="rId5" imgW="1638300" imgH="241300" progId="Equation.3">
                  <p:embed/>
                </p:oleObj>
              </mc:Choice>
              <mc:Fallback>
                <p:oleObj name="公式" r:id="rId5" imgW="1638300" imgH="241300" progId="Equation.3">
                  <p:embed/>
                  <p:pic>
                    <p:nvPicPr>
                      <p:cNvPr id="0" name="Picture 4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4005064"/>
                        <a:ext cx="3474175"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218" name="Rectangle 10"/>
          <p:cNvSpPr>
            <a:spLocks noChangeArrowheads="1"/>
          </p:cNvSpPr>
          <p:nvPr/>
        </p:nvSpPr>
        <p:spPr bwMode="auto">
          <a:xfrm>
            <a:off x="0" y="32004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94217" name="Object 9"/>
          <p:cNvGraphicFramePr>
            <a:graphicFrameLocks noChangeAspect="1"/>
          </p:cNvGraphicFramePr>
          <p:nvPr>
            <p:extLst>
              <p:ext uri="{D42A27DB-BD31-4B8C-83A1-F6EECF244321}">
                <p14:modId xmlns:p14="http://schemas.microsoft.com/office/powerpoint/2010/main" val="3669946873"/>
              </p:ext>
            </p:extLst>
          </p:nvPr>
        </p:nvGraphicFramePr>
        <p:xfrm>
          <a:off x="2123728" y="5085184"/>
          <a:ext cx="4500562" cy="933450"/>
        </p:xfrm>
        <a:graphic>
          <a:graphicData uri="http://schemas.openxmlformats.org/presentationml/2006/ole">
            <mc:AlternateContent xmlns:mc="http://schemas.openxmlformats.org/markup-compatibility/2006">
              <mc:Choice xmlns:v="urn:schemas-microsoft-com:vml" Requires="v">
                <p:oleObj spid="_x0000_s58933" name="公式" r:id="rId7" imgW="2197100" imgH="457200" progId="Equation.3">
                  <p:embed/>
                </p:oleObj>
              </mc:Choice>
              <mc:Fallback>
                <p:oleObj name="公式" r:id="rId7" imgW="2197100" imgH="457200" progId="Equation.3">
                  <p:embed/>
                  <p:pic>
                    <p:nvPicPr>
                      <p:cNvPr id="0" name="Picture 4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3728" y="5085184"/>
                        <a:ext cx="4500562"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211">
                                            <p:txEl>
                                              <p:pRg st="1" end="1"/>
                                            </p:txEl>
                                          </p:spTgt>
                                        </p:tgtEl>
                                        <p:attrNameLst>
                                          <p:attrName>style.visibility</p:attrName>
                                        </p:attrNameLst>
                                      </p:cBhvr>
                                      <p:to>
                                        <p:strVal val="visible"/>
                                      </p:to>
                                    </p:set>
                                    <p:anim calcmode="lin" valueType="num">
                                      <p:cBhvr additive="base">
                                        <p:cTn id="7" dur="500" fill="hold"/>
                                        <p:tgtEl>
                                          <p:spTgt spid="942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4211">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4213"/>
                                        </p:tgtEl>
                                        <p:attrNameLst>
                                          <p:attrName>style.visibility</p:attrName>
                                        </p:attrNameLst>
                                      </p:cBhvr>
                                      <p:to>
                                        <p:strVal val="visible"/>
                                      </p:to>
                                    </p:set>
                                    <p:anim calcmode="lin" valueType="num">
                                      <p:cBhvr additive="base">
                                        <p:cTn id="11" dur="500" fill="hold"/>
                                        <p:tgtEl>
                                          <p:spTgt spid="94213"/>
                                        </p:tgtEl>
                                        <p:attrNameLst>
                                          <p:attrName>ppt_x</p:attrName>
                                        </p:attrNameLst>
                                      </p:cBhvr>
                                      <p:tavLst>
                                        <p:tav tm="0">
                                          <p:val>
                                            <p:strVal val="#ppt_x"/>
                                          </p:val>
                                        </p:tav>
                                        <p:tav tm="100000">
                                          <p:val>
                                            <p:strVal val="#ppt_x"/>
                                          </p:val>
                                        </p:tav>
                                      </p:tavLst>
                                    </p:anim>
                                    <p:anim calcmode="lin" valueType="num">
                                      <p:cBhvr additive="base">
                                        <p:cTn id="12" dur="500" fill="hold"/>
                                        <p:tgtEl>
                                          <p:spTgt spid="942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4211">
                                            <p:txEl>
                                              <p:pRg st="3" end="3"/>
                                            </p:txEl>
                                          </p:spTgt>
                                        </p:tgtEl>
                                        <p:attrNameLst>
                                          <p:attrName>style.visibility</p:attrName>
                                        </p:attrNameLst>
                                      </p:cBhvr>
                                      <p:to>
                                        <p:strVal val="visible"/>
                                      </p:to>
                                    </p:set>
                                    <p:anim calcmode="lin" valueType="num">
                                      <p:cBhvr additive="base">
                                        <p:cTn id="17" dur="500" fill="hold"/>
                                        <p:tgtEl>
                                          <p:spTgt spid="94211">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4211">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4215"/>
                                        </p:tgtEl>
                                        <p:attrNameLst>
                                          <p:attrName>style.visibility</p:attrName>
                                        </p:attrNameLst>
                                      </p:cBhvr>
                                      <p:to>
                                        <p:strVal val="visible"/>
                                      </p:to>
                                    </p:set>
                                    <p:anim calcmode="lin" valueType="num">
                                      <p:cBhvr additive="base">
                                        <p:cTn id="21" dur="500" fill="hold"/>
                                        <p:tgtEl>
                                          <p:spTgt spid="94215"/>
                                        </p:tgtEl>
                                        <p:attrNameLst>
                                          <p:attrName>ppt_x</p:attrName>
                                        </p:attrNameLst>
                                      </p:cBhvr>
                                      <p:tavLst>
                                        <p:tav tm="0">
                                          <p:val>
                                            <p:strVal val="#ppt_x"/>
                                          </p:val>
                                        </p:tav>
                                        <p:tav tm="100000">
                                          <p:val>
                                            <p:strVal val="#ppt_x"/>
                                          </p:val>
                                        </p:tav>
                                      </p:tavLst>
                                    </p:anim>
                                    <p:anim calcmode="lin" valueType="num">
                                      <p:cBhvr additive="base">
                                        <p:cTn id="22" dur="500" fill="hold"/>
                                        <p:tgtEl>
                                          <p:spTgt spid="942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4211">
                                            <p:txEl>
                                              <p:pRg st="5" end="5"/>
                                            </p:txEl>
                                          </p:spTgt>
                                        </p:tgtEl>
                                        <p:attrNameLst>
                                          <p:attrName>style.visibility</p:attrName>
                                        </p:attrNameLst>
                                      </p:cBhvr>
                                      <p:to>
                                        <p:strVal val="visible"/>
                                      </p:to>
                                    </p:set>
                                    <p:anim calcmode="lin" valueType="num">
                                      <p:cBhvr additive="base">
                                        <p:cTn id="27" dur="500" fill="hold"/>
                                        <p:tgtEl>
                                          <p:spTgt spid="94211">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4211">
                                            <p:txEl>
                                              <p:pRg st="5" end="5"/>
                                            </p:txEl>
                                          </p:spTgt>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 presetClass="entr" presetSubtype="4" fill="hold" nodeType="afterEffect">
                                  <p:stCondLst>
                                    <p:cond delay="0"/>
                                  </p:stCondLst>
                                  <p:childTnLst>
                                    <p:set>
                                      <p:cBhvr>
                                        <p:cTn id="31" dur="1" fill="hold">
                                          <p:stCondLst>
                                            <p:cond delay="0"/>
                                          </p:stCondLst>
                                        </p:cTn>
                                        <p:tgtEl>
                                          <p:spTgt spid="94217"/>
                                        </p:tgtEl>
                                        <p:attrNameLst>
                                          <p:attrName>style.visibility</p:attrName>
                                        </p:attrNameLst>
                                      </p:cBhvr>
                                      <p:to>
                                        <p:strVal val="visible"/>
                                      </p:to>
                                    </p:set>
                                    <p:anim calcmode="lin" valueType="num">
                                      <p:cBhvr additive="base">
                                        <p:cTn id="32" dur="500" fill="hold"/>
                                        <p:tgtEl>
                                          <p:spTgt spid="94217"/>
                                        </p:tgtEl>
                                        <p:attrNameLst>
                                          <p:attrName>ppt_x</p:attrName>
                                        </p:attrNameLst>
                                      </p:cBhvr>
                                      <p:tavLst>
                                        <p:tav tm="0">
                                          <p:val>
                                            <p:strVal val="#ppt_x"/>
                                          </p:val>
                                        </p:tav>
                                        <p:tav tm="100000">
                                          <p:val>
                                            <p:strVal val="#ppt_x"/>
                                          </p:val>
                                        </p:tav>
                                      </p:tavLst>
                                    </p:anim>
                                    <p:anim calcmode="lin" valueType="num">
                                      <p:cBhvr additive="base">
                                        <p:cTn id="33" dur="500" fill="hold"/>
                                        <p:tgtEl>
                                          <p:spTgt spid="942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zh-CN" altLang="en-US" dirty="0"/>
              <a:t>例 续</a:t>
            </a:r>
          </a:p>
        </p:txBody>
      </p:sp>
      <p:sp>
        <p:nvSpPr>
          <p:cNvPr id="95235" name="Rectangle 3"/>
          <p:cNvSpPr>
            <a:spLocks noGrp="1" noChangeArrowheads="1"/>
          </p:cNvSpPr>
          <p:nvPr>
            <p:ph type="body" idx="1"/>
          </p:nvPr>
        </p:nvSpPr>
        <p:spPr/>
        <p:txBody>
          <a:bodyPr/>
          <a:lstStyle/>
          <a:p>
            <a:r>
              <a:rPr lang="zh-CN" altLang="en-US" dirty="0" smtClean="0"/>
              <a:t>于是，同步检测法解调时系统的误码率为</a:t>
            </a:r>
          </a:p>
          <a:p>
            <a:pPr lvl="3"/>
            <a:endParaRPr lang="zh-CN" altLang="en-US" dirty="0" smtClean="0"/>
          </a:p>
          <a:p>
            <a:pPr lvl="3"/>
            <a:endParaRPr lang="zh-CN" altLang="en-US" dirty="0" smtClean="0"/>
          </a:p>
          <a:p>
            <a:r>
              <a:rPr lang="zh-CN" altLang="en-US" dirty="0" smtClean="0"/>
              <a:t>包络检波法解调时系统的误码率为</a:t>
            </a:r>
          </a:p>
          <a:p>
            <a:pPr lvl="3"/>
            <a:endParaRPr lang="zh-CN" altLang="en-US" dirty="0" smtClean="0"/>
          </a:p>
          <a:p>
            <a:pPr lvl="3"/>
            <a:endParaRPr lang="zh-CN" altLang="en-US" dirty="0" smtClean="0"/>
          </a:p>
          <a:p>
            <a:r>
              <a:rPr lang="zh-CN" altLang="en-US" dirty="0" smtClean="0">
                <a:solidFill>
                  <a:srgbClr val="0000FF"/>
                </a:solidFill>
              </a:rPr>
              <a:t>可见</a:t>
            </a:r>
            <a:r>
              <a:rPr lang="zh-CN" altLang="en-US" dirty="0" smtClean="0"/>
              <a:t>：</a:t>
            </a:r>
            <a:endParaRPr lang="en-US" altLang="zh-CN" dirty="0" smtClean="0"/>
          </a:p>
          <a:p>
            <a:r>
              <a:rPr lang="zh-CN" altLang="en-US" dirty="0" smtClean="0"/>
              <a:t>在大信噪比的情况下，包络检波法解调性能接近同步检测法解调性能。</a:t>
            </a:r>
            <a:endParaRPr lang="zh-CN" altLang="en-US" dirty="0"/>
          </a:p>
        </p:txBody>
      </p:sp>
      <p:sp>
        <p:nvSpPr>
          <p:cNvPr id="8" name="灯片编号占位符 5"/>
          <p:cNvSpPr>
            <a:spLocks noGrp="1"/>
          </p:cNvSpPr>
          <p:nvPr>
            <p:ph type="sldNum" sz="quarter" idx="12"/>
          </p:nvPr>
        </p:nvSpPr>
        <p:spPr/>
        <p:txBody>
          <a:bodyPr/>
          <a:lstStyle/>
          <a:p>
            <a:fld id="{3221CD89-9AC2-44E5-9CD6-391D328F15D2}" type="slidenum">
              <a:rPr lang="en-US" altLang="zh-CN" smtClean="0"/>
              <a:pPr/>
              <a:t>94</a:t>
            </a:fld>
            <a:endParaRPr lang="en-US" altLang="zh-CN"/>
          </a:p>
        </p:txBody>
      </p:sp>
      <p:sp>
        <p:nvSpPr>
          <p:cNvPr id="95237" name="Rectangle 5"/>
          <p:cNvSpPr>
            <a:spLocks noChangeArrowheads="1"/>
          </p:cNvSpPr>
          <p:nvPr/>
        </p:nvSpPr>
        <p:spPr bwMode="auto">
          <a:xfrm>
            <a:off x="0" y="32004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95236" name="Object 4"/>
          <p:cNvGraphicFramePr>
            <a:graphicFrameLocks noChangeAspect="1"/>
          </p:cNvGraphicFramePr>
          <p:nvPr>
            <p:extLst>
              <p:ext uri="{D42A27DB-BD31-4B8C-83A1-F6EECF244321}">
                <p14:modId xmlns:p14="http://schemas.microsoft.com/office/powerpoint/2010/main" val="2963957924"/>
              </p:ext>
            </p:extLst>
          </p:nvPr>
        </p:nvGraphicFramePr>
        <p:xfrm>
          <a:off x="1547664" y="1700808"/>
          <a:ext cx="5463282" cy="797706"/>
        </p:xfrm>
        <a:graphic>
          <a:graphicData uri="http://schemas.openxmlformats.org/presentationml/2006/ole">
            <mc:AlternateContent xmlns:mc="http://schemas.openxmlformats.org/markup-compatibility/2006">
              <mc:Choice xmlns:v="urn:schemas-microsoft-com:vml" Requires="v">
                <p:oleObj spid="_x0000_s59766" name="公式" r:id="rId3" imgW="3136900" imgH="457200" progId="Equation.3">
                  <p:embed/>
                </p:oleObj>
              </mc:Choice>
              <mc:Fallback>
                <p:oleObj name="公式" r:id="rId3" imgW="3136900" imgH="457200" progId="Equation.3">
                  <p:embed/>
                  <p:pic>
                    <p:nvPicPr>
                      <p:cNvPr id="0" name="Picture 2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1700808"/>
                        <a:ext cx="5463282" cy="7977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5239" name="Rectangle 7"/>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95238" name="Object 6"/>
          <p:cNvGraphicFramePr>
            <a:graphicFrameLocks noChangeAspect="1"/>
          </p:cNvGraphicFramePr>
          <p:nvPr>
            <p:extLst>
              <p:ext uri="{D42A27DB-BD31-4B8C-83A1-F6EECF244321}">
                <p14:modId xmlns:p14="http://schemas.microsoft.com/office/powerpoint/2010/main" val="3040565976"/>
              </p:ext>
            </p:extLst>
          </p:nvPr>
        </p:nvGraphicFramePr>
        <p:xfrm>
          <a:off x="1979712" y="3198569"/>
          <a:ext cx="3834953" cy="753795"/>
        </p:xfrm>
        <a:graphic>
          <a:graphicData uri="http://schemas.openxmlformats.org/presentationml/2006/ole">
            <mc:AlternateContent xmlns:mc="http://schemas.openxmlformats.org/markup-compatibility/2006">
              <mc:Choice xmlns:v="urn:schemas-microsoft-com:vml" Requires="v">
                <p:oleObj spid="_x0000_s59767" name="公式" r:id="rId5" imgW="1993900" imgH="393700" progId="Equation.3">
                  <p:embed/>
                </p:oleObj>
              </mc:Choice>
              <mc:Fallback>
                <p:oleObj name="公式" r:id="rId5" imgW="1993900" imgH="393700" progId="Equation.3">
                  <p:embed/>
                  <p:pic>
                    <p:nvPicPr>
                      <p:cNvPr id="0" name="Picture 2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712" y="3198569"/>
                        <a:ext cx="3834953" cy="7537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5235">
                                            <p:txEl>
                                              <p:pRg st="3" end="3"/>
                                            </p:txEl>
                                          </p:spTgt>
                                        </p:tgtEl>
                                        <p:attrNameLst>
                                          <p:attrName>style.visibility</p:attrName>
                                        </p:attrNameLst>
                                      </p:cBhvr>
                                      <p:to>
                                        <p:strVal val="visible"/>
                                      </p:to>
                                    </p:set>
                                    <p:anim calcmode="lin" valueType="num">
                                      <p:cBhvr additive="base">
                                        <p:cTn id="7" dur="500" fill="hold"/>
                                        <p:tgtEl>
                                          <p:spTgt spid="9523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523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5238"/>
                                        </p:tgtEl>
                                        <p:attrNameLst>
                                          <p:attrName>style.visibility</p:attrName>
                                        </p:attrNameLst>
                                      </p:cBhvr>
                                      <p:to>
                                        <p:strVal val="visible"/>
                                      </p:to>
                                    </p:set>
                                    <p:anim calcmode="lin" valueType="num">
                                      <p:cBhvr additive="base">
                                        <p:cTn id="11" dur="500" fill="hold"/>
                                        <p:tgtEl>
                                          <p:spTgt spid="95238"/>
                                        </p:tgtEl>
                                        <p:attrNameLst>
                                          <p:attrName>ppt_x</p:attrName>
                                        </p:attrNameLst>
                                      </p:cBhvr>
                                      <p:tavLst>
                                        <p:tav tm="0">
                                          <p:val>
                                            <p:strVal val="#ppt_x"/>
                                          </p:val>
                                        </p:tav>
                                        <p:tav tm="100000">
                                          <p:val>
                                            <p:strVal val="#ppt_x"/>
                                          </p:val>
                                        </p:tav>
                                      </p:tavLst>
                                    </p:anim>
                                    <p:anim calcmode="lin" valueType="num">
                                      <p:cBhvr additive="base">
                                        <p:cTn id="12" dur="500" fill="hold"/>
                                        <p:tgtEl>
                                          <p:spTgt spid="9523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5235">
                                            <p:txEl>
                                              <p:pRg st="6" end="6"/>
                                            </p:txEl>
                                          </p:spTgt>
                                        </p:tgtEl>
                                        <p:attrNameLst>
                                          <p:attrName>style.visibility</p:attrName>
                                        </p:attrNameLst>
                                      </p:cBhvr>
                                      <p:to>
                                        <p:strVal val="visible"/>
                                      </p:to>
                                    </p:set>
                                    <p:anim calcmode="lin" valueType="num">
                                      <p:cBhvr additive="base">
                                        <p:cTn id="17" dur="500" fill="hold"/>
                                        <p:tgtEl>
                                          <p:spTgt spid="95235">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5235">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5235">
                                            <p:txEl>
                                              <p:pRg st="7" end="7"/>
                                            </p:txEl>
                                          </p:spTgt>
                                        </p:tgtEl>
                                        <p:attrNameLst>
                                          <p:attrName>style.visibility</p:attrName>
                                        </p:attrNameLst>
                                      </p:cBhvr>
                                      <p:to>
                                        <p:strVal val="visible"/>
                                      </p:to>
                                    </p:set>
                                    <p:anim calcmode="lin" valueType="num">
                                      <p:cBhvr additive="base">
                                        <p:cTn id="21" dur="500" fill="hold"/>
                                        <p:tgtEl>
                                          <p:spTgt spid="95235">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523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a:bodyPr>
          <a:lstStyle/>
          <a:p>
            <a:r>
              <a:rPr lang="en-US" altLang="zh-CN" dirty="0"/>
              <a:t>7.2.2 </a:t>
            </a:r>
            <a:r>
              <a:rPr lang="en-US" altLang="zh-CN" dirty="0" smtClean="0"/>
              <a:t> 2FSK</a:t>
            </a:r>
            <a:r>
              <a:rPr lang="zh-CN" altLang="en-US" dirty="0" smtClean="0"/>
              <a:t>系统</a:t>
            </a:r>
            <a:r>
              <a:rPr lang="zh-CN" altLang="en-US" dirty="0"/>
              <a:t>的抗噪声性能</a:t>
            </a:r>
          </a:p>
        </p:txBody>
      </p:sp>
      <p:sp>
        <p:nvSpPr>
          <p:cNvPr id="96259" name="Rectangle 3"/>
          <p:cNvSpPr>
            <a:spLocks noGrp="1" noChangeArrowheads="1"/>
          </p:cNvSpPr>
          <p:nvPr>
            <p:ph type="body" idx="1"/>
          </p:nvPr>
        </p:nvSpPr>
        <p:spPr/>
        <p:txBody>
          <a:bodyPr/>
          <a:lstStyle/>
          <a:p>
            <a:r>
              <a:rPr lang="zh-CN" altLang="en-US" dirty="0" smtClean="0">
                <a:solidFill>
                  <a:srgbClr val="0000FF"/>
                </a:solidFill>
              </a:rPr>
              <a:t>同步检测法</a:t>
            </a:r>
            <a:r>
              <a:rPr lang="zh-CN" altLang="en-US" dirty="0" smtClean="0"/>
              <a:t>的系统性能</a:t>
            </a:r>
          </a:p>
          <a:p>
            <a:pPr lvl="1"/>
            <a:r>
              <a:rPr lang="zh-CN" altLang="en-US" dirty="0" smtClean="0">
                <a:solidFill>
                  <a:srgbClr val="0000FF"/>
                </a:solidFill>
              </a:rPr>
              <a:t>分析模型 </a:t>
            </a:r>
            <a:endParaRPr lang="zh-CN" altLang="en-US" dirty="0">
              <a:solidFill>
                <a:srgbClr val="0000FF"/>
              </a:solidFill>
            </a:endParaRPr>
          </a:p>
        </p:txBody>
      </p:sp>
      <p:sp>
        <p:nvSpPr>
          <p:cNvPr id="6" name="灯片编号占位符 5"/>
          <p:cNvSpPr>
            <a:spLocks noGrp="1"/>
          </p:cNvSpPr>
          <p:nvPr>
            <p:ph type="sldNum" sz="quarter" idx="12"/>
          </p:nvPr>
        </p:nvSpPr>
        <p:spPr/>
        <p:txBody>
          <a:bodyPr/>
          <a:lstStyle/>
          <a:p>
            <a:fld id="{CEC52BBD-9B9A-48E1-A7F8-706DC1FEE5EB}" type="slidenum">
              <a:rPr lang="en-US" altLang="zh-CN" smtClean="0"/>
              <a:pPr/>
              <a:t>95</a:t>
            </a:fld>
            <a:endParaRPr lang="en-US" altLang="zh-CN"/>
          </a:p>
        </p:txBody>
      </p:sp>
      <p:graphicFrame>
        <p:nvGraphicFramePr>
          <p:cNvPr id="96260" name="Object 4"/>
          <p:cNvGraphicFramePr>
            <a:graphicFrameLocks noChangeAspect="1"/>
          </p:cNvGraphicFramePr>
          <p:nvPr>
            <p:extLst>
              <p:ext uri="{D42A27DB-BD31-4B8C-83A1-F6EECF244321}">
                <p14:modId xmlns:p14="http://schemas.microsoft.com/office/powerpoint/2010/main" val="2302185547"/>
              </p:ext>
            </p:extLst>
          </p:nvPr>
        </p:nvGraphicFramePr>
        <p:xfrm>
          <a:off x="139203" y="2492896"/>
          <a:ext cx="8950153" cy="3188767"/>
        </p:xfrm>
        <a:graphic>
          <a:graphicData uri="http://schemas.openxmlformats.org/presentationml/2006/ole">
            <mc:AlternateContent xmlns:mc="http://schemas.openxmlformats.org/markup-compatibility/2006">
              <mc:Choice xmlns:v="urn:schemas-microsoft-com:vml" Requires="v">
                <p:oleObj spid="_x0000_s60606" name="Visio" r:id="rId3" imgW="5058156" imgH="2124456" progId="Visio.Drawing.11">
                  <p:embed/>
                </p:oleObj>
              </mc:Choice>
              <mc:Fallback>
                <p:oleObj name="Visio" r:id="rId3" imgW="5058156" imgH="2124456" progId="Visio.Drawing.11">
                  <p:embed/>
                  <p:pic>
                    <p:nvPicPr>
                      <p:cNvPr id="0" name="Picture 147"/>
                      <p:cNvPicPr>
                        <a:picLocks noChangeAspect="1" noChangeArrowheads="1"/>
                      </p:cNvPicPr>
                      <p:nvPr/>
                    </p:nvPicPr>
                    <p:blipFill>
                      <a:blip r:embed="rId4">
                        <a:extLst>
                          <a:ext uri="{28A0092B-C50C-407E-A947-70E740481C1C}">
                            <a14:useLocalDpi xmlns:a14="http://schemas.microsoft.com/office/drawing/2010/main" val="0"/>
                          </a:ext>
                        </a:extLst>
                      </a:blip>
                      <a:srcRect l="1839" t="10207" b="6494"/>
                      <a:stretch>
                        <a:fillRect/>
                      </a:stretch>
                    </p:blipFill>
                    <p:spPr bwMode="auto">
                      <a:xfrm>
                        <a:off x="139203" y="2492896"/>
                        <a:ext cx="8950153" cy="31887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2411760" y="2132856"/>
            <a:ext cx="5040560" cy="1584176"/>
          </a:xfrm>
          <a:prstGeom prst="rect">
            <a:avLst/>
          </a:prstGeom>
          <a:noFill/>
          <a:ln>
            <a:solidFill>
              <a:srgbClr val="00CC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411760" y="4005064"/>
            <a:ext cx="5040560" cy="1584176"/>
          </a:xfrm>
          <a:prstGeom prst="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012160" y="1684839"/>
            <a:ext cx="1539204" cy="400110"/>
          </a:xfrm>
          <a:prstGeom prst="rect">
            <a:avLst/>
          </a:prstGeom>
        </p:spPr>
        <p:txBody>
          <a:bodyPr wrap="none">
            <a:spAutoFit/>
          </a:bodyPr>
          <a:lstStyle/>
          <a:p>
            <a:r>
              <a:rPr lang="en-US" altLang="zh-CN" sz="2000" b="1" dirty="0" smtClean="0">
                <a:solidFill>
                  <a:srgbClr val="0000FF"/>
                </a:solidFill>
                <a:latin typeface="+mj-ea"/>
                <a:ea typeface="+mj-ea"/>
              </a:rPr>
              <a:t>2ASK1</a:t>
            </a:r>
            <a:r>
              <a:rPr lang="zh-CN" altLang="en-US" sz="2000" b="1" dirty="0" smtClean="0">
                <a:solidFill>
                  <a:srgbClr val="0000FF"/>
                </a:solidFill>
                <a:latin typeface="+mj-ea"/>
                <a:ea typeface="+mj-ea"/>
              </a:rPr>
              <a:t>解调</a:t>
            </a:r>
            <a:endParaRPr lang="zh-CN" altLang="en-US" sz="2000" b="1" dirty="0">
              <a:solidFill>
                <a:srgbClr val="0000FF"/>
              </a:solidFill>
              <a:latin typeface="+mj-ea"/>
              <a:ea typeface="+mj-ea"/>
            </a:endParaRPr>
          </a:p>
        </p:txBody>
      </p:sp>
      <p:sp>
        <p:nvSpPr>
          <p:cNvPr id="10" name="矩形 9"/>
          <p:cNvSpPr/>
          <p:nvPr/>
        </p:nvSpPr>
        <p:spPr>
          <a:xfrm>
            <a:off x="6012160" y="5605209"/>
            <a:ext cx="1539204" cy="400110"/>
          </a:xfrm>
          <a:prstGeom prst="rect">
            <a:avLst/>
          </a:prstGeom>
        </p:spPr>
        <p:txBody>
          <a:bodyPr wrap="none">
            <a:spAutoFit/>
          </a:bodyPr>
          <a:lstStyle/>
          <a:p>
            <a:r>
              <a:rPr lang="en-US" altLang="zh-CN" sz="2000" b="1" dirty="0" smtClean="0">
                <a:solidFill>
                  <a:srgbClr val="0000FF"/>
                </a:solidFill>
                <a:latin typeface="+mj-ea"/>
                <a:ea typeface="+mj-ea"/>
              </a:rPr>
              <a:t>2ASK2</a:t>
            </a:r>
            <a:r>
              <a:rPr lang="zh-CN" altLang="en-US" sz="2000" b="1" dirty="0" smtClean="0">
                <a:solidFill>
                  <a:srgbClr val="0000FF"/>
                </a:solidFill>
                <a:latin typeface="+mj-ea"/>
                <a:ea typeface="+mj-ea"/>
              </a:rPr>
              <a:t>解调</a:t>
            </a:r>
            <a:endParaRPr lang="zh-CN" altLang="en-US" sz="2000" b="1" dirty="0">
              <a:solidFill>
                <a:srgbClr val="0000FF"/>
              </a:solidFill>
              <a:latin typeface="+mj-ea"/>
              <a:ea typeface="+mj-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3" grpId="0"/>
      <p:bldP spid="1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normAutofit/>
          </a:bodyPr>
          <a:lstStyle/>
          <a:p>
            <a:r>
              <a:rPr lang="zh-CN" altLang="en-US" dirty="0">
                <a:solidFill>
                  <a:srgbClr val="0000FF"/>
                </a:solidFill>
              </a:rPr>
              <a:t>同步检测</a:t>
            </a:r>
            <a:r>
              <a:rPr lang="zh-CN" altLang="en-US" dirty="0" smtClean="0">
                <a:solidFill>
                  <a:srgbClr val="0000FF"/>
                </a:solidFill>
              </a:rPr>
              <a:t>法</a:t>
            </a:r>
            <a:r>
              <a:rPr lang="zh-CN" altLang="en-US" dirty="0"/>
              <a:t>分析</a:t>
            </a:r>
            <a:r>
              <a:rPr lang="zh-CN" altLang="en-US" dirty="0" smtClean="0"/>
              <a:t>计算</a:t>
            </a:r>
            <a:endParaRPr lang="zh-CN" altLang="en-US" dirty="0"/>
          </a:p>
        </p:txBody>
      </p:sp>
      <p:sp>
        <p:nvSpPr>
          <p:cNvPr id="97283" name="Rectangle 3"/>
          <p:cNvSpPr>
            <a:spLocks noGrp="1" noChangeArrowheads="1"/>
          </p:cNvSpPr>
          <p:nvPr>
            <p:ph type="body" idx="1"/>
          </p:nvPr>
        </p:nvSpPr>
        <p:spPr/>
        <p:txBody>
          <a:bodyPr/>
          <a:lstStyle/>
          <a:p>
            <a:r>
              <a:rPr lang="zh-CN" altLang="en-US" dirty="0" smtClean="0"/>
              <a:t>设“</a:t>
            </a:r>
            <a:r>
              <a:rPr lang="en-US" altLang="zh-CN" dirty="0" smtClean="0"/>
              <a:t>1”</a:t>
            </a:r>
            <a:r>
              <a:rPr lang="zh-CN" altLang="en-US" dirty="0" smtClean="0"/>
              <a:t>符号对应载波频率</a:t>
            </a:r>
            <a:r>
              <a:rPr lang="en-US" altLang="zh-CN" i="1" dirty="0"/>
              <a:t>f</a:t>
            </a:r>
            <a:r>
              <a:rPr lang="en-US" altLang="zh-CN" baseline="-25000" dirty="0"/>
              <a:t>1</a:t>
            </a:r>
            <a:r>
              <a:rPr lang="zh-CN" altLang="en-US" dirty="0"/>
              <a:t>（</a:t>
            </a:r>
            <a:r>
              <a:rPr lang="zh-CN" altLang="en-US" i="1" dirty="0">
                <a:sym typeface="Symbol" pitchFamily="18" charset="2"/>
              </a:rPr>
              <a:t></a:t>
            </a:r>
            <a:r>
              <a:rPr lang="en-US" altLang="zh-CN" baseline="-25000" dirty="0">
                <a:sym typeface="Symbol" pitchFamily="18" charset="2"/>
              </a:rPr>
              <a:t>1</a:t>
            </a:r>
            <a:r>
              <a:rPr lang="zh-CN" altLang="en-US" dirty="0"/>
              <a:t>），“</a:t>
            </a:r>
            <a:r>
              <a:rPr lang="en-US" altLang="zh-CN" dirty="0"/>
              <a:t>0” </a:t>
            </a:r>
            <a:r>
              <a:rPr lang="zh-CN" altLang="en-US" dirty="0"/>
              <a:t>符号对应载波频率</a:t>
            </a:r>
            <a:r>
              <a:rPr lang="en-US" altLang="zh-CN" i="1" dirty="0"/>
              <a:t>f</a:t>
            </a:r>
            <a:r>
              <a:rPr lang="en-US" altLang="zh-CN" baseline="-25000" dirty="0"/>
              <a:t>2</a:t>
            </a:r>
            <a:r>
              <a:rPr lang="en-US" altLang="zh-CN" dirty="0"/>
              <a:t> </a:t>
            </a:r>
            <a:r>
              <a:rPr lang="zh-CN" altLang="en-US" dirty="0"/>
              <a:t>（</a:t>
            </a:r>
            <a:r>
              <a:rPr lang="zh-CN" altLang="en-US" i="1" dirty="0">
                <a:sym typeface="Symbol" pitchFamily="18" charset="2"/>
              </a:rPr>
              <a:t></a:t>
            </a:r>
            <a:r>
              <a:rPr lang="en-US" altLang="zh-CN" baseline="-25000" dirty="0">
                <a:sym typeface="Symbol" pitchFamily="18" charset="2"/>
              </a:rPr>
              <a:t>2</a:t>
            </a:r>
            <a:r>
              <a:rPr lang="zh-CN" altLang="en-US" dirty="0"/>
              <a:t>），则在一个码元的持续时间</a:t>
            </a:r>
            <a:r>
              <a:rPr lang="en-US" altLang="zh-CN" i="1" dirty="0" err="1"/>
              <a:t>T</a:t>
            </a:r>
            <a:r>
              <a:rPr lang="en-US" altLang="zh-CN" i="1" baseline="-25000" dirty="0" err="1"/>
              <a:t>s</a:t>
            </a:r>
            <a:r>
              <a:rPr lang="zh-CN" altLang="en-US" dirty="0" smtClean="0"/>
              <a:t>内，发送端产生的</a:t>
            </a:r>
            <a:r>
              <a:rPr lang="en-US" altLang="zh-CN" dirty="0" smtClean="0"/>
              <a:t>2FSK</a:t>
            </a:r>
            <a:r>
              <a:rPr lang="zh-CN" altLang="en-US" dirty="0" smtClean="0"/>
              <a:t>信号可表示为</a:t>
            </a:r>
          </a:p>
          <a:p>
            <a:pPr lvl="2"/>
            <a:endParaRPr lang="zh-CN" altLang="en-US" dirty="0" smtClean="0"/>
          </a:p>
          <a:p>
            <a:pPr lvl="2"/>
            <a:endParaRPr lang="en-US" altLang="zh-CN" dirty="0" smtClean="0"/>
          </a:p>
          <a:p>
            <a:pPr lvl="2"/>
            <a:endParaRPr lang="en-US" altLang="zh-CN" dirty="0" smtClean="0"/>
          </a:p>
          <a:p>
            <a:r>
              <a:rPr lang="zh-CN" altLang="en-US" dirty="0" smtClean="0"/>
              <a:t>式中</a:t>
            </a:r>
            <a:endParaRPr lang="zh-CN" altLang="en-US" dirty="0"/>
          </a:p>
        </p:txBody>
      </p:sp>
      <p:sp>
        <p:nvSpPr>
          <p:cNvPr id="10" name="灯片编号占位符 5"/>
          <p:cNvSpPr>
            <a:spLocks noGrp="1"/>
          </p:cNvSpPr>
          <p:nvPr>
            <p:ph type="sldNum" sz="quarter" idx="12"/>
          </p:nvPr>
        </p:nvSpPr>
        <p:spPr/>
        <p:txBody>
          <a:bodyPr/>
          <a:lstStyle/>
          <a:p>
            <a:fld id="{708BBF9B-9FC2-43B4-8336-3B714BE806FD}" type="slidenum">
              <a:rPr lang="en-US" altLang="zh-CN" smtClean="0"/>
              <a:pPr/>
              <a:t>96</a:t>
            </a:fld>
            <a:endParaRPr lang="en-US" altLang="zh-CN"/>
          </a:p>
        </p:txBody>
      </p:sp>
      <p:graphicFrame>
        <p:nvGraphicFramePr>
          <p:cNvPr id="97284" name="Object 4"/>
          <p:cNvGraphicFramePr>
            <a:graphicFrameLocks noChangeAspect="1"/>
          </p:cNvGraphicFramePr>
          <p:nvPr>
            <p:extLst>
              <p:ext uri="{D42A27DB-BD31-4B8C-83A1-F6EECF244321}">
                <p14:modId xmlns:p14="http://schemas.microsoft.com/office/powerpoint/2010/main" val="3932669643"/>
              </p:ext>
            </p:extLst>
          </p:nvPr>
        </p:nvGraphicFramePr>
        <p:xfrm>
          <a:off x="1979712" y="2643592"/>
          <a:ext cx="4342688" cy="1113616"/>
        </p:xfrm>
        <a:graphic>
          <a:graphicData uri="http://schemas.openxmlformats.org/presentationml/2006/ole">
            <mc:AlternateContent xmlns:mc="http://schemas.openxmlformats.org/markup-compatibility/2006">
              <mc:Choice xmlns:v="urn:schemas-microsoft-com:vml" Requires="v">
                <p:oleObj spid="_x0000_s62004" name="公式" r:id="rId3" imgW="1892300" imgH="482600" progId="Equation.3">
                  <p:embed/>
                </p:oleObj>
              </mc:Choice>
              <mc:Fallback>
                <p:oleObj name="公式" r:id="rId3" imgW="1892300" imgH="482600" progId="Equation.3">
                  <p:embed/>
                  <p:pic>
                    <p:nvPicPr>
                      <p:cNvPr id="0" name="Picture 4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2643592"/>
                        <a:ext cx="4342688" cy="11136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6" name="Object 6"/>
          <p:cNvGraphicFramePr>
            <a:graphicFrameLocks noChangeAspect="1"/>
          </p:cNvGraphicFramePr>
          <p:nvPr>
            <p:extLst>
              <p:ext uri="{D42A27DB-BD31-4B8C-83A1-F6EECF244321}">
                <p14:modId xmlns:p14="http://schemas.microsoft.com/office/powerpoint/2010/main" val="2531852299"/>
              </p:ext>
            </p:extLst>
          </p:nvPr>
        </p:nvGraphicFramePr>
        <p:xfrm>
          <a:off x="2627784" y="4051274"/>
          <a:ext cx="3528392" cy="848124"/>
        </p:xfrm>
        <a:graphic>
          <a:graphicData uri="http://schemas.openxmlformats.org/presentationml/2006/ole">
            <mc:AlternateContent xmlns:mc="http://schemas.openxmlformats.org/markup-compatibility/2006">
              <mc:Choice xmlns:v="urn:schemas-microsoft-com:vml" Requires="v">
                <p:oleObj spid="_x0000_s62005" name="公式" r:id="rId5" imgW="1905000" imgH="457200" progId="Equation.3">
                  <p:embed/>
                </p:oleObj>
              </mc:Choice>
              <mc:Fallback>
                <p:oleObj name="公式" r:id="rId5" imgW="1905000" imgH="457200" progId="Equation.3">
                  <p:embed/>
                  <p:pic>
                    <p:nvPicPr>
                      <p:cNvPr id="0" name="Picture 4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784" y="4051274"/>
                        <a:ext cx="3528392" cy="8481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7289" name="Rectangle 9"/>
          <p:cNvSpPr>
            <a:spLocks noChangeArrowheads="1"/>
          </p:cNvSpPr>
          <p:nvPr/>
        </p:nvSpPr>
        <p:spPr bwMode="auto">
          <a:xfrm>
            <a:off x="0" y="32004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97288" name="Object 8"/>
          <p:cNvGraphicFramePr>
            <a:graphicFrameLocks noChangeAspect="1"/>
          </p:cNvGraphicFramePr>
          <p:nvPr>
            <p:extLst>
              <p:ext uri="{D42A27DB-BD31-4B8C-83A1-F6EECF244321}">
                <p14:modId xmlns:p14="http://schemas.microsoft.com/office/powerpoint/2010/main" val="466263764"/>
              </p:ext>
            </p:extLst>
          </p:nvPr>
        </p:nvGraphicFramePr>
        <p:xfrm>
          <a:off x="2682080" y="5144330"/>
          <a:ext cx="3834135" cy="908212"/>
        </p:xfrm>
        <a:graphic>
          <a:graphicData uri="http://schemas.openxmlformats.org/presentationml/2006/ole">
            <mc:AlternateContent xmlns:mc="http://schemas.openxmlformats.org/markup-compatibility/2006">
              <mc:Choice xmlns:v="urn:schemas-microsoft-com:vml" Requires="v">
                <p:oleObj spid="_x0000_s62006" name="公式" r:id="rId7" imgW="1930400" imgH="457200" progId="Equation.3">
                  <p:embed/>
                </p:oleObj>
              </mc:Choice>
              <mc:Fallback>
                <p:oleObj name="公式" r:id="rId7" imgW="1930400" imgH="457200" progId="Equation.3">
                  <p:embed/>
                  <p:pic>
                    <p:nvPicPr>
                      <p:cNvPr id="0" name="Picture 4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2080" y="5144330"/>
                        <a:ext cx="3834135" cy="908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7283">
                                            <p:txEl>
                                              <p:pRg st="4" end="4"/>
                                            </p:txEl>
                                          </p:spTgt>
                                        </p:tgtEl>
                                        <p:attrNameLst>
                                          <p:attrName>style.visibility</p:attrName>
                                        </p:attrNameLst>
                                      </p:cBhvr>
                                      <p:to>
                                        <p:strVal val="visible"/>
                                      </p:to>
                                    </p:set>
                                    <p:anim calcmode="lin" valueType="num">
                                      <p:cBhvr additive="base">
                                        <p:cTn id="7" dur="500" fill="hold"/>
                                        <p:tgtEl>
                                          <p:spTgt spid="9728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728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7286"/>
                                        </p:tgtEl>
                                        <p:attrNameLst>
                                          <p:attrName>style.visibility</p:attrName>
                                        </p:attrNameLst>
                                      </p:cBhvr>
                                      <p:to>
                                        <p:strVal val="visible"/>
                                      </p:to>
                                    </p:set>
                                    <p:anim calcmode="lin" valueType="num">
                                      <p:cBhvr additive="base">
                                        <p:cTn id="11" dur="500" fill="hold"/>
                                        <p:tgtEl>
                                          <p:spTgt spid="97286"/>
                                        </p:tgtEl>
                                        <p:attrNameLst>
                                          <p:attrName>ppt_x</p:attrName>
                                        </p:attrNameLst>
                                      </p:cBhvr>
                                      <p:tavLst>
                                        <p:tav tm="0">
                                          <p:val>
                                            <p:strVal val="#ppt_x"/>
                                          </p:val>
                                        </p:tav>
                                        <p:tav tm="100000">
                                          <p:val>
                                            <p:strVal val="#ppt_x"/>
                                          </p:val>
                                        </p:tav>
                                      </p:tavLst>
                                    </p:anim>
                                    <p:anim calcmode="lin" valueType="num">
                                      <p:cBhvr additive="base">
                                        <p:cTn id="12" dur="500" fill="hold"/>
                                        <p:tgtEl>
                                          <p:spTgt spid="9728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7288"/>
                                        </p:tgtEl>
                                        <p:attrNameLst>
                                          <p:attrName>style.visibility</p:attrName>
                                        </p:attrNameLst>
                                      </p:cBhvr>
                                      <p:to>
                                        <p:strVal val="visible"/>
                                      </p:to>
                                    </p:set>
                                    <p:anim calcmode="lin" valueType="num">
                                      <p:cBhvr additive="base">
                                        <p:cTn id="15" dur="500" fill="hold"/>
                                        <p:tgtEl>
                                          <p:spTgt spid="97288"/>
                                        </p:tgtEl>
                                        <p:attrNameLst>
                                          <p:attrName>ppt_x</p:attrName>
                                        </p:attrNameLst>
                                      </p:cBhvr>
                                      <p:tavLst>
                                        <p:tav tm="0">
                                          <p:val>
                                            <p:strVal val="#ppt_x"/>
                                          </p:val>
                                        </p:tav>
                                        <p:tav tm="100000">
                                          <p:val>
                                            <p:strVal val="#ppt_x"/>
                                          </p:val>
                                        </p:tav>
                                      </p:tavLst>
                                    </p:anim>
                                    <p:anim calcmode="lin" valueType="num">
                                      <p:cBhvr additive="base">
                                        <p:cTn id="16" dur="500" fill="hold"/>
                                        <p:tgtEl>
                                          <p:spTgt spid="972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接收端的输入</a:t>
            </a:r>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97</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3624382101"/>
              </p:ext>
            </p:extLst>
          </p:nvPr>
        </p:nvGraphicFramePr>
        <p:xfrm>
          <a:off x="193675" y="1556792"/>
          <a:ext cx="8950325" cy="3189288"/>
        </p:xfrm>
        <a:graphic>
          <a:graphicData uri="http://schemas.openxmlformats.org/presentationml/2006/ole">
            <mc:AlternateContent xmlns:mc="http://schemas.openxmlformats.org/markup-compatibility/2006">
              <mc:Choice xmlns:v="urn:schemas-microsoft-com:vml" Requires="v">
                <p:oleObj spid="_x0000_s283095" name="Visio" r:id="rId3" imgW="5058156" imgH="2124456" progId="Visio.Drawing.11">
                  <p:embed/>
                </p:oleObj>
              </mc:Choice>
              <mc:Fallback>
                <p:oleObj name="Visio" r:id="rId3" imgW="5058156" imgH="2124456" progId="Visio.Drawing.11">
                  <p:embed/>
                  <p:pic>
                    <p:nvPicPr>
                      <p:cNvPr id="0" name="Picture 299"/>
                      <p:cNvPicPr>
                        <a:picLocks noChangeAspect="1" noChangeArrowheads="1"/>
                      </p:cNvPicPr>
                      <p:nvPr/>
                    </p:nvPicPr>
                    <p:blipFill>
                      <a:blip r:embed="rId4">
                        <a:extLst>
                          <a:ext uri="{28A0092B-C50C-407E-A947-70E740481C1C}">
                            <a14:useLocalDpi xmlns:a14="http://schemas.microsoft.com/office/drawing/2010/main" val="0"/>
                          </a:ext>
                        </a:extLst>
                      </a:blip>
                      <a:srcRect l="1839" t="10207" b="6494"/>
                      <a:stretch>
                        <a:fillRect/>
                      </a:stretch>
                    </p:blipFill>
                    <p:spPr bwMode="auto">
                      <a:xfrm>
                        <a:off x="193675" y="1556792"/>
                        <a:ext cx="8950325" cy="3189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p:cNvSpPr/>
          <p:nvPr/>
        </p:nvSpPr>
        <p:spPr>
          <a:xfrm>
            <a:off x="2627784" y="2564904"/>
            <a:ext cx="792088"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834115811"/>
              </p:ext>
            </p:extLst>
          </p:nvPr>
        </p:nvGraphicFramePr>
        <p:xfrm>
          <a:off x="339288" y="1412776"/>
          <a:ext cx="2270596" cy="705537"/>
        </p:xfrm>
        <a:graphic>
          <a:graphicData uri="http://schemas.openxmlformats.org/presentationml/2006/ole">
            <mc:AlternateContent xmlns:mc="http://schemas.openxmlformats.org/markup-compatibility/2006">
              <mc:Choice xmlns:v="urn:schemas-microsoft-com:vml" Requires="v">
                <p:oleObj spid="_x0000_s283096" name="Equation" r:id="rId5" imgW="1562100" imgH="482600" progId="Equation.DSMT4">
                  <p:embed/>
                </p:oleObj>
              </mc:Choice>
              <mc:Fallback>
                <p:oleObj name="Equation" r:id="rId5" imgW="1562100" imgH="482600" progId="Equation.DSMT4">
                  <p:embed/>
                  <p:pic>
                    <p:nvPicPr>
                      <p:cNvPr id="0" name="Picture 3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288" y="1412776"/>
                        <a:ext cx="2270596" cy="705537"/>
                      </a:xfrm>
                      <a:prstGeom prst="rect">
                        <a:avLst/>
                      </a:prstGeom>
                      <a:noFill/>
                      <a:ln w="9525">
                        <a:solidFill>
                          <a:srgbClr val="00CC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 name="直接箭头连接符 8"/>
          <p:cNvCxnSpPr/>
          <p:nvPr/>
        </p:nvCxnSpPr>
        <p:spPr>
          <a:xfrm flipV="1">
            <a:off x="1475656" y="2276872"/>
            <a:ext cx="0" cy="93610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graphicFrame>
        <p:nvGraphicFramePr>
          <p:cNvPr id="10" name="对象 9"/>
          <p:cNvGraphicFramePr>
            <a:graphicFrameLocks noChangeAspect="1"/>
          </p:cNvGraphicFramePr>
          <p:nvPr>
            <p:extLst>
              <p:ext uri="{D42A27DB-BD31-4B8C-83A1-F6EECF244321}">
                <p14:modId xmlns:p14="http://schemas.microsoft.com/office/powerpoint/2010/main" val="2346483782"/>
              </p:ext>
            </p:extLst>
          </p:nvPr>
        </p:nvGraphicFramePr>
        <p:xfrm>
          <a:off x="323528" y="4653136"/>
          <a:ext cx="4030594" cy="936104"/>
        </p:xfrm>
        <a:graphic>
          <a:graphicData uri="http://schemas.openxmlformats.org/presentationml/2006/ole">
            <mc:AlternateContent xmlns:mc="http://schemas.openxmlformats.org/markup-compatibility/2006">
              <mc:Choice xmlns:v="urn:schemas-microsoft-com:vml" Requires="v">
                <p:oleObj spid="_x0000_s283097" name="Equation" r:id="rId7" imgW="2095500" imgH="482600" progId="Equation.DSMT4">
                  <p:embed/>
                </p:oleObj>
              </mc:Choice>
              <mc:Fallback>
                <p:oleObj name="Equation" r:id="rId7" imgW="2095500" imgH="482600" progId="Equation.DSMT4">
                  <p:embed/>
                  <p:pic>
                    <p:nvPicPr>
                      <p:cNvPr id="0" name="Picture 3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528" y="4653136"/>
                        <a:ext cx="4030594" cy="936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2" name="直接箭头连接符 11"/>
          <p:cNvCxnSpPr/>
          <p:nvPr/>
        </p:nvCxnSpPr>
        <p:spPr>
          <a:xfrm flipH="1">
            <a:off x="2123729" y="3212976"/>
            <a:ext cx="504055" cy="136815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14" name="椭圆 13"/>
          <p:cNvSpPr/>
          <p:nvPr/>
        </p:nvSpPr>
        <p:spPr>
          <a:xfrm>
            <a:off x="2555776" y="4581128"/>
            <a:ext cx="792088" cy="108012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15616" y="5715187"/>
            <a:ext cx="2232248" cy="830997"/>
          </a:xfrm>
          <a:prstGeom prst="rect">
            <a:avLst/>
          </a:prstGeom>
        </p:spPr>
        <p:txBody>
          <a:bodyPr wrap="square">
            <a:spAutoFit/>
          </a:bodyPr>
          <a:lstStyle/>
          <a:p>
            <a:r>
              <a:rPr lang="zh-CN" altLang="en-US" sz="2400" b="1" dirty="0" smtClean="0">
                <a:solidFill>
                  <a:srgbClr val="0000FF"/>
                </a:solidFill>
                <a:latin typeface="+mj-ea"/>
                <a:ea typeface="+mj-ea"/>
              </a:rPr>
              <a:t>叠加了：高斯白噪声，</a:t>
            </a:r>
            <a:r>
              <a:rPr lang="en-US" altLang="zh-CN" sz="2400" b="1" dirty="0" smtClean="0">
                <a:solidFill>
                  <a:srgbClr val="0000FF"/>
                </a:solidFill>
                <a:latin typeface="+mj-ea"/>
                <a:ea typeface="+mj-ea"/>
              </a:rPr>
              <a:t>0</a:t>
            </a:r>
            <a:r>
              <a:rPr lang="zh-CN" altLang="en-US" sz="2400" b="1" dirty="0" smtClean="0">
                <a:solidFill>
                  <a:srgbClr val="0000FF"/>
                </a:solidFill>
                <a:latin typeface="+mj-ea"/>
                <a:ea typeface="+mj-ea"/>
              </a:rPr>
              <a:t>均值</a:t>
            </a:r>
            <a:endParaRPr lang="zh-CN" altLang="en-US" sz="2400" b="1" dirty="0">
              <a:solidFill>
                <a:srgbClr val="0000FF"/>
              </a:solidFill>
              <a:latin typeface="+mj-ea"/>
              <a:ea typeface="+mj-ea"/>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3268235576"/>
              </p:ext>
            </p:extLst>
          </p:nvPr>
        </p:nvGraphicFramePr>
        <p:xfrm>
          <a:off x="4561454" y="5346212"/>
          <a:ext cx="4403034" cy="963107"/>
        </p:xfrm>
        <a:graphic>
          <a:graphicData uri="http://schemas.openxmlformats.org/presentationml/2006/ole">
            <mc:AlternateContent xmlns:mc="http://schemas.openxmlformats.org/markup-compatibility/2006">
              <mc:Choice xmlns:v="urn:schemas-microsoft-com:vml" Requires="v">
                <p:oleObj spid="_x0000_s283098" name="Equation" r:id="rId9" imgW="2222500" imgH="482600" progId="Equation.DSMT4">
                  <p:embed/>
                </p:oleObj>
              </mc:Choice>
              <mc:Fallback>
                <p:oleObj name="Equation" r:id="rId9" imgW="2222500" imgH="482600" progId="Equation.DSMT4">
                  <p:embed/>
                  <p:pic>
                    <p:nvPicPr>
                      <p:cNvPr id="0" name="Picture 3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1454" y="5346212"/>
                        <a:ext cx="4403034" cy="9631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右箭头 18"/>
          <p:cNvSpPr/>
          <p:nvPr/>
        </p:nvSpPr>
        <p:spPr>
          <a:xfrm>
            <a:off x="4043148" y="5500615"/>
            <a:ext cx="528852" cy="630070"/>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8183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p:bldP spid="1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4365104"/>
            <a:ext cx="8352928" cy="2160240"/>
          </a:xfrm>
        </p:spPr>
        <p:txBody>
          <a:bodyPr>
            <a:normAutofit fontScale="92500"/>
          </a:bodyPr>
          <a:lstStyle/>
          <a:p>
            <a:r>
              <a:rPr lang="zh-CN" altLang="en-US" dirty="0" smtClean="0">
                <a:solidFill>
                  <a:srgbClr val="0000FF"/>
                </a:solidFill>
              </a:rPr>
              <a:t>中心</a:t>
            </a:r>
            <a:r>
              <a:rPr lang="zh-CN" altLang="en-US" dirty="0">
                <a:solidFill>
                  <a:srgbClr val="0000FF"/>
                </a:solidFill>
              </a:rPr>
              <a:t>频率为</a:t>
            </a:r>
            <a:r>
              <a:rPr lang="en-US" altLang="zh-CN" i="1" dirty="0">
                <a:solidFill>
                  <a:srgbClr val="0000FF"/>
                </a:solidFill>
              </a:rPr>
              <a:t>f</a:t>
            </a:r>
            <a:r>
              <a:rPr lang="en-US" altLang="zh-CN" baseline="-25000" dirty="0">
                <a:solidFill>
                  <a:srgbClr val="0000FF"/>
                </a:solidFill>
              </a:rPr>
              <a:t>1</a:t>
            </a:r>
            <a:r>
              <a:rPr lang="zh-CN" altLang="en-US" dirty="0"/>
              <a:t>的</a:t>
            </a:r>
            <a:r>
              <a:rPr lang="zh-CN" altLang="en-US" dirty="0" smtClean="0"/>
              <a:t>带通滤波器：只</a:t>
            </a:r>
            <a:r>
              <a:rPr lang="zh-CN" altLang="en-US" dirty="0"/>
              <a:t>允许中心频率为</a:t>
            </a:r>
            <a:r>
              <a:rPr lang="en-US" altLang="zh-CN" i="1" dirty="0"/>
              <a:t>f</a:t>
            </a:r>
            <a:r>
              <a:rPr lang="en-US" altLang="zh-CN" baseline="-25000" dirty="0"/>
              <a:t>1</a:t>
            </a:r>
            <a:r>
              <a:rPr lang="zh-CN" altLang="en-US" dirty="0"/>
              <a:t>的信号频谱成分通过，而滤除中心频率为</a:t>
            </a:r>
            <a:r>
              <a:rPr lang="en-US" altLang="zh-CN" i="1" dirty="0"/>
              <a:t>f</a:t>
            </a:r>
            <a:r>
              <a:rPr lang="en-US" altLang="zh-CN" baseline="-25000" dirty="0"/>
              <a:t>2</a:t>
            </a:r>
            <a:r>
              <a:rPr lang="zh-CN" altLang="en-US" dirty="0"/>
              <a:t>的信号频谱成分</a:t>
            </a:r>
            <a:r>
              <a:rPr lang="zh-CN" altLang="en-US" dirty="0" smtClean="0"/>
              <a:t>；</a:t>
            </a:r>
            <a:endParaRPr lang="en-US" altLang="zh-CN" dirty="0" smtClean="0"/>
          </a:p>
          <a:p>
            <a:r>
              <a:rPr lang="zh-CN" altLang="en-US" dirty="0" smtClean="0">
                <a:solidFill>
                  <a:srgbClr val="0000FF"/>
                </a:solidFill>
              </a:rPr>
              <a:t>中心</a:t>
            </a:r>
            <a:r>
              <a:rPr lang="zh-CN" altLang="en-US" dirty="0">
                <a:solidFill>
                  <a:srgbClr val="0000FF"/>
                </a:solidFill>
              </a:rPr>
              <a:t>频率为</a:t>
            </a:r>
            <a:r>
              <a:rPr lang="en-US" altLang="zh-CN" i="1" dirty="0">
                <a:solidFill>
                  <a:srgbClr val="0000FF"/>
                </a:solidFill>
              </a:rPr>
              <a:t>f</a:t>
            </a:r>
            <a:r>
              <a:rPr lang="en-US" altLang="zh-CN" baseline="-25000" dirty="0">
                <a:solidFill>
                  <a:srgbClr val="0000FF"/>
                </a:solidFill>
              </a:rPr>
              <a:t>2</a:t>
            </a:r>
            <a:r>
              <a:rPr lang="zh-CN" altLang="en-US" dirty="0"/>
              <a:t>的</a:t>
            </a:r>
            <a:r>
              <a:rPr lang="zh-CN" altLang="en-US" dirty="0" smtClean="0"/>
              <a:t>带通滤波器：只</a:t>
            </a:r>
            <a:r>
              <a:rPr lang="zh-CN" altLang="en-US" dirty="0"/>
              <a:t>允许中心频率为</a:t>
            </a:r>
            <a:r>
              <a:rPr lang="en-US" altLang="zh-CN" i="1" dirty="0"/>
              <a:t>f</a:t>
            </a:r>
            <a:r>
              <a:rPr lang="en-US" altLang="zh-CN" baseline="-25000" dirty="0"/>
              <a:t>2</a:t>
            </a:r>
            <a:r>
              <a:rPr lang="zh-CN" altLang="en-US" dirty="0"/>
              <a:t>的信号频谱成分通过，而滤除中心频率为</a:t>
            </a:r>
            <a:r>
              <a:rPr lang="en-US" altLang="zh-CN" i="1" dirty="0"/>
              <a:t>f</a:t>
            </a:r>
            <a:r>
              <a:rPr lang="en-US" altLang="zh-CN" baseline="-25000" dirty="0"/>
              <a:t>1</a:t>
            </a:r>
            <a:r>
              <a:rPr lang="zh-CN" altLang="en-US" dirty="0"/>
              <a:t>的信号频谱成分。</a:t>
            </a:r>
          </a:p>
        </p:txBody>
      </p:sp>
      <p:sp>
        <p:nvSpPr>
          <p:cNvPr id="4" name="灯片编号占位符 3"/>
          <p:cNvSpPr>
            <a:spLocks noGrp="1"/>
          </p:cNvSpPr>
          <p:nvPr>
            <p:ph type="sldNum" sz="quarter" idx="12"/>
          </p:nvPr>
        </p:nvSpPr>
        <p:spPr/>
        <p:txBody>
          <a:bodyPr/>
          <a:lstStyle/>
          <a:p>
            <a:fld id="{E31375A4-56A4-47D6-9801-1991572033F7}" type="slidenum">
              <a:rPr lang="en-US" smtClean="0"/>
              <a:pPr/>
              <a:t>98</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3441816920"/>
              </p:ext>
            </p:extLst>
          </p:nvPr>
        </p:nvGraphicFramePr>
        <p:xfrm>
          <a:off x="193675" y="1124744"/>
          <a:ext cx="8950325" cy="3189287"/>
        </p:xfrm>
        <a:graphic>
          <a:graphicData uri="http://schemas.openxmlformats.org/presentationml/2006/ole">
            <mc:AlternateContent xmlns:mc="http://schemas.openxmlformats.org/markup-compatibility/2006">
              <mc:Choice xmlns:v="urn:schemas-microsoft-com:vml" Requires="v">
                <p:oleObj spid="_x0000_s283768" name="Visio" r:id="rId3" imgW="5058156" imgH="2124456" progId="Visio.Drawing.11">
                  <p:embed/>
                </p:oleObj>
              </mc:Choice>
              <mc:Fallback>
                <p:oleObj name="Visio" r:id="rId3" imgW="5058156" imgH="2124456" progId="Visio.Drawing.11">
                  <p:embed/>
                  <p:pic>
                    <p:nvPicPr>
                      <p:cNvPr id="0" name="Picture 77"/>
                      <p:cNvPicPr>
                        <a:picLocks noChangeAspect="1" noChangeArrowheads="1"/>
                      </p:cNvPicPr>
                      <p:nvPr/>
                    </p:nvPicPr>
                    <p:blipFill>
                      <a:blip r:embed="rId4">
                        <a:extLst>
                          <a:ext uri="{28A0092B-C50C-407E-A947-70E740481C1C}">
                            <a14:useLocalDpi xmlns:a14="http://schemas.microsoft.com/office/drawing/2010/main" val="0"/>
                          </a:ext>
                        </a:extLst>
                      </a:blip>
                      <a:srcRect l="1839" t="10207" b="6494"/>
                      <a:stretch>
                        <a:fillRect/>
                      </a:stretch>
                    </p:blipFill>
                    <p:spPr bwMode="auto">
                      <a:xfrm>
                        <a:off x="193675" y="1124744"/>
                        <a:ext cx="8950325" cy="3189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p:cNvSpPr/>
          <p:nvPr/>
        </p:nvSpPr>
        <p:spPr>
          <a:xfrm>
            <a:off x="3635896" y="102631"/>
            <a:ext cx="4464496" cy="83099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400" b="1" dirty="0">
                <a:latin typeface="+mj-ea"/>
                <a:ea typeface="+mj-ea"/>
              </a:rPr>
              <a:t>解调器采用两个带通滤波器来</a:t>
            </a:r>
            <a:r>
              <a:rPr lang="zh-CN" altLang="en-US" sz="2400" b="1" dirty="0">
                <a:solidFill>
                  <a:srgbClr val="0000FF"/>
                </a:solidFill>
                <a:latin typeface="+mj-ea"/>
                <a:ea typeface="+mj-ea"/>
              </a:rPr>
              <a:t>区分中心频率分别为</a:t>
            </a:r>
            <a:r>
              <a:rPr lang="en-US" altLang="zh-CN" sz="2400" b="1" i="1" dirty="0">
                <a:solidFill>
                  <a:srgbClr val="0000FF"/>
                </a:solidFill>
                <a:latin typeface="+mj-ea"/>
                <a:ea typeface="+mj-ea"/>
              </a:rPr>
              <a:t>f</a:t>
            </a:r>
            <a:r>
              <a:rPr lang="en-US" altLang="zh-CN" sz="2400" b="1" baseline="-25000" dirty="0">
                <a:solidFill>
                  <a:srgbClr val="0000FF"/>
                </a:solidFill>
                <a:latin typeface="+mj-ea"/>
                <a:ea typeface="+mj-ea"/>
              </a:rPr>
              <a:t>1</a:t>
            </a:r>
            <a:r>
              <a:rPr lang="zh-CN" altLang="en-US" sz="2400" b="1" dirty="0">
                <a:solidFill>
                  <a:srgbClr val="0000FF"/>
                </a:solidFill>
                <a:latin typeface="+mj-ea"/>
                <a:ea typeface="+mj-ea"/>
              </a:rPr>
              <a:t>和</a:t>
            </a:r>
            <a:r>
              <a:rPr lang="en-US" altLang="zh-CN" sz="2400" b="1" i="1" dirty="0">
                <a:solidFill>
                  <a:srgbClr val="0000FF"/>
                </a:solidFill>
                <a:latin typeface="+mj-ea"/>
                <a:ea typeface="+mj-ea"/>
              </a:rPr>
              <a:t>f</a:t>
            </a:r>
            <a:r>
              <a:rPr lang="en-US" altLang="zh-CN" sz="2400" b="1" baseline="-25000" dirty="0">
                <a:solidFill>
                  <a:srgbClr val="0000FF"/>
                </a:solidFill>
                <a:latin typeface="+mj-ea"/>
                <a:ea typeface="+mj-ea"/>
              </a:rPr>
              <a:t>2</a:t>
            </a:r>
            <a:r>
              <a:rPr lang="zh-CN" altLang="en-US" sz="2400" b="1" dirty="0">
                <a:solidFill>
                  <a:srgbClr val="0000FF"/>
                </a:solidFill>
                <a:latin typeface="+mj-ea"/>
                <a:ea typeface="+mj-ea"/>
              </a:rPr>
              <a:t>的信号</a:t>
            </a:r>
            <a:r>
              <a:rPr lang="zh-CN" altLang="en-US" sz="2400" b="1" dirty="0">
                <a:latin typeface="+mj-ea"/>
                <a:ea typeface="+mj-ea"/>
              </a:rPr>
              <a:t>。</a:t>
            </a:r>
          </a:p>
        </p:txBody>
      </p:sp>
      <p:sp>
        <p:nvSpPr>
          <p:cNvPr id="7" name="椭圆 6"/>
          <p:cNvSpPr/>
          <p:nvPr/>
        </p:nvSpPr>
        <p:spPr>
          <a:xfrm>
            <a:off x="2699792" y="908720"/>
            <a:ext cx="1440160" cy="3168352"/>
          </a:xfrm>
          <a:prstGeom prst="ellipse">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779912" y="1988840"/>
            <a:ext cx="792088"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779912" y="3645024"/>
            <a:ext cx="792088"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97965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par>
                          <p:cTn id="32" fill="hold">
                            <p:stCondLst>
                              <p:cond delay="500"/>
                            </p:stCondLst>
                            <p:childTnLst>
                              <p:par>
                                <p:cTn id="33" presetID="16" presetClass="entr" presetSubtype="21"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in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P spid="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endParaRPr lang="zh-CN" altLang="en-US" dirty="0"/>
          </a:p>
        </p:txBody>
      </p:sp>
      <p:sp>
        <p:nvSpPr>
          <p:cNvPr id="99331" name="Rectangle 3"/>
          <p:cNvSpPr>
            <a:spLocks noGrp="1" noChangeArrowheads="1"/>
          </p:cNvSpPr>
          <p:nvPr>
            <p:ph type="body" idx="1"/>
          </p:nvPr>
        </p:nvSpPr>
        <p:spPr/>
        <p:txBody>
          <a:bodyPr>
            <a:normAutofit/>
          </a:bodyPr>
          <a:lstStyle/>
          <a:p>
            <a:r>
              <a:rPr lang="zh-CN" altLang="en-US" dirty="0" smtClean="0"/>
              <a:t>这样，接收端上下支路两个带通滤波器的输出波形和分别为</a:t>
            </a:r>
          </a:p>
          <a:p>
            <a:pPr lvl="1"/>
            <a:endParaRPr lang="zh-CN" altLang="en-US" dirty="0" smtClean="0"/>
          </a:p>
          <a:p>
            <a:pPr lvl="1"/>
            <a:endParaRPr lang="en-US" altLang="zh-CN" dirty="0" smtClean="0"/>
          </a:p>
          <a:p>
            <a:pPr lvl="3"/>
            <a:endParaRPr lang="en-US" altLang="zh-CN" dirty="0" smtClean="0"/>
          </a:p>
          <a:p>
            <a:pPr lvl="3"/>
            <a:endParaRPr lang="en-US" altLang="zh-CN" dirty="0" smtClean="0"/>
          </a:p>
          <a:p>
            <a:pPr lvl="3"/>
            <a:endParaRPr lang="en-US" altLang="zh-CN" dirty="0" smtClean="0"/>
          </a:p>
          <a:p>
            <a:pPr lvl="1"/>
            <a:r>
              <a:rPr lang="zh-CN" altLang="en-US" dirty="0" smtClean="0"/>
              <a:t>式中，</a:t>
            </a:r>
            <a:r>
              <a:rPr lang="en-US" altLang="zh-CN" i="1" dirty="0"/>
              <a:t> n</a:t>
            </a:r>
            <a:r>
              <a:rPr lang="en-US" altLang="zh-CN" baseline="-25000" dirty="0"/>
              <a:t>1</a:t>
            </a:r>
            <a:r>
              <a:rPr lang="en-US" altLang="zh-CN" dirty="0"/>
              <a:t>(</a:t>
            </a:r>
            <a:r>
              <a:rPr lang="en-US" altLang="zh-CN" i="1" dirty="0"/>
              <a:t>t</a:t>
            </a:r>
            <a:r>
              <a:rPr lang="en-US" altLang="zh-CN" dirty="0"/>
              <a:t>)</a:t>
            </a:r>
            <a:r>
              <a:rPr lang="zh-CN" altLang="en-US" dirty="0"/>
              <a:t>和</a:t>
            </a:r>
            <a:r>
              <a:rPr lang="en-US" altLang="zh-CN" i="1" dirty="0"/>
              <a:t>n</a:t>
            </a:r>
            <a:r>
              <a:rPr lang="en-US" altLang="zh-CN" baseline="-25000" dirty="0"/>
              <a:t>2</a:t>
            </a:r>
            <a:r>
              <a:rPr lang="en-US" altLang="zh-CN" dirty="0"/>
              <a:t>(</a:t>
            </a:r>
            <a:r>
              <a:rPr lang="en-US" altLang="zh-CN" i="1" dirty="0"/>
              <a:t>t</a:t>
            </a:r>
            <a:r>
              <a:rPr lang="en-US" altLang="zh-CN" dirty="0" smtClean="0"/>
              <a:t>)</a:t>
            </a:r>
            <a:r>
              <a:rPr lang="zh-CN" altLang="en-US" dirty="0" smtClean="0"/>
              <a:t>：分别</a:t>
            </a:r>
            <a:r>
              <a:rPr lang="zh-CN" altLang="en-US" dirty="0"/>
              <a:t>为高斯白噪声</a:t>
            </a:r>
            <a:r>
              <a:rPr lang="en-US" altLang="zh-CN" i="1" dirty="0" err="1"/>
              <a:t>n</a:t>
            </a:r>
            <a:r>
              <a:rPr lang="en-US" altLang="zh-CN" i="1" baseline="-25000" dirty="0" err="1"/>
              <a:t>i</a:t>
            </a:r>
            <a:r>
              <a:rPr lang="en-US" altLang="zh-CN" dirty="0"/>
              <a:t>(</a:t>
            </a:r>
            <a:r>
              <a:rPr lang="en-US" altLang="zh-CN" i="1" dirty="0"/>
              <a:t>t</a:t>
            </a:r>
            <a:r>
              <a:rPr lang="en-US" altLang="zh-CN" dirty="0"/>
              <a:t>)</a:t>
            </a:r>
            <a:r>
              <a:rPr lang="zh-CN" altLang="en-US" dirty="0"/>
              <a:t>经过上下两个带通滤波器的输出噪声</a:t>
            </a:r>
            <a:r>
              <a:rPr lang="en-US" altLang="zh-CN" dirty="0"/>
              <a:t>——</a:t>
            </a:r>
            <a:r>
              <a:rPr lang="zh-CN" altLang="en-US" dirty="0">
                <a:solidFill>
                  <a:srgbClr val="0000FF"/>
                </a:solidFill>
              </a:rPr>
              <a:t>窄带高斯噪声，其均值同为</a:t>
            </a:r>
            <a:r>
              <a:rPr lang="en-US" altLang="zh-CN" dirty="0">
                <a:solidFill>
                  <a:srgbClr val="0000FF"/>
                </a:solidFill>
              </a:rPr>
              <a:t>0</a:t>
            </a:r>
            <a:r>
              <a:rPr lang="zh-CN" altLang="en-US" dirty="0">
                <a:solidFill>
                  <a:srgbClr val="0000FF"/>
                </a:solidFill>
              </a:rPr>
              <a:t>，方差同为</a:t>
            </a:r>
            <a:r>
              <a:rPr lang="zh-CN" altLang="en-US" dirty="0">
                <a:solidFill>
                  <a:srgbClr val="0000FF"/>
                </a:solidFill>
                <a:sym typeface="Symbol" pitchFamily="18" charset="2"/>
              </a:rPr>
              <a:t></a:t>
            </a:r>
            <a:r>
              <a:rPr lang="en-US" altLang="zh-CN" baseline="-25000" dirty="0">
                <a:solidFill>
                  <a:srgbClr val="0000FF"/>
                </a:solidFill>
                <a:sym typeface="Symbol" pitchFamily="18" charset="2"/>
              </a:rPr>
              <a:t>n</a:t>
            </a:r>
            <a:r>
              <a:rPr lang="en-US" altLang="zh-CN" baseline="30000" dirty="0">
                <a:solidFill>
                  <a:srgbClr val="0000FF"/>
                </a:solidFill>
                <a:sym typeface="Symbol" pitchFamily="18" charset="2"/>
              </a:rPr>
              <a:t>2</a:t>
            </a:r>
            <a:r>
              <a:rPr lang="en-US" altLang="zh-CN" baseline="30000" dirty="0">
                <a:sym typeface="Symbol" pitchFamily="18" charset="2"/>
              </a:rPr>
              <a:t> </a:t>
            </a:r>
            <a:r>
              <a:rPr lang="zh-CN" altLang="en-US" dirty="0" smtClean="0"/>
              <a:t>，只是</a:t>
            </a:r>
            <a:r>
              <a:rPr lang="zh-CN" altLang="en-US" dirty="0" smtClean="0">
                <a:solidFill>
                  <a:srgbClr val="FF0000"/>
                </a:solidFill>
              </a:rPr>
              <a:t>中心频率不同</a:t>
            </a:r>
            <a:r>
              <a:rPr lang="zh-CN" altLang="en-US" dirty="0" smtClean="0"/>
              <a:t>而已</a:t>
            </a:r>
            <a:endParaRPr lang="zh-CN" altLang="en-US" dirty="0"/>
          </a:p>
        </p:txBody>
      </p:sp>
      <p:sp>
        <p:nvSpPr>
          <p:cNvPr id="8" name="灯片编号占位符 5"/>
          <p:cNvSpPr>
            <a:spLocks noGrp="1"/>
          </p:cNvSpPr>
          <p:nvPr>
            <p:ph type="sldNum" sz="quarter" idx="12"/>
          </p:nvPr>
        </p:nvSpPr>
        <p:spPr/>
        <p:txBody>
          <a:bodyPr/>
          <a:lstStyle/>
          <a:p>
            <a:fld id="{624DA06B-B2BD-4AB8-9C6D-6186F2145C15}" type="slidenum">
              <a:rPr lang="en-US" altLang="zh-CN" smtClean="0"/>
              <a:pPr/>
              <a:t>99</a:t>
            </a:fld>
            <a:endParaRPr lang="en-US" altLang="zh-CN"/>
          </a:p>
        </p:txBody>
      </p:sp>
      <p:sp>
        <p:nvSpPr>
          <p:cNvPr id="99333" name="Rectangle 5"/>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99332" name="Object 4"/>
          <p:cNvGraphicFramePr>
            <a:graphicFrameLocks noChangeAspect="1"/>
          </p:cNvGraphicFramePr>
          <p:nvPr>
            <p:extLst>
              <p:ext uri="{D42A27DB-BD31-4B8C-83A1-F6EECF244321}">
                <p14:modId xmlns:p14="http://schemas.microsoft.com/office/powerpoint/2010/main" val="3763803886"/>
              </p:ext>
            </p:extLst>
          </p:nvPr>
        </p:nvGraphicFramePr>
        <p:xfrm>
          <a:off x="2041525" y="1916832"/>
          <a:ext cx="5060950" cy="977900"/>
        </p:xfrm>
        <a:graphic>
          <a:graphicData uri="http://schemas.openxmlformats.org/presentationml/2006/ole">
            <mc:AlternateContent xmlns:mc="http://schemas.openxmlformats.org/markup-compatibility/2006">
              <mc:Choice xmlns:v="urn:schemas-microsoft-com:vml" Requires="v">
                <p:oleObj spid="_x0000_s138774" name="Equation" r:id="rId3" imgW="2514600" imgH="482600" progId="Equation.DSMT4">
                  <p:embed/>
                </p:oleObj>
              </mc:Choice>
              <mc:Fallback>
                <p:oleObj name="Equation" r:id="rId3" imgW="2514600" imgH="482600" progId="Equation.DSMT4">
                  <p:embed/>
                  <p:pic>
                    <p:nvPicPr>
                      <p:cNvPr id="0" name="Picture 3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1525" y="1916832"/>
                        <a:ext cx="5060950"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35" name="Rectangle 7"/>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99334" name="Object 6"/>
          <p:cNvGraphicFramePr>
            <a:graphicFrameLocks noChangeAspect="1"/>
          </p:cNvGraphicFramePr>
          <p:nvPr>
            <p:extLst>
              <p:ext uri="{D42A27DB-BD31-4B8C-83A1-F6EECF244321}">
                <p14:modId xmlns:p14="http://schemas.microsoft.com/office/powerpoint/2010/main" val="3192730744"/>
              </p:ext>
            </p:extLst>
          </p:nvPr>
        </p:nvGraphicFramePr>
        <p:xfrm>
          <a:off x="1928018" y="3356992"/>
          <a:ext cx="5287963" cy="973137"/>
        </p:xfrm>
        <a:graphic>
          <a:graphicData uri="http://schemas.openxmlformats.org/presentationml/2006/ole">
            <mc:AlternateContent xmlns:mc="http://schemas.openxmlformats.org/markup-compatibility/2006">
              <mc:Choice xmlns:v="urn:schemas-microsoft-com:vml" Requires="v">
                <p:oleObj spid="_x0000_s138775" name="Equation" r:id="rId5" imgW="2641600" imgH="482600" progId="Equation.DSMT4">
                  <p:embed/>
                </p:oleObj>
              </mc:Choice>
              <mc:Fallback>
                <p:oleObj name="Equation" r:id="rId5" imgW="2641600" imgH="482600" progId="Equation.DSMT4">
                  <p:embed/>
                  <p:pic>
                    <p:nvPicPr>
                      <p:cNvPr id="0" name="Picture 3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8018" y="3356992"/>
                        <a:ext cx="5287963" cy="973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椭圆 1"/>
          <p:cNvSpPr/>
          <p:nvPr/>
        </p:nvSpPr>
        <p:spPr>
          <a:xfrm>
            <a:off x="2915816" y="1772816"/>
            <a:ext cx="1368152" cy="720080"/>
          </a:xfrm>
          <a:prstGeom prst="ellipse">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064484" y="3717032"/>
            <a:ext cx="1219484" cy="724664"/>
          </a:xfrm>
          <a:prstGeom prst="ellipse">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11560" y="2588711"/>
            <a:ext cx="1440160"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400" b="1" dirty="0" smtClean="0">
                <a:latin typeface="+mj-ea"/>
                <a:ea typeface="+mj-ea"/>
              </a:rPr>
              <a:t>信号不收带通滤波器影响</a:t>
            </a:r>
            <a:endParaRPr lang="zh-CN" altLang="en-US" sz="2400" b="1" dirty="0">
              <a:latin typeface="+mj-ea"/>
              <a:ea typeface="+mj-ea"/>
            </a:endParaRPr>
          </a:p>
        </p:txBody>
      </p:sp>
      <p:cxnSp>
        <p:nvCxnSpPr>
          <p:cNvPr id="5" name="直接箭头连接符 4"/>
          <p:cNvCxnSpPr/>
          <p:nvPr/>
        </p:nvCxnSpPr>
        <p:spPr>
          <a:xfrm flipH="1">
            <a:off x="2195736" y="2348880"/>
            <a:ext cx="720080" cy="40518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15" name="直接箭头连接符 14"/>
          <p:cNvCxnSpPr/>
          <p:nvPr/>
        </p:nvCxnSpPr>
        <p:spPr>
          <a:xfrm flipH="1" flipV="1">
            <a:off x="2195736" y="3717032"/>
            <a:ext cx="720081" cy="288033"/>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13" name="椭圆 12"/>
          <p:cNvSpPr/>
          <p:nvPr/>
        </p:nvSpPr>
        <p:spPr>
          <a:xfrm>
            <a:off x="4427984" y="1772816"/>
            <a:ext cx="720080" cy="72008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131840" y="2348880"/>
            <a:ext cx="720080" cy="72008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064484" y="3140968"/>
            <a:ext cx="720080" cy="7200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440026" y="3721616"/>
            <a:ext cx="720080" cy="7200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139952" y="2852936"/>
            <a:ext cx="2508238" cy="46166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zh-CN" altLang="en-US" sz="2400" b="1" dirty="0" smtClean="0">
                <a:latin typeface="+mj-ea"/>
                <a:ea typeface="+mj-ea"/>
              </a:rPr>
              <a:t>噪声发生了变化</a:t>
            </a:r>
            <a:endParaRPr lang="zh-CN" altLang="en-US" sz="2400" b="1" dirty="0">
              <a:latin typeface="+mj-ea"/>
              <a:ea typeface="+mj-ea"/>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2673018407"/>
              </p:ext>
            </p:extLst>
          </p:nvPr>
        </p:nvGraphicFramePr>
        <p:xfrm>
          <a:off x="2141538" y="5516835"/>
          <a:ext cx="4860925" cy="517525"/>
        </p:xfrm>
        <a:graphic>
          <a:graphicData uri="http://schemas.openxmlformats.org/presentationml/2006/ole">
            <mc:AlternateContent xmlns:mc="http://schemas.openxmlformats.org/markup-compatibility/2006">
              <mc:Choice xmlns:v="urn:schemas-microsoft-com:vml" Requires="v">
                <p:oleObj spid="_x0000_s138776" name="公式" r:id="rId7" imgW="2146300" imgH="228600" progId="Equation.3">
                  <p:embed/>
                </p:oleObj>
              </mc:Choice>
              <mc:Fallback>
                <p:oleObj name="公式" r:id="rId7" imgW="2146300" imgH="228600" progId="Equation.3">
                  <p:embed/>
                  <p:pic>
                    <p:nvPicPr>
                      <p:cNvPr id="0" name="Picture 3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1538" y="5516835"/>
                        <a:ext cx="4860925"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239164125"/>
              </p:ext>
            </p:extLst>
          </p:nvPr>
        </p:nvGraphicFramePr>
        <p:xfrm>
          <a:off x="2198688" y="6164535"/>
          <a:ext cx="4887912" cy="504825"/>
        </p:xfrm>
        <a:graphic>
          <a:graphicData uri="http://schemas.openxmlformats.org/presentationml/2006/ole">
            <mc:AlternateContent xmlns:mc="http://schemas.openxmlformats.org/markup-compatibility/2006">
              <mc:Choice xmlns:v="urn:schemas-microsoft-com:vml" Requires="v">
                <p:oleObj spid="_x0000_s138777" name="公式" r:id="rId9" imgW="2222500" imgH="228600" progId="Equation.3">
                  <p:embed/>
                </p:oleObj>
              </mc:Choice>
              <mc:Fallback>
                <p:oleObj name="公式" r:id="rId9" imgW="2222500" imgH="228600" progId="Equation.3">
                  <p:embed/>
                  <p:pic>
                    <p:nvPicPr>
                      <p:cNvPr id="0" name="Picture 3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8688" y="6164535"/>
                        <a:ext cx="4887912"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3371668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ppt_x"/>
                                          </p:val>
                                        </p:tav>
                                        <p:tav tm="100000">
                                          <p:val>
                                            <p:strVal val="#ppt_x"/>
                                          </p:val>
                                        </p:tav>
                                      </p:tavLst>
                                    </p:anim>
                                    <p:anim calcmode="lin" valueType="num">
                                      <p:cBhvr additive="base">
                                        <p:cTn id="35" dur="500" fill="hold"/>
                                        <p:tgtEl>
                                          <p:spTgt spid="21"/>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fill="hold"/>
                                        <p:tgtEl>
                                          <p:spTgt spid="22"/>
                                        </p:tgtEl>
                                        <p:attrNameLst>
                                          <p:attrName>ppt_x</p:attrName>
                                        </p:attrNameLst>
                                      </p:cBhvr>
                                      <p:tavLst>
                                        <p:tav tm="0">
                                          <p:val>
                                            <p:strVal val="#ppt_x"/>
                                          </p:val>
                                        </p:tav>
                                        <p:tav tm="100000">
                                          <p:val>
                                            <p:strVal val="#ppt_x"/>
                                          </p:val>
                                        </p:tav>
                                      </p:tavLst>
                                    </p:anim>
                                    <p:anim calcmode="lin" valueType="num">
                                      <p:cBhvr additive="base">
                                        <p:cTn id="39" dur="500" fill="hold"/>
                                        <p:tgtEl>
                                          <p:spTgt spid="22"/>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2" presetClass="entr" presetSubtype="4"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99331">
                                            <p:txEl>
                                              <p:pRg st="6" end="6"/>
                                            </p:txEl>
                                          </p:spTgt>
                                        </p:tgtEl>
                                        <p:attrNameLst>
                                          <p:attrName>style.visibility</p:attrName>
                                        </p:attrNameLst>
                                      </p:cBhvr>
                                      <p:to>
                                        <p:strVal val="visible"/>
                                      </p:to>
                                    </p:set>
                                    <p:anim calcmode="lin" valueType="num">
                                      <p:cBhvr additive="base">
                                        <p:cTn id="53" dur="500" fill="hold"/>
                                        <p:tgtEl>
                                          <p:spTgt spid="99331">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9933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ppt_x"/>
                                          </p:val>
                                        </p:tav>
                                        <p:tav tm="100000">
                                          <p:val>
                                            <p:strVal val="#ppt_x"/>
                                          </p:val>
                                        </p:tav>
                                      </p:tavLst>
                                    </p:anim>
                                    <p:anim calcmode="lin" valueType="num">
                                      <p:cBhvr additive="base">
                                        <p:cTn id="60" dur="500" fill="hold"/>
                                        <p:tgtEl>
                                          <p:spTgt spid="1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animBg="1"/>
      <p:bldP spid="13" grpId="0" animBg="1"/>
      <p:bldP spid="21" grpId="0" animBg="1"/>
      <p:bldP spid="22" grpId="0" animBg="1"/>
      <p:bldP spid="23" grpId="0" animBg="1"/>
      <p:bldP spid="24" grpId="0" animBg="1"/>
    </p:bldLst>
  </p:timing>
</p:sld>
</file>

<file path=ppt/theme/theme1.xml><?xml version="1.0" encoding="utf-8"?>
<a:theme xmlns:a="http://schemas.openxmlformats.org/drawingml/2006/main" name="TechComputer_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TechComputer">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TechComputer">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D472324-6816-447D-A73C-4FA00160DFA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board design presentation (widescreen)</Template>
  <TotalTime>0</TotalTime>
  <Words>12580</Words>
  <Application>Microsoft Office PowerPoint</Application>
  <PresentationFormat>全屏显示(4:3)</PresentationFormat>
  <Paragraphs>2652</Paragraphs>
  <Slides>222</Slides>
  <Notes>0</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222</vt:i4>
      </vt:variant>
    </vt:vector>
  </HeadingPairs>
  <TitlesOfParts>
    <vt:vector size="227" baseType="lpstr">
      <vt:lpstr>TechComputer_16x9</vt:lpstr>
      <vt:lpstr>Visio</vt:lpstr>
      <vt:lpstr>公式</vt:lpstr>
      <vt:lpstr>Equation</vt:lpstr>
      <vt:lpstr>MathType 6.0 Equation</vt:lpstr>
      <vt:lpstr>通信原理</vt:lpstr>
      <vt:lpstr>第7章 数字带通传输系统 </vt:lpstr>
      <vt:lpstr>概述</vt:lpstr>
      <vt:lpstr>概述 续</vt:lpstr>
      <vt:lpstr>第7章 数字带通传输系统 </vt:lpstr>
      <vt:lpstr>第7章 数字带通传输系统 </vt:lpstr>
      <vt:lpstr>1. 2ASK 基本原理</vt:lpstr>
      <vt:lpstr>“通-断键控(OOK)”信号波形</vt:lpstr>
      <vt:lpstr>2ASK信号的一般表达式</vt:lpstr>
      <vt:lpstr>2ASK信号产生方法</vt:lpstr>
      <vt:lpstr>2ASK信号解调方法 </vt:lpstr>
      <vt:lpstr>非相干解调过程的时间波形 </vt:lpstr>
      <vt:lpstr>2. 2ASK信号功率谱密度</vt:lpstr>
      <vt:lpstr>基带信号功率谱密度Ps (f)</vt:lpstr>
      <vt:lpstr>基带信号功率谱密度Ps (f)</vt:lpstr>
      <vt:lpstr>2ASK信号的功率谱密度</vt:lpstr>
      <vt:lpstr>2ASK信号的功率谱密度</vt:lpstr>
      <vt:lpstr>2ASK信号的功率谱密度示意图 </vt:lpstr>
      <vt:lpstr>2ASK信号的功率谱密度示意图 </vt:lpstr>
      <vt:lpstr>2ASK应用</vt:lpstr>
      <vt:lpstr>第7章 数字带通传输系统 </vt:lpstr>
      <vt:lpstr>7.1.2  二进制频移键控（2FSK）</vt:lpstr>
      <vt:lpstr>典型波形</vt:lpstr>
      <vt:lpstr>PowerPoint 演示文稿</vt:lpstr>
      <vt:lpstr>PowerPoint 演示文稿</vt:lpstr>
      <vt:lpstr>2FSK信号的产生方法 </vt:lpstr>
      <vt:lpstr>2FSK信号的解调方法</vt:lpstr>
      <vt:lpstr>2FSK信号的解调方法--相干解调</vt:lpstr>
      <vt:lpstr>2FSK信号的解调方法--其他解调</vt:lpstr>
      <vt:lpstr>过零检测法的原理方框图及各点时间波形</vt:lpstr>
      <vt:lpstr>2FSK功率谱密度</vt:lpstr>
      <vt:lpstr>PowerPoint 演示文稿</vt:lpstr>
      <vt:lpstr>连续谱</vt:lpstr>
      <vt:lpstr>曲线分析</vt:lpstr>
      <vt:lpstr>第7章 数字带通传输系统 </vt:lpstr>
      <vt:lpstr>7.1.3  二进制相移键控（2PSK） </vt:lpstr>
      <vt:lpstr>PowerPoint 演示文稿</vt:lpstr>
      <vt:lpstr>PowerPoint 演示文稿</vt:lpstr>
      <vt:lpstr>2PSK信号的调制器原理方框图</vt:lpstr>
      <vt:lpstr>2PSK信号的解调器原理方框图和波形图</vt:lpstr>
      <vt:lpstr>PowerPoint 演示文稿</vt:lpstr>
      <vt:lpstr>PowerPoint 演示文稿</vt:lpstr>
      <vt:lpstr>功率谱密度</vt:lpstr>
      <vt:lpstr>2PSK功率谱密度</vt:lpstr>
      <vt:lpstr>PowerPoint 演示文稿</vt:lpstr>
      <vt:lpstr>功率谱密度曲线</vt:lpstr>
      <vt:lpstr>第7章 数字带通传输系统 </vt:lpstr>
      <vt:lpstr>7.1.4  二进制差分相移键控（2DPSK）</vt:lpstr>
      <vt:lpstr>7.1.4  二进制差分相移键控（2DPSK）</vt:lpstr>
      <vt:lpstr>例：</vt:lpstr>
      <vt:lpstr>数字信息与之间的关系</vt:lpstr>
      <vt:lpstr>2DPSK信号的矢量图</vt:lpstr>
      <vt:lpstr>2DPSK信号的产生方法</vt:lpstr>
      <vt:lpstr>2DPSK信号调制器原理方框图</vt:lpstr>
      <vt:lpstr>2DPSK信号的解调方法之一 </vt:lpstr>
      <vt:lpstr>2DPSK的相干解调器原理图和各点波形 </vt:lpstr>
      <vt:lpstr>2DPSK信号的解调方法之二：</vt:lpstr>
      <vt:lpstr>差分相干解调(相位比较）法 </vt:lpstr>
      <vt:lpstr>PowerPoint 演示文稿</vt:lpstr>
      <vt:lpstr>功率谱密度 </vt:lpstr>
      <vt:lpstr>第7章 数字带通传输系统 </vt:lpstr>
      <vt:lpstr>概述</vt:lpstr>
      <vt:lpstr>回顾：模拟调制的抗噪声性能分析</vt:lpstr>
      <vt:lpstr>回顾： 基带传输系统的抗噪声性能</vt:lpstr>
      <vt:lpstr>Now: 数字调制系统的抗噪声性能</vt:lpstr>
      <vt:lpstr>PowerPoint 演示文稿</vt:lpstr>
      <vt:lpstr>7.2.1 2ASK系统的抗噪声性能</vt:lpstr>
      <vt:lpstr>计算</vt:lpstr>
      <vt:lpstr>PowerPoint 演示文稿</vt:lpstr>
      <vt:lpstr>PowerPoint 演示文稿</vt:lpstr>
      <vt:lpstr>PowerPoint 演示文稿</vt:lpstr>
      <vt:lpstr>PowerPoint 演示文稿</vt:lpstr>
      <vt:lpstr>PowerPoint 演示文稿</vt:lpstr>
      <vt:lpstr>PowerPoint 演示文稿</vt:lpstr>
      <vt:lpstr>判决</vt:lpstr>
      <vt:lpstr>PowerPoint 演示文稿</vt:lpstr>
      <vt:lpstr>最佳门限</vt:lpstr>
      <vt:lpstr>最佳门限--从公式求解</vt:lpstr>
      <vt:lpstr>PowerPoint 演示文稿</vt:lpstr>
      <vt:lpstr>包络检波法的系统性能</vt:lpstr>
      <vt:lpstr>计算</vt:lpstr>
      <vt:lpstr>计算</vt:lpstr>
      <vt:lpstr>PowerPoint 演示文稿</vt:lpstr>
      <vt:lpstr>判决</vt:lpstr>
      <vt:lpstr>PowerPoint 演示文稿</vt:lpstr>
      <vt:lpstr>PowerPoint 演示文稿</vt:lpstr>
      <vt:lpstr>PowerPoint 演示文稿</vt:lpstr>
      <vt:lpstr>最佳门限</vt:lpstr>
      <vt:lpstr>PowerPoint 演示文稿</vt:lpstr>
      <vt:lpstr>实际工作情况</vt:lpstr>
      <vt:lpstr>2ASK解调抗噪性能比较</vt:lpstr>
      <vt:lpstr>例7.2.1</vt:lpstr>
      <vt:lpstr>例 续</vt:lpstr>
      <vt:lpstr>例 续</vt:lpstr>
      <vt:lpstr>7.2.2  2FSK系统的抗噪声性能</vt:lpstr>
      <vt:lpstr>同步检测法分析计算</vt:lpstr>
      <vt:lpstr>接收端的输入</vt:lpstr>
      <vt:lpstr>PowerPoint 演示文稿</vt:lpstr>
      <vt:lpstr>PowerPoint 演示文稿</vt:lpstr>
      <vt:lpstr>PowerPoint 演示文稿</vt:lpstr>
      <vt:lpstr>两路相干解调</vt:lpstr>
      <vt:lpstr>抽样</vt:lpstr>
      <vt:lpstr>判决</vt:lpstr>
      <vt:lpstr>PowerPoint 演示文稿</vt:lpstr>
      <vt:lpstr>PowerPoint 演示文稿</vt:lpstr>
      <vt:lpstr>包络检波法的系统性能 </vt:lpstr>
      <vt:lpstr>分析计算</vt:lpstr>
      <vt:lpstr>PowerPoint 演示文稿</vt:lpstr>
      <vt:lpstr>求：</vt:lpstr>
      <vt:lpstr>2FSK解调性能比较</vt:lpstr>
      <vt:lpstr>例7.2.2</vt:lpstr>
      <vt:lpstr>例7.2.2 续</vt:lpstr>
      <vt:lpstr>例7.2.2 续</vt:lpstr>
      <vt:lpstr>例7.2.2 续</vt:lpstr>
      <vt:lpstr>7.2.3 2PSK和2DPSK系统的抗噪声性能</vt:lpstr>
      <vt:lpstr>2PSK-分析模型</vt:lpstr>
      <vt:lpstr>分析计算</vt:lpstr>
      <vt:lpstr>PowerPoint 演示文稿</vt:lpstr>
      <vt:lpstr>PowerPoint 演示文稿</vt:lpstr>
      <vt:lpstr>2DPSK信号相干解调系统性能 </vt:lpstr>
      <vt:lpstr>2DPSK误码率</vt:lpstr>
      <vt:lpstr>2DPSK模型简化</vt:lpstr>
      <vt:lpstr>误码率计算</vt:lpstr>
      <vt:lpstr>PowerPoint 演示文稿</vt:lpstr>
      <vt:lpstr>PowerPoint 演示文稿</vt:lpstr>
      <vt:lpstr>2DPSK误码率计算</vt:lpstr>
      <vt:lpstr>2DPSK信号差分相干解调系统性能</vt:lpstr>
      <vt:lpstr>分析计算</vt:lpstr>
      <vt:lpstr>PowerPoint 演示文稿</vt:lpstr>
      <vt:lpstr>PowerPoint 演示文稿</vt:lpstr>
      <vt:lpstr>判决</vt:lpstr>
      <vt:lpstr>PowerPoint 演示文稿</vt:lpstr>
      <vt:lpstr>PowerPoint 演示文稿</vt:lpstr>
      <vt:lpstr>PowerPoint 演示文稿</vt:lpstr>
      <vt:lpstr>例7.2.3</vt:lpstr>
      <vt:lpstr>例7.2.3</vt:lpstr>
      <vt:lpstr>PowerPoint 演示文稿</vt:lpstr>
      <vt:lpstr>第7章 数字带通传输系统 </vt:lpstr>
      <vt:lpstr>误码率</vt:lpstr>
      <vt:lpstr>误码率比较</vt:lpstr>
      <vt:lpstr>误码率曲线</vt:lpstr>
      <vt:lpstr>频带宽度</vt:lpstr>
      <vt:lpstr>对信道特性变化的敏感性</vt:lpstr>
      <vt:lpstr>第7章 数字带通传输系统 </vt:lpstr>
      <vt:lpstr>概述</vt:lpstr>
      <vt:lpstr>PowerPoint 演示文稿</vt:lpstr>
      <vt:lpstr>7.4.1 多进制振幅键控(MASK)</vt:lpstr>
      <vt:lpstr>举例</vt:lpstr>
      <vt:lpstr>举例</vt:lpstr>
      <vt:lpstr>7.4.2 多进制频移键控(MFSK)</vt:lpstr>
      <vt:lpstr>PowerPoint 演示文稿</vt:lpstr>
      <vt:lpstr>MFSK非相干解调器的原理方框图 </vt:lpstr>
      <vt:lpstr>7.4.3 多进制相移键控(MPSK)</vt:lpstr>
      <vt:lpstr>例： k = 3</vt:lpstr>
      <vt:lpstr>解调</vt:lpstr>
      <vt:lpstr>PowerPoint 演示文稿</vt:lpstr>
      <vt:lpstr>正交相移键控(QPSK)</vt:lpstr>
      <vt:lpstr>QPSK信号矢量图</vt:lpstr>
      <vt:lpstr>多位格雷码的编码方法：</vt:lpstr>
      <vt:lpstr>码元相位关系</vt:lpstr>
      <vt:lpstr>PowerPoint 演示文稿</vt:lpstr>
      <vt:lpstr>后果</vt:lpstr>
      <vt:lpstr>QPSK调制方法</vt:lpstr>
      <vt:lpstr>码元串/并变换</vt:lpstr>
      <vt:lpstr>PowerPoint 演示文稿</vt:lpstr>
      <vt:lpstr>矢量图</vt:lpstr>
      <vt:lpstr>第二种产生方法</vt:lpstr>
      <vt:lpstr>QPSK解调</vt:lpstr>
      <vt:lpstr>偏置QPSK(OQPSK)</vt:lpstr>
      <vt:lpstr>OQPSK信号与QPSK信号波形的比较 </vt:lpstr>
      <vt:lpstr>PowerPoint 演示文稿</vt:lpstr>
      <vt:lpstr>/4相移QPSK </vt:lpstr>
      <vt:lpstr>7.4.4 多进制差分相移键控(MDPSK)</vt:lpstr>
      <vt:lpstr>产生方法</vt:lpstr>
      <vt:lpstr>码变换器</vt:lpstr>
      <vt:lpstr>PowerPoint 演示文稿</vt:lpstr>
      <vt:lpstr>PowerPoint 演示文稿</vt:lpstr>
      <vt:lpstr>解调方法</vt:lpstr>
      <vt:lpstr>相干解调过程</vt:lpstr>
      <vt:lpstr>判决</vt:lpstr>
      <vt:lpstr>PowerPoint 演示文稿</vt:lpstr>
      <vt:lpstr>逆码变换器</vt:lpstr>
      <vt:lpstr>PowerPoint 演示文稿</vt:lpstr>
      <vt:lpstr>分析</vt:lpstr>
      <vt:lpstr>PowerPoint 演示文稿</vt:lpstr>
      <vt:lpstr>PowerPoint 演示文稿</vt:lpstr>
      <vt:lpstr>逆码变换器原理方框图</vt:lpstr>
      <vt:lpstr>相位比较法:</vt:lpstr>
      <vt:lpstr>第7章 数字带通传输系统 </vt:lpstr>
      <vt:lpstr>7.5.1 MASK系统的抗噪声性能</vt:lpstr>
      <vt:lpstr>PowerPoint 演示文稿</vt:lpstr>
      <vt:lpstr>PowerPoint 演示文稿</vt:lpstr>
      <vt:lpstr>判决</vt:lpstr>
      <vt:lpstr>PowerPoint 演示文稿</vt:lpstr>
      <vt:lpstr>PowerPoint 演示文稿</vt:lpstr>
      <vt:lpstr>误码率和信噪比的关系</vt:lpstr>
      <vt:lpstr>误码率曲线 </vt:lpstr>
      <vt:lpstr>7.5.2 MFSK系统的抗噪声性能</vt:lpstr>
      <vt:lpstr>误码率分析计算</vt:lpstr>
      <vt:lpstr>PowerPoint 演示文稿</vt:lpstr>
      <vt:lpstr>PowerPoint 演示文稿</vt:lpstr>
      <vt:lpstr>PowerPoint 演示文稿</vt:lpstr>
      <vt:lpstr>PowerPoint 演示文稿</vt:lpstr>
      <vt:lpstr>PowerPoint 演示文稿</vt:lpstr>
      <vt:lpstr>码元错误率Pe和比特错误率Pb之间的关系</vt:lpstr>
      <vt:lpstr>例</vt:lpstr>
      <vt:lpstr>PowerPoint 演示文稿</vt:lpstr>
      <vt:lpstr>MFSK非相干解调误码率曲线</vt:lpstr>
      <vt:lpstr>2. 相干解调时的误码率</vt:lpstr>
      <vt:lpstr>MFSK相干解调误码率曲线</vt:lpstr>
      <vt:lpstr>比较相干和非相干解调的误码率：</vt:lpstr>
      <vt:lpstr>比较相干和非相干解调的误码率：</vt:lpstr>
      <vt:lpstr>7.5.3 MPSK系统的抗噪声性能</vt:lpstr>
      <vt:lpstr>PowerPoint 演示文稿</vt:lpstr>
      <vt:lpstr>计算</vt:lpstr>
      <vt:lpstr>相干解调输入信噪比</vt:lpstr>
      <vt:lpstr>一路2PSK相干解调误码率</vt:lpstr>
      <vt:lpstr>QPSK信号的误码率</vt:lpstr>
      <vt:lpstr>PowerPoint 演示文稿</vt:lpstr>
      <vt:lpstr>PowerPoint 演示文稿</vt:lpstr>
      <vt:lpstr>7.5.4 MDPSK系统的抗噪声性能</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2012-07-22T06:18:58Z</dcterms:created>
  <dcterms:modified xsi:type="dcterms:W3CDTF">2014-04-15T02:55:58Z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TC029010269991</vt:lpwstr>
  </property>
</Properties>
</file>